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76" r:id="rId4"/>
    <p:sldId id="273" r:id="rId5"/>
    <p:sldId id="284" r:id="rId6"/>
    <p:sldId id="274" r:id="rId7"/>
    <p:sldId id="285" r:id="rId8"/>
    <p:sldId id="269" r:id="rId9"/>
    <p:sldId id="257" r:id="rId10"/>
    <p:sldId id="270" r:id="rId11"/>
    <p:sldId id="258" r:id="rId12"/>
    <p:sldId id="272" r:id="rId13"/>
    <p:sldId id="262" r:id="rId14"/>
    <p:sldId id="263" r:id="rId15"/>
    <p:sldId id="265" r:id="rId16"/>
    <p:sldId id="271" r:id="rId17"/>
    <p:sldId id="289" r:id="rId18"/>
    <p:sldId id="286" r:id="rId19"/>
    <p:sldId id="280" r:id="rId20"/>
    <p:sldId id="278" r:id="rId21"/>
    <p:sldId id="290" r:id="rId22"/>
    <p:sldId id="281"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94660"/>
  </p:normalViewPr>
  <p:slideViewPr>
    <p:cSldViewPr>
      <p:cViewPr varScale="1">
        <p:scale>
          <a:sx n="107" d="100"/>
          <a:sy n="107" d="100"/>
        </p:scale>
        <p:origin x="-108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46346A-FCB5-45E7-8FCD-409CF23B23C4}" type="datetimeFigureOut">
              <a:rPr lang="en-US" smtClean="0"/>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59FC-E463-43C3-834B-1EAEDF84F2C6}" type="slidenum">
              <a:rPr lang="en-US" smtClean="0"/>
              <a:t>‹#›</a:t>
            </a:fld>
            <a:endParaRPr lang="en-US"/>
          </a:p>
        </p:txBody>
      </p:sp>
    </p:spTree>
    <p:extLst>
      <p:ext uri="{BB962C8B-B14F-4D97-AF65-F5344CB8AC3E}">
        <p14:creationId xmlns:p14="http://schemas.microsoft.com/office/powerpoint/2010/main" val="1143241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6346A-FCB5-45E7-8FCD-409CF23B23C4}" type="datetimeFigureOut">
              <a:rPr lang="en-US" smtClean="0"/>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59FC-E463-43C3-834B-1EAEDF84F2C6}" type="slidenum">
              <a:rPr lang="en-US" smtClean="0"/>
              <a:t>‹#›</a:t>
            </a:fld>
            <a:endParaRPr lang="en-US"/>
          </a:p>
        </p:txBody>
      </p:sp>
    </p:spTree>
    <p:extLst>
      <p:ext uri="{BB962C8B-B14F-4D97-AF65-F5344CB8AC3E}">
        <p14:creationId xmlns:p14="http://schemas.microsoft.com/office/powerpoint/2010/main" val="161833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6346A-FCB5-45E7-8FCD-409CF23B23C4}" type="datetimeFigureOut">
              <a:rPr lang="en-US" smtClean="0"/>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59FC-E463-43C3-834B-1EAEDF84F2C6}" type="slidenum">
              <a:rPr lang="en-US" smtClean="0"/>
              <a:t>‹#›</a:t>
            </a:fld>
            <a:endParaRPr lang="en-US"/>
          </a:p>
        </p:txBody>
      </p:sp>
    </p:spTree>
    <p:extLst>
      <p:ext uri="{BB962C8B-B14F-4D97-AF65-F5344CB8AC3E}">
        <p14:creationId xmlns:p14="http://schemas.microsoft.com/office/powerpoint/2010/main" val="1311397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6346A-FCB5-45E7-8FCD-409CF23B23C4}" type="datetimeFigureOut">
              <a:rPr lang="en-US" smtClean="0"/>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59FC-E463-43C3-834B-1EAEDF84F2C6}" type="slidenum">
              <a:rPr lang="en-US" smtClean="0"/>
              <a:t>‹#›</a:t>
            </a:fld>
            <a:endParaRPr lang="en-US"/>
          </a:p>
        </p:txBody>
      </p:sp>
    </p:spTree>
    <p:extLst>
      <p:ext uri="{BB962C8B-B14F-4D97-AF65-F5344CB8AC3E}">
        <p14:creationId xmlns:p14="http://schemas.microsoft.com/office/powerpoint/2010/main" val="3270953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46346A-FCB5-45E7-8FCD-409CF23B23C4}" type="datetimeFigureOut">
              <a:rPr lang="en-US" smtClean="0"/>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59FC-E463-43C3-834B-1EAEDF84F2C6}" type="slidenum">
              <a:rPr lang="en-US" smtClean="0"/>
              <a:t>‹#›</a:t>
            </a:fld>
            <a:endParaRPr lang="en-US"/>
          </a:p>
        </p:txBody>
      </p:sp>
    </p:spTree>
    <p:extLst>
      <p:ext uri="{BB962C8B-B14F-4D97-AF65-F5344CB8AC3E}">
        <p14:creationId xmlns:p14="http://schemas.microsoft.com/office/powerpoint/2010/main" val="1304738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46346A-FCB5-45E7-8FCD-409CF23B23C4}" type="datetimeFigureOut">
              <a:rPr lang="en-US" smtClean="0"/>
              <a:t>5/27/2015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59FC-E463-43C3-834B-1EAEDF84F2C6}" type="slidenum">
              <a:rPr lang="en-US" smtClean="0"/>
              <a:t>‹#›</a:t>
            </a:fld>
            <a:endParaRPr lang="en-US"/>
          </a:p>
        </p:txBody>
      </p:sp>
    </p:spTree>
    <p:extLst>
      <p:ext uri="{BB962C8B-B14F-4D97-AF65-F5344CB8AC3E}">
        <p14:creationId xmlns:p14="http://schemas.microsoft.com/office/powerpoint/2010/main" val="3592085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46346A-FCB5-45E7-8FCD-409CF23B23C4}" type="datetimeFigureOut">
              <a:rPr lang="en-US" smtClean="0"/>
              <a:t>5/27/2015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8659FC-E463-43C3-834B-1EAEDF84F2C6}" type="slidenum">
              <a:rPr lang="en-US" smtClean="0"/>
              <a:t>‹#›</a:t>
            </a:fld>
            <a:endParaRPr lang="en-US"/>
          </a:p>
        </p:txBody>
      </p:sp>
    </p:spTree>
    <p:extLst>
      <p:ext uri="{BB962C8B-B14F-4D97-AF65-F5344CB8AC3E}">
        <p14:creationId xmlns:p14="http://schemas.microsoft.com/office/powerpoint/2010/main" val="4029524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46346A-FCB5-45E7-8FCD-409CF23B23C4}" type="datetimeFigureOut">
              <a:rPr lang="en-US" smtClean="0"/>
              <a:t>5/27/2015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8659FC-E463-43C3-834B-1EAEDF84F2C6}" type="slidenum">
              <a:rPr lang="en-US" smtClean="0"/>
              <a:t>‹#›</a:t>
            </a:fld>
            <a:endParaRPr lang="en-US"/>
          </a:p>
        </p:txBody>
      </p:sp>
    </p:spTree>
    <p:extLst>
      <p:ext uri="{BB962C8B-B14F-4D97-AF65-F5344CB8AC3E}">
        <p14:creationId xmlns:p14="http://schemas.microsoft.com/office/powerpoint/2010/main" val="1226201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6346A-FCB5-45E7-8FCD-409CF23B23C4}" type="datetimeFigureOut">
              <a:rPr lang="en-US" smtClean="0"/>
              <a:t>5/27/2015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8659FC-E463-43C3-834B-1EAEDF84F2C6}" type="slidenum">
              <a:rPr lang="en-US" smtClean="0"/>
              <a:t>‹#›</a:t>
            </a:fld>
            <a:endParaRPr lang="en-US"/>
          </a:p>
        </p:txBody>
      </p:sp>
    </p:spTree>
    <p:extLst>
      <p:ext uri="{BB962C8B-B14F-4D97-AF65-F5344CB8AC3E}">
        <p14:creationId xmlns:p14="http://schemas.microsoft.com/office/powerpoint/2010/main" val="439772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6346A-FCB5-45E7-8FCD-409CF23B23C4}" type="datetimeFigureOut">
              <a:rPr lang="en-US" smtClean="0"/>
              <a:t>5/27/2015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59FC-E463-43C3-834B-1EAEDF84F2C6}" type="slidenum">
              <a:rPr lang="en-US" smtClean="0"/>
              <a:t>‹#›</a:t>
            </a:fld>
            <a:endParaRPr lang="en-US"/>
          </a:p>
        </p:txBody>
      </p:sp>
    </p:spTree>
    <p:extLst>
      <p:ext uri="{BB962C8B-B14F-4D97-AF65-F5344CB8AC3E}">
        <p14:creationId xmlns:p14="http://schemas.microsoft.com/office/powerpoint/2010/main" val="1173014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6346A-FCB5-45E7-8FCD-409CF23B23C4}" type="datetimeFigureOut">
              <a:rPr lang="en-US" smtClean="0"/>
              <a:t>5/27/2015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59FC-E463-43C3-834B-1EAEDF84F2C6}" type="slidenum">
              <a:rPr lang="en-US" smtClean="0"/>
              <a:t>‹#›</a:t>
            </a:fld>
            <a:endParaRPr lang="en-US"/>
          </a:p>
        </p:txBody>
      </p:sp>
    </p:spTree>
    <p:extLst>
      <p:ext uri="{BB962C8B-B14F-4D97-AF65-F5344CB8AC3E}">
        <p14:creationId xmlns:p14="http://schemas.microsoft.com/office/powerpoint/2010/main" val="667868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6346A-FCB5-45E7-8FCD-409CF23B23C4}" type="datetimeFigureOut">
              <a:rPr lang="en-US" smtClean="0"/>
              <a:t>5/27/2015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659FC-E463-43C3-834B-1EAEDF84F2C6}" type="slidenum">
              <a:rPr lang="en-US" smtClean="0"/>
              <a:t>‹#›</a:t>
            </a:fld>
            <a:endParaRPr lang="en-US"/>
          </a:p>
        </p:txBody>
      </p:sp>
    </p:spTree>
    <p:extLst>
      <p:ext uri="{BB962C8B-B14F-4D97-AF65-F5344CB8AC3E}">
        <p14:creationId xmlns:p14="http://schemas.microsoft.com/office/powerpoint/2010/main" val="2221091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73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28600" y="-76200"/>
            <a:ext cx="5867400" cy="1981200"/>
          </a:xfrm>
        </p:spPr>
        <p:txBody>
          <a:bodyPr>
            <a:normAutofit/>
          </a:bodyPr>
          <a:lstStyle/>
          <a:p>
            <a:r>
              <a:rPr lang="en-US" dirty="0" smtClean="0"/>
              <a:t>SFAC Galleries Strategic Plan Alignment Report</a:t>
            </a:r>
            <a:endParaRPr lang="en-US" dirty="0"/>
          </a:p>
        </p:txBody>
      </p:sp>
      <p:sp>
        <p:nvSpPr>
          <p:cNvPr id="3" name="Subtitle 2"/>
          <p:cNvSpPr>
            <a:spLocks noGrp="1"/>
          </p:cNvSpPr>
          <p:nvPr>
            <p:ph type="subTitle" idx="1"/>
          </p:nvPr>
        </p:nvSpPr>
        <p:spPr>
          <a:xfrm>
            <a:off x="11097" y="1752600"/>
            <a:ext cx="3505200" cy="2438400"/>
          </a:xfrm>
        </p:spPr>
        <p:txBody>
          <a:bodyPr>
            <a:normAutofit/>
          </a:bodyPr>
          <a:lstStyle/>
          <a:p>
            <a:r>
              <a:rPr lang="en-US" sz="4400" dirty="0" smtClean="0">
                <a:solidFill>
                  <a:schemeClr val="tx1"/>
                </a:solidFill>
              </a:rPr>
              <a:t>May, 2015</a:t>
            </a:r>
          </a:p>
        </p:txBody>
      </p:sp>
    </p:spTree>
    <p:extLst>
      <p:ext uri="{BB962C8B-B14F-4D97-AF65-F5344CB8AC3E}">
        <p14:creationId xmlns:p14="http://schemas.microsoft.com/office/powerpoint/2010/main" val="2370515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053" name="Picture 5" descr="S:\Gallery\ACG Exhibitions\2012\Grove-Tahiti Pehrson\4.Publicity and Collateral\Pictures\wave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2514600"/>
            <a:ext cx="5943600" cy="3962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67000" y="-152400"/>
            <a:ext cx="3124200" cy="1143000"/>
          </a:xfrm>
        </p:spPr>
        <p:txBody>
          <a:bodyPr/>
          <a:lstStyle/>
          <a:p>
            <a:r>
              <a:rPr lang="en-US" dirty="0" smtClean="0">
                <a:solidFill>
                  <a:schemeClr val="bg1"/>
                </a:solidFill>
              </a:rPr>
              <a:t>Step 2</a:t>
            </a:r>
            <a:endParaRPr lang="en-US" dirty="0">
              <a:solidFill>
                <a:schemeClr val="bg1"/>
              </a:solidFill>
            </a:endParaRPr>
          </a:p>
        </p:txBody>
      </p:sp>
      <p:sp>
        <p:nvSpPr>
          <p:cNvPr id="3" name="Content Placeholder 2"/>
          <p:cNvSpPr>
            <a:spLocks noGrp="1"/>
          </p:cNvSpPr>
          <p:nvPr>
            <p:ph idx="1"/>
          </p:nvPr>
        </p:nvSpPr>
        <p:spPr>
          <a:xfrm>
            <a:off x="228600" y="1106010"/>
            <a:ext cx="8763000" cy="2133600"/>
          </a:xfrm>
        </p:spPr>
        <p:txBody>
          <a:bodyPr>
            <a:normAutofit/>
          </a:bodyPr>
          <a:lstStyle/>
          <a:p>
            <a:pPr marL="0" indent="0">
              <a:buNone/>
            </a:pPr>
            <a:r>
              <a:rPr lang="en-US" dirty="0" smtClean="0">
                <a:solidFill>
                  <a:schemeClr val="bg1"/>
                </a:solidFill>
              </a:rPr>
              <a:t>Analysis of feedback and distill into a draft of programmatic objectives.</a:t>
            </a:r>
            <a:r>
              <a:rPr lang="en-US" dirty="0" smtClean="0"/>
              <a:t> </a:t>
            </a:r>
          </a:p>
          <a:p>
            <a:pPr marL="0" indent="0">
              <a:buNone/>
            </a:pPr>
            <a:endParaRPr lang="en-US" dirty="0" smtClean="0"/>
          </a:p>
          <a:p>
            <a:pPr marL="0" indent="0">
              <a:buNone/>
            </a:pPr>
            <a:endParaRPr lang="en-US" dirty="0" smtClean="0"/>
          </a:p>
          <a:p>
            <a:pPr marL="0" indent="0">
              <a:buNone/>
            </a:pPr>
            <a:endParaRPr lang="en-US" dirty="0"/>
          </a:p>
        </p:txBody>
      </p:sp>
      <p:pic>
        <p:nvPicPr>
          <p:cNvPr id="2051" name="Picture 3" descr="S:\Gallery\ACG Exhibitions\2012\Grove-Tahiti Pehrson\4.Publicity and Collateral\Pictures\Sea of love work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514600"/>
            <a:ext cx="4910375" cy="3962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Gallery\ACG Exhibitions\2012\Grove-Tahiti Pehrson\4.Publicity and Collateral\Pictures\Sea of-scre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514600"/>
            <a:ext cx="3063368"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931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229600" cy="3657600"/>
          </a:xfrm>
        </p:spPr>
        <p:txBody>
          <a:bodyPr>
            <a:normAutofit fontScale="92500" lnSpcReduction="20000"/>
          </a:bodyPr>
          <a:lstStyle/>
          <a:p>
            <a:pPr marL="0" indent="0">
              <a:buNone/>
            </a:pPr>
            <a:r>
              <a:rPr lang="en-US" dirty="0" smtClean="0">
                <a:solidFill>
                  <a:srgbClr val="FF0000"/>
                </a:solidFill>
              </a:rPr>
              <a:t>Objective 1: Exploit the unique civic nature of the SFAC Galleries program. </a:t>
            </a:r>
          </a:p>
          <a:p>
            <a:pPr marL="0" indent="0">
              <a:buNone/>
            </a:pPr>
            <a:endParaRPr lang="en-US" dirty="0" smtClean="0"/>
          </a:p>
          <a:p>
            <a:r>
              <a:rPr lang="en-US" sz="3000" dirty="0" smtClean="0"/>
              <a:t>Engage a vast array of civic themes </a:t>
            </a:r>
          </a:p>
          <a:p>
            <a:r>
              <a:rPr lang="en-US" sz="3000" dirty="0" smtClean="0"/>
              <a:t>Develop partnerships with other City </a:t>
            </a:r>
            <a:r>
              <a:rPr lang="en-US" sz="3000" dirty="0" err="1" smtClean="0"/>
              <a:t>Depts</a:t>
            </a:r>
            <a:r>
              <a:rPr lang="en-US" sz="3000" dirty="0" smtClean="0"/>
              <a:t> </a:t>
            </a:r>
          </a:p>
          <a:p>
            <a:r>
              <a:rPr lang="en-US" sz="3000" dirty="0" smtClean="0"/>
              <a:t>Create programs for artists to interface with  municipal entities </a:t>
            </a:r>
          </a:p>
          <a:p>
            <a:r>
              <a:rPr lang="en-US" sz="3000" dirty="0" smtClean="0"/>
              <a:t>Feature SFAC grantees, public artists, street artists…</a:t>
            </a:r>
          </a:p>
          <a:p>
            <a:pPr marL="0" indent="0">
              <a:buNone/>
            </a:pPr>
            <a:endParaRPr lang="en-US" dirty="0" smtClean="0"/>
          </a:p>
          <a:p>
            <a:pPr marL="0" indent="0">
              <a:buNone/>
            </a:pPr>
            <a:endParaRPr lang="en-US" dirty="0"/>
          </a:p>
        </p:txBody>
      </p:sp>
      <p:pic>
        <p:nvPicPr>
          <p:cNvPr id="14342" name="Picture 6" descr="S:\Gallery\FUNDRAISING\Fundraising 14-15\Passport 2014\PP14 Event Photos\Sirron stamp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14" y="4343399"/>
            <a:ext cx="1521619" cy="2507201"/>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S:\Gallery\FUNDRAISING\Fundraising 14-15\Passport 2014\PP14 Event Photos\stamps on pa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343400"/>
            <a:ext cx="2712499"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S:\Gallery\FUNDRAISING\Fundraising 14-15\Passport 2014\PP14 Event Photos\Jessica stam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56725" y="4343400"/>
            <a:ext cx="2703619" cy="25057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Gallery\FUNDRAISING\Fundraising 13-14\Passport 2013\PP13_Event Images\Kenny Chacon_ (8 of 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4343400"/>
            <a:ext cx="2987638" cy="250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953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5029200" cy="5516563"/>
          </a:xfrm>
        </p:spPr>
        <p:txBody>
          <a:bodyPr>
            <a:normAutofit/>
          </a:bodyPr>
          <a:lstStyle/>
          <a:p>
            <a:pPr marL="0" indent="0">
              <a:buNone/>
            </a:pPr>
            <a:r>
              <a:rPr lang="en-US" dirty="0" smtClean="0">
                <a:solidFill>
                  <a:srgbClr val="FF0000"/>
                </a:solidFill>
              </a:rPr>
              <a:t>Objective 2: Represent the diversity of San Francisco.</a:t>
            </a:r>
          </a:p>
          <a:p>
            <a:pPr marL="0" indent="0">
              <a:buNone/>
            </a:pPr>
            <a:endParaRPr lang="en-US" dirty="0" smtClean="0">
              <a:solidFill>
                <a:srgbClr val="FF0000"/>
              </a:solidFill>
            </a:endParaRPr>
          </a:p>
          <a:p>
            <a:r>
              <a:rPr lang="en-US" dirty="0" smtClean="0"/>
              <a:t>Cultural, ethnic and gender diversity</a:t>
            </a:r>
          </a:p>
          <a:p>
            <a:r>
              <a:rPr lang="en-US" dirty="0" smtClean="0"/>
              <a:t>Community diversity/neighborhood identities</a:t>
            </a:r>
          </a:p>
          <a:p>
            <a:r>
              <a:rPr lang="en-US" dirty="0" smtClean="0"/>
              <a:t>Engage with various business sectors</a:t>
            </a:r>
          </a:p>
          <a:p>
            <a:endParaRPr lang="en-US" dirty="0" smtClean="0"/>
          </a:p>
          <a:p>
            <a:pPr marL="0" indent="0">
              <a:buNone/>
            </a:pPr>
            <a:endParaRPr lang="en-US" dirty="0" smtClean="0"/>
          </a:p>
          <a:p>
            <a:pPr marL="0" indent="0">
              <a:buNone/>
            </a:pPr>
            <a:endParaRPr lang="en-US" dirty="0"/>
          </a:p>
        </p:txBody>
      </p:sp>
      <p:pic>
        <p:nvPicPr>
          <p:cNvPr id="15362" name="Picture 2" descr="S:\Gallery\ACG Exhibitions\2011\SHIFT\7. Catalog\Photography\KamauAxtJPEG\072911_7648.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val="0"/>
              </a:ext>
            </a:extLst>
          </a:blip>
          <a:srcRect/>
          <a:stretch>
            <a:fillRect/>
          </a:stretch>
        </p:blipFill>
        <p:spPr bwMode="auto">
          <a:xfrm>
            <a:off x="5636581" y="0"/>
            <a:ext cx="3406894" cy="2265363"/>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S:\Gallery\ACG Exhibitions\2011\SHIFT\7. Catalog\Photography\ChagoyaSomJPEG\080311_77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2265363"/>
            <a:ext cx="3406894" cy="226536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S:\Gallery\ACG Exhibitions\2011\SHIFT\7. Catalog\Photography\ReedHuffJPEG\082911_78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1019" y="4530726"/>
            <a:ext cx="3404675" cy="232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084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0" y="228600"/>
            <a:ext cx="6553200" cy="6400800"/>
          </a:xfrm>
        </p:spPr>
        <p:txBody>
          <a:bodyPr>
            <a:normAutofit/>
          </a:bodyPr>
          <a:lstStyle/>
          <a:p>
            <a:pPr marL="0" indent="0">
              <a:buNone/>
            </a:pPr>
            <a:r>
              <a:rPr lang="en-US" dirty="0" smtClean="0">
                <a:solidFill>
                  <a:srgbClr val="FF0000"/>
                </a:solidFill>
              </a:rPr>
              <a:t>Objective 3: Engage with artists in meaningful ways.</a:t>
            </a:r>
          </a:p>
          <a:p>
            <a:pPr marL="0" indent="0">
              <a:buNone/>
            </a:pPr>
            <a:endParaRPr lang="en-US" dirty="0" smtClean="0">
              <a:solidFill>
                <a:srgbClr val="FF0000"/>
              </a:solidFill>
            </a:endParaRPr>
          </a:p>
          <a:p>
            <a:r>
              <a:rPr lang="en-US" dirty="0" smtClean="0"/>
              <a:t>Empower local artists to address salient local topics </a:t>
            </a:r>
          </a:p>
          <a:p>
            <a:r>
              <a:rPr lang="en-US" dirty="0" smtClean="0"/>
              <a:t>Show local, national and international artists </a:t>
            </a:r>
          </a:p>
          <a:p>
            <a:r>
              <a:rPr lang="en-US" dirty="0" smtClean="0"/>
              <a:t>Commission new works/projects</a:t>
            </a:r>
          </a:p>
          <a:p>
            <a:r>
              <a:rPr lang="en-US" dirty="0" smtClean="0"/>
              <a:t>Exhibit a high percentage of SF-based artists and SF-themed projects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36"/>
            <a:ext cx="2280290" cy="685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9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7676"/>
            <a:ext cx="4876800" cy="6654124"/>
          </a:xfrm>
        </p:spPr>
        <p:txBody>
          <a:bodyPr>
            <a:noAutofit/>
          </a:bodyPr>
          <a:lstStyle/>
          <a:p>
            <a:pPr marL="0" indent="0">
              <a:buNone/>
            </a:pPr>
            <a:r>
              <a:rPr lang="en-US" sz="2400" dirty="0" smtClean="0">
                <a:solidFill>
                  <a:srgbClr val="FF0000"/>
                </a:solidFill>
              </a:rPr>
              <a:t>Objective 4: Develop unique and relevant exhibitions </a:t>
            </a:r>
          </a:p>
          <a:p>
            <a:pPr marL="0" indent="0">
              <a:buNone/>
            </a:pPr>
            <a:endParaRPr lang="en-US" sz="1000" dirty="0" smtClean="0">
              <a:solidFill>
                <a:srgbClr val="FF0000"/>
              </a:solidFill>
            </a:endParaRPr>
          </a:p>
          <a:p>
            <a:r>
              <a:rPr lang="en-US" sz="2400" dirty="0" smtClean="0"/>
              <a:t>Produce curated </a:t>
            </a:r>
            <a:r>
              <a:rPr lang="en-US" sz="2400" dirty="0"/>
              <a:t>exhibitions and juried </a:t>
            </a:r>
            <a:r>
              <a:rPr lang="en-US" sz="2400" dirty="0" smtClean="0"/>
              <a:t>opportunities</a:t>
            </a:r>
            <a:endParaRPr lang="en-US" sz="2400" dirty="0"/>
          </a:p>
          <a:p>
            <a:r>
              <a:rPr lang="en-US" sz="2400" dirty="0" smtClean="0"/>
              <a:t>Partner with arts and non-arts entities  </a:t>
            </a:r>
          </a:p>
          <a:p>
            <a:r>
              <a:rPr lang="en-US" sz="2400" dirty="0" smtClean="0"/>
              <a:t>Utilize guest curators </a:t>
            </a:r>
            <a:endParaRPr lang="en-US" sz="2400" dirty="0"/>
          </a:p>
          <a:p>
            <a:r>
              <a:rPr lang="en-US" sz="2400" dirty="0" smtClean="0"/>
              <a:t>Commission artist-driven projects </a:t>
            </a:r>
          </a:p>
          <a:p>
            <a:r>
              <a:rPr lang="en-US" sz="2400" dirty="0" smtClean="0"/>
              <a:t>Develop signature exhibitions and public programming</a:t>
            </a:r>
          </a:p>
          <a:p>
            <a:r>
              <a:rPr lang="en-US" sz="2400" dirty="0" smtClean="0"/>
              <a:t>Use the gallery as a laboratory that fosters new ideas and practices</a:t>
            </a:r>
          </a:p>
          <a:p>
            <a:r>
              <a:rPr lang="en-US" sz="2400" dirty="0" smtClean="0"/>
              <a:t>Travel exhibitions to promote a broader knowledge of our visual artists as well as the cultural values of the City of San Francisco</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8185" y="4438095"/>
            <a:ext cx="365581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1144" y="2438400"/>
            <a:ext cx="3653567"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1855" y="101783"/>
            <a:ext cx="3652856" cy="2336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8980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19800"/>
          </a:xfrm>
        </p:spPr>
        <p:txBody>
          <a:bodyPr>
            <a:normAutofit fontScale="92500" lnSpcReduction="20000"/>
          </a:bodyPr>
          <a:lstStyle/>
          <a:p>
            <a:pPr marL="0" indent="0">
              <a:buNone/>
            </a:pPr>
            <a:r>
              <a:rPr lang="en-US" dirty="0" smtClean="0">
                <a:solidFill>
                  <a:srgbClr val="FF0000"/>
                </a:solidFill>
              </a:rPr>
              <a:t>Objective 5: Expand free and accessible events that convene the community</a:t>
            </a:r>
          </a:p>
          <a:p>
            <a:r>
              <a:rPr lang="en-US" dirty="0" smtClean="0"/>
              <a:t>Convene the community around timely topics (cultural policy making, artist and arts nonprofit displacement, burgeoning cultural districts, artist health care and housing, arts education legislation...) </a:t>
            </a:r>
          </a:p>
          <a:p>
            <a:r>
              <a:rPr lang="en-US" dirty="0" smtClean="0"/>
              <a:t>Produce panel discussions and lectures. Also performances, readings, films and youth programming </a:t>
            </a:r>
          </a:p>
          <a:p>
            <a:r>
              <a:rPr lang="en-US" dirty="0" smtClean="0"/>
              <a:t>Present workshops geared toward artist career development</a:t>
            </a:r>
            <a:endParaRPr lang="en-US" dirty="0"/>
          </a:p>
          <a:p>
            <a:r>
              <a:rPr lang="en-US" dirty="0" smtClean="0"/>
              <a:t>Nurture signature public programming series like the Brown Bag Lunch Discussion and the Grove Street Artists Sidewalk Chat</a:t>
            </a:r>
            <a:endParaRPr lang="en-US" dirty="0"/>
          </a:p>
        </p:txBody>
      </p:sp>
    </p:spTree>
    <p:extLst>
      <p:ext uri="{BB962C8B-B14F-4D97-AF65-F5344CB8AC3E}">
        <p14:creationId xmlns:p14="http://schemas.microsoft.com/office/powerpoint/2010/main" val="177210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Step 3</a:t>
            </a:r>
            <a:endParaRPr lang="en-US" dirty="0">
              <a:solidFill>
                <a:schemeClr val="bg1"/>
              </a:solidFill>
            </a:endParaRPr>
          </a:p>
        </p:txBody>
      </p:sp>
      <p:sp>
        <p:nvSpPr>
          <p:cNvPr id="3" name="Content Placeholder 2"/>
          <p:cNvSpPr>
            <a:spLocks noGrp="1"/>
          </p:cNvSpPr>
          <p:nvPr>
            <p:ph idx="1"/>
          </p:nvPr>
        </p:nvSpPr>
        <p:spPr>
          <a:xfrm>
            <a:off x="304800" y="1371600"/>
            <a:ext cx="8686800" cy="4525963"/>
          </a:xfrm>
        </p:spPr>
        <p:txBody>
          <a:bodyPr/>
          <a:lstStyle/>
          <a:p>
            <a:pPr marL="0" indent="0" algn="ctr">
              <a:buNone/>
            </a:pPr>
            <a:r>
              <a:rPr lang="en-US" dirty="0" smtClean="0">
                <a:solidFill>
                  <a:schemeClr val="bg1"/>
                </a:solidFill>
              </a:rPr>
              <a:t>Align programming with new objectives. </a:t>
            </a:r>
            <a:endParaRPr lang="en-US" dirty="0">
              <a:solidFill>
                <a:schemeClr val="bg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234" y="2257335"/>
            <a:ext cx="5589965" cy="4448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5199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438400"/>
            <a:ext cx="5334000" cy="4267200"/>
          </a:xfrm>
        </p:spPr>
        <p:txBody>
          <a:bodyPr>
            <a:normAutofit fontScale="92500" lnSpcReduction="20000"/>
          </a:bodyPr>
          <a:lstStyle/>
          <a:p>
            <a:r>
              <a:rPr lang="en-US" sz="2000" dirty="0" smtClean="0"/>
              <a:t>Ongoing partnership with OEWD’s Invest in Neighborhoods program (established 2014)</a:t>
            </a:r>
          </a:p>
          <a:p>
            <a:endParaRPr lang="en-US" sz="2000" dirty="0" smtClean="0"/>
          </a:p>
          <a:p>
            <a:r>
              <a:rPr lang="en-US" sz="2000" dirty="0" smtClean="0"/>
              <a:t>Program highlights the relationship between the arts and economic development.</a:t>
            </a:r>
          </a:p>
          <a:p>
            <a:endParaRPr lang="en-US" sz="2000" dirty="0" smtClean="0"/>
          </a:p>
          <a:p>
            <a:r>
              <a:rPr lang="en-US" sz="2000" dirty="0" smtClean="0"/>
              <a:t>Partners SFAC – OEWD – local artists – local businesses/merchants assocs. – 300 arts enthusiasts.</a:t>
            </a:r>
          </a:p>
          <a:p>
            <a:endParaRPr lang="en-US" sz="2000" dirty="0" smtClean="0"/>
          </a:p>
          <a:p>
            <a:r>
              <a:rPr lang="en-US" sz="2000" dirty="0" smtClean="0"/>
              <a:t>Previous neighborhoods: The Mission, Hayes Valley, North Beach, Divisadero Corridor, The Castro, </a:t>
            </a:r>
            <a:r>
              <a:rPr lang="en-US" sz="2000" dirty="0" err="1" smtClean="0"/>
              <a:t>Calle</a:t>
            </a:r>
            <a:r>
              <a:rPr lang="en-US" sz="2000" dirty="0" smtClean="0"/>
              <a:t> 24 Latino Cultural District</a:t>
            </a:r>
          </a:p>
          <a:p>
            <a:endParaRPr lang="en-US" sz="2000" dirty="0" smtClean="0"/>
          </a:p>
          <a:p>
            <a:r>
              <a:rPr lang="en-US" sz="2000" b="1" dirty="0" smtClean="0">
                <a:solidFill>
                  <a:srgbClr val="FF0000"/>
                </a:solidFill>
              </a:rPr>
              <a:t>Passport 2015: </a:t>
            </a:r>
            <a:r>
              <a:rPr lang="en-US" sz="2000" b="1" dirty="0" err="1">
                <a:solidFill>
                  <a:srgbClr val="FF0000"/>
                </a:solidFill>
              </a:rPr>
              <a:t>J</a:t>
            </a:r>
            <a:r>
              <a:rPr lang="en-US" sz="2000" b="1" dirty="0" err="1" smtClean="0">
                <a:solidFill>
                  <a:srgbClr val="FF0000"/>
                </a:solidFill>
              </a:rPr>
              <a:t>apantown</a:t>
            </a:r>
            <a:endParaRPr lang="en-US" sz="2000" b="1" dirty="0">
              <a:solidFill>
                <a:srgbClr val="FF0000"/>
              </a:solidFill>
            </a:endParaRPr>
          </a:p>
        </p:txBody>
      </p:sp>
      <p:pic>
        <p:nvPicPr>
          <p:cNvPr id="10242" name="Picture 2" descr="S:\Gallery\FUNDRAISING\Fundraising 14-15\Passport 2014\PP14 Graphic Design\PP14 Logo\sfac_passport2014_330x24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304" y="3772"/>
            <a:ext cx="314325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Gallery\FUNDRAISING\Fundraising 14-15\Passport 2014\PP14 Event Photos\sirron doodl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934" y="2567940"/>
            <a:ext cx="3860963" cy="3860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6987" y="0"/>
            <a:ext cx="3851910" cy="256794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7934" y="5257800"/>
            <a:ext cx="3858700" cy="2572466"/>
          </a:xfrm>
          <a:prstGeom prst="rect">
            <a:avLst/>
          </a:prstGeom>
        </p:spPr>
      </p:pic>
    </p:spTree>
    <p:extLst>
      <p:ext uri="{BB962C8B-B14F-4D97-AF65-F5344CB8AC3E}">
        <p14:creationId xmlns:p14="http://schemas.microsoft.com/office/powerpoint/2010/main" val="2598300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65137"/>
            <a:ext cx="4800600" cy="2514600"/>
          </a:xfrm>
        </p:spPr>
        <p:txBody>
          <a:bodyPr>
            <a:normAutofit fontScale="90000"/>
          </a:bodyPr>
          <a:lstStyle/>
          <a:p>
            <a:r>
              <a:rPr lang="en-US" sz="4000" dirty="0"/>
              <a:t>Potential </a:t>
            </a:r>
            <a:r>
              <a:rPr lang="en-US" sz="4000" dirty="0" smtClean="0"/>
              <a:t/>
            </a:r>
            <a:br>
              <a:rPr lang="en-US" sz="4000" dirty="0" smtClean="0"/>
            </a:br>
            <a:r>
              <a:rPr lang="en-US" sz="4000" dirty="0" smtClean="0"/>
              <a:t>public </a:t>
            </a:r>
            <a:br>
              <a:rPr lang="en-US" sz="4000" dirty="0" smtClean="0"/>
            </a:br>
            <a:r>
              <a:rPr lang="en-US" sz="4000" dirty="0" smtClean="0"/>
              <a:t>programming </a:t>
            </a:r>
            <a:br>
              <a:rPr lang="en-US" sz="4000" dirty="0" smtClean="0"/>
            </a:br>
            <a:r>
              <a:rPr lang="en-US" sz="4000" dirty="0" smtClean="0"/>
              <a:t>partners</a:t>
            </a:r>
            <a:r>
              <a:rPr lang="en-US" sz="4000" dirty="0"/>
              <a:t>: </a:t>
            </a:r>
            <a:r>
              <a:rPr lang="en-US" dirty="0"/>
              <a:t/>
            </a:r>
            <a:br>
              <a:rPr lang="en-US" dirty="0"/>
            </a:br>
            <a:endParaRPr lang="en-US" dirty="0"/>
          </a:p>
        </p:txBody>
      </p:sp>
      <p:sp>
        <p:nvSpPr>
          <p:cNvPr id="3" name="Content Placeholder 2"/>
          <p:cNvSpPr>
            <a:spLocks noGrp="1"/>
          </p:cNvSpPr>
          <p:nvPr>
            <p:ph idx="1"/>
          </p:nvPr>
        </p:nvSpPr>
        <p:spPr>
          <a:xfrm>
            <a:off x="323302" y="3008516"/>
            <a:ext cx="8610600" cy="3737773"/>
          </a:xfrm>
        </p:spPr>
        <p:txBody>
          <a:bodyPr>
            <a:normAutofit/>
          </a:bodyPr>
          <a:lstStyle/>
          <a:p>
            <a:pPr lvl="1"/>
            <a:r>
              <a:rPr lang="en-US" sz="2400" dirty="0" smtClean="0"/>
              <a:t>SPUR </a:t>
            </a:r>
            <a:r>
              <a:rPr lang="en-US" sz="2400" dirty="0"/>
              <a:t>(intersection of urban planning and the arts)</a:t>
            </a:r>
          </a:p>
          <a:p>
            <a:pPr lvl="1"/>
            <a:r>
              <a:rPr lang="en-US" sz="2400" dirty="0"/>
              <a:t>Art Practical (public policy dialogues)</a:t>
            </a:r>
          </a:p>
          <a:p>
            <a:pPr lvl="1"/>
            <a:r>
              <a:rPr lang="en-US" sz="2400" dirty="0"/>
              <a:t>Congratulations Pine Tree (issues facing artists)</a:t>
            </a:r>
          </a:p>
          <a:p>
            <a:pPr lvl="1"/>
            <a:r>
              <a:rPr lang="en-US" sz="2400" dirty="0"/>
              <a:t>CIIS (intersection of civic/social issues and the arts)</a:t>
            </a:r>
          </a:p>
          <a:p>
            <a:pPr lvl="1"/>
            <a:r>
              <a:rPr lang="en-US" sz="2400" dirty="0"/>
              <a:t>Emerging Arts Professionals </a:t>
            </a:r>
          </a:p>
          <a:p>
            <a:pPr lvl="1"/>
            <a:r>
              <a:rPr lang="en-US" sz="2400" dirty="0"/>
              <a:t>Nia King (queer artists of color)</a:t>
            </a:r>
          </a:p>
          <a:p>
            <a:pPr lvl="1"/>
            <a:r>
              <a:rPr lang="en-US" sz="2400" dirty="0" err="1"/>
              <a:t>Ashara</a:t>
            </a:r>
            <a:r>
              <a:rPr lang="en-US" sz="2400" dirty="0"/>
              <a:t> </a:t>
            </a:r>
            <a:r>
              <a:rPr lang="en-US" sz="2400" dirty="0" err="1"/>
              <a:t>Ekundayo</a:t>
            </a:r>
            <a:r>
              <a:rPr lang="en-US" sz="2400" dirty="0"/>
              <a:t> (diverse cultural communities</a:t>
            </a:r>
            <a:r>
              <a:rPr lang="en-US" sz="2400" dirty="0" smtClean="0"/>
              <a:t>)</a:t>
            </a:r>
          </a:p>
          <a:p>
            <a:pPr lvl="1"/>
            <a:r>
              <a:rPr lang="en-US" sz="2400" dirty="0" smtClean="0"/>
              <a:t>SFAC Grantee Partners</a:t>
            </a:r>
            <a:endParaRPr lang="en-US" sz="2400" dirty="0"/>
          </a:p>
          <a:p>
            <a:endParaRPr lang="en-US" dirty="0"/>
          </a:p>
        </p:txBody>
      </p:sp>
      <p:sp>
        <p:nvSpPr>
          <p:cNvPr id="4" name="AutoShape 4" descr="data:image/jpeg;base64,/9j/4AAQSkZJRgABAQAAAQABAAD/2wCEAAkGBxQTEhUUExQWFRQXGBwaGBgYGRwZHBodHBgdHRccGB0YHiggHBwlHBwYITEhJSkrLi4uGB8zODMsNygtLisBCgoKDg0OGxAQGzQkICUvLCwsLC8tLDQsLCwsLCwsLCwsLCwsLCwsLCwsLCwsLCwsLCwsLCwsLCwsLCwsLCwsLP/AABEIAPAA0gMBIgACEQEDEQH/xAAbAAACAgMBAAAAAAAAAAAAAAAFBgMEAAIHAf/EAFUQAAEDAgMDBAoLDQcDBQEAAAECAxEABAUSIQYxQRMiUWEHFCMycYGRk9HSM0JSU3OSobGywdMVFiRDRFRicnSDoqOzNGOClMLh8FXD1Bc1hOLxJf/EABoBAAIDAQEAAAAAAAAAAAAAAAIDAAEEBQb/xAAxEQACAQIEAwYGAwEBAQAAAAAAAQIDEQQSITETQVEyYXGRofAFIkKBscEzUuEj0ZL/2gAMAwEAAhEDEQA/ABeO4vcNXKUtvutt8mOaFKAklesDSdKgtsavFKKBdOyQsAlSuiUndV7ENokW9xm7TD55IJKyswJUohOQ82dFa799aJ24a/6W3/DWl7izf7rXJI/CP4549das4pdFawXzAyxuO9ImNOmsO2Vud+Ft/wANQt7WW2dROGJghMagjSZgSAnfwJnjFE59wtUu9hNy7upT3aAQN6U+7V0joio03l176nyI6/0aqubWWxH/ALYOrd69YNqrX/pv8KfXqs3cR0782WsMu7pZVLgVClgcxsmASB7XdurcXD8d8idPaNdfSih9ptVbDN//ADiCVEiOg7t7gj9UaDhU42qtP+nH4o+0qZkW6fe/UkW/cdLfm2eieKK1Yu7lTTS1FslQJUS2xqTrxb3760O1Nn/04/FHr15b7V2vJoSqwWcoGhlQBjgSoT4YFRyj09CKDtu/Nkirh/8AuvNW3R+pUF3c3KUKUORlIJB5G24fu6kO0tl/05XxT69V39pLMIVlsFhRBA1UN46QokeQ1HNW29CKnru/MskXHuWD+4t/s6jUXvcMeYY6Pg6kO09kdTYuEneYPynPWffHY/mLnkV61Xnj09AeG+r8/wDCO+vXG0N81kEryq/B2oiFGB3PpCTVVrFV8ohOS3gqSD+DtcVR7ird1tVZnkwbR8pCt2ZQAGUgaGZ1gRp4dIPv3yYfM9pvSNQed4qq6tYLK7p30KFxi7geWkIt9ESD2u17kH3FHdkMTeU+8ClkgNJKEpbQ1ryzQMqQmY4+SqCtosPJk2TxJ0nnTFF9kMRt3bpzkLdxqGk6qVoe7NyAkpme91zeKhCl2WPWL3Fzl1Yb8TxP/apQun3te5Dzg9SuhYv3tJd6NTQ4V6GXFrUDKfc96/jHoqFLrnvX8wUQWmowmt6Oc7ENs8sH2I/HT9dHMIunQdGCf3iaHMJ1pjwVOtZ8Q/lNOHWpPiV46SwFsFILreudBjnjgKR9lNqGrYXCHlqQkvEpIQpUnIkLkpB4BGnpro+OjRn4Zv6YpP2As0qYfzJB/Cl7x/dM1lp609DqR0m7jQxd5kpUJggETodROoO6sqXkB0VlM0COTY4bKVN3T2UrS2QlLbhPMU7CsyUka5ojfoaDoscJ43K/Nu/Z0wYhskborK1FICWylcBWoLwUmN8c5M+Khv8A6d/36vNGjcmuS9BMqeZ3182VRYYR+cr+I79nW6rPCSEJ7ZVzc3tHfbEH3vqq0nscH38+aPpqVfY1VlT3UiJ15OZzGRoDIiKrM+i8kUqXe/NlIYbg/wCcq+K79nXn3Mwj85PxXvs6tnsbq9/PmVems/8AThfvx80r01M76LyROF3vzZC5Y4SrL+Ed6hKdzvtf3daHCMK/OY8Tv2VXnuxusZe6xzQDDeaSN55qqjT2OnPfT5o+mpnl0Xki+Cur82U14LhZB/CuB4O/ZVNd4Xha1qWLoDMSdzv2VWf/AE4dOgd1P90R86qnuOxu4FmHIBMgcnOnhCqHPP8AqvJF8GPV+bBBwTDeF2nyO/ZVtb4ThqVoUbtPNUlR0d4KB96q+exy777/ACz61Yz2OHcye6SAoEjkyNAZO9XRRKpL+q8kVwIp9p+bBxwTDjuu0/zfsqkGA4d+eJ8rn1tVbV2OXRpysHo5M/UqtT2PnffR5s+tU4k/6ryROBH+z82RM4LhyUmbxGZSMvfLiSQdO56bqp/cCyn+2sx8Ir7KibPY6fVmhQVzYEIOhJEHvuo1XPY/e98T8Q+tQSlJ/SEqaXP1KYwC04XrHnj9nTb2P7Nltag3cNOqgkhDmcgFxgA96NJSfKKXPvBe98R8X/7UwbJ7KqYUrlQFpcQROXSA6xA3kHUKqlfmipRsnqdQxZXNpQvUjWRpR3GcCtwnRlseAR81I9/hjQJ5vyq9NVhbMy4x2eoRATGm6tExwil9Vg30GP1lemvE2COv4yvTXQynP4iGdlNHMIOopEZs0dfxlemmHB8KbURKT8dY+ZVZcQll1NWHknJWG7Gzo18K3/UTSr2OPYLj9qX/AEmqLYxhLbfa6khQIea/GOH8YngpRFCOxx7BcftS/wCk1SKP8Z0l2mNtZXlZRhnEdqcEL6nnQOe0y2QBrIK3JGvgFJi8Ldn2M/JTrtRj11brm3cCG4QFANNqJzF0gypBJAynTdrQI7e34/H/AMln7Orla4IH+5b3vZ8o9NGrnZtxLDbmQ84I+VJr1O39/wC/jzLP2dWTtziASlXLCFZo7g17UwfxdDp1IBhhbnuPlHprb7lOe4+UUW+/3EPfh5hr7Otht3iHvw8w19nVadQUiptBs46yUAIOpV0Ddl6fDVC0w90SeTJI6SOg9dGnduMQTll4c5KVDuDO47vxdb2u298owXgP3DP2dVK1hi7WhVsrV9RCOQ0VzSqRpPUDNGGbR62BaNu24mCo51QogiIAIg7qgs9sr1TmQvpGsTyDP2dMFjid84pIVcpTmWlJPa7JjMsJnvNYmawV3QUcsnu1yf6Zsp8W+ZL35AJkksJPIRHK8U/jFkp48AmKBYbgrzjqUZVapPEHcOo08Yvil6xml8KIWUA9rsAGFqTuyTrE8OO+gdhtneuAkOtzIA/B2t5GmuSrw0qUVKUZaX/fj1BrKo3FNchbxBhbLrjZSqUkDj7kH66qcsv9P4x9NOyNrLw73G5ifYGvVqT757qCeUZ6pt2zJmBuA4xTXXpJ7+gHCqdPUXcCw558KILnNKfbKO+eg9VBRdOwOe75xXrV0DENqLppKihbCoOv4OhPNgyTB4c3ymtGdortQPNt8yWy4pJtkghOmXeob9/gq1iaOVSvp4FcGpe1tfERU3z4/GvedX61dH7HDTucOLccUHGjAUpShzbhse2MTvpeb24ujMotP8uPW8FMexu0dw+tzM2wQhByBtHJnNyrMiZUANRw4U+Li3oxFRPKzrONnmGue4g5qabcZu7nJrbo8T8/O0KQL2+czGWf4wfqosGjn47cjcVWoXUS79XFpQ/xJP11Cq8VwbM+FPprpo5Wl9woyTTZs+NaRLe9dn2E/GT6aaMExJ4ERbLPgW2PnWKx4pNxNuFtmG/aHvWPh2v6qaVexwe43P7Wv+k1RjF8QdPIBVstCS81zitogd0TwSsn5KC9jf2G5/a1/wBJqs1BWpnXT+ZjdNZXk17TAjje09+yleRxh132MlSXkIAI5YIGqDwUviZgdFCFYna6DtV+Bu/CmvsqM7SsWqlZHbllsnk1BKkuq0RywPeII9uOPA0FOF2Ef2u280/9nUktQW+RsnErT80f/wAy19lVlzHbYpQk2j0JzQe2G9cygTJ5LWCPFVIYVYfnlv5t77OrT9phykNpF1bgpzTLb0aqBEdz6JmhsytDQ4paH8lf/wA019lU5x22/NXv8039nVVGF2H55bebe+zq0MNw786tfNvfZ1TXvQit0I7nFrRzLmtXxlQlAi5bEhO4+xanXfU2HYvaNkww+mRBm5bPzNV5dYZh68kXlrzW0JMpe3pGsdz3VYwnB7AL/tNqvqCXuj4Ohqdl/wCBw7SNTjVpmzclcjWZFy3H9OjA24Ykq5F1JJnLyqAAZmO803Chz+E2QUk9s2gKRGqXtYOntKNKw+ycKlpct1JPenK7MRx5kbtaxVGsqbS81/4bIJ30foyve7bW7mYqaclRJgPI0JVmOXmUMs9p7VvdbvzmCoL7ZkjcNG93CmDGNn7NsLb7i2gEZQsOyMwSrUhB3zI8IoLh+H4ek5uXtSkKBJSHiQBvjue+Pmq6eXK9Fv1QMr3WvLvBi8WsiZLNzJ6Hm+H7up2MQsVaFt9O7vnWxuMj8VUz+C2SgSp+1IjQkO6CdNeT41ctsLYSpAQ7aCAqEhLmpIIBjktYzfLS6kll0jr4xGRTv2vRklzdWCUFWq5GUpQ62tRCiJMJbkZQgfH66HtY5aJ5UhF3LiQkglvcCScsoAnXWd8CrzjFuQ405cWeRYBKRmBLh73UIkIhStAeA66C3Oy9oEoIfs0hYJkrWJ55jISjUAQJ6qkIRcFGcfx4/opykpNp/nwILNdiJHJ3gmNVKY6Z9z4PJTTsPd25dWhpt9JylWZ3k4I5RkEDJ4Ad3E0Ga2cthKkvWcDfz1EDQ75RRfYSwbaccyvWziyCcrLgUcpcZ1IgHeCPJWqi7zehmrq0NzquOd5XLcWegnQV1PHO84+SuU4weca04DdnH+JtopocKuA31MtvSYGgNQ2w03catcK6Tdmc2CvG7NLZ4zuFOmzmp3UpMMzupw2fEEeCsmKaym7Bp5tQ3tEnmM/DNf1U0o9jf2K6/a1j+W3/AM8dN20Su5tfCtf1U0o9jY9yu/2xf9NqstDsHX+t/YbK9r3WspoRxnHsKW+4Zt7lwZUKSthAIBBdBBK9IObh0UKGyS/zTEfiNeipNrA5OZLq2wOTAGdSUnMHSdEmJ5o8lAEB8gkPr0/vXPTQztcG6Df3oOfmmI/EbqVWyaylI7TxAZZ1yNyZM6+Clxbj43vOedX6auXVvcIbbXy7nPzfjV+1VGmtDoTMgoNj3PzTEfiNVv8Aei5+aYl8Rr0UvoW+fx7nnV+mrJt7n39fnnPTU0JmQZc2TcMRZ4gAEgaIb1jiZ41vabNPNqkWeInwoboHfIuG8kvuc5tCvZV+2E6a7qit13CyQH17p1dX6appNWZeezGa42eeVvs8QGpOiG+PCrvaj4jLY3yQE5YCEwYnX5aRzdPwTy7mgP41fpojfW1y24pHLuaEgS84Dp46VLD0pKzQaxMlqmMQs7kIKDaYgQeJQknePVFUWMGdbEdqXxB3gtp10jeOqgaFXR3XDnn3PTU9um7Ljae2HectCdH3PbKA6eurVGlG6S3Jx5SaDJw90pI7VvYIj2NPCrbQfBCu1LyRMdxToTGuh6qVhdXcwLh/fHs7nrVqm+uj+Uvefc9aglhqElqgliai5jfdZloQkWF0goCpUGU5lEk5VEyO9BgDqFC73DnHCmWL2EAgDkU7ion3XSfkoXbv3ags9sv81tSvZ3eBG/nbtaiN9eD8pf8A8w561WqFJbIjrzYw2za0IUk214rMZJLI6DwzddEdjrFPLuIU0+nO2qeWayCOVZ5ogmemk4Yje/nL/n3PWp07G71wt1ZeedWMpAStxS06KaIMKJE6mip0qcHeIupVlONmdJx3Z23yQllA8Vc/vsASDolPlPprrOMp5lIF9vNHg5NHPx0bsXGsKSJkfKr01n3PT0fxK9NEnBWorpXOdqtCC1wtHHN8dfrUxYVg7ZI1c866PmXVG1YpkwhuCP8AnhrJiJfLobMOnfU2xzBm20NLBclLrR1ddUPZU8FLIPkoL2NPY7yPzxf9Num3aNMst/Ctf1UUqdjfvLz9sX/TRWfDv5Dp/U/sN01lezXlOCOH4/jjtu9kbS1lUgHuiSpRIUsDvuiT5TVRG11xwRb+bT6K27I9sA+zHEAa+FXTSw4hSHISBunWenqoZSaZLIZ/vuuT+LtvNI9FenbC6OhRakDcCykxO+JHTQi3tnlCRyQ6iF+mpVWT8pA5E5p4L4Cemg4veSyCadrbn3q18y36tbna+597tfMt+rQ3tB4b+QHx/TW6cOf19h/j9NDxl1JoXfvuuT3yLUxoO4tmBwGqDur1O1twPaW48DLP2dCWbd8qUMrOke74zHHqqU2D/Qx/H6avi95NAgdrX/cW/mWfsq9+/K5Oqk25PE8k1r5W5occPf8A7j+P01G3Y3ChOVneR7fgSDx6qvP3k0Cv34v+923mWvs6xvbC4UpIQi2zEjKQw3IMiCISDIMbqEOYa+QZDMdWf01Ls0xluW15SrKkKgDUkONwBqNTu38atSvsRWLCdsLjhbW5P7Oj0VGNtHvze1/y6KkGKYYFTF4DJ9oz1/3lVFP4UY/tmgjvWvXolcp2L7G2Lxz5WLYAIJV3BOqdJTodZ00OmlRp2zcP5JbH/wCMD8yq1sLzDEh3L22c7SkKlLeiSU5iIXv0FRtXeFgyF3Y/wNetU1IWDtisb7O1HhtR61MuxW0DjqnDyVu2lKFQG2w0pSszfEqKYIjUjhSuu7wpQgu3fxG/qNN3Y9etM60WqnlaFR5RCRxbEBST0CYjjUVwZbM6DjWIXGTVtI099aPorn1/ijk6pHxmz8xrruNjmHwVyjHEanQVWBSbszB8Rk46gsYktXtflR61SduLmQmfGj16gtk6nT5BVzJ1fIK6TjY5sKuaN2i/Z4i770T4Mn2lHbDEHpA5FR839rQ7Cm07yBp1Dh/wUxYM0kqHNTv6BWDENJPQ6OHbbRLi9+8UNhTC0guNyo8mQO6JjvXifkoH2OQrJeQR/bF7wT7RH6Qpyx23TyKeaO/b4D3xNKHY8YTlvJSD+Fq4D3CaRh+x9zo/U/sNeVfSn4p9asrbtdPuU+QVlPCONdkRkF62I4kD5FGl9doTdpEaZBm0nSabtvmzylrI/GDhGmVf10Ft2/wwawA2eMe2igraRbJ3A1u0fW46loiEqIiBumqzt2624lKkpzDNvBHAdBFSXLQ57vKIjOrQK52p6I3eOtEM5ihZWI54JUdRGUag9E7uo1ijmcu4ptWLdnerUtAKGwCQDAM6nw76YiiDHh+Sh9ukSySkSVCFpKYMEawBRpISSd0ppEpdVYgu3SlJeUEpzTlnnQBoo6wKltEKWvKpIAg6hRJ0HgitcWV3RRCuKBIP6KjW2Cvy6ASrcredO9OlNvtp0KBLl44lS0pSISogSVTofk8VT2t0pNupakglKiAJVGqiTOvTNDrxMuOc4juitx/SNTfkT2v4wb9eIra4qwOY9OLLJEJQPBn+eaYMFbSm4bUdAlCSfByrcmkRtRCkneJ3eOK6PgzYL7YO7ImfByzUz1UyEUWmyfFrZRdcLLtnyZPMzr524TmIXG+fFFDlWlzwcw/4x9epsT7HaFOLUl0oBMhITonQDj4KoK7HX9+r4n+9Bp0G/MHMFsRzu2nLaZGXkViIg5s2ZW/dHjqim1ueKsO+OfWrzC9hg3mzKzzBEpiInw9NUh2NP74/Eqvl6F/MEFWVzwOHT1rP1GmfZm1KSgr5HlOTXnDKgUarRliTmOgHDppLT2NOh0+bpl2U2YRbryGFFTTiSqCkkFaD1EcN1RWvsBPNldzquNHmVynHDqa6Ji+z7GTRB84569c8xHCUAmEH46/WosE0mc34hHNoCbQb6Ipa0qp9zkjgr46x/qrxVqB7uepxz1q6TbZzYRjCNn+P9DTLkJjpPzb/AKqaMAVu1pAt7b9fzrnrU2YLhCVRJdGvB94eHcusOKVo6m7CyvLQcsbI5Efro/qJpP7Hg0vf2tf0U0dxfBG0tJUC9IW2dX3lD2RO8KWQfHQLsffl37Wr6IrPh+wdX6mN1ZXk1lPLOV7dA5rWffR9FdLryEdslS0pIDRPOSFbl67weFMu3CpNsd/dh9BdK+IsFb6QJ7w7v1zQYj+JkW5U+5qHFKUEogqMSOvwV6/g6Gy2ShEc72s6gCNI13mj+GvtpTBWn41WLh1tTjIzggB0mFfop6K4nGln3dtfwxmVWAthYtZ28zTWUqSdW06/Ju1pkXhNuBqwyPC2n0VM0+0YSFJPACfEN4qZ5oZY/wCa7x4D0Ujjzb3ZMqFC6w9nO4A23ALe5A3ZVTEDjAnwVZYwdlLy1lkZAlRSMkgaGNCN9Xm7lAeczKA5rXyBWnVwq1222sLQhQKghXNHRFaONO6V3y/CAsjm79k7JhOkk7gONXrW2PIOpKBnPeHKN4OuvDUVaVirQ9uK3tLoKQSFJygkkzukk66aaV180rCmARhjkp5nEfOK6DhDWZ5I3S0BI63Whp10tfdJHvjfiUKaMHB5ZOXfyQA6jyrUfLTabdnctC5jWIXrVw6124vmGNR+gFcBHGgytq70flKt0+1+sU4YhtcQ6tDlmpTie/Mtn2oO8sydCKFr22YnWzPla+yqkG7G2yuIXlyF/hCuapA3J9tm/R6qCM7SXyiQLg6dIR6tNeCbVcoFchbKTBAVC0J3zHes68aHo20YO6zJ8z9jQ89yaWRRbxXETAS9nUTASlDalE9Q5OnrYZVyVpU+snM2uUlKEwQtMHmpB3dfGlj78GY1sTHWGY/o0z7J4wXSFItyhHJOFAC0akKTICQ2lOuupNRXvuVLss6xi57mfBXMcWcVmMGnrFsRdKD+CujTitn7SufYi86VE8iseNv6l1MJuzn4+7tYgZmTmM6TuqG6Vxno4VgulCZbX/B69Vbm4JHeLG7fl9auktzlyTyl2yWZ1PXup5wI84Do+fjSBhdwqfY1xPDJuGp3qprwDElgg8g8rwcn9bgrHi1dGzBuzVxzx0dwH6yPpppP7H4/t37Wr6Io7i+KLLQBtn0grQMx5KB3ROpyuk+QGgPY/wB99+1K+as2H7J2Pq8v2NteVtWU8s5XtoggW2s92Gv7tygtun8IHwZ/qUd21AHao4csP6blLrzaTcCSpPclRlUpGufjlNBiP4mUtylbWeYEH3RMx1mibtiFON8JSsbhwA9NUrLDypHfOTJOjqx00RewtfLMjlHOTUF/jl5pCSVAdA73jwrz1SolPtcpcu4bFXQQZtwXEaCQpGsa81c76Kv2gJCp3f8AOmhQwkZ05XLiJE92VunpmRxq7bYMQpWZx7Lrufc16OOmlZqVSOW+bbuClF3ATttNy7xy5R8h9FWsNaHKKVES2ofJVV7CQm5f57oHNVzXFSrNmAKiTM6CvMOsUha+c7qgkd1Vvy6zB1rapQcrKXJcvAQ0xKdRE82dTRHDWj2s+YjQ/IDVK5QJOqjCj7bw9dX0W82gUkqHOIUMxhQzEaifBXcvoLsAm7FQKTI3iulYCuHQqNzcx0w40eE/NSSq0iN+8cesU+YIoB1B4BAJgSdHG+A30xbF09StilvaPPOPFx1Jc3ph4JHNCdAbWRuB140Gc2ZsyZ5Z3yOf+JUr+x1zyiyESCV+1f3Knf3LoNUk7E3fFJ4e0f4D4Kl8hzD2AJtbPOErK85STnD+hTMRltevjQtvZ6zBnthwf4Xf/Draw2PfTyuZKucytKYQ+eeYyz3LQaHWqadirv3Ko/Vf+yqvsTSwQXgdoRBuXfI5/wCJTXsbyKVIYaWV5ELgqS6FKlQJ1UyhGk9M6UmDZC69yoa+5e+ypu2Gwpxhw8olQJ1ByOBIATBlS0AAkkacfFUXgDLZnWcUTKD4KQ79qCfBT9iB5tJmJpoMO7MyYuNxUujzjVV9vTh/zxVduxB3/LVTtgzuFdVPoceSWzLFm3CfD83GnLZtvdSfbPmRoKc8AXu8NYsW3lNuESzaB7Hh3D/Ej6aaTux/319+1K+anHH1fg58Kfpik3sf99f/ALUfrrPh+ydZ9r33jdWVkGsrQQ5Ztov+zQIHKg/wODcaWMSfKXUwCZQRp+uTTVtxMW+aQQ8N/wCoulZ5bIeVyuacoiJOkno0qqkc0GiuYQsWVBsEJJVxA3DxceAom/mBtiBC+6SB+oPFS1y9l0x4z6a2Dtl+l4Z00E6mYGnTXMl8OjJ3zLny6q3UNSHNYVlRvzSJ1/2NXbRThcjL3PL306z4KQ0LsTpmM/reg1YDNn0r8qqQ/hMErKS8v9LzMOWDBLj4UhSlJS0k5tNRnBIJ3jr41l1bkJWcoTzD3szu6YFAj2iJClLERM5uO7U+A14lzDiYClE9AzE+QGnL4cs2bMuX48QZantnh7ajKkA7zBG8zxmtHLwZeTdZbSFFQCN2oJAI013TIirFg3ZrchpSwsCROZJ6NM2+rqiDmSc5TGoWkAeX/wDaDExUZuTknZbZrNeHW52cDFzpKEU023rlUovx6W8ijaBsJcIbSkpE6yoaAx35MeKr9ndElIUEmUzppoCmUmeB03UIsbi3CHizzgkSuQqIhUb5kb91TO4gohKEBKSpOhA3c5CY/j+SpKnOdSplTvpZ3tbRcr/oZTqQpUaWeSt8145b5vmfO2nmaNttZXyltcCd6XATv7zMsq+KRVOxU1yiAG3ASd6uWjx53SPKKmwjE1uFxtYQleU8nznCFRIOaVzvjvSN5raydui4A602hCe+UFund7nM6Rv6Ruop1IwdVSlbp/8APL79AKdF1FQlCN1z02tLn9upvbOI7ZUkJVm11OfLw3Soo8iarjHecU5M0KiAgg740M+PdWuF4qXbopCRk52VUrkgQNxVl16hU2G7QqW6ppfMkqSggmCQSNZpFS6bvFu0Y87W3NVJxlFKM1G85W+VO+1l76kGJ4XDhy3FwiYMJDiwN8gHlB/tRvYlgB5TReecUttXOUFIKQIBynOTMqB0jdQi52gumCUlDJIPA3A8BgPga9VMOw+NO3Dqi4hoBIgFPKk6id7jqhw6K6eHXyRvK+i16nAxbi6k7Rtq9Oh0rGMFQlHslyP/AJDx+ddI2KWSR+OeP75w/Oa6PtG6AmubYk5JNPwiuzk46VgOLbU89z46vTVe8SlCQVKc1MaFaj5BqfFU9zchsAkEkwABv3ifkk+IdNQOYk2sKT3zcEkpKZhIGcqST3oPHiNRWyrVhDS9mc+jSnNXauiawYCiIcV4nDOkyN+8QfIabcCw/MR3Z6IEFLqxPHgeuuXW1souNrSIb5RQUVyU5iY0PtlZSUwdN28aDq+y122dQ4lQG9WYEDrJ+ustSrnizbToqnJJPcP45gwSxm5W4JBSYU8tQMLTvBMEUv8AY/76/wD2pX10Z+7JuLW5JLZCHQhPJnMI5hEqnVRmdyYkDWJIPsfHnX37Ur66VRd4nS5jlNeVrmrKaWc126Tpbz78I4/i3KWHbFJKn1rypRlaUMpUZdz5CIO7mmejSmjbs8231nuw+g5Sr90w28ptbaHWnA2ooWFnntqXkUOTUk6SoETBBiinbLqDzPF7CFSyhNyylYeVbhKkqBW6kAlKDuOhEEkDWsZ2SPavK8u3kyuPGW1g5Ey2owdJCgTGaTwBqS12veazyueVecdd5i0hzlEZFI5qpSAACkjUGoG9pyi1RaoyZeTdaClcqeaslRlvOG1LGYgKKTEA8Kz8Sn7uTUib2eS2w3dKeQWlLhJ5Jc6ExKAcwBKFgKOhKCPCyX2BKZUvlFpCU5FaNKVIdXkRkIPOObmkbxS/dbU5mV2/NLJZQyhAbHMCIKF5zz1KCwVamOerTWp7rax1xLyDoh5xtwQknky3k9jM6Zi2CevWglOD3X5LTZausCbcf5AXLJeUpLOQJKihyVGFQYG8gkEgEQTNR4Rs2O2MrdwhxzkisJDTiZAhO9zLJmITxmBVRvaJPbIeS2y24lxLy1ZXJcXqdQVlKUk6kJAknhWr2OBS1LCglSmi1Od9wgFQVIU84ogiNACBqTBos9Ne2VqSu4EFutoTcMtuLaDiQppwFQIWoqBB0ICVSDB0qRu2UthxwXLTjJKmwVNPL1SkFeXKDpChBVHyGq1xjXKXCblS0l1DfJjmkJMoWkqWBvUc6jpAnhvqphmNpZtjbp5yM7ipzPJMq5uvJOISoQkGFA7z01M1KW6CjOcU0mWTs+UNFYuGwOSS8tCUrCg0pWVKlJIgiTEZidd1WLNQDjalaBKcyj0BLjZPyVRu9qFuMdrLzKZyNoCddOTVKVjnd+STm0g6aaA1caRKVA8WFjyqbBolJPYuLfMaXsPwMmeWTookEPOg6mZEV69a4KoQq5zDoNw8RSfhGE8qFHNboymBnQ/ztJkZUqHV01fOAD360GnvVyfDuRSJV6V9V6D4wqpaPR94dZw/BUklL4BgiQ87x+atfubgfvyemeWdmemkpxSQHcpt3MmSFIDmUlSo9sQY4cNemqPbSpjIzPUlfr03iRetvQXaS0Oku2mDK758HwvPGruEOYUySGXkgq3jO4rgRxB4E7q53aWCnN4bHgCvWons9Y8lfuI6LdfjzBJqUq1OU8kSqsZqLmxoxDa3OSCHSBIHN69ONCV4ukmQHPi/71pfmHDAFQqfJEaeSuxCjGOx5OpiZSbzEzmIJXIUHIIg82J8hFJF22WwoSvlEqzZ4iBpoZHCZkcTFPDL5gmEwkamN3h6KXccWhxxxJUqFkEAxlziAFyCRlI5saHTTfpkxiWiOh8OqN5ugLtb4KbSkurUlCYyFJICRz4SAe9CwkkHfoeBFMzl6luxWGhHKnvsuUwohQ4lJUFGNAB5ZpSuLdTRUkpCQYMagRwIPR1BXEb9RU1gqGiVBKBmCisIzKIO5KTPNmN/TNZFaKasdKSzWaY67JYgW2Cnnq5QgZgiQClfOGntQTqTG6eum7YB0lV2SjkyX+cAcwzayc3X7kToJnWuQu4wolsNZhlKghQJJKV65VEnUz5NRqDNdP7HTBKnXiopEgZBGU5gVyvm6qk705fHVx5WQUE8zbH7NWVDmr2mjbHOtsFDIxHF5P0HKTMTVD6CN+U/SVTftaZbYjg+n6C6T8WZUp5GUgQknUT7Y9Y6aqtpTYN9T1YCYz7v+eiolBtTjYAB0Wd0cB01pfNuwJUj4h9aqOIuuS2VZdAQObHDrVXLhG736lXdw4phKRJCQOvT56lGgBjm9OtL7SitJKYGsao8sQs0UcsnFJnONwkALEAdXKROm+hcLOzZLs1WG+VXmygwjf46lhsCdI6YMeWlO7aJWqY04k+sZo6bRztMnOMsTl19wnjykfJT5UUra9Bijcuco17pNV7LJl3jvl7h+mqKWVsaa5fBoTUtk0or5vQdY/3ouBaL1BegyuFPTRq0bnzKvpN0nLtl6afwn007WO8fBK+dFHRjoy4sA2m0jzSXAh5aACYCVECenQ1oztTcOAhV8tuMu9atZMH2w3DWmXZt/O4tPKuLgDRxASE88DQpWZ08G+pDtNZ8HP5TvooI04PWw/PK24ismGLjK6Fjk2jIkZTy4Ea8QOPXQ+0d5w50nw11MXjZZ5cTyMElZQsd7vgHUwaHp2ns/ff5bvoprtYC2ovW2IqbKQCdRO/ro9gr2e9dWeLCvkEfVVnFL9CEJc1UjMkaAgnUgjnEaUJwm9KXC6EZ8yFJyFRGilLG8ayKRQhGNXNblv8AcOs3Km4+9i9dd+rwmowK2xDactIzG0REgezL4z1dVDxtyPzNHnl+rXbWKjY8zL4VUvui+41I4gjcRvB8f10qbQrKVpShSjlAkwYSd5SARBAkHo52go4duU/mafPL9WhWK42m6UlKLYNuGUpUHlalQgZtBMcPlkUivOE9VubcJhatF2k7osMXiXLfM4lRS2YKW/AZzDKICc06GNANIoTcXnJgJQZg80kZVDeUaf4lGDxJolh1k8Xbdp0ygKylI3EKPthxMxv6uiorK0C0uIyElxG8qghSVc1QgGQNdJ1nWIrNKak8vcbadBxTfK706ENk41CluIQVpEwpUFSlTlA1ExGsdPCuidim4eLbgCElkLSCSshQJA3JgyEpg6ndpvpGb2fgAKSVBQObWNSYBBjQiOuZiuo9jxqGnxoO6pGggexjgNBVxtKzQeRxeoRfxx1KlAWxUASArlEiQDoY4TWUW5AVlHqM0EPbBcpZ+HT9FdA2mWi6C4qDlVAmNMw/3ottYeax8Mn6KqWX1fhCfgz9OrqzUYNtX8RElfS5fxdhke2SeaoJGeDn9qR0iPFS3jbYyMgQpRURA1JkAAUWxFcFPj4A746apvvBC21JTnUM8DKAJyaHxVzIzzNNRtuSEbTWpfwrCmQjI44kKSshRzAacnmkA8M/NzdVRbQXbSXbdCFyEb4IIhehKlHQyY04BJ1E1ow2HVJQllS1qIESZWo6aaaamaDbXoU3cFvMnKmAkBWaBlSQZgd9v/5rqpNSVml3vW5ce05L9Gt20hxbgbKQrmHNmK9SnukK6MxiOqmLDrXLaupc1AQn6I3T4KUGVraWcmvTlII39NOWF3xDLnKIVzkJTEdKePQKGs7xuhsE07MFJw5leYZspykpzKCddwA6YP10etdm2kI5ZtUtJKhPKCSAuCrLMwJTJ4TQPEmeWACG1JG7VEbiTwmagt9onrRosJyKbVykpWknmlZQtI15oOWZ39Ypym1HLZN94rhxlq20XcTWlKkJQROueFZuMp3aDT56O4aJWn4NXzopNZfSsyD079DugSKc8L9kR8Gr50UNP6tLbF01Yh2KSOWdgzzf9aaXMEwFdxcNMhYSValYE5ABmVI6UiT1mj+xd4DcvCI5o4R7dI4eD5a82VxNpi5Dzq21JDS0ZW151FSkgJGVKZ1Ok8JpkIxtr3BNtW+409kXDhb27rbZPJBkwkgc1QTG8b5AnxGuOtNc0nrrq+1uL9tWz/KIDLyitHJqVmUgJHODhAhEEyB0KB6hzhOFrCTK2o4846dHtaXPZNK11t08hmZt/MxlxbWzSYnuqfp1Js03IJ/R/wC6uocST+AI1B7qnUGR39XtndNCI5k/zFx89LoxtlXcFUe7INrLIrYATlBzTzjEwlRgdZ4CklxhSSUrSUqGhSRBB6CDT9tM9kQ2oGClyQeg8mvL8sa8KSVO5zKiSs6qnWeufBFaZJ3uKuim4mrmzyPwpn9cVE6mrezafwpr9b6qFMqx0SytpdRBIOYQZJAPTlnKfJS6uyLTyW5UOasIUiddUkJgnm6nxaeCmrDD3ZvX26fnqhjK0pdSpW4KOsSZKQBEDriqqJcVLu/Y6D/5t9/6ImbLk0RmKpkyZJ1J4knw+OmzYgQy8f77/tppfviBlH6CflE0xbGnuDvwx+gijp9hAT7bDmasqIu9VZRgnO9qlc1n4VPzKpWxC6yPAyNEGeqVT9VMGOMOu8mEtq5igokjonTw60FvdnX1rz5dIiCFdfQRRVKTnG1hTkrlp6wuVgHkHDuiBwmo1YVcFaMrDhyzm03BSYE68dakasL7cFrH+N8f66nGHX5Hsi/j3Hr1hWDmhidK99ff2ImLa4bcBQ26lxIkQnUBUpB8BhQ8tAXbd565fbyyqVKU2EJBB04QMu/hHCjybK9C1d0IUEpmVvjSVZdc8+66tfDQ3EMLuuXDgKg5l9lHKwCNACtUnVMjQ7qOFGpBMtcPlciZ2ZuFTDTgOntZnfPH/k0bbsHynmsOkKCYIEjRIAIjwVsuwusxyP8AN4ZnHp69xjfrpUibO+H5Qnztx61R4aq9yZ4dX6Ftl24bTBtnQkcd31Um7RsJiHVKbel1XJcnJhTudBUoqGhCjuGmUHWdGfte99/Qf3lx5d9A8Lt3rjl3QUHOrIpSi7zhAMSnencdZ4UVLDSg22SVSLVrgvD7fkySsypSUkT7lQzA9cginXDFd0R8Gv8A00qXuGOsZEuhGVRCUuErgaaJVEEabtDp4KaUWL7RzlEgNOARKpVzcogCdYNOVNxbbFpq5W2Uw9xq4XygjOiU6pOnKJ6D89JVtarzKUNMswREzvEa0+YXcuBeZxhxOkZg257pOmsjhv6q8xRi0YZU4bQQOBQpMk6CSflocj5BJ6agtzElN9sWyu6Zm1P5z32daEKI1k9Os60LfeDmikZTJghU9fRTgtDS3ErW3mhhDR5qiDmTmVMdIyjwcK2GG2vC2HibV6KrK5LQNuztcFXSPwBA6Hfmcq9s73quoD+o5W9+zKA2hheWZAyORMzwg/LxrbBmFgOSgojLAKHNdVEwTM6n5qqFNxaJKVyDad1IZGY8c0RJMbh1DMUz5KTlpzPKPWqSd5J118WtMO1zalpSIPNgklKgAJOpKhukCg1vbOKUruS5lMgJPFBgx1wT5afKzj7uJu1PcgdRU+z6fwlrwn5q2fsXo9hd+Ia3wW2dS+lSmnUpTJktqPtegDfS8tg07j1YXQFw0nT2RM85M6kbgVTPiqhtMeaRMxlPA78vR4av4YxmdQrORCkmMhHEdO6h+0TSihWWTCUaQSdSgaR+qaVN/wDZeA+K/wCT8T26VBSnobRwj2vRw8FL2Nr54P6I+kqjt+nnq13JTwPBA/8AzxUtYq6Mw14fWabS/jQqr22Vtek+U1lacqOkeWsohZ29IZ39sNecT6a9PID8oaHhcT6aoizw33Z/n/UK0+52G+7nw9sfPV5p+1/oWWJf5e2G+6Zn4RHpqRxbI/KmvOJ9NCkWGHT38f5geStjaYd7qfCp6pmn7RLRJX+a4pbbjDyVpR+UIbKcubgZBBBmZ6a0S6lS0coWWkpJUVdsNrJ5ikgAJ61TM8OuozZ4efbR/jfrRvDMPJhSxlB4rfk+ARoPDQ5qntF2iGw0yfxzfnEn/V8lYbNv35HnE+mhJwvDZ1c8Uv6eP6q2VgeGH8dE/wB68Prq81T2v9KyxL7mFtuAoU6gpI1AciR0SlQPk8HGobLZq3ZBQ2tKEyVZQ6Rqd51V1DyVCjAsLH5R/Nc+utRgmFg+zA+FxR+epmn7RMsSxc7NNOZSXM+VaVJHKFUKB0VGbWJO+iCcFT78ry//AGoI5hOHycrg14BwpHiERVVeF2QOi/55HzJiqzT6+heWIzfcZPv28cZ9NDsa2VaumSh1SVSObvlK9RIjXQ+UaVSRhlorQPBMdLs/6Aa1t8CtJIXc7jIKVAJ11O9JMzJ38RVNzejfoXaJNgWzb6CqVpyqKZBSoEZUBEjWCk5Qd0jWjS8DcnRbRHWVD6jQz7h2cf2lXnE/Wmohs1bcL9wfvUfWmpmn19CssQgcKdmMqfCNRXqcFX+j5DQ9OzduN14T0y439SKwbO235yI+FR6tFnkVlRl/gDwXnQ224CgJKSooghSiCOaoGc3VGXrqvb7Ou5kzbMtJBJJSrMTzVACAhPFUzPCpV7MWpMi7j942fLKaid2Tt94vP4mvV3UN5XuXliEDgPUnyH01odnzwCfIaGr2RtCZN2qf1mo+hWjey9oPytQ6NWz/AKPRRcSZWSJP2m8lxKTbkpkSpKkkROunfde6qDFnc8qs9rOQUogzlGiTIMcZ4Vbb2ctwebeqH+JsD6NbK2YZP5bH+NB+qlvM5ZnuMVlHKYzaPSQWXUkkmYVl165qf7mOHemfCDUI2VY43pP7xHq14rZViZF2Z6eVR6KOEpRVgJJSdyX7kr9ways+9ln89V5xv0VlHxJdAci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xQTEhUUExQWFRQXGBwaGBgYGRwZHBodHBgdHRccGB0YHiggHBwlHBwYITEhJSkrLi4uGB8zODMsNygtLisBCgoKDg0OGxAQGzQkICUvLCwsLC8tLDQsLCwsLCwsLCwsLCwsLCwsLCwsLCwsLCwsLCwsLCwsLCwsLCwsLCwsLP/AABEIAPAA0gMBIgACEQEDEQH/xAAbAAACAgMBAAAAAAAAAAAAAAAFBgMEAAIHAf/EAFUQAAEDAgMDBAoLDQcDBQEAAAECAxEABAUSIQYxQRMiUWEHFCMycYGRk9HSM0JSU3OSobGywdMVFiRDRFRicnSDoqOzNGOClMLh8FXD1Bc1hOLxJf/EABoBAAIDAQEAAAAAAAAAAAAAAAIDAAEEBQb/xAAxEQACAQIEAwYGAwEBAQAAAAAAAQIDEQQSITETQVEyYXGRofAFIkKBscEzUuEj0ZL/2gAMAwEAAhEDEQA/ABeO4vcNXKUtvutt8mOaFKAklesDSdKgtsavFKKBdOyQsAlSuiUndV7ENokW9xm7TD55IJKyswJUohOQ82dFa799aJ24a/6W3/DWl7izf7rXJI/CP4549das4pdFawXzAyxuO9ImNOmsO2Vud+Ft/wANQt7WW2dROGJghMagjSZgSAnfwJnjFE59wtUu9hNy7upT3aAQN6U+7V0joio03l176nyI6/0aqubWWxH/ALYOrd69YNqrX/pv8KfXqs3cR0782WsMu7pZVLgVClgcxsmASB7XdurcXD8d8idPaNdfSih9ptVbDN//ADiCVEiOg7t7gj9UaDhU42qtP+nH4o+0qZkW6fe/UkW/cdLfm2eieKK1Yu7lTTS1FslQJUS2xqTrxb3760O1Nn/04/FHr15b7V2vJoSqwWcoGhlQBjgSoT4YFRyj09CKDtu/Nkirh/8AuvNW3R+pUF3c3KUKUORlIJB5G24fu6kO0tl/05XxT69V39pLMIVlsFhRBA1UN46QokeQ1HNW29CKnru/MskXHuWD+4t/s6jUXvcMeYY6Pg6kO09kdTYuEneYPynPWffHY/mLnkV61Xnj09AeG+r8/wDCO+vXG0N81kEryq/B2oiFGB3PpCTVVrFV8ohOS3gqSD+DtcVR7ird1tVZnkwbR8pCt2ZQAGUgaGZ1gRp4dIPv3yYfM9pvSNQed4qq6tYLK7p30KFxi7geWkIt9ESD2u17kH3FHdkMTeU+8ClkgNJKEpbQ1ryzQMqQmY4+SqCtosPJk2TxJ0nnTFF9kMRt3bpzkLdxqGk6qVoe7NyAkpme91zeKhCl2WPWL3Fzl1Yb8TxP/apQun3te5Dzg9SuhYv3tJd6NTQ4V6GXFrUDKfc96/jHoqFLrnvX8wUQWmowmt6Oc7ENs8sH2I/HT9dHMIunQdGCf3iaHMJ1pjwVOtZ8Q/lNOHWpPiV46SwFsFILreudBjnjgKR9lNqGrYXCHlqQkvEpIQpUnIkLkpB4BGnpro+OjRn4Zv6YpP2As0qYfzJB/Cl7x/dM1lp609DqR0m7jQxd5kpUJggETodROoO6sqXkB0VlM0COTY4bKVN3T2UrS2QlLbhPMU7CsyUka5ojfoaDoscJ43K/Nu/Z0wYhskborK1FICWylcBWoLwUmN8c5M+Khv8A6d/36vNGjcmuS9BMqeZ3182VRYYR+cr+I79nW6rPCSEJ7ZVzc3tHfbEH3vqq0nscH38+aPpqVfY1VlT3UiJ15OZzGRoDIiKrM+i8kUqXe/NlIYbg/wCcq+K79nXn3Mwj85PxXvs6tnsbq9/PmVems/8AThfvx80r01M76LyROF3vzZC5Y4SrL+Ed6hKdzvtf3daHCMK/OY8Tv2VXnuxusZe6xzQDDeaSN55qqjT2OnPfT5o+mpnl0Xki+Cur82U14LhZB/CuB4O/ZVNd4Xha1qWLoDMSdzv2VWf/AE4dOgd1P90R86qnuOxu4FmHIBMgcnOnhCqHPP8AqvJF8GPV+bBBwTDeF2nyO/ZVtb4ThqVoUbtPNUlR0d4KB96q+exy777/ACz61Yz2OHcye6SAoEjkyNAZO9XRRKpL+q8kVwIp9p+bBxwTDjuu0/zfsqkGA4d+eJ8rn1tVbV2OXRpysHo5M/UqtT2PnffR5s+tU4k/6ryROBH+z82RM4LhyUmbxGZSMvfLiSQdO56bqp/cCyn+2sx8Ir7KibPY6fVmhQVzYEIOhJEHvuo1XPY/e98T8Q+tQSlJ/SEqaXP1KYwC04XrHnj9nTb2P7Nltag3cNOqgkhDmcgFxgA96NJSfKKXPvBe98R8X/7UwbJ7KqYUrlQFpcQROXSA6xA3kHUKqlfmipRsnqdQxZXNpQvUjWRpR3GcCtwnRlseAR81I9/hjQJ5vyq9NVhbMy4x2eoRATGm6tExwil9Vg30GP1lemvE2COv4yvTXQynP4iGdlNHMIOopEZs0dfxlemmHB8KbURKT8dY+ZVZcQll1NWHknJWG7Gzo18K3/UTSr2OPYLj9qX/AEmqLYxhLbfa6khQIea/GOH8YngpRFCOxx7BcftS/wCk1SKP8Z0l2mNtZXlZRhnEdqcEL6nnQOe0y2QBrIK3JGvgFJi8Ldn2M/JTrtRj11brm3cCG4QFANNqJzF0gypBJAynTdrQI7e34/H/AMln7Orla4IH+5b3vZ8o9NGrnZtxLDbmQ84I+VJr1O39/wC/jzLP2dWTtziASlXLCFZo7g17UwfxdDp1IBhhbnuPlHprb7lOe4+UUW+/3EPfh5hr7Otht3iHvw8w19nVadQUiptBs46yUAIOpV0Ddl6fDVC0w90SeTJI6SOg9dGnduMQTll4c5KVDuDO47vxdb2u298owXgP3DP2dVK1hi7WhVsrV9RCOQ0VzSqRpPUDNGGbR62BaNu24mCo51QogiIAIg7qgs9sr1TmQvpGsTyDP2dMFjid84pIVcpTmWlJPa7JjMsJnvNYmawV3QUcsnu1yf6Zsp8W+ZL35AJkksJPIRHK8U/jFkp48AmKBYbgrzjqUZVapPEHcOo08Yvil6xml8KIWUA9rsAGFqTuyTrE8OO+gdhtneuAkOtzIA/B2t5GmuSrw0qUVKUZaX/fj1BrKo3FNchbxBhbLrjZSqUkDj7kH66qcsv9P4x9NOyNrLw73G5ifYGvVqT757qCeUZ6pt2zJmBuA4xTXXpJ7+gHCqdPUXcCw558KILnNKfbKO+eg9VBRdOwOe75xXrV0DENqLppKihbCoOv4OhPNgyTB4c3ymtGdortQPNt8yWy4pJtkghOmXeob9/gq1iaOVSvp4FcGpe1tfERU3z4/GvedX61dH7HDTucOLccUHGjAUpShzbhse2MTvpeb24ujMotP8uPW8FMexu0dw+tzM2wQhByBtHJnNyrMiZUANRw4U+Li3oxFRPKzrONnmGue4g5qabcZu7nJrbo8T8/O0KQL2+czGWf4wfqosGjn47cjcVWoXUS79XFpQ/xJP11Cq8VwbM+FPprpo5Wl9woyTTZs+NaRLe9dn2E/GT6aaMExJ4ERbLPgW2PnWKx4pNxNuFtmG/aHvWPh2v6qaVexwe43P7Wv+k1RjF8QdPIBVstCS81zitogd0TwSsn5KC9jf2G5/a1/wBJqs1BWpnXT+ZjdNZXk17TAjje09+yleRxh132MlSXkIAI5YIGqDwUviZgdFCFYna6DtV+Bu/CmvsqM7SsWqlZHbllsnk1BKkuq0RywPeII9uOPA0FOF2Ef2u280/9nUktQW+RsnErT80f/wAy19lVlzHbYpQk2j0JzQe2G9cygTJ5LWCPFVIYVYfnlv5t77OrT9phykNpF1bgpzTLb0aqBEdz6JmhsytDQ4paH8lf/wA019lU5x22/NXv8039nVVGF2H55bebe+zq0MNw786tfNvfZ1TXvQit0I7nFrRzLmtXxlQlAi5bEhO4+xanXfU2HYvaNkww+mRBm5bPzNV5dYZh68kXlrzW0JMpe3pGsdz3VYwnB7AL/tNqvqCXuj4Ohqdl/wCBw7SNTjVpmzclcjWZFy3H9OjA24Ykq5F1JJnLyqAAZmO803Chz+E2QUk9s2gKRGqXtYOntKNKw+ycKlpct1JPenK7MRx5kbtaxVGsqbS81/4bIJ30foyve7bW7mYqaclRJgPI0JVmOXmUMs9p7VvdbvzmCoL7ZkjcNG93CmDGNn7NsLb7i2gEZQsOyMwSrUhB3zI8IoLh+H4ek5uXtSkKBJSHiQBvjue+Pmq6eXK9Fv1QMr3WvLvBi8WsiZLNzJ6Hm+H7up2MQsVaFt9O7vnWxuMj8VUz+C2SgSp+1IjQkO6CdNeT41ctsLYSpAQ7aCAqEhLmpIIBjktYzfLS6kll0jr4xGRTv2vRklzdWCUFWq5GUpQ62tRCiJMJbkZQgfH66HtY5aJ5UhF3LiQkglvcCScsoAnXWd8CrzjFuQ405cWeRYBKRmBLh73UIkIhStAeA66C3Oy9oEoIfs0hYJkrWJ55jISjUAQJ6qkIRcFGcfx4/opykpNp/nwILNdiJHJ3gmNVKY6Z9z4PJTTsPd25dWhpt9JylWZ3k4I5RkEDJ4Ad3E0Ga2cthKkvWcDfz1EDQ75RRfYSwbaccyvWziyCcrLgUcpcZ1IgHeCPJWqi7zehmrq0NzquOd5XLcWegnQV1PHO84+SuU4weca04DdnH+JtopocKuA31MtvSYGgNQ2w03catcK6Tdmc2CvG7NLZ4zuFOmzmp3UpMMzupw2fEEeCsmKaym7Bp5tQ3tEnmM/DNf1U0o9jf2K6/a1j+W3/AM8dN20Su5tfCtf1U0o9jY9yu/2xf9NqstDsHX+t/YbK9r3WspoRxnHsKW+4Zt7lwZUKSthAIBBdBBK9IObh0UKGyS/zTEfiNeipNrA5OZLq2wOTAGdSUnMHSdEmJ5o8lAEB8gkPr0/vXPTQztcG6Df3oOfmmI/EbqVWyaylI7TxAZZ1yNyZM6+Clxbj43vOedX6auXVvcIbbXy7nPzfjV+1VGmtDoTMgoNj3PzTEfiNVv8Aei5+aYl8Rr0UvoW+fx7nnV+mrJt7n39fnnPTU0JmQZc2TcMRZ4gAEgaIb1jiZ41vabNPNqkWeInwoboHfIuG8kvuc5tCvZV+2E6a7qit13CyQH17p1dX6appNWZeezGa42eeVvs8QGpOiG+PCrvaj4jLY3yQE5YCEwYnX5aRzdPwTy7mgP41fpojfW1y24pHLuaEgS84Dp46VLD0pKzQaxMlqmMQs7kIKDaYgQeJQknePVFUWMGdbEdqXxB3gtp10jeOqgaFXR3XDnn3PTU9um7Ljae2HectCdH3PbKA6eurVGlG6S3Jx5SaDJw90pI7VvYIj2NPCrbQfBCu1LyRMdxToTGuh6qVhdXcwLh/fHs7nrVqm+uj+Uvefc9aglhqElqgliai5jfdZloQkWF0goCpUGU5lEk5VEyO9BgDqFC73DnHCmWL2EAgDkU7ion3XSfkoXbv3ags9sv81tSvZ3eBG/nbtaiN9eD8pf8A8w561WqFJbIjrzYw2za0IUk214rMZJLI6DwzddEdjrFPLuIU0+nO2qeWayCOVZ5ogmemk4Yje/nL/n3PWp07G71wt1ZeedWMpAStxS06KaIMKJE6mip0qcHeIupVlONmdJx3Z23yQllA8Vc/vsASDolPlPprrOMp5lIF9vNHg5NHPx0bsXGsKSJkfKr01n3PT0fxK9NEnBWorpXOdqtCC1wtHHN8dfrUxYVg7ZI1c866PmXVG1YpkwhuCP8AnhrJiJfLobMOnfU2xzBm20NLBclLrR1ddUPZU8FLIPkoL2NPY7yPzxf9Num3aNMst/Ctf1UUqdjfvLz9sX/TRWfDv5Dp/U/sN01lezXlOCOH4/jjtu9kbS1lUgHuiSpRIUsDvuiT5TVRG11xwRb+bT6K27I9sA+zHEAa+FXTSw4hSHISBunWenqoZSaZLIZ/vuuT+LtvNI9FenbC6OhRakDcCykxO+JHTQi3tnlCRyQ6iF+mpVWT8pA5E5p4L4Cemg4veSyCadrbn3q18y36tbna+597tfMt+rQ3tB4b+QHx/TW6cOf19h/j9NDxl1JoXfvuuT3yLUxoO4tmBwGqDur1O1twPaW48DLP2dCWbd8qUMrOke74zHHqqU2D/Qx/H6avi95NAgdrX/cW/mWfsq9+/K5Oqk25PE8k1r5W5occPf8A7j+P01G3Y3ChOVneR7fgSDx6qvP3k0Cv34v+923mWvs6xvbC4UpIQi2zEjKQw3IMiCISDIMbqEOYa+QZDMdWf01Ls0xluW15SrKkKgDUkONwBqNTu38atSvsRWLCdsLjhbW5P7Oj0VGNtHvze1/y6KkGKYYFTF4DJ9oz1/3lVFP4UY/tmgjvWvXolcp2L7G2Lxz5WLYAIJV3BOqdJTodZ00OmlRp2zcP5JbH/wCMD8yq1sLzDEh3L22c7SkKlLeiSU5iIXv0FRtXeFgyF3Y/wNetU1IWDtisb7O1HhtR61MuxW0DjqnDyVu2lKFQG2w0pSszfEqKYIjUjhSuu7wpQgu3fxG/qNN3Y9etM60WqnlaFR5RCRxbEBST0CYjjUVwZbM6DjWIXGTVtI099aPorn1/ijk6pHxmz8xrruNjmHwVyjHEanQVWBSbszB8Rk46gsYktXtflR61SduLmQmfGj16gtk6nT5BVzJ1fIK6TjY5sKuaN2i/Z4i770T4Mn2lHbDEHpA5FR839rQ7Cm07yBp1Dh/wUxYM0kqHNTv6BWDENJPQ6OHbbRLi9+8UNhTC0guNyo8mQO6JjvXifkoH2OQrJeQR/bF7wT7RH6Qpyx23TyKeaO/b4D3xNKHY8YTlvJSD+Fq4D3CaRh+x9zo/U/sNeVfSn4p9asrbtdPuU+QVlPCONdkRkF62I4kD5FGl9doTdpEaZBm0nSabtvmzylrI/GDhGmVf10Ft2/wwawA2eMe2igraRbJ3A1u0fW46loiEqIiBumqzt2624lKkpzDNvBHAdBFSXLQ57vKIjOrQK52p6I3eOtEM5ihZWI54JUdRGUag9E7uo1ijmcu4ptWLdnerUtAKGwCQDAM6nw76YiiDHh+Sh9ukSySkSVCFpKYMEawBRpISSd0ppEpdVYgu3SlJeUEpzTlnnQBoo6wKltEKWvKpIAg6hRJ0HgitcWV3RRCuKBIP6KjW2Cvy6ASrcredO9OlNvtp0KBLl44lS0pSISogSVTofk8VT2t0pNupakglKiAJVGqiTOvTNDrxMuOc4juitx/SNTfkT2v4wb9eIra4qwOY9OLLJEJQPBn+eaYMFbSm4bUdAlCSfByrcmkRtRCkneJ3eOK6PgzYL7YO7ImfByzUz1UyEUWmyfFrZRdcLLtnyZPMzr524TmIXG+fFFDlWlzwcw/4x9epsT7HaFOLUl0oBMhITonQDj4KoK7HX9+r4n+9Bp0G/MHMFsRzu2nLaZGXkViIg5s2ZW/dHjqim1ueKsO+OfWrzC9hg3mzKzzBEpiInw9NUh2NP74/Eqvl6F/MEFWVzwOHT1rP1GmfZm1KSgr5HlOTXnDKgUarRliTmOgHDppLT2NOh0+bpl2U2YRbryGFFTTiSqCkkFaD1EcN1RWvsBPNldzquNHmVynHDqa6Ji+z7GTRB84569c8xHCUAmEH46/WosE0mc34hHNoCbQb6Ipa0qp9zkjgr46x/qrxVqB7uepxz1q6TbZzYRjCNn+P9DTLkJjpPzb/AKqaMAVu1pAt7b9fzrnrU2YLhCVRJdGvB94eHcusOKVo6m7CyvLQcsbI5Efro/qJpP7Hg0vf2tf0U0dxfBG0tJUC9IW2dX3lD2RO8KWQfHQLsffl37Wr6IrPh+wdX6mN1ZXk1lPLOV7dA5rWffR9FdLryEdslS0pIDRPOSFbl67weFMu3CpNsd/dh9BdK+IsFb6QJ7w7v1zQYj+JkW5U+5qHFKUEogqMSOvwV6/g6Gy2ShEc72s6gCNI13mj+GvtpTBWn41WLh1tTjIzggB0mFfop6K4nGln3dtfwxmVWAthYtZ28zTWUqSdW06/Ju1pkXhNuBqwyPC2n0VM0+0YSFJPACfEN4qZ5oZY/wCa7x4D0Ujjzb3ZMqFC6w9nO4A23ALe5A3ZVTEDjAnwVZYwdlLy1lkZAlRSMkgaGNCN9Xm7lAeczKA5rXyBWnVwq1222sLQhQKghXNHRFaONO6V3y/CAsjm79k7JhOkk7gONXrW2PIOpKBnPeHKN4OuvDUVaVirQ9uK3tLoKQSFJygkkzukk66aaV180rCmARhjkp5nEfOK6DhDWZ5I3S0BI63Whp10tfdJHvjfiUKaMHB5ZOXfyQA6jyrUfLTabdnctC5jWIXrVw6124vmGNR+gFcBHGgytq70flKt0+1+sU4YhtcQ6tDlmpTie/Mtn2oO8sydCKFr22YnWzPla+yqkG7G2yuIXlyF/hCuapA3J9tm/R6qCM7SXyiQLg6dIR6tNeCbVcoFchbKTBAVC0J3zHes68aHo20YO6zJ8z9jQ89yaWRRbxXETAS9nUTASlDalE9Q5OnrYZVyVpU+snM2uUlKEwQtMHmpB3dfGlj78GY1sTHWGY/o0z7J4wXSFItyhHJOFAC0akKTICQ2lOuupNRXvuVLss6xi57mfBXMcWcVmMGnrFsRdKD+CujTitn7SufYi86VE8iseNv6l1MJuzn4+7tYgZmTmM6TuqG6Vxno4VgulCZbX/B69Vbm4JHeLG7fl9auktzlyTyl2yWZ1PXup5wI84Do+fjSBhdwqfY1xPDJuGp3qprwDElgg8g8rwcn9bgrHi1dGzBuzVxzx0dwH6yPpppP7H4/t37Wr6Io7i+KLLQBtn0grQMx5KB3ROpyuk+QGgPY/wB99+1K+as2H7J2Pq8v2NteVtWU8s5XtoggW2s92Gv7tygtun8IHwZ/qUd21AHao4csP6blLrzaTcCSpPclRlUpGufjlNBiP4mUtylbWeYEH3RMx1mibtiFON8JSsbhwA9NUrLDypHfOTJOjqx00RewtfLMjlHOTUF/jl5pCSVAdA73jwrz1SolPtcpcu4bFXQQZtwXEaCQpGsa81c76Kv2gJCp3f8AOmhQwkZ05XLiJE92VunpmRxq7bYMQpWZx7Lrufc16OOmlZqVSOW+bbuClF3ATttNy7xy5R8h9FWsNaHKKVES2ofJVV7CQm5f57oHNVzXFSrNmAKiTM6CvMOsUha+c7qgkd1Vvy6zB1rapQcrKXJcvAQ0xKdRE82dTRHDWj2s+YjQ/IDVK5QJOqjCj7bw9dX0W82gUkqHOIUMxhQzEaifBXcvoLsAm7FQKTI3iulYCuHQqNzcx0w40eE/NSSq0iN+8cesU+YIoB1B4BAJgSdHG+A30xbF09StilvaPPOPFx1Jc3ph4JHNCdAbWRuB140Gc2ZsyZ5Z3yOf+JUr+x1zyiyESCV+1f3Knf3LoNUk7E3fFJ4e0f4D4Kl8hzD2AJtbPOErK85STnD+hTMRltevjQtvZ6zBnthwf4Xf/Draw2PfTyuZKucytKYQ+eeYyz3LQaHWqadirv3Ko/Vf+yqvsTSwQXgdoRBuXfI5/wCJTXsbyKVIYaWV5ELgqS6FKlQJ1UyhGk9M6UmDZC69yoa+5e+ypu2Gwpxhw8olQJ1ByOBIATBlS0AAkkacfFUXgDLZnWcUTKD4KQ79qCfBT9iB5tJmJpoMO7MyYuNxUujzjVV9vTh/zxVduxB3/LVTtgzuFdVPoceSWzLFm3CfD83GnLZtvdSfbPmRoKc8AXu8NYsW3lNuESzaB7Hh3D/Ej6aaTux/319+1K+anHH1fg58Kfpik3sf99f/ALUfrrPh+ydZ9r33jdWVkGsrQQ5Ztov+zQIHKg/wODcaWMSfKXUwCZQRp+uTTVtxMW+aQQ8N/wCoulZ5bIeVyuacoiJOkno0qqkc0GiuYQsWVBsEJJVxA3DxceAom/mBtiBC+6SB+oPFS1y9l0x4z6a2Dtl+l4Z00E6mYGnTXMl8OjJ3zLny6q3UNSHNYVlRvzSJ1/2NXbRThcjL3PL306z4KQ0LsTpmM/reg1YDNn0r8qqQ/hMErKS8v9LzMOWDBLj4UhSlJS0k5tNRnBIJ3jr41l1bkJWcoTzD3szu6YFAj2iJClLERM5uO7U+A14lzDiYClE9AzE+QGnL4cs2bMuX48QZantnh7ajKkA7zBG8zxmtHLwZeTdZbSFFQCN2oJAI013TIirFg3ZrchpSwsCROZJ6NM2+rqiDmSc5TGoWkAeX/wDaDExUZuTknZbZrNeHW52cDFzpKEU023rlUovx6W8ijaBsJcIbSkpE6yoaAx35MeKr9ndElIUEmUzppoCmUmeB03UIsbi3CHizzgkSuQqIhUb5kb91TO4gohKEBKSpOhA3c5CY/j+SpKnOdSplTvpZ3tbRcr/oZTqQpUaWeSt8145b5vmfO2nmaNttZXyltcCd6XATv7zMsq+KRVOxU1yiAG3ASd6uWjx53SPKKmwjE1uFxtYQleU8nznCFRIOaVzvjvSN5raydui4A602hCe+UFund7nM6Rv6Ruop1IwdVSlbp/8APL79AKdF1FQlCN1z02tLn9upvbOI7ZUkJVm11OfLw3Soo8iarjHecU5M0KiAgg740M+PdWuF4qXbopCRk52VUrkgQNxVl16hU2G7QqW6ppfMkqSggmCQSNZpFS6bvFu0Y87W3NVJxlFKM1G85W+VO+1l76kGJ4XDhy3FwiYMJDiwN8gHlB/tRvYlgB5TReecUttXOUFIKQIBynOTMqB0jdQi52gumCUlDJIPA3A8BgPga9VMOw+NO3Dqi4hoBIgFPKk6id7jqhw6K6eHXyRvK+i16nAxbi6k7Rtq9Oh0rGMFQlHslyP/AJDx+ddI2KWSR+OeP75w/Oa6PtG6AmubYk5JNPwiuzk46VgOLbU89z46vTVe8SlCQVKc1MaFaj5BqfFU9zchsAkEkwABv3ifkk+IdNQOYk2sKT3zcEkpKZhIGcqST3oPHiNRWyrVhDS9mc+jSnNXauiawYCiIcV4nDOkyN+8QfIabcCw/MR3Z6IEFLqxPHgeuuXW1souNrSIb5RQUVyU5iY0PtlZSUwdN28aDq+y122dQ4lQG9WYEDrJ+ustSrnizbToqnJJPcP45gwSxm5W4JBSYU8tQMLTvBMEUv8AY/76/wD2pX10Z+7JuLW5JLZCHQhPJnMI5hEqnVRmdyYkDWJIPsfHnX37Ur66VRd4nS5jlNeVrmrKaWc126Tpbz78I4/i3KWHbFJKn1rypRlaUMpUZdz5CIO7mmejSmjbs8231nuw+g5Sr90w28ptbaHWnA2ooWFnntqXkUOTUk6SoETBBiinbLqDzPF7CFSyhNyylYeVbhKkqBW6kAlKDuOhEEkDWsZ2SPavK8u3kyuPGW1g5Ey2owdJCgTGaTwBqS12veazyueVecdd5i0hzlEZFI5qpSAACkjUGoG9pyi1RaoyZeTdaClcqeaslRlvOG1LGYgKKTEA8Kz8Sn7uTUib2eS2w3dKeQWlLhJ5Jc6ExKAcwBKFgKOhKCPCyX2BKZUvlFpCU5FaNKVIdXkRkIPOObmkbxS/dbU5mV2/NLJZQyhAbHMCIKF5zz1KCwVamOerTWp7rax1xLyDoh5xtwQknky3k9jM6Zi2CevWglOD3X5LTZausCbcf5AXLJeUpLOQJKihyVGFQYG8gkEgEQTNR4Rs2O2MrdwhxzkisJDTiZAhO9zLJmITxmBVRvaJPbIeS2y24lxLy1ZXJcXqdQVlKUk6kJAknhWr2OBS1LCglSmi1Od9wgFQVIU84ogiNACBqTBos9Ne2VqSu4EFutoTcMtuLaDiQppwFQIWoqBB0ICVSDB0qRu2UthxwXLTjJKmwVNPL1SkFeXKDpChBVHyGq1xjXKXCblS0l1DfJjmkJMoWkqWBvUc6jpAnhvqphmNpZtjbp5yM7ipzPJMq5uvJOISoQkGFA7z01M1KW6CjOcU0mWTs+UNFYuGwOSS8tCUrCg0pWVKlJIgiTEZidd1WLNQDjalaBKcyj0BLjZPyVRu9qFuMdrLzKZyNoCddOTVKVjnd+STm0g6aaA1caRKVA8WFjyqbBolJPYuLfMaXsPwMmeWTookEPOg6mZEV69a4KoQq5zDoNw8RSfhGE8qFHNboymBnQ/ztJkZUqHV01fOAD360GnvVyfDuRSJV6V9V6D4wqpaPR94dZw/BUklL4BgiQ87x+atfubgfvyemeWdmemkpxSQHcpt3MmSFIDmUlSo9sQY4cNemqPbSpjIzPUlfr03iRetvQXaS0Oku2mDK758HwvPGruEOYUySGXkgq3jO4rgRxB4E7q53aWCnN4bHgCvWons9Y8lfuI6LdfjzBJqUq1OU8kSqsZqLmxoxDa3OSCHSBIHN69ONCV4ukmQHPi/71pfmHDAFQqfJEaeSuxCjGOx5OpiZSbzEzmIJXIUHIIg82J8hFJF22WwoSvlEqzZ4iBpoZHCZkcTFPDL5gmEwkamN3h6KXccWhxxxJUqFkEAxlziAFyCRlI5saHTTfpkxiWiOh8OqN5ugLtb4KbSkurUlCYyFJICRz4SAe9CwkkHfoeBFMzl6luxWGhHKnvsuUwohQ4lJUFGNAB5ZpSuLdTRUkpCQYMagRwIPR1BXEb9RU1gqGiVBKBmCisIzKIO5KTPNmN/TNZFaKasdKSzWaY67JYgW2Cnnq5QgZgiQClfOGntQTqTG6eum7YB0lV2SjkyX+cAcwzayc3X7kToJnWuQu4wolsNZhlKghQJJKV65VEnUz5NRqDNdP7HTBKnXiopEgZBGU5gVyvm6qk705fHVx5WQUE8zbH7NWVDmr2mjbHOtsFDIxHF5P0HKTMTVD6CN+U/SVTftaZbYjg+n6C6T8WZUp5GUgQknUT7Y9Y6aqtpTYN9T1YCYz7v+eiolBtTjYAB0Wd0cB01pfNuwJUj4h9aqOIuuS2VZdAQObHDrVXLhG736lXdw4phKRJCQOvT56lGgBjm9OtL7SitJKYGsao8sQs0UcsnFJnONwkALEAdXKROm+hcLOzZLs1WG+VXmygwjf46lhsCdI6YMeWlO7aJWqY04k+sZo6bRztMnOMsTl19wnjykfJT5UUra9Bijcuco17pNV7LJl3jvl7h+mqKWVsaa5fBoTUtk0or5vQdY/3ouBaL1BegyuFPTRq0bnzKvpN0nLtl6afwn007WO8fBK+dFHRjoy4sA2m0jzSXAh5aACYCVECenQ1oztTcOAhV8tuMu9atZMH2w3DWmXZt/O4tPKuLgDRxASE88DQpWZ08G+pDtNZ8HP5TvooI04PWw/PK24ismGLjK6Fjk2jIkZTy4Ea8QOPXQ+0d5w50nw11MXjZZ5cTyMElZQsd7vgHUwaHp2ns/ff5bvoprtYC2ovW2IqbKQCdRO/ro9gr2e9dWeLCvkEfVVnFL9CEJc1UjMkaAgnUgjnEaUJwm9KXC6EZ8yFJyFRGilLG8ayKRQhGNXNblv8AcOs3Km4+9i9dd+rwmowK2xDactIzG0REgezL4z1dVDxtyPzNHnl+rXbWKjY8zL4VUvui+41I4gjcRvB8f10qbQrKVpShSjlAkwYSd5SARBAkHo52go4duU/mafPL9WhWK42m6UlKLYNuGUpUHlalQgZtBMcPlkUivOE9VubcJhatF2k7osMXiXLfM4lRS2YKW/AZzDKICc06GNANIoTcXnJgJQZg80kZVDeUaf4lGDxJolh1k8Xbdp0ygKylI3EKPthxMxv6uiorK0C0uIyElxG8qghSVc1QgGQNdJ1nWIrNKak8vcbadBxTfK706ENk41CluIQVpEwpUFSlTlA1ExGsdPCuidim4eLbgCElkLSCSshQJA3JgyEpg6ndpvpGb2fgAKSVBQObWNSYBBjQiOuZiuo9jxqGnxoO6pGggexjgNBVxtKzQeRxeoRfxx1KlAWxUASArlEiQDoY4TWUW5AVlHqM0EPbBcpZ+HT9FdA2mWi6C4qDlVAmNMw/3ottYeax8Mn6KqWX1fhCfgz9OrqzUYNtX8RElfS5fxdhke2SeaoJGeDn9qR0iPFS3jbYyMgQpRURA1JkAAUWxFcFPj4A746apvvBC21JTnUM8DKAJyaHxVzIzzNNRtuSEbTWpfwrCmQjI44kKSshRzAacnmkA8M/NzdVRbQXbSXbdCFyEb4IIhehKlHQyY04BJ1E1ow2HVJQllS1qIESZWo6aaaamaDbXoU3cFvMnKmAkBWaBlSQZgd9v/5rqpNSVml3vW5ce05L9Gt20hxbgbKQrmHNmK9SnukK6MxiOqmLDrXLaupc1AQn6I3T4KUGVraWcmvTlII39NOWF3xDLnKIVzkJTEdKePQKGs7xuhsE07MFJw5leYZspykpzKCddwA6YP10etdm2kI5ZtUtJKhPKCSAuCrLMwJTJ4TQPEmeWACG1JG7VEbiTwmagt9onrRosJyKbVykpWknmlZQtI15oOWZ39Ypym1HLZN94rhxlq20XcTWlKkJQROueFZuMp3aDT56O4aJWn4NXzopNZfSsyD079DugSKc8L9kR8Gr50UNP6tLbF01Yh2KSOWdgzzf9aaXMEwFdxcNMhYSValYE5ABmVI6UiT1mj+xd4DcvCI5o4R7dI4eD5a82VxNpi5Dzq21JDS0ZW151FSkgJGVKZ1Ok8JpkIxtr3BNtW+409kXDhb27rbZPJBkwkgc1QTG8b5AnxGuOtNc0nrrq+1uL9tWz/KIDLyitHJqVmUgJHODhAhEEyB0KB6hzhOFrCTK2o4846dHtaXPZNK11t08hmZt/MxlxbWzSYnuqfp1Js03IJ/R/wC6uocST+AI1B7qnUGR39XtndNCI5k/zFx89LoxtlXcFUe7INrLIrYATlBzTzjEwlRgdZ4CklxhSSUrSUqGhSRBB6CDT9tM9kQ2oGClyQeg8mvL8sa8KSVO5zKiSs6qnWeufBFaZJ3uKuim4mrmzyPwpn9cVE6mrezafwpr9b6qFMqx0SytpdRBIOYQZJAPTlnKfJS6uyLTyW5UOasIUiddUkJgnm6nxaeCmrDD3ZvX26fnqhjK0pdSpW4KOsSZKQBEDriqqJcVLu/Y6D/5t9/6ImbLk0RmKpkyZJ1J4knw+OmzYgQy8f77/tppfviBlH6CflE0xbGnuDvwx+gijp9hAT7bDmasqIu9VZRgnO9qlc1n4VPzKpWxC6yPAyNEGeqVT9VMGOMOu8mEtq5igokjonTw60FvdnX1rz5dIiCFdfQRRVKTnG1hTkrlp6wuVgHkHDuiBwmo1YVcFaMrDhyzm03BSYE68dakasL7cFrH+N8f66nGHX5Hsi/j3Hr1hWDmhidK99ff2ImLa4bcBQ26lxIkQnUBUpB8BhQ8tAXbd565fbyyqVKU2EJBB04QMu/hHCjybK9C1d0IUEpmVvjSVZdc8+66tfDQ3EMLuuXDgKg5l9lHKwCNACtUnVMjQ7qOFGpBMtcPlciZ2ZuFTDTgOntZnfPH/k0bbsHynmsOkKCYIEjRIAIjwVsuwusxyP8AN4ZnHp69xjfrpUibO+H5Qnztx61R4aq9yZ4dX6Ftl24bTBtnQkcd31Um7RsJiHVKbel1XJcnJhTudBUoqGhCjuGmUHWdGfte99/Qf3lx5d9A8Lt3rjl3QUHOrIpSi7zhAMSnencdZ4UVLDSg22SVSLVrgvD7fkySsypSUkT7lQzA9cginXDFd0R8Gv8A00qXuGOsZEuhGVRCUuErgaaJVEEabtDp4KaUWL7RzlEgNOARKpVzcogCdYNOVNxbbFpq5W2Uw9xq4XygjOiU6pOnKJ6D89JVtarzKUNMswREzvEa0+YXcuBeZxhxOkZg257pOmsjhv6q8xRi0YZU4bQQOBQpMk6CSflocj5BJ6agtzElN9sWyu6Zm1P5z32daEKI1k9Os60LfeDmikZTJghU9fRTgtDS3ErW3mhhDR5qiDmTmVMdIyjwcK2GG2vC2HibV6KrK5LQNuztcFXSPwBA6Hfmcq9s73quoD+o5W9+zKA2hheWZAyORMzwg/LxrbBmFgOSgojLAKHNdVEwTM6n5qqFNxaJKVyDad1IZGY8c0RJMbh1DMUz5KTlpzPKPWqSd5J118WtMO1zalpSIPNgklKgAJOpKhukCg1vbOKUruS5lMgJPFBgx1wT5afKzj7uJu1PcgdRU+z6fwlrwn5q2fsXo9hd+Ia3wW2dS+lSmnUpTJktqPtegDfS8tg07j1YXQFw0nT2RM85M6kbgVTPiqhtMeaRMxlPA78vR4av4YxmdQrORCkmMhHEdO6h+0TSihWWTCUaQSdSgaR+qaVN/wDZeA+K/wCT8T26VBSnobRwj2vRw8FL2Nr54P6I+kqjt+nnq13JTwPBA/8AzxUtYq6Mw14fWabS/jQqr22Vtek+U1lacqOkeWsohZ29IZ39sNecT6a9PID8oaHhcT6aoizw33Z/n/UK0+52G+7nw9sfPV5p+1/oWWJf5e2G+6Zn4RHpqRxbI/KmvOJ9NCkWGHT38f5geStjaYd7qfCp6pmn7RLRJX+a4pbbjDyVpR+UIbKcubgZBBBmZ6a0S6lS0coWWkpJUVdsNrJ5ikgAJ61TM8OuozZ4efbR/jfrRvDMPJhSxlB4rfk+ARoPDQ5qntF2iGw0yfxzfnEn/V8lYbNv35HnE+mhJwvDZ1c8Uv6eP6q2VgeGH8dE/wB68Prq81T2v9KyxL7mFtuAoU6gpI1AciR0SlQPk8HGobLZq3ZBQ2tKEyVZQ6Rqd51V1DyVCjAsLH5R/Nc+utRgmFg+zA+FxR+epmn7RMsSxc7NNOZSXM+VaVJHKFUKB0VGbWJO+iCcFT78ry//AGoI5hOHycrg14BwpHiERVVeF2QOi/55HzJiqzT6+heWIzfcZPv28cZ9NDsa2VaumSh1SVSObvlK9RIjXQ+UaVSRhlorQPBMdLs/6Aa1t8CtJIXc7jIKVAJ11O9JMzJ38RVNzejfoXaJNgWzb6CqVpyqKZBSoEZUBEjWCk5Qd0jWjS8DcnRbRHWVD6jQz7h2cf2lXnE/Wmohs1bcL9wfvUfWmpmn19CssQgcKdmMqfCNRXqcFX+j5DQ9OzduN14T0y439SKwbO235yI+FR6tFnkVlRl/gDwXnQ224CgJKSooghSiCOaoGc3VGXrqvb7Ou5kzbMtJBJJSrMTzVACAhPFUzPCpV7MWpMi7j942fLKaid2Tt94vP4mvV3UN5XuXliEDgPUnyH01odnzwCfIaGr2RtCZN2qf1mo+hWjey9oPytQ6NWz/AKPRRcSZWSJP2m8lxKTbkpkSpKkkROunfde6qDFnc8qs9rOQUogzlGiTIMcZ4Vbb2ctwebeqH+JsD6NbK2YZP5bH+NB+qlvM5ZnuMVlHKYzaPSQWXUkkmYVl165qf7mOHemfCDUI2VY43pP7xHq14rZViZF2Z6eVR6KOEpRVgJJSdyX7kr9ways+9ln89V5xv0VlHxJdAci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08964"/>
            <a:ext cx="2438400" cy="2786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9" descr="data:image/jpeg;base64,/9j/4AAQSkZJRgABAQAAAQABAAD/2wCEAAkGBxQSEhUUExQUFhUXFhgXFxcXFRUUGBgVFxYWFxUXFBUYHCggGBolHBQUITEiJSkrLi4uFx8zODMsNygtLisBCgoKDg0OGxAQGiwkHCUsLCwsLCwsLCwsLCwsLCwsLCwsLCwsLCwsLCwsLCwsLCwsLCwsNywsNzcsLCs3LDcrLP/AABEIALcBEwMBIgACEQEDEQH/xAAcAAACAgMBAQAAAAAAAAAAAAAEBQMGAAIHAQj/xAA+EAACAQIEAwYDBgUDAwUAAAABAhEAAwQSITEFQVEGEyJhcYEykaEHI0JSscEUgtHh8BUzckNikhYkRKLx/8QAGQEAAgMBAAAAAAAAAAAAAAAAAgMAAQQF/8QAKBEAAgICAgEEAgEFAAAAAAAAAAECEQMhEjFBBBMiUQUyYSNCcYGR/9oADAMBAAIRAxEAPwCJGJ2AqVUY9Ko1vtER+KpG7R6fFS2EXu3g2P4hUi8Mb836VQuG9r8khjRj9u1HWpRRdRwzq/1rccNTmx+dc/ft8OQNQXO3p5LVkOkf6fa5mk/HcFbQZk3rODYs3LK3GBBOsHSpL4F7QaGkTnHofjhJbRXlJJ2p1wdXDeH3onDcF5k0+weGVBoKSoWOlkVBeHsEjxHWpXwYjeobl/KK9wznnTeKM5RftBJGUedVW3bGWui9teFd6mYbiucYjTw1sw/rQmfYNeM0x4HwwXbem4NKr1yNBR/ZjGFHIOxofUdDMFctltbhKm2oO4r0WFtKQo1/el3EuMd0gbnNO8Dfz2EuXbeQOJHPTkSOU1gukbdN0hfgr6lsrqAeWmn9qmunIwK7HSP2NR4+0o8Q1HI/3oXD8SBlWG2ntyNTvaKSrsaG9G23OtLiqdxodx+/lSn+Lyvl5HY+dGpiZGvoasuwhLagCOXz+dFJiiVKk6Uj/iTlYTqP1Fa2cWYmdtD+x/ahonIVcXD2rkn4ZkEagihxjJEzzp/iri3Vyt8xuKqeOsm0xXcbg06Er0Immgy3idCKBxpzqfLWhxfrey0kj1pq0xbdoHuWxloE1NdY1GAIp6YkjNF4d4FCPXmaBUbIZibkmvLA1rWt7A1qmQZAVlYKylBCia3DVHXopoJ6awV4TXgNQoyrl9n3Zj+JfvXH3anQdSKportH2OIGwxBOxP60M+gkP8RwnvQqWyEjnSHtHgmwhQ5w09BFXbF4MLLLO2nrSLtRw1sRYVsoBTQGdz51mlBM0Qk0AcBx/eaHerBVB4ViDZeGEEVc8Pj1YCgg/DDyR8olZ5byFEzPtUSZfnUxAHOmISeY1M1sjyrjvFVy3HXoTXY0edK5J28HdYhsvOn4ZUxc0K7brGtR3iVXMp030/elwxI561rbuljBMCim7JHRcOzvD/465ZQ/Cpz3P+KxI99veul47DZhEabf4KqfYUjC4cugDtcbLvsqjn7mreuJLDxAQdsu3/7WKT3RvgtWUTjWGfDyy6p+JTt7dDSC9eBh01H7cwfOr92isZ7TAb1yrEubTEDadRRRjYvI2mPblzMsgzl1FE2sRIPz9pqv4HGwY5Hby60wwz+Ir1B/rUcaKjKyd8RDfr+lRNeIJHI6fuKgxT+L1FD3bpgH/NKtLRVjC1iomvcdbDrm6b+XnQDNrPWjsFe67bGhenZa2qEV7ClddwN61tHxaVZP4JQ2p8JoLE8IyyV1AE6dKapJi5RaK8TvXq4eh3JUmp7WIrR4M5Gy61o4re6+tYDNWkURqgrewNa8No1LaGtU1osMFZWA1lKCEtbCul3uD2B+EVSuP4IWrkrsakMqk6I4tIXW7E1l61lre3f61HfuTTQSKuqfZ6Dbw6xPiM6Vyy2pYgDcmPnXbux3DCO6tAagbe1BP6CiWyxcIUSpPOobiuyEBYEzBNDWMUy3zaaZBIj0ofFYxhdKa/OnL0zur/kH3Cs9qsE4YNEelKOEcWdWKsasfFrpLRNVviGDIlwPWs2bHx+I7HJ3bLhw/iaqs71oeNO5+HKOpNUbDcRK8/rReM42O7I5+VIjyWh8lFqx7xbtgtgQPE1c449jmvPnYyWoPEYiTJ3qDNJrXGNGRuzYCtSK3irl2F7ENiyL17wYcHnobkbhf+2dCattLbJGLk6Qz7JWbiYEXChZS5MTBKDcrpzp4nGEZgLKuv50IOlWlsGrKbYAyhYCjQAAaADppQXD8GLCkZRJ3rFJq7OhGLSoEKZ112Ncw7WYHJdI5E6V1PiWLA2qgdr/ALwg+VTG6ZWSFxKabZX/ADnTHC4yVDfiTceVCAzIO4/wVtgbxDlNINaGrRljpjbiK/iHr6g60CpzBh70wuj7tD/L8j/elSPlcfL56UEeg5dhNjUAUXhN/XQ0LaEEjzmpsJc8RHnQyRaGpXMn/H9Kj4ZiTBGte4W5rr6Gojb7tjHPXyihh9MuQn42odpAA60vTDAUbxckPoN+mutCOjRJBFbotUZH2aZBWxioFbWpWNFZRE1ytkuVDcWvUWKFkDjdrytFNZQELouNzGDS3tHhc6GNxXVP/S2CQR+5rVsDhEBhA31rMo8XY5u10fPYrU12fivBsNdBy2FUnnAFVbE9iFOoeKf7sQPbkVHgKziLfkwNd67FMRe707IDPyIrh+K4d/DX0GaRmH611PDYJioK3GCxJFW4uW0UnXZZOI2FuYhroGpM6Gl+LwWVgwli2+u3lW/D9NtdIog4hlUKIHizTGs1fPJ5ZaURLxHD5csjWdaivYcFSsb0Tx7GlVLvrGulVq92pBjKh060rb2F0V7jWFNq5AGhr252bxTLmCSOlWm9hhca3cO25q58PvKQBpS5z4hxjyRwHiGGe20XEKnzFCa13ztJ2etYpCCBPI9DXI+O9mb2FnMspyYdPOm48ql2BPE1tCSxJYAbnSrzwTto+GFuywjIAgB2jkR5+tVfsvbz4q2PMn5Ctu0dwDGMYkKyyOoGpFXJqUuH+yY5OHyOrcJ7T3LtwlkyqFiYjWaJxnEy21KMNjT3ds9zAuBSCuujbEj3rBuR0NZZLZ0rPMVfLUnxuHz04YA0FizANCgWUvimDyMCOZFA2P8Ac9B+1OeMXQYHnM+gNIcLaa7cyjYnWOla4u1sxT1LQ8LThgT+ckek0uxe8j1pxxdMtmBoOQpQWlUPWR8qCIWTsIsNOVvY/tXlkwx9a1sCNPl+orePEfn86pkGNm54j86OxdyEziNBSrCNLH5e1ObSBkynaIpXUhlWinYvibE6KB7UI2LcnU0XxXDZHPT/ACP1+lAOtbYvRia2TKk1O9oAVBauV7cuk0xFGorya2ExWWwKjIeh68rWvaAhdk7UXecURb7WE6GkHGuDXcMwV4mJ0M0vtITSuEWM9yRcrnaQRqTS29xxSd2NKbmE8MiaHs4VnYIPiJgctaJRiU5NjG9jbbsGKSZrqvDlDWdPyafKqJgPs9xDxmZFHqSa6bw7hPd2gpcEhYpkJJAtMS8Gvrl8RMyRAphcYTK70PhOGGyTBBBJ5URbttI6TyFSe3oKIBxiy72yAAXO01y3itq5bulbght/Ku13bcMK5r9pNqMQp6r+9LiiSJuHYotZACsdI0FaDtGLJysSD5067G4/7gDTSiOL8Kw+JHjUT1FZ5TjdNGqGNqNoG7O9rBdui2DJO3OrpicIrqVuLII5iq52W4Dh8Jm7plF1+bmDl5BD859qY43HNaPikfp86P2k9oW8rWmLB2Ow9u53toZWg7ba1XcN2Gc4hsQ5R1DFgh2PSataY/O0qC2moA+ta4VXRi5DBN4NK3GTaHRUZJEdi4VWX1OwAEKPQClF25oTRHFO0CZiANqQYzigO1VTHsmu4rnS3iGOnnQtzEk7VG9rQnnFFGIqUhPxPETpR/AkCJPNt/8AiOXvSZELNtz19BTi1cgactPemz6ozR/azfjGJzKem39aWrpZB/K36gVLjGkeRP02Fef9E+bftUiqRG7dktswR50U9vY/5pQ1hZtg9Io0H7onnE0Muw49AOBvfeMPOrNgro2PMfWqTbvnvB61aMNelQf86VWSNbJjleiXj/Bu+TvLUFtJXr6ee9U64hEggg8xVzucQNuNJQkqfLpUR4WmJvKjtlZvhfTxeTefnWiH62IyL5FMtGpEWTV7vfZjdGq3QfUUHiOw2It7AN6VcckbqweEvoq1wQKHANF8SsPaOV1KnzqG2sim9gkete05wXBC6Bsw1n9TWUhzSYXFjztHda7ecQS2wAEmmHZvsHduAPdDIJ+GNSK6tguHYe22dUTOecCfnTQ41ANSBS09dh1sqScJRAFW18xVX7VdlhdbvLXguDlsCRXTL/FLY2ZarWNAu3Axc6HRVBNKdxemMVPsX8G74Ii3BDQJ1pviL5TzqX/SzcIIDiOulbY3gDsRlB96OLm0Kap0D4Ml5JonKBEnSvU4WyIAphuYrWzgnbS4Y86rk12w0tHrXVY6Uq4twWxiGDXUmNtaNNtbTasAKHtcSslwmcFiYA6mgnKXgOKj5MwPB7FsQlsAUYmDtj8IpnhMLBEroal4/iEw2Gu3mAhEJ9W2UfMihjGUvIUpKJzftVdHeEoywNMvmN/1qr3uL3F8OZgOhMj61XuLcWuM4ZmOYDUjSSdTMU0+zzCnF463beXtDM9wN+UKYk+bZa2pUjNdsvv2eW7kNdeMreFdNTzJ9Ku1x1ZWRlBB0I61pi72FsxmdE5BQQIjkAKC/wBTtAyksDzExWJzaY/SQqv9jcK0/Gh6hp+hFVfjXZQWz927MPNY+oq/28WrsAUaOkaUZxjDK1qRAygsfQConJ9FqTs4liMAyTO0xI8qhzaa1ZceuZLr7ABsvoedVrD3A5K/iH1HM05J1bC5J6F9jDR7sR7b/uKkv6Qo9fnTDutQTt0/WllwliTGrH/6irTsFqiC5qJ84Hpyr3EEBQnTxH15fpUl51TxNy2XqfOgc5Yknc0aQthuBaUYen7U4wSSkHn12pJg9AfM1ZuGW9I65Rsx3IGsbD4tfKlyVsNPQPe4NbcyoGaNlP4vxUH/AAN2w0uJRgCGGsAjSelXDhmHlYj4VBMEAsAAy5TqCuXf1qfFW2aF0KsG1IClRpcSZ+IfEJ/vRtaATplWvoDbjkZn9qW4TEH4SYZT4T5jYirFi8J3ZYZSBJEHoDy8o1qs8Us5Xn/CKPDL+1lZF5OxdluNC/h1LRnXwt6jnR2JxyqOtcp7Pca7rMRqCsx5ih8Z21u3JyAKPrWbJhlz10GsirYX28xFq9dXO2SNdBNVnLhxtcf/AMaCxl5nILEknmaxcPWuKcVQhtNhy3bQ0Fy58q8obuRWVZR9RfweGbp8zXpwWFH4VP1rgdjGcT5XHHqKL73ih/8AkH6Vnv8AwN/6dwLYddra/IVG/FrabIo+QriX8NxFvixTD0rG4Beb/cxV0/zH+tC2/sKl9HX8T2stpu9tfcUkx/2j4dP+sD/xrm69j0PxPcb3NFp2QsaeH51F/LbJvwhnxD7ULckorseutK7Pa/H4t8uGsOx94HqdhVl7MdlMG7EXFzMsELOhHUxqav8AhcOlpcttFRRyUAD6UcYQe6Bbf2c/4Z2GxV2GxuJyA6m3a39Dc5e1XXgvAMNhx91aE/mbxOfVzrRagDXU1v3lMoEnuEwQrQ0aHeD6VzP7R7+KFpbd24WQkM2VMq6fCGM9eXlXRlrnmJ46mKu3UfVGJUD/ALRsf3oJ6djMceWjjmNBnUg/50rpv2Udmg1hsRczDvGyqASvgXeY5Ez8qo3aPgj2cT3UEhyO7MbqTH0512XheNTDWLdlAALaBdTuQNSfUzV5blGogRXGWxhb4NYQyLYnqdT8zTCxbQbr8qrt/tIBuyD3FLr/AGyQTN5B7isq9PIY8iL2MgGimZ3nlVY7d8YGHtLnkI5Kkr1jQH61Wbvb+0P+tPpSriPaWzi7T2zmcab/AJuUU+GJp2wHNeDH4tavLktk6iNuo51W7EreBHInN5rGsfSm/DsMttGuBI0IUzrO0gUFgk1a4eWi/T50eSWy4IziV78I2/alj3R8tz06D9K9xl4iT9fOgmOkfzH9qqEQpyIL75jUtjkKhQS1EYe0zOFX4joP3P60zwJ8jHC25YAAmCBoJiTE1aMGDBU/FbJINuZEnLbGXZwM5Jk0D2d4UtxsgvHLeTIGUbOD4mB6CPrVqt4MMqif9hyjrkMs6+FGXmSGidxvQqITdmWxAefhCQNY+OYhj4QrBViNj61pjEFpChlbdu1al2JbRTkafytDHxKf0FSW2UqgRp7254QSGJtgjOMlz8JCLmUbZpE0RecML0lfG6W1DSCSs5lZX0fTaIzL0gVdEF3EgDIDSBKrP4iAux/lbTzqrYuznDIf5TV6xEObgIXwu+VREkIsbbmI/SqjxLD5WjWeh3Bgc+YM0tqnYadqivYJypII1B1H60Dj7eRiPOR6HWmmOSGDD8QIb15ULikzqrdPCfbatF2rENULSNRRgoZB46KFUQ8msraayqIWRu0zA/EvyFantS/5x8hVUt7VHfFRRROTLTd7TMd7lQHtD/3mqsa9Jq+KJbLN/wCoz+dvrUJ4+TzY+5qvgVItTiSyz8H7VnD3kugMYIzDqp+IfKa7nhMWt1EuI2ZXUMpmRBE6dK+Za6r9kPaGVbCXDJWXta/hnxL7EzFU0RM6Yutb6Df6VGXJ/pXheBJqgxX2y4uMPhLjDQsMi9ZbTT2k1xXhvFxbxCknwnwnynY+xrr/AGhweExiKLt1wEJICMolojWRrH71S+KfZvauoThLjBhyuHMG9wJBoOcXoasU18kMe0mA/irIy6XUk2257agetUjH9msWqIzXHbONgxkaTBroPBbF+ylpbwGbKJjXy366UTjcOwfNrlPyBpUZuOhubHyqSOUDsviG3De5NJsdgGsvlcRXbRXPvtBwviDRR48rbpmRx0VO5g2WJGnltVt7I4S2EJcGSarPD+KvbhTBXaCOXrVnwWK7yAoAXckaQOZ01pkmy4pDfilxCAFKhRpP+bmk2MuAABef+Sagu8RFy54QIBgHUQOZA5VtA1Y6nkOg5UhquzQnfQnxe8HYb0OgJljz09qlxnvqa9KwoHOP13py6EvsFA6bk8qdcEwTqMwss14OVCsYAXZmK7mNQT5ipOz/AAnOM7OLZY93YJBM3N2aBsoE68qe43JhxmfW+QbTQZdgRlUjWAfiOnT5mA9DMG1ZtthxcVMoW9bCL3hyAeM/9zNM6/kqfGYxHCXVt4n/ANwmmVATab4MxbcHxTrp0pF2cw5lbr5VVLiqF+K49uYRQv5S86nlNO24p4bttv4gCzdueNdc/hYNoIUrsAoncVCWTXbyrmcXBFm2BF1CCtxx4Wz+arB/fehWbuxYW4ItopxV2fvUBkMVUmSCDBWOvOoe9aEt9+rFiblxLqaNZmWUmOQPtlNRYrEl8zBTbe9dFuRLo1qz4gSOWZDB6xULGdu6HUMQhYLeuwHkZmBysrboGkkevkIU8SUSkgtHhY7OpItjUc4DSR5Vl65lMrs5KKRpltrGYx0MAe3rW74hS2YahszSN4JVVI6jQ+kgUHYQmxeD0JBDLyI/UeVJ1EC4vv71YcRiMoEeELMDSGQkMzR6uRQ+MsK4Dp6EDpUhKnxZJRtWiq4fc0RNeWMMZYAbGKKTAtR2KBc1ZRBwvnWVVkoV5jWpNbd3Wd3RlEbtWWxNY1b2UqEPNqyalNqvO5qEI5orhfEGsXUuoYZGDD23B8iJHvUQs1sLVQh9F8I4guJspdt6q6z6HmD5gyPapOJXUVCLhIB00iR71T/s0x6jDJaBicw/nkzPrM1Ye0OEF+w1rvO7Y7NlmPSlN2h8YtNCO/wfCEyL18k9Lij6Za0fBYnCnPbzXrB/EILL5Oo5eYqp4rsljbLRav27g3AzMD8iP3pv2bGOtwbmeC5UpMnacwI0C+9JcUaucuqLnwzEhwC6/MRW3F8SirlEHyrTG4y2Fi4DJ0mkLLDETOsj0pQ109EymarPbbD5rc1P2o4hcw5XLAVh9aquL4s1z4mmm4sb7MGXTorT4diQI3IA9SYFPrtg2LS2jKXg7MSG8J5KD+0dTU/DkJPeLEIdSeWhOg5nSgcFY71gqyVcsZO43lvX+orUxI34NggVlhGaVzR+JSNT5HWpMQkzPLSmJwpNoFCRIGZfQQGHrlEUodCglm9vP+tZ8j2aMa1bFWItS08hy6nkKHvmdNz+55URir/X2H9ah4TaNy7m5IM52Oo0XQ76kaUyIEmXXhUWbQt+G7baQRsytmIchukzp0Q9aQ8QxAv3C4OQEBXY6ksvgXLPU6/Ojca5BclAHiFafDKknKOembn1PQUFgwrSwls5OZ4+B1HhCr1mTNGLYQ161bsMgZ7VxlAbdmNu2wAPlmEmPfbdlZvM578uVtOq3MpltFUqAVI2lWbToaUot2+6XrgtoNBdZzotqZQMN/ECRESSBTHCpcQm0Ly3TnJfeAOYzaFDEQRppHOoQMa87oSSl03SBamAwsmA2o9taAVu7c9yWlQLIttAB7s6sp8w2nnvRWJUAG9l2HdWwoiAfDcOXdcs6j0IoUCEkg3EtqqKwMtnabdyfQQaoIJxUHMqDLGW0o5EEEuR5cvKYpWt4xCAaaKD+GDof+JIWRRyqQCobvFtrlnZhdHhf1Op/wDE9RSS9ehmB5H/AAfpVEGmKdWQMpkRl6c8pHoWRvpS7DsV2+Hb0Nb4UXL/AIVEzEkaAf2pqeB3lOQW2IYjxctxqaROaTNeLBNrorgxBUkjmaxsWx50+7Z9mP4cq9syj8vytHWq1btmdadCSkrRlywlCVMkzMedZRAFZRACnva8LaVoZrfNpRAkAWt0MVleKs1ZDbvqw3q3XD6a16MP51CEXfGmfZrh4xWIS0zi2pks/RRvHnQjWFAors/cy3vVWX5j+1VK60FCnJWddw2MwHDkC2FDMfxHxMx6k/0qi9ve0125iYVsuQAQp0k+Iz56gVpwyznuhn+FPFr+YGRVX4xacPcLAkZj4oJGuok7TFIgrezVmdRXEZ8N7V4jOqgB2YhRuCSTAFdLx+NxGFAFyDOzCSJ6HpXPvsx4Z3mLF1lJSyM+gJGfZQfmTXaeJYFL1sqxMHUFTqDyM0U4xekBCc0rfRQ/4w3zmnX8p/ajsLbZpJ35elLcQncXSlzRhz6g7EUxsY1REnQ8xuKzyiaFK9g3afhP8Rh2X8fxL5MOXvtXLcfwa9ZE3FIHrXabYJ1O361seDWb1z75A6AeFSdJ5kirx5HHQGXFzdo5VZsi3h7KvIdi1xWG0EhQr+entVg4Jw77sM+mboIAKknXnEkaUsxBRrzBE+7zN4DyhoBXyED5044tea3bAElmhW000AGYHYcq0SetGaKIONY8owCeIRtOunM/Wq9xTiJJgCDHyo3G45LTZFzZzo7HczrAHIUpxWEYsY3OooFDew3LVIDeTrvTzhGDdLRzKRnJMmBougPQiW+E7+UVJwngksHfRWRo8mWPkPrqIohsWGu6KwUKA1o7LmmDPIzqRzpyFEV4ZmCls5Esi7DqS59SSR0IolsOWQ23uLZZ1S6QNSLaZs8x1zTA1OXXShrWKVgSTzXw25hVkAajkDtHxe1aX8Vkzd3bAuIcme5DFrW7R5nn0BioUbcRxWHEZUa4tz757jnLrqEQAcgQZ9Y2rzCY1iuZyue4cikAEJtoR0iAfKI1pcEzZTlLhgWWfCq5dlj1/WpVsm2A5PjbwgAeEMdZnbY/OKhB9iMfv3bfAmRFOzPy0mfRh+aDXiuqPLTaNtQ0jVHvYgEa+QcfIHpSxNFl0zJZXvJEz3swR5DWfLQ0Xw+4RktZ1up4mupc0Ia4c9oEnnMe7GoXZJixkym4pVozu9syC+1wHkNI+dR4bgqE57pzTr0FBXsduYe07HM6HVCwJS4APPWnNi6HsK2vQ6+1ZfUSaSo6H4/HGTbkM8Di0twAAI6eRpmnFZIg6GqWLpDUwwd0xvsaxOHk7KmqobdpMZns68mH71R7tzWrRxwzZPqKpuet3pl8DhfkH/VCe8rKFmsrRRhNWsMZUjVSQfUaGonwbATR+NS5YxFxXUgsxYTzBMyDzqK9iSQRFWShaNq9ttFYFrLayasolN6tTdNTpg68OEJMKpY+QJqF0DM5orhV/JdVjrB2olOA4g/9I+8D9als9ncRP+3H8y/1qMitF2wthXW2FI8YB08/Kp7/AAZ8ot210J1J/W51HlVY4fg8ZYYMoBjQAsNvKrE/aK/bs+O3DdR4h5bVncJI2wyRkqY1xWKt4PD5EgRuV8MnmdKK7G8XOKdviELqI0nrB1Bqg/6urmXEtPtV37Kdt8NaVheXIyiVZFJzjaCBzFSMXeyTnql0OO1XZo4i3mURdT4fMflNUawxRslwFW2IbQj2q5v2+W6cuGslifxXCFA/lEk1Hj+CPi1z3WVboHhK/D1gjpVypgY4yQFgLmgABKn6e1M+7OviEEET5EQfSqnhuL3LLNbeFKmCDyjSpf8AUi2gOh1Pmf6VeD00ssq8DMmeOOJXr3D2XEHMJ1JRlHxKDmCgHbbapuMYaFt5pbKT3bn8Yy5ghHXceqmn9u33jQoBZZhtfCY/ttSHi7lnFvLkEeIiT3VwaDKOfxE+dac8IxnxTsxR5ceTVCLBYUse8uAgAl3UAliJ0E/59KYjBksygAkDNa1jOFiVHpIB5yD1ojEHu8ttNSoUGfxA/ibrAB/8fOhb5UIwzEJlYrdXe22YDIB5RBj8oIpdF2bXcSPHu1rMPAp8S3Qfi89CPYeVKMReMOWcuGMbQR0nmf7UxxWJA8bnJDqVuLtdDLrmj03pfhUzsDEZfFmGz6yI6RUKDLdw4dMogNBa6dyCR4ACOYBGnVp5ULaw7bwXKAFS2xk+L1gT86Ms4QvDkHKzZ55MJ8Kho6sInqaMa1AktJU5SEGzXNpHVVyemtQgL/D5yyloVvGgUScqfEB6/wBqH4pbCsuQkIR4RGquTLZmmCep8qdd4mHSEhGtnwPGcOp3Ue5I16MekJeJ8Q715VBb5aEkbjMSD8MgRA2qrC4nlifu/vBkTV25O58ORuvIek0DjyT/ALiQ7yXYdUPh/wA9DUoIIOVfCM8oT8bCCGHyoG4+Y5cx8TZmB5SNp9P2qwSdHLaMdSCdTJ186ecEuTZZfI/MVX8PpcHSB8uVO+BtBI8yPrWTNs7Ho1WjW2Zphg96XFcrkdCR9aYYWszNsQzihAse4ql3DqauvErGeww5xPyqis1bPTP40cj8gmppkmavK0yN0rK0nPOjXETHWCHUC4moPQ9Qeh6Vze5iDqKysqkWyAGt7KkkAbk6V5WVZRbMFwe2g+9LO3QGAP60yXEhBCAKPIfvWVlUMI24gaxcaetZWVZCZMUetbfxRrKyoQWYvBW21Ayny29xS65aZN4IrKyhZaewzhnEu6aRVkwnapxzMVlZSpJD4SYLxS+MS0x4jGvOdhr08qD4Xh2ZmXNGUlT1003rKymxyyjjdMW4KWTZb+H2QqwKC47gdRdG6Akj8wjY/KsrKxxk+RqlFcaK1eXM8AxsyHXUHxZT7lfWSNBSV7+gbQIUcd1qQYbQnz0meVZWVtRgMYlkOWGL21YWm1VIMEgnTYeR1o3hd+0lsZl1VpgaQrFlaD/KTFZWVGUani73IyqAAxaFAUR+ARyiF/8AGtsPhb0A6bkkaQZ3569NZrKylykzTHFHs0fDtPiJPqZ+VL8Zb1GkyQN451lZQxexmSKUSPEsVIznxScsfhBG1BqC8kmYET16zWVlNfRlxq5JMn2dfSm3DG1PrWVlZMvR1/T/ALE3ERF4nqAfmP7UThjXlZSH0a12N01Q+lVLEYVbbsAOf0OtZWVo9L2zB+RS4Jnot+dZWVlbDkH/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1" descr="data:image/jpeg;base64,/9j/4AAQSkZJRgABAQAAAQABAAD/2wCEAAkGBxQSEhUUExQUFhUXFhgXFxcXFRUUGBgVFxYWFxUXFBUYHCggGBolHBQUITEiJSkrLi4uFx8zODMsNygtLisBCgoKDg0OGxAQGiwkHCUsLCwsLCwsLCwsLCwsLCwsLCwsLCwsLCwsLCwsLCwsLCwsLCwsNywsNzcsLCs3LDcrLP/AABEIALcBEwMBIgACEQEDEQH/xAAcAAACAgMBAQAAAAAAAAAAAAAEBQMGAAIHAQj/xAA+EAACAQIEAwYDBgUDAwUAAAABAhEAAwQSITEFQVEGEyJhcYEykaEHI0JSscEUgtHh8BUzckNikhYkRKLx/8QAGQEAAgMBAAAAAAAAAAAAAAAAAgMAAQQF/8QAKBEAAgICAgEEAgEFAAAAAAAAAAECEQMhEjFBBBMiUQUyYSNCcYGR/9oADAMBAAIRAxEAPwCJGJ2AqVUY9Ko1vtER+KpG7R6fFS2EXu3g2P4hUi8Mb836VQuG9r8khjRj9u1HWpRRdRwzq/1rccNTmx+dc/ft8OQNQXO3p5LVkOkf6fa5mk/HcFbQZk3rODYs3LK3GBBOsHSpL4F7QaGkTnHofjhJbRXlJJ2p1wdXDeH3onDcF5k0+weGVBoKSoWOlkVBeHsEjxHWpXwYjeobl/KK9wznnTeKM5RftBJGUedVW3bGWui9teFd6mYbiucYjTw1sw/rQmfYNeM0x4HwwXbem4NKr1yNBR/ZjGFHIOxofUdDMFctltbhKm2oO4r0WFtKQo1/el3EuMd0gbnNO8Dfz2EuXbeQOJHPTkSOU1gukbdN0hfgr6lsrqAeWmn9qmunIwK7HSP2NR4+0o8Q1HI/3oXD8SBlWG2ntyNTvaKSrsaG9G23OtLiqdxodx+/lSn+Lyvl5HY+dGpiZGvoasuwhLagCOXz+dFJiiVKk6Uj/iTlYTqP1Fa2cWYmdtD+x/ahonIVcXD2rkn4ZkEagihxjJEzzp/iri3Vyt8xuKqeOsm0xXcbg06Er0Immgy3idCKBxpzqfLWhxfrey0kj1pq0xbdoHuWxloE1NdY1GAIp6YkjNF4d4FCPXmaBUbIZibkmvLA1rWt7A1qmQZAVlYKylBCia3DVHXopoJ6awV4TXgNQoyrl9n3Zj+JfvXH3anQdSKportH2OIGwxBOxP60M+gkP8RwnvQqWyEjnSHtHgmwhQ5w09BFXbF4MLLLO2nrSLtRw1sRYVsoBTQGdz51mlBM0Qk0AcBx/eaHerBVB4ViDZeGEEVc8Pj1YCgg/DDyR8olZ5byFEzPtUSZfnUxAHOmISeY1M1sjyrjvFVy3HXoTXY0edK5J28HdYhsvOn4ZUxc0K7brGtR3iVXMp030/elwxI561rbuljBMCim7JHRcOzvD/465ZQ/Cpz3P+KxI99veul47DZhEabf4KqfYUjC4cugDtcbLvsqjn7mreuJLDxAQdsu3/7WKT3RvgtWUTjWGfDyy6p+JTt7dDSC9eBh01H7cwfOr92isZ7TAb1yrEubTEDadRRRjYvI2mPblzMsgzl1FE2sRIPz9pqv4HGwY5Hby60wwz+Ir1B/rUcaKjKyd8RDfr+lRNeIJHI6fuKgxT+L1FD3bpgH/NKtLRVjC1iomvcdbDrm6b+XnQDNrPWjsFe67bGhenZa2qEV7ClddwN61tHxaVZP4JQ2p8JoLE8IyyV1AE6dKapJi5RaK8TvXq4eh3JUmp7WIrR4M5Gy61o4re6+tYDNWkURqgrewNa8No1LaGtU1osMFZWA1lKCEtbCul3uD2B+EVSuP4IWrkrsakMqk6I4tIXW7E1l61lre3f61HfuTTQSKuqfZ6Dbw6xPiM6Vyy2pYgDcmPnXbux3DCO6tAagbe1BP6CiWyxcIUSpPOobiuyEBYEzBNDWMUy3zaaZBIj0ofFYxhdKa/OnL0zur/kH3Cs9qsE4YNEelKOEcWdWKsasfFrpLRNVviGDIlwPWs2bHx+I7HJ3bLhw/iaqs71oeNO5+HKOpNUbDcRK8/rReM42O7I5+VIjyWh8lFqx7xbtgtgQPE1c449jmvPnYyWoPEYiTJ3qDNJrXGNGRuzYCtSK3irl2F7ENiyL17wYcHnobkbhf+2dCattLbJGLk6Qz7JWbiYEXChZS5MTBKDcrpzp4nGEZgLKuv50IOlWlsGrKbYAyhYCjQAAaADppQXD8GLCkZRJ3rFJq7OhGLSoEKZ112Ncw7WYHJdI5E6V1PiWLA2qgdr/ALwg+VTG6ZWSFxKabZX/ADnTHC4yVDfiTceVCAzIO4/wVtgbxDlNINaGrRljpjbiK/iHr6g60CpzBh70wuj7tD/L8j/elSPlcfL56UEeg5dhNjUAUXhN/XQ0LaEEjzmpsJc8RHnQyRaGpXMn/H9Kj4ZiTBGte4W5rr6Gojb7tjHPXyihh9MuQn42odpAA60vTDAUbxckPoN+mutCOjRJBFbotUZH2aZBWxioFbWpWNFZRE1ytkuVDcWvUWKFkDjdrytFNZQELouNzGDS3tHhc6GNxXVP/S2CQR+5rVsDhEBhA31rMo8XY5u10fPYrU12fivBsNdBy2FUnnAFVbE9iFOoeKf7sQPbkVHgKziLfkwNd67FMRe707IDPyIrh+K4d/DX0GaRmH611PDYJioK3GCxJFW4uW0UnXZZOI2FuYhroGpM6Gl+LwWVgwli2+u3lW/D9NtdIog4hlUKIHizTGs1fPJ5ZaURLxHD5csjWdaivYcFSsb0Tx7GlVLvrGulVq92pBjKh060rb2F0V7jWFNq5AGhr252bxTLmCSOlWm9hhca3cO25q58PvKQBpS5z4hxjyRwHiGGe20XEKnzFCa13ztJ2etYpCCBPI9DXI+O9mb2FnMspyYdPOm48ql2BPE1tCSxJYAbnSrzwTto+GFuywjIAgB2jkR5+tVfsvbz4q2PMn5Ctu0dwDGMYkKyyOoGpFXJqUuH+yY5OHyOrcJ7T3LtwlkyqFiYjWaJxnEy21KMNjT3ds9zAuBSCuujbEj3rBuR0NZZLZ0rPMVfLUnxuHz04YA0FizANCgWUvimDyMCOZFA2P8Ac9B+1OeMXQYHnM+gNIcLaa7cyjYnWOla4u1sxT1LQ8LThgT+ckek0uxe8j1pxxdMtmBoOQpQWlUPWR8qCIWTsIsNOVvY/tXlkwx9a1sCNPl+orePEfn86pkGNm54j86OxdyEziNBSrCNLH5e1ObSBkynaIpXUhlWinYvibE6KB7UI2LcnU0XxXDZHPT/ACP1+lAOtbYvRia2TKk1O9oAVBauV7cuk0xFGorya2ExWWwKjIeh68rWvaAhdk7UXecURb7WE6GkHGuDXcMwV4mJ0M0vtITSuEWM9yRcrnaQRqTS29xxSd2NKbmE8MiaHs4VnYIPiJgctaJRiU5NjG9jbbsGKSZrqvDlDWdPyafKqJgPs9xDxmZFHqSa6bw7hPd2gpcEhYpkJJAtMS8Gvrl8RMyRAphcYTK70PhOGGyTBBBJ5URbttI6TyFSe3oKIBxiy72yAAXO01y3itq5bulbght/Ku13bcMK5r9pNqMQp6r+9LiiSJuHYotZACsdI0FaDtGLJysSD5067G4/7gDTSiOL8Kw+JHjUT1FZ5TjdNGqGNqNoG7O9rBdui2DJO3OrpicIrqVuLII5iq52W4Dh8Jm7plF1+bmDl5BD859qY43HNaPikfp86P2k9oW8rWmLB2Ow9u53toZWg7ba1XcN2Gc4hsQ5R1DFgh2PSataY/O0qC2moA+ta4VXRi5DBN4NK3GTaHRUZJEdi4VWX1OwAEKPQClF25oTRHFO0CZiANqQYzigO1VTHsmu4rnS3iGOnnQtzEk7VG9rQnnFFGIqUhPxPETpR/AkCJPNt/8AiOXvSZELNtz19BTi1cgactPemz6ozR/azfjGJzKem39aWrpZB/K36gVLjGkeRP02Fef9E+bftUiqRG7dktswR50U9vY/5pQ1hZtg9Io0H7onnE0Muw49AOBvfeMPOrNgro2PMfWqTbvnvB61aMNelQf86VWSNbJjleiXj/Bu+TvLUFtJXr6ee9U64hEggg8xVzucQNuNJQkqfLpUR4WmJvKjtlZvhfTxeTefnWiH62IyL5FMtGpEWTV7vfZjdGq3QfUUHiOw2It7AN6VcckbqweEvoq1wQKHANF8SsPaOV1KnzqG2sim9gkete05wXBC6Bsw1n9TWUhzSYXFjztHda7ecQS2wAEmmHZvsHduAPdDIJ+GNSK6tguHYe22dUTOecCfnTQ41ANSBS09dh1sqScJRAFW18xVX7VdlhdbvLXguDlsCRXTL/FLY2ZarWNAu3Axc6HRVBNKdxemMVPsX8G74Ii3BDQJ1pviL5TzqX/SzcIIDiOulbY3gDsRlB96OLm0Kap0D4Ml5JonKBEnSvU4WyIAphuYrWzgnbS4Y86rk12w0tHrXVY6Uq4twWxiGDXUmNtaNNtbTasAKHtcSslwmcFiYA6mgnKXgOKj5MwPB7FsQlsAUYmDtj8IpnhMLBEroal4/iEw2Gu3mAhEJ9W2UfMihjGUvIUpKJzftVdHeEoywNMvmN/1qr3uL3F8OZgOhMj61XuLcWuM4ZmOYDUjSSdTMU0+zzCnF463beXtDM9wN+UKYk+bZa2pUjNdsvv2eW7kNdeMreFdNTzJ9Ku1x1ZWRlBB0I61pi72FsxmdE5BQQIjkAKC/wBTtAyksDzExWJzaY/SQqv9jcK0/Gh6hp+hFVfjXZQWz927MPNY+oq/28WrsAUaOkaUZxjDK1qRAygsfQConJ9FqTs4liMAyTO0xI8qhzaa1ZceuZLr7ABsvoedVrD3A5K/iH1HM05J1bC5J6F9jDR7sR7b/uKkv6Qo9fnTDutQTt0/WllwliTGrH/6irTsFqiC5qJ84Hpyr3EEBQnTxH15fpUl51TxNy2XqfOgc5Yknc0aQthuBaUYen7U4wSSkHn12pJg9AfM1ZuGW9I65Rsx3IGsbD4tfKlyVsNPQPe4NbcyoGaNlP4vxUH/AAN2w0uJRgCGGsAjSelXDhmHlYj4VBMEAsAAy5TqCuXf1qfFW2aF0KsG1IClRpcSZ+IfEJ/vRtaATplWvoDbjkZn9qW4TEH4SYZT4T5jYirFi8J3ZYZSBJEHoDy8o1qs8Us5Xn/CKPDL+1lZF5OxdluNC/h1LRnXwt6jnR2JxyqOtcp7Pca7rMRqCsx5ih8Z21u3JyAKPrWbJhlz10GsirYX28xFq9dXO2SNdBNVnLhxtcf/AMaCxl5nILEknmaxcPWuKcVQhtNhy3bQ0Fy58q8obuRWVZR9RfweGbp8zXpwWFH4VP1rgdjGcT5XHHqKL73ih/8AkH6Vnv8AwN/6dwLYddra/IVG/FrabIo+QriX8NxFvixTD0rG4Beb/cxV0/zH+tC2/sKl9HX8T2stpu9tfcUkx/2j4dP+sD/xrm69j0PxPcb3NFp2QsaeH51F/LbJvwhnxD7ULckorseutK7Pa/H4t8uGsOx94HqdhVl7MdlMG7EXFzMsELOhHUxqav8AhcOlpcttFRRyUAD6UcYQe6Bbf2c/4Z2GxV2GxuJyA6m3a39Dc5e1XXgvAMNhx91aE/mbxOfVzrRagDXU1v3lMoEnuEwQrQ0aHeD6VzP7R7+KFpbd24WQkM2VMq6fCGM9eXlXRlrnmJ46mKu3UfVGJUD/ALRsf3oJ6djMceWjjmNBnUg/50rpv2Udmg1hsRczDvGyqASvgXeY5Ez8qo3aPgj2cT3UEhyO7MbqTH0512XheNTDWLdlAALaBdTuQNSfUzV5blGogRXGWxhb4NYQyLYnqdT8zTCxbQbr8qrt/tIBuyD3FLr/AGyQTN5B7isq9PIY8iL2MgGimZ3nlVY7d8YGHtLnkI5Kkr1jQH61Wbvb+0P+tPpSriPaWzi7T2zmcab/AJuUU+GJp2wHNeDH4tavLktk6iNuo51W7EreBHInN5rGsfSm/DsMttGuBI0IUzrO0gUFgk1a4eWi/T50eSWy4IziV78I2/alj3R8tz06D9K9xl4iT9fOgmOkfzH9qqEQpyIL75jUtjkKhQS1EYe0zOFX4joP3P60zwJ8jHC25YAAmCBoJiTE1aMGDBU/FbJINuZEnLbGXZwM5Jk0D2d4UtxsgvHLeTIGUbOD4mB6CPrVqt4MMqif9hyjrkMs6+FGXmSGidxvQqITdmWxAefhCQNY+OYhj4QrBViNj61pjEFpChlbdu1al2JbRTkafytDHxKf0FSW2UqgRp7254QSGJtgjOMlz8JCLmUbZpE0RecML0lfG6W1DSCSs5lZX0fTaIzL0gVdEF3EgDIDSBKrP4iAux/lbTzqrYuznDIf5TV6xEObgIXwu+VREkIsbbmI/SqjxLD5WjWeh3Bgc+YM0tqnYadqivYJypII1B1H60Dj7eRiPOR6HWmmOSGDD8QIb15ULikzqrdPCfbatF2rENULSNRRgoZB46KFUQ8msraayqIWRu0zA/EvyFantS/5x8hVUt7VHfFRRROTLTd7TMd7lQHtD/3mqsa9Jq+KJbLN/wCoz+dvrUJ4+TzY+5qvgVItTiSyz8H7VnD3kugMYIzDqp+IfKa7nhMWt1EuI2ZXUMpmRBE6dK+Za6r9kPaGVbCXDJWXta/hnxL7EzFU0RM6Yutb6Df6VGXJ/pXheBJqgxX2y4uMPhLjDQsMi9ZbTT2k1xXhvFxbxCknwnwnynY+xrr/AGhweExiKLt1wEJICMolojWRrH71S+KfZvauoThLjBhyuHMG9wJBoOcXoasU18kMe0mA/irIy6XUk2257agetUjH9msWqIzXHbONgxkaTBroPBbF+ylpbwGbKJjXy366UTjcOwfNrlPyBpUZuOhubHyqSOUDsviG3De5NJsdgGsvlcRXbRXPvtBwviDRR48rbpmRx0VO5g2WJGnltVt7I4S2EJcGSarPD+KvbhTBXaCOXrVnwWK7yAoAXckaQOZ01pkmy4pDfilxCAFKhRpP+bmk2MuAABef+Sagu8RFy54QIBgHUQOZA5VtA1Y6nkOg5UhquzQnfQnxe8HYb0OgJljz09qlxnvqa9KwoHOP13py6EvsFA6bk8qdcEwTqMwss14OVCsYAXZmK7mNQT5ipOz/AAnOM7OLZY93YJBM3N2aBsoE68qe43JhxmfW+QbTQZdgRlUjWAfiOnT5mA9DMG1ZtthxcVMoW9bCL3hyAeM/9zNM6/kqfGYxHCXVt4n/ANwmmVATab4MxbcHxTrp0pF2cw5lbr5VVLiqF+K49uYRQv5S86nlNO24p4bttv4gCzdueNdc/hYNoIUrsAoncVCWTXbyrmcXBFm2BF1CCtxx4Wz+arB/fehWbuxYW4ItopxV2fvUBkMVUmSCDBWOvOoe9aEt9+rFiblxLqaNZmWUmOQPtlNRYrEl8zBTbe9dFuRLo1qz4gSOWZDB6xULGdu6HUMQhYLeuwHkZmBysrboGkkevkIU8SUSkgtHhY7OpItjUc4DSR5Vl65lMrs5KKRpltrGYx0MAe3rW74hS2YahszSN4JVVI6jQ+kgUHYQmxeD0JBDLyI/UeVJ1EC4vv71YcRiMoEeELMDSGQkMzR6uRQ+MsK4Dp6EDpUhKnxZJRtWiq4fc0RNeWMMZYAbGKKTAtR2KBc1ZRBwvnWVVkoV5jWpNbd3Wd3RlEbtWWxNY1b2UqEPNqyalNqvO5qEI5orhfEGsXUuoYZGDD23B8iJHvUQs1sLVQh9F8I4guJspdt6q6z6HmD5gyPapOJXUVCLhIB00iR71T/s0x6jDJaBicw/nkzPrM1Ye0OEF+w1rvO7Y7NlmPSlN2h8YtNCO/wfCEyL18k9Lij6Za0fBYnCnPbzXrB/EILL5Oo5eYqp4rsljbLRav27g3AzMD8iP3pv2bGOtwbmeC5UpMnacwI0C+9JcUaucuqLnwzEhwC6/MRW3F8SirlEHyrTG4y2Fi4DJ0mkLLDETOsj0pQ109EymarPbbD5rc1P2o4hcw5XLAVh9aquL4s1z4mmm4sb7MGXTorT4diQI3IA9SYFPrtg2LS2jKXg7MSG8J5KD+0dTU/DkJPeLEIdSeWhOg5nSgcFY71gqyVcsZO43lvX+orUxI34NggVlhGaVzR+JSNT5HWpMQkzPLSmJwpNoFCRIGZfQQGHrlEUodCglm9vP+tZ8j2aMa1bFWItS08hy6nkKHvmdNz+55URir/X2H9ah4TaNy7m5IM52Oo0XQ76kaUyIEmXXhUWbQt+G7baQRsytmIchukzp0Q9aQ8QxAv3C4OQEBXY6ksvgXLPU6/Ojca5BclAHiFafDKknKOembn1PQUFgwrSwls5OZ4+B1HhCr1mTNGLYQ161bsMgZ7VxlAbdmNu2wAPlmEmPfbdlZvM578uVtOq3MpltFUqAVI2lWbToaUot2+6XrgtoNBdZzotqZQMN/ECRESSBTHCpcQm0Ly3TnJfeAOYzaFDEQRppHOoQMa87oSSl03SBamAwsmA2o9taAVu7c9yWlQLIttAB7s6sp8w2nnvRWJUAG9l2HdWwoiAfDcOXdcs6j0IoUCEkg3EtqqKwMtnabdyfQQaoIJxUHMqDLGW0o5EEEuR5cvKYpWt4xCAaaKD+GDof+JIWRRyqQCobvFtrlnZhdHhf1Op/wDE9RSS9ehmB5H/AAfpVEGmKdWQMpkRl6c8pHoWRvpS7DsV2+Hb0Nb4UXL/AIVEzEkaAf2pqeB3lOQW2IYjxctxqaROaTNeLBNrorgxBUkjmaxsWx50+7Z9mP4cq9syj8vytHWq1btmdadCSkrRlywlCVMkzMedZRAFZRACnva8LaVoZrfNpRAkAWt0MVleKs1ZDbvqw3q3XD6a16MP51CEXfGmfZrh4xWIS0zi2pks/RRvHnQjWFAors/cy3vVWX5j+1VK60FCnJWddw2MwHDkC2FDMfxHxMx6k/0qi9ve0125iYVsuQAQp0k+Iz56gVpwyznuhn+FPFr+YGRVX4xacPcLAkZj4oJGuok7TFIgrezVmdRXEZ8N7V4jOqgB2YhRuCSTAFdLx+NxGFAFyDOzCSJ6HpXPvsx4Z3mLF1lJSyM+gJGfZQfmTXaeJYFL1sqxMHUFTqDyM0U4xekBCc0rfRQ/4w3zmnX8p/ajsLbZpJ35elLcQncXSlzRhz6g7EUxsY1REnQ8xuKzyiaFK9g3afhP8Rh2X8fxL5MOXvtXLcfwa9ZE3FIHrXabYJ1O361seDWb1z75A6AeFSdJ5kirx5HHQGXFzdo5VZsi3h7KvIdi1xWG0EhQr+entVg4Jw77sM+mboIAKknXnEkaUsxBRrzBE+7zN4DyhoBXyED5044tea3bAElmhW000AGYHYcq0SetGaKIONY8owCeIRtOunM/Wq9xTiJJgCDHyo3G45LTZFzZzo7HczrAHIUpxWEYsY3OooFDew3LVIDeTrvTzhGDdLRzKRnJMmBougPQiW+E7+UVJwngksHfRWRo8mWPkPrqIohsWGu6KwUKA1o7LmmDPIzqRzpyFEV4ZmCls5Esi7DqS59SSR0IolsOWQ23uLZZ1S6QNSLaZs8x1zTA1OXXShrWKVgSTzXw25hVkAajkDtHxe1aX8Vkzd3bAuIcme5DFrW7R5nn0BioUbcRxWHEZUa4tz757jnLrqEQAcgQZ9Y2rzCY1iuZyue4cikAEJtoR0iAfKI1pcEzZTlLhgWWfCq5dlj1/WpVsm2A5PjbwgAeEMdZnbY/OKhB9iMfv3bfAmRFOzPy0mfRh+aDXiuqPLTaNtQ0jVHvYgEa+QcfIHpSxNFl0zJZXvJEz3swR5DWfLQ0Xw+4RktZ1up4mupc0Ia4c9oEnnMe7GoXZJixkym4pVozu9syC+1wHkNI+dR4bgqE57pzTr0FBXsduYe07HM6HVCwJS4APPWnNi6HsK2vQ6+1ZfUSaSo6H4/HGTbkM8Di0twAAI6eRpmnFZIg6GqWLpDUwwd0xvsaxOHk7KmqobdpMZns68mH71R7tzWrRxwzZPqKpuet3pl8DhfkH/VCe8rKFmsrRRhNWsMZUjVSQfUaGonwbATR+NS5YxFxXUgsxYTzBMyDzqK9iSQRFWShaNq9ttFYFrLayasolN6tTdNTpg68OEJMKpY+QJqF0DM5orhV/JdVjrB2olOA4g/9I+8D9als9ncRP+3H8y/1qMitF2wthXW2FI8YB08/Kp7/AAZ8ot210J1J/W51HlVY4fg8ZYYMoBjQAsNvKrE/aK/bs+O3DdR4h5bVncJI2wyRkqY1xWKt4PD5EgRuV8MnmdKK7G8XOKdviELqI0nrB1Bqg/6urmXEtPtV37Kdt8NaVheXIyiVZFJzjaCBzFSMXeyTnql0OO1XZo4i3mURdT4fMflNUawxRslwFW2IbQj2q5v2+W6cuGslifxXCFA/lEk1Hj+CPi1z3WVboHhK/D1gjpVypgY4yQFgLmgABKn6e1M+7OviEEET5EQfSqnhuL3LLNbeFKmCDyjSpf8AUi2gOh1Pmf6VeD00ssq8DMmeOOJXr3D2XEHMJ1JRlHxKDmCgHbbapuMYaFt5pbKT3bn8Yy5ghHXceqmn9u33jQoBZZhtfCY/ttSHi7lnFvLkEeIiT3VwaDKOfxE+dac8IxnxTsxR5ceTVCLBYUse8uAgAl3UAliJ0E/59KYjBksygAkDNa1jOFiVHpIB5yD1ojEHu8ttNSoUGfxA/ibrAB/8fOhb5UIwzEJlYrdXe22YDIB5RBj8oIpdF2bXcSPHu1rMPAp8S3Qfi89CPYeVKMReMOWcuGMbQR0nmf7UxxWJA8bnJDqVuLtdDLrmj03pfhUzsDEZfFmGz6yI6RUKDLdw4dMogNBa6dyCR4ACOYBGnVp5ULaw7bwXKAFS2xk+L1gT86Ms4QvDkHKzZ55MJ8Kho6sInqaMa1AktJU5SEGzXNpHVVyemtQgL/D5yyloVvGgUScqfEB6/wBqH4pbCsuQkIR4RGquTLZmmCep8qdd4mHSEhGtnwPGcOp3Ue5I16MekJeJ8Q715VBb5aEkbjMSD8MgRA2qrC4nlifu/vBkTV25O58ORuvIek0DjyT/ALiQ7yXYdUPh/wA9DUoIIOVfCM8oT8bCCGHyoG4+Y5cx8TZmB5SNp9P2qwSdHLaMdSCdTJ186ecEuTZZfI/MVX8PpcHSB8uVO+BtBI8yPrWTNs7Ho1WjW2Zphg96XFcrkdCR9aYYWszNsQzihAse4ql3DqauvErGeww5xPyqis1bPTP40cj8gmppkmavK0yN0rK0nPOjXETHWCHUC4moPQ9Qeh6Vze5iDqKysqkWyAGt7KkkAbk6V5WVZRbMFwe2g+9LO3QGAP60yXEhBCAKPIfvWVlUMI24gaxcaetZWVZCZMUetbfxRrKyoQWYvBW21Ayny29xS65aZN4IrKyhZaewzhnEu6aRVkwnapxzMVlZSpJD4SYLxS+MS0x4jGvOdhr08qD4Xh2ZmXNGUlT1003rKymxyyjjdMW4KWTZb+H2QqwKC47gdRdG6Akj8wjY/KsrKxxk+RqlFcaK1eXM8AxsyHXUHxZT7lfWSNBSV7+gbQIUcd1qQYbQnz0meVZWVtRgMYlkOWGL21YWm1VIMEgnTYeR1o3hd+0lsZl1VpgaQrFlaD/KTFZWVGUani73IyqAAxaFAUR+ARyiF/8AGtsPhb0A6bkkaQZ3569NZrKylykzTHFHs0fDtPiJPqZ+VL8Zb1GkyQN451lZQxexmSKUSPEsVIznxScsfhBG1BqC8kmYET16zWVlNfRlxq5JMn2dfSm3DG1PrWVlZMvR1/T/ALE3ERF4nqAfmP7UThjXlZSH0a12N01Q+lVLEYVbbsAOf0OtZWVo9L2zB+RS4Jnot+dZWVlbDkH/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4287" y="221656"/>
            <a:ext cx="2529615" cy="1683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2" name="Picture 14" descr="https://www.myphilanthropedia.org/assets/item_images/causes/bay-area-arts-culture-2010/startups_ed/emerging-arts-professionals-sfb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4537" y="1371599"/>
            <a:ext cx="1640663" cy="1624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838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056"/>
            <a:ext cx="8229600" cy="1143000"/>
          </a:xfrm>
        </p:spPr>
        <p:txBody>
          <a:bodyPr/>
          <a:lstStyle/>
          <a:p>
            <a:pPr algn="l"/>
            <a:r>
              <a:rPr lang="en-US" dirty="0" smtClean="0"/>
              <a:t>Expanding curatorial </a:t>
            </a:r>
            <a:endParaRPr lang="en-US" dirty="0"/>
          </a:p>
        </p:txBody>
      </p:sp>
      <p:sp>
        <p:nvSpPr>
          <p:cNvPr id="3" name="Content Placeholder 2"/>
          <p:cNvSpPr>
            <a:spLocks noGrp="1"/>
          </p:cNvSpPr>
          <p:nvPr>
            <p:ph idx="1"/>
          </p:nvPr>
        </p:nvSpPr>
        <p:spPr>
          <a:xfrm>
            <a:off x="304800" y="1600200"/>
            <a:ext cx="8229600" cy="4876800"/>
          </a:xfrm>
        </p:spPr>
        <p:txBody>
          <a:bodyPr>
            <a:normAutofit fontScale="92500" lnSpcReduction="10000"/>
          </a:bodyPr>
          <a:lstStyle/>
          <a:p>
            <a:r>
              <a:rPr lang="en-US" dirty="0" smtClean="0"/>
              <a:t>Guest </a:t>
            </a:r>
            <a:r>
              <a:rPr lang="en-US" dirty="0" smtClean="0"/>
              <a:t>curators</a:t>
            </a:r>
          </a:p>
          <a:p>
            <a:pPr lvl="1"/>
            <a:r>
              <a:rPr lang="en-US" dirty="0" smtClean="0"/>
              <a:t>Independent curator</a:t>
            </a:r>
          </a:p>
          <a:p>
            <a:pPr lvl="1"/>
            <a:r>
              <a:rPr lang="en-US" dirty="0" smtClean="0"/>
              <a:t>Organizational curator</a:t>
            </a:r>
          </a:p>
          <a:p>
            <a:pPr lvl="1"/>
            <a:r>
              <a:rPr lang="en-US" dirty="0" smtClean="0"/>
              <a:t>Artist curator</a:t>
            </a:r>
          </a:p>
          <a:p>
            <a:r>
              <a:rPr lang="en-US" dirty="0" smtClean="0"/>
              <a:t>Varied Juries and opportunities</a:t>
            </a:r>
          </a:p>
          <a:p>
            <a:pPr lvl="1"/>
            <a:r>
              <a:rPr lang="en-US" dirty="0" smtClean="0"/>
              <a:t>Broad community call, diverse jury</a:t>
            </a:r>
          </a:p>
          <a:p>
            <a:pPr lvl="1"/>
            <a:r>
              <a:rPr lang="en-US" dirty="0" smtClean="0"/>
              <a:t>High level juried opportunity, mid-career </a:t>
            </a:r>
            <a:r>
              <a:rPr lang="en-US" dirty="0" smtClean="0"/>
              <a:t>survey</a:t>
            </a:r>
          </a:p>
          <a:p>
            <a:r>
              <a:rPr lang="en-US" dirty="0" smtClean="0"/>
              <a:t>Nurturing new talent</a:t>
            </a:r>
          </a:p>
          <a:p>
            <a:pPr lvl="1"/>
            <a:r>
              <a:rPr lang="en-US" dirty="0" smtClean="0"/>
              <a:t>Potential </a:t>
            </a:r>
            <a:r>
              <a:rPr lang="en-US" dirty="0"/>
              <a:t>fellowship for emerging curators in partnership with CCA’s Curatorial Practice program </a:t>
            </a:r>
          </a:p>
          <a:p>
            <a:endParaRPr lang="en-US" dirty="0" smtClean="0"/>
          </a:p>
          <a:p>
            <a:pPr marL="0" indent="0">
              <a:buNone/>
            </a:pPr>
            <a:endParaRPr lang="en-US" dirty="0"/>
          </a:p>
        </p:txBody>
      </p:sp>
      <p:pic>
        <p:nvPicPr>
          <p:cNvPr id="17410" name="Picture 2" descr="http://ww4.hdnux.com/photos/11/16/05/2416983/7/920x9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4744" y="1981200"/>
            <a:ext cx="1337309" cy="20574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pbs.twimg.com/profile_images/512738862381006848/0VEpB-pw.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30332"/>
            <a:ext cx="1828799" cy="18287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838200"/>
            <a:ext cx="1652119" cy="247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246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155 exterior (o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296400" cy="71372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57300" y="838200"/>
            <a:ext cx="6781800" cy="369332"/>
          </a:xfrm>
          <a:prstGeom prst="rect">
            <a:avLst/>
          </a:prstGeom>
          <a:noFill/>
        </p:spPr>
        <p:txBody>
          <a:bodyPr wrap="square" rtlCol="0">
            <a:spAutoFit/>
          </a:bodyPr>
          <a:lstStyle/>
          <a:p>
            <a:pPr algn="ctr"/>
            <a:r>
              <a:rPr lang="en-US" dirty="0" smtClean="0"/>
              <a:t>SFAC Galleries Historical Highlights</a:t>
            </a:r>
            <a:endParaRPr lang="en-US" dirty="0"/>
          </a:p>
        </p:txBody>
      </p:sp>
    </p:spTree>
    <p:extLst>
      <p:ext uri="{BB962C8B-B14F-4D97-AF65-F5344CB8AC3E}">
        <p14:creationId xmlns:p14="http://schemas.microsoft.com/office/powerpoint/2010/main" val="3410076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8063" y="152400"/>
            <a:ext cx="5138737" cy="2057400"/>
          </a:xfrm>
        </p:spPr>
        <p:txBody>
          <a:bodyPr>
            <a:normAutofit/>
          </a:bodyPr>
          <a:lstStyle/>
          <a:p>
            <a:r>
              <a:rPr lang="en-US" dirty="0" smtClean="0"/>
              <a:t>Featuring SFAC artists </a:t>
            </a:r>
            <a:br>
              <a:rPr lang="en-US" dirty="0" smtClean="0"/>
            </a:br>
            <a:r>
              <a:rPr lang="en-US" dirty="0" smtClean="0"/>
              <a:t>(early ideas)</a:t>
            </a:r>
            <a:endParaRPr lang="en-US" dirty="0"/>
          </a:p>
        </p:txBody>
      </p:sp>
      <p:sp>
        <p:nvSpPr>
          <p:cNvPr id="3" name="Content Placeholder 2"/>
          <p:cNvSpPr>
            <a:spLocks noGrp="1"/>
          </p:cNvSpPr>
          <p:nvPr>
            <p:ph idx="1"/>
          </p:nvPr>
        </p:nvSpPr>
        <p:spPr>
          <a:xfrm>
            <a:off x="3886200" y="1928018"/>
            <a:ext cx="4724400" cy="4525963"/>
          </a:xfrm>
        </p:spPr>
        <p:txBody>
          <a:bodyPr>
            <a:normAutofit fontScale="85000" lnSpcReduction="10000"/>
          </a:bodyPr>
          <a:lstStyle/>
          <a:p>
            <a:r>
              <a:rPr lang="en-US" dirty="0" smtClean="0"/>
              <a:t>Have artist products for sale in the lobby. Perhaps an annual featured Street Artist. </a:t>
            </a:r>
          </a:p>
          <a:p>
            <a:r>
              <a:rPr lang="en-US" dirty="0" smtClean="0"/>
              <a:t>Have a monitor in lobby featuring DVD’s provided by performing arts grantees</a:t>
            </a:r>
          </a:p>
          <a:p>
            <a:r>
              <a:rPr lang="en-US" dirty="0"/>
              <a:t>Exhibitions. Civic Art Collection show in 2017. Public artist and grantee shows 2018-20. </a:t>
            </a:r>
          </a:p>
          <a:p>
            <a:endParaRPr lang="en-US" dirty="0"/>
          </a:p>
        </p:txBody>
      </p:sp>
      <p:pic>
        <p:nvPicPr>
          <p:cNvPr id="1026" name="Picture 2" descr="http://seandorseydance.com/wp-content/uploads/2014/03/SeanDorseyDance_TheMissingGeneratio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935" y="4184964"/>
            <a:ext cx="3265349" cy="21768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91" y="187610"/>
            <a:ext cx="3264518" cy="2174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009" y="2362200"/>
            <a:ext cx="3251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9236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chemeClr val="bg1"/>
                </a:solidFill>
              </a:rPr>
              <a:t>Selected Upcoming Exhibitions</a:t>
            </a:r>
            <a:endParaRPr lang="en-US" dirty="0">
              <a:solidFill>
                <a:schemeClr val="bg1"/>
              </a:solidFill>
            </a:endParaRPr>
          </a:p>
        </p:txBody>
      </p:sp>
      <p:sp>
        <p:nvSpPr>
          <p:cNvPr id="3" name="Content Placeholder 2"/>
          <p:cNvSpPr>
            <a:spLocks noGrp="1"/>
          </p:cNvSpPr>
          <p:nvPr>
            <p:ph idx="1"/>
          </p:nvPr>
        </p:nvSpPr>
        <p:spPr>
          <a:xfrm>
            <a:off x="457200" y="1371600"/>
            <a:ext cx="8229600" cy="5334000"/>
          </a:xfrm>
        </p:spPr>
        <p:txBody>
          <a:bodyPr>
            <a:normAutofit fontScale="92500" lnSpcReduction="20000"/>
          </a:bodyPr>
          <a:lstStyle/>
          <a:p>
            <a:r>
              <a:rPr lang="en-US" sz="2400" dirty="0" smtClean="0">
                <a:solidFill>
                  <a:schemeClr val="bg1"/>
                </a:solidFill>
              </a:rPr>
              <a:t>Veterans-themed exhibition (guest curator, arts and non-arts partners, local and national artists)</a:t>
            </a:r>
          </a:p>
          <a:p>
            <a:endParaRPr lang="en-US" sz="1200" dirty="0" smtClean="0">
              <a:solidFill>
                <a:schemeClr val="bg1"/>
              </a:solidFill>
            </a:endParaRPr>
          </a:p>
          <a:p>
            <a:r>
              <a:rPr lang="en-US" sz="2400" i="1" dirty="0" smtClean="0">
                <a:solidFill>
                  <a:schemeClr val="bg1"/>
                </a:solidFill>
              </a:rPr>
              <a:t>Chain Reaction 12 </a:t>
            </a:r>
            <a:r>
              <a:rPr lang="en-US" sz="2400" dirty="0" smtClean="0">
                <a:solidFill>
                  <a:schemeClr val="bg1"/>
                </a:solidFill>
              </a:rPr>
              <a:t>(signature program, artist curated, local artists) </a:t>
            </a:r>
          </a:p>
          <a:p>
            <a:endParaRPr lang="en-US" sz="1200" dirty="0" smtClean="0">
              <a:solidFill>
                <a:schemeClr val="bg1"/>
              </a:solidFill>
            </a:endParaRPr>
          </a:p>
          <a:p>
            <a:r>
              <a:rPr lang="en-US" sz="2400" i="1" dirty="0" smtClean="0">
                <a:solidFill>
                  <a:schemeClr val="bg1"/>
                </a:solidFill>
              </a:rPr>
              <a:t>Landmark: Contemporary Photography of Yellowstone </a:t>
            </a:r>
            <a:r>
              <a:rPr lang="en-US" sz="2400" dirty="0" smtClean="0">
                <a:solidFill>
                  <a:schemeClr val="bg1"/>
                </a:solidFill>
              </a:rPr>
              <a:t>(guest curator, travelling exhibition, municipal partners, California artists)</a:t>
            </a:r>
          </a:p>
          <a:p>
            <a:endParaRPr lang="en-US" sz="1200" dirty="0" smtClean="0">
              <a:solidFill>
                <a:schemeClr val="bg1"/>
              </a:solidFill>
            </a:endParaRPr>
          </a:p>
          <a:p>
            <a:r>
              <a:rPr lang="en-US" sz="2400" i="1" dirty="0" smtClean="0">
                <a:solidFill>
                  <a:schemeClr val="bg1"/>
                </a:solidFill>
              </a:rPr>
              <a:t>2017 Sister City Exhibition: Manila </a:t>
            </a:r>
            <a:r>
              <a:rPr lang="en-US" sz="2400" dirty="0" smtClean="0">
                <a:solidFill>
                  <a:schemeClr val="bg1"/>
                </a:solidFill>
              </a:rPr>
              <a:t>(guest curators, local &amp; international artists, arts &amp; municipal partners, travelling exhibition)</a:t>
            </a:r>
          </a:p>
          <a:p>
            <a:endParaRPr lang="en-US" sz="1200" dirty="0" smtClean="0">
              <a:solidFill>
                <a:schemeClr val="bg1"/>
              </a:solidFill>
            </a:endParaRPr>
          </a:p>
          <a:p>
            <a:r>
              <a:rPr lang="en-US" sz="2400" dirty="0" smtClean="0">
                <a:solidFill>
                  <a:schemeClr val="bg1"/>
                </a:solidFill>
              </a:rPr>
              <a:t>Mid-career survey for local artist (selected by a jury, significant local artist opportunity)</a:t>
            </a:r>
          </a:p>
          <a:p>
            <a:endParaRPr lang="en-US" sz="1200" dirty="0" smtClean="0">
              <a:solidFill>
                <a:schemeClr val="bg1"/>
              </a:solidFill>
            </a:endParaRPr>
          </a:p>
          <a:p>
            <a:r>
              <a:rPr lang="en-US" sz="2400" dirty="0" err="1" smtClean="0">
                <a:solidFill>
                  <a:schemeClr val="bg1"/>
                </a:solidFill>
              </a:rPr>
              <a:t>PhotoAlliance</a:t>
            </a:r>
            <a:r>
              <a:rPr lang="en-US" sz="2400" dirty="0" smtClean="0">
                <a:solidFill>
                  <a:schemeClr val="bg1"/>
                </a:solidFill>
              </a:rPr>
              <a:t> juried exhibition (open call for submissions, regional artists, arts organization partnership) </a:t>
            </a:r>
          </a:p>
          <a:p>
            <a:endParaRPr lang="en-US" sz="1200" dirty="0" smtClean="0">
              <a:solidFill>
                <a:schemeClr val="bg1"/>
              </a:solidFill>
            </a:endParaRPr>
          </a:p>
          <a:p>
            <a:r>
              <a:rPr lang="en-US" sz="2400" dirty="0" smtClean="0">
                <a:solidFill>
                  <a:schemeClr val="bg1"/>
                </a:solidFill>
              </a:rPr>
              <a:t>Roy De Forest &amp; Friends (, Civic Art Collection focus, </a:t>
            </a:r>
            <a:r>
              <a:rPr lang="en-US" sz="2400" dirty="0">
                <a:solidFill>
                  <a:schemeClr val="bg1"/>
                </a:solidFill>
              </a:rPr>
              <a:t>guest </a:t>
            </a:r>
            <a:r>
              <a:rPr lang="en-US" sz="2400" dirty="0" smtClean="0">
                <a:solidFill>
                  <a:schemeClr val="bg1"/>
                </a:solidFill>
              </a:rPr>
              <a:t>curator, partnership with Oakland Museum of California)</a:t>
            </a:r>
          </a:p>
          <a:p>
            <a:endParaRPr lang="en-US" sz="2400"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592857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600" y="160338"/>
            <a:ext cx="8229600" cy="1143000"/>
          </a:xfrm>
        </p:spPr>
        <p:txBody>
          <a:bodyPr/>
          <a:lstStyle/>
          <a:p>
            <a:pPr algn="l"/>
            <a:r>
              <a:rPr lang="en-US" dirty="0" smtClean="0">
                <a:solidFill>
                  <a:schemeClr val="bg1"/>
                </a:solidFill>
              </a:rPr>
              <a:t>Questions for VAC…</a:t>
            </a:r>
            <a:endParaRPr lang="en-US" dirty="0">
              <a:solidFill>
                <a:schemeClr val="bg1"/>
              </a:solidFill>
            </a:endParaRPr>
          </a:p>
        </p:txBody>
      </p:sp>
      <p:sp>
        <p:nvSpPr>
          <p:cNvPr id="3" name="Content Placeholder 2"/>
          <p:cNvSpPr>
            <a:spLocks noGrp="1"/>
          </p:cNvSpPr>
          <p:nvPr>
            <p:ph idx="1"/>
          </p:nvPr>
        </p:nvSpPr>
        <p:spPr>
          <a:xfrm>
            <a:off x="460375" y="1600200"/>
            <a:ext cx="8378825" cy="5334000"/>
          </a:xfrm>
        </p:spPr>
        <p:txBody>
          <a:bodyPr>
            <a:normAutofit/>
          </a:bodyPr>
          <a:lstStyle/>
          <a:p>
            <a:r>
              <a:rPr lang="en-US" dirty="0" smtClean="0">
                <a:solidFill>
                  <a:schemeClr val="bg1"/>
                </a:solidFill>
              </a:rPr>
              <a:t>Do you see a clear alignment of the program with the agency strategic plan? </a:t>
            </a:r>
          </a:p>
          <a:p>
            <a:endParaRPr lang="en-US" sz="1000" dirty="0" smtClean="0">
              <a:solidFill>
                <a:schemeClr val="bg1"/>
              </a:solidFill>
            </a:endParaRPr>
          </a:p>
          <a:p>
            <a:r>
              <a:rPr lang="en-US" dirty="0" smtClean="0">
                <a:solidFill>
                  <a:schemeClr val="bg1"/>
                </a:solidFill>
              </a:rPr>
              <a:t>Are there gaps or additional strategies that could advance the goals of the SFAC?</a:t>
            </a:r>
          </a:p>
          <a:p>
            <a:endParaRPr lang="en-US" sz="1000" dirty="0" smtClean="0">
              <a:solidFill>
                <a:schemeClr val="bg1"/>
              </a:solidFill>
            </a:endParaRPr>
          </a:p>
          <a:p>
            <a:r>
              <a:rPr lang="en-US" dirty="0" smtClean="0">
                <a:solidFill>
                  <a:schemeClr val="bg1"/>
                </a:solidFill>
              </a:rPr>
              <a:t>How would Commissioners like to be engaged in further strategic development and planning processes? </a:t>
            </a:r>
          </a:p>
          <a:p>
            <a:endParaRPr lang="en-US" dirty="0">
              <a:solidFill>
                <a:schemeClr val="bg1"/>
              </a:solidFill>
            </a:endParaRPr>
          </a:p>
          <a:p>
            <a:endParaRPr lang="en-US" dirty="0"/>
          </a:p>
        </p:txBody>
      </p:sp>
      <p:sp>
        <p:nvSpPr>
          <p:cNvPr id="4" name="AutoShape 6" descr="data:image/jpeg;base64,/9j/4AAQSkZJRgABAQAAAQABAAD/2wCEAAkGBhQSERUUExQUFBQUFBQXFBQUFBQXFRQVFxQVFhUVFBUXHCYeFxkjGhQUHy8gIycpLCwsFR4xNTAqNSYrLCkBCQoKDgwOGg8PGCkcHBwsKSkpKSwpKSwpLCkpKSkpKSkpLCkpLCksKSkpLCksKSkpKSkpKSksKSwsKSopKSksKf/AABEIARIAuAMBIgACEQEDEQH/xAAcAAAABwEBAAAAAAAAAAAAAAAAAQIDBAUGBwj/xABCEAABAwIDBAYHBgUBCQAAAAABAAIDBBEFEiEGMUFREyJhcYGRByMyUqGxwTNicrLR8BQkQnPhghY0Q1NjdJKi8f/EABkBAAMBAQEAAAAAAAAAAAAAAAABAgMEBf/EACYRAQEAAgICAQMEAwAAAAAAAAABAhEDMRIhQRMiUQQjMnEzYYH/2gAMAwEAAhEDEQA/AJbHEKXC9U7Zin46grxHpNDA4K9wrEzHu1ad4/RY2GqKsaeqKJbLuCyWarpFPUtkbcG44j6ELCbY+j295aYa73Rjj2s/RSKDEHMcCCNPitdQYi2UaaO4j9OYXbhyY8s8cvVcuWF47vHpyHA8aMZ6OTThqtTZrhcKw2z2FbUgyQgNm3ngH9/I9qx2FSywv6OcObY21C5uXjuFdHHnMotKiAKunhVtUVMQbmL2+Y39qx2I7ZwtkDRq25DnD5hRjLl0q6naZKxRZGKVS4hDOLxPDuY4jvCRLEjokB7Uw8KZIxR3tVSmj2SSnCE25XCNOSCU60C+pSXvbwBVEaJSCUou8EUlrab1RE3RXTeqCCOXRJF0Ew0bXp1kiiByUJFzaaLGOdSoasqnE6WKtLRNJBWlWdLiLgQQbEcVjG4mQkVu0jo43G24dyPG0bdWpNsYmt9e9rDe1+BPhuK5PtZ6SRJUy9TMyxbERoRuGY35gHzWJxTHXyyak21da+l/2FUSVgc65/e9ehjxXLGTP25rnMbvFOlr3lxcXHU66/NQZ77+COWe2Y/v970kVPVsuiYydMrlsVJiD4nh8bi0/vRaGPb2QjK5rQeD/wBQsw+x1HkkOKjLjxy7hzO49OlUOJB7Rdzc1tbHf3J6Ry5nSYg6N1xr3rV4Ji5nuD1XDXvC5M+C4+506MOWX0ui9Nveq2ed7XWAum+klPBE46dzic96adIovQSFF/Bv5hV9Op8z5lSTMmTRO94eaT/B/fHmn4F5nZHpvpkh0A4vHmk9Ewf1hPwHkdfUWRJqtgD23ab25IIknyr23PRDkh0Y5JdkLLlWbyBEWBOWQsgGixZrbCqysazmbnwWoIWA2plL6gMbruFu08FrxTeScrqKSRxv3iyXT4a9+oBW7wX0cvkAMhA7OK2mFbDRwi1794XXeWRlOHK9uKz4S9o14qLLTOHBd/OykPFtzzUeXZOnP/Cb38Uvqq+g4I1hCEgXZqvYmnO5lllca2GDQTHwVTkibw2OfmymYXXOjkBafApmphLXEHgo91etxh1XQ4MXawZ3MJuNALfVUVdjD3OJHVB4IsJm6SG3un4JFTTWTxuppNkuW0GTEJPeKYdWye+fNOSsUYtQYzUv94+abMrvePmUZCKyAIuPM+aAujsnqOwkZfdmbfuulTdGwfZ4QUYdJrJJqQf6QRoESvNoDena5u6w8rILzfeVtenNYzUFZCyOyOyhkTZCyVZCyAbcFndmsLEtW6VwvYk2PA30WilNgVUbBVOaSUciPmtcOrRPdjotGLKxYbqtgVhTqsY3p0xXCizMsrIDRV9QFv4+mUy2rJmqsq49CriRirK0aFRo3ItpKYCV1txPBZ57Fqtp4THMbjR2oKoHw8V1Y9ODOaq52PhLs44aK4xHDCFncFxF8IcWqVNtdKd4CqaZZb+ESspSOCgGnKmTY4528BRX4iUehNmugKHQFGawpJqihQ/4cqTQUGeRjb2zOAvy1UUVBUiiqyx7Xb8rgbc1N6Odu3Pw4dEGA3GUD4IkjBMWZPG0t001HLsQXn+L0fL8INkEaCyQJAo01Uy5WkoCp2gxURN7VW+jaT101+y/mVV4s8z1bYgbdYNvwuTvKtdgaYieoaeAHjZxXVjjrD+0y25z8N/UbTRRDUPI5hpIUrCtp4pbZSQd1nCyy9bUTSMmLHZRHoxgtmeRa57h8UzgtNM4F7+qQ7qhzbOI5kageaqY+ttLld6dKmrsrCVjcY2tmBtHG0jm48eCvpZyae/GyzUeHNJzOubHW2+3YeF+ae7RcdGaXFpTrLK1pP8AS0fsqbNI4i+bOLeKqanZbPUdKC3o8xOWwvrbQnlporLDMLfHfrAsJ0Bvcdx4p30nG2qDbDD88BdbVmq56Jrrs1dTggjmCFyyHDv5lzeDTc33AAq8ctRlyYbs/wBpDcFkFKX2A1va+tudlRzUjhqQV2/ZbA4WPY6azmPAzl3s2Avb8KudroMK/hSPUAkdQsOvmOC14vv7c36n9q+nmx5smy5WOLtjErujJLLnLffZVxCqzScbubFmRXQSsqRlRlSmqNC08u9OibVTTdM9GsRLHuO69gjR7CYhH0AY09YXLgguLKfdXocc+2LhBBBc6QUSvHUNt6lJqUIDl9TUujnL/wCoSZh4G66fgcDXVAqGizamBrrfeBF/n8FyjHKjNO8/eK6T6OsabLS9CftKfVvbGTv8L28l35z7ZWfDl99lbI0XK3ki/gQ0cynqeVJq5jbTVY71Hb4zZ2aL1NlDoQCos+NSdHl6M5jubwJ/FwS8HEgIMjQ0262U3F+QKc2m6WjqQch5KNUPyqbK/RV1VJotE+ora2dZLCqLpZZ3EaEgd+v+QtBWSZjZLwVjIy4khoHM2uSd/apv4Te9pm01aIKKW2lmZWjtIsNfFcWkxF5FiTZdA9IGKCSPK2+QG9/ePOy53YLowuo4ubWWX9Gy9NuS3JuQK2QrJJelRuRSoDbYV6Q4oKA0zaUGQsc0vJGRxdfruFrk67uxYdzkV0V1nhx44W2fKssrdb+E7DsTfA8PYbEeRHIolDCCq4y9nM8p1XckSCJeU7BpDxolJisq2xtzONgEBzTanDDFMTbR2oKhYTi0lPKJIjZw07CDva4cQVc45tGZrjK3JwvqT23Wcc3Velx7uOsnLn6y3HcNmsW6eFj92YajkdxHmrcTDjbvXO/Rvigs6EnUdZvaDo4fLzW0xPD+lbo9zRvs3j3rDKaunbx57ia7EIeLgiGJxE6PbfkdPmo9HVWblEcXDsOnNNVr3S6EMtfWzQR/5Hf4K5J+V2ZfjX/Via2+m9QK15Og4pdHQsiaA0fEpDjqSp37RUGSHK0rKYi3PMzfYOJWhxeq0sFTyUbungZuzl2bwF0atuoVsk3VdtX9msYStjta7qFYwFbYesXDn2RI5NuclSlNLVAIEoy1JugDJQQCfa0BAT8AoGSSWkNuXagoAeQbjQhBY5YW3crXHOSa07Ugiuhdec6QVPtPQGWEtBseCtyVGqndU33DenLq7PtyFzS1xDrgg2I7U7lBGl7qbjob07rC3MDn3qC4r1MbubcVmrpIoK50MjZGe00+fMHsXYNnsZbUxhzePA7weIXHqSkfKcrGlx36C9hzK3Gx0RZ1dQQVjy6b8O9t2aAuPJOnD8ltbqE/Gcls+n1TM200fFw81nHXvcWcjQAbqnrcQDQdVW4ltc06N17v1TeD4Y+pdnk0jHD3uwdnajSNJOF0Rld0jh1R7IPHtVhDQh0vSf8ALaQ38Tt/w+asjFoGtHYOQCfZTgCw5eZ4ldPDhu7c36jk1PFznbrDXNjLwOqTr2Fc8XoLEcPZLG5jhcOFiO9cQ2hwN9LMWOBtc5He83gVrljpzY5bVLkhOOTZUmU5IS7JKANg1TpKbalEpGNBBqJAdrugnaikcw9YePBMryrNdu0RUDEn+rceQJ8lPKotpqjJC4De7T9fgnjN03OqqQueTzN0/SUD5HBkbHPcdwaCSrfZ3YuorTeJnUBsZHGzR2dp7l2TZnA4aCENu10h9twF3OPLsHYvR8tenHrftF2T2LbS04aW+teAZHHffl3BJOENiu+1iwE99gbK6qcYJ9kW7T+izO1mI9HSSuJ6zm5Rrz3qfHyu6ry16itwOtbW0/XAJBIcO0HePBMu2NjJ9tw7LD5rL+j6tcyV4/oIF+9dKYVOU1XRhfLFW0Wy8EZvlLyPeNx5DRXbNBYDuATWZWVLS5RmO/gOXb3qsMPKlycnhN0Ucdh2nf2DklkdiccNO1Ia1d8kk1Hm5ZXK7o46e6pdpMHimaGyMa6x48O4jULRF2UX4KjqJczie3TuRSjnmLejgHWBxafcebjwd+qyGI4BPD9pG5o9612+Y0XbsqRJAHaEb/3uWNxaTJwaybK61imwNPKbgGJ3Nm7xbuWbrfRfIPs5Wu7HAtPmLhRpe2JaUd1Z4jsvUwe3E63vN6zfMKsaEjLaiR2QSN6Ty5hzB5qsrMHB1ZoeXBW0TbFw5OPkdfqluZdPPjxy7RjyXFj5Iy02IsUGYGHvDpQC22jDudfi4clp5qUaEgGxvqoj/aJPH92XPjweOXtveXc9CgbkbkZ1Wjc1vVaPAaII0CV0TFjciVmPSKP5S/3gPNacNULHcEbUsYx5Ia1we4N3u00bfgNVek7c/wBg6cHP2usfIWXQaG+UtO9un6FZ3Z+BjaucRtDYwQG25s6p+K1sEXrLjcR8Vz8k1k7+H3iZa6xHYVcQTZm9vFRJqeyVBMB2K+K3H38M+fHHL18pNuH780/HFZJDOI3HckVdTlFh7R+AXY85GxGov1Rw3/ooQCNxR2+amnCAjDdUuyDQko0WoBqcyIy0KTMhqrsQ2bp5vbhYT7wFnebdVbMj0Smjilo9sPVeiyJxuyV7ByIDvjoUFrKioQR4weVaC/rXjmGn5j6JwjVMvPrz2sHwP+VIASIh7VWVUVwbK0qH2ChuZoEDavp5cwBHFOlRqTQuHC9x46qQD/hVobGAmqyo6ON7zuY1zvIE/RPBZz0g1vR0MgG+QtjHbmOvwBSpxnfRs90k8jibsy63P9TnZtB5rpzAFifR7gzoYi54s6Qg25NAsL9q2zFycmW69Tgx1iKrfooeZSKkqO1pHauni/i4P1N/cqRTVDmbtRyO7w5Jhxub89U41+iTZa7YE5UtrfmgjBPJBEhAhDJzKHRpGKyULWR5ByRF4TIWfRNVMthZLdKPJV1XNr3ICPWFxaQ3egkmXVBLR7a2o+2H4D8wVKjUOtNpWdxHwUqHcoOmao3LW8z8tUzM61zyCU05pjya34k/4UDF6izJDzIb56Jki0x487KQmKUdW6kRb1ZQ4shtUemraaDeIw6Z4+DfkfNa8lZHB/XVtTNwDhEzuZv+Kyzuo34pvJpaNlgrBoTMMeikMC469SGKpyIcO5HUb0Vl28f8I8rn/wAlGRokozu8UkK2Q0dkX6pRTAAIFFfRC6CJefqo7pO9PFyZeQmRh8gAvz4c1DdfedFLzkbgO88FEkcT+qAZc+1ygkSjggkbYYkbOYe2ylQu0UXGjoDyI+YTwfZvgoVUahN3Sn79vID9VQ4tPmfkHBznH4NHxJ8lb4K68Zd7z3nXj1iPoszh0/SSTH/rlo7m3PzKcKrgOIspUZ0UYN1Ui6qlEbGa8QwSSH+hjj420VZsNSD+Fjde5eC9x+84klVnpMrstM2Mb5XgH8LesfjZD0V4oCx8Djq05mfhPtAdx18Vjy9Onguq3jY0sNS8qiYpiDYInyP0axpPeeA8TYLkehvUCYdZICqNla18tM2SQ5nvdISeHtmwHYBordq78ZrHTyc75ZWiI0RBG9G0b1SSTuQaUprUVkEPKgd25LBSS7uQDMjlCnPFSp3aKprp7Jkec/qj4lQ31XBvmjy5mtvfcFNipGgbtUBWCPmgrGSIIJBpMbF2HzSXu9Xfs+idxPVh7lDLvUj8P0WcXTOBP/l2dzvzFZDZQE9MeUz/ADutNgc38q08g75lZ/ZFvqCfekkd5uI+iqFWghb8U9dJajOionPdvKaWomeYxdlLG3OeRf1jpxsA1Z/BMd/hpmSNaQWnrXdcFvEDQb1L/wBppHOqGtdZlQ9xcLDdfKADwGUBVlZAAL6b/HuWda47jv1DVtljbIwgteAQR2rnHpPx/O7+Gjdowh0luLv6WeG8+HJQ9jtthTUs0bjdzT6kH3ncDyAOqzhoy978zwTvc8XIc46nXndZ4cftvycv26dK2G0oYv8AX+dyvgVT7Hx2o4h+L8zlcgLocgigx29G7ckAoItJIRoigFXSHFGSmqiQBAR6mTQqhxeos1T6yp18FR4jISx3cfgiiLilkAYN5Nh8ksOe/Runao2Ey52NdwLRp4Kc+qy6DSxTJElpHA6EuRqSzEWjejSNrK7Vp7lVtPqf9JVtUez4Kob9mR+JQpS4TVWonfd6T4XUPZM2p4hzbfzufqoMVXkoqkcWl3xFlM2Z+zi/tt/KE8SrSByrNpK7oqSZ43hhDfxO6o+JU9xWV9ItVamYz35B5NBPzsqKOdsaAN2otqpNdq1hGgtzvqmGhO0zRm6+4C9r/BRppvSGPb5KbACL9vafoolhmOtt9vE6KVF+ykbreyjCKKEG98p/MVbgfNVWy7v5OH8H1KtWn5rSMr2J6SCUbjvSb6IBwhJfok503I9AKc+yhVMuiXK9QpnJkh1Th8FUVzuqe4qxqXaKmrX6KaqHNmas9EA69tRccLE7wtHHhJf1s2h8VicArcj3MO4m61MOIRMOgcCeAvbyVTor2tGYQ0dqCXTV4cLi/iEEE1Um5VTBo4d6s82ngq4izj4rNblWP1pjZPGD7T7eTitPsufVxf22/lCx23bctQ8c3X8wtPsRUZoY/ugtPgniMmreFgvSTNeSJnJrnHxIH0W8k3rnm18zXYgGv9hrGNPZe518wnRGVDrISOVtjuHtic3LucDpe/iodVGwM0OododdQdyVmlK4nreAVhTzHLluct724Xta/koJb1h3fVabEtmxBA2QyAucbFtrcL6G+tkpLRcpL7dA2Vdejg/B9SrYb1T7HH+Sh/CR/wCzldcVcZkOOiS5yTK/TxUeSfVMH86SZFG6X9+KMuKCJleocz07LfVRZBrv8kBEqdxVJWK6qeKp6ggKauKSUZXZu1abCasSAWHYexUlfT+rDuZKsdnqYsjzAXe/d2BOeiq7xXE8to4xme7cOXNx7Agl0WGBlydXO3uO/wD+I09J23Ubrsb3D5KHKOsn6SS8TDza34gJqbmsluSekuG1SDuzN+Sk+jif228jfzsnvSlTm8T/AMQ+RUD0c6Sv7Wj5onZ3p0d28Ll210LnVcz7XaHNbflZjV0zNqFgcSxGP+ZadXukeA22u8AHu0V0Ysvm5pYtre+7S3PhfsVjheEiUuu5oDG5iL6uFuHdxS3UA4ZAOZva/fYqVKWUDMLbvJPGRzt5LrDiSbDsurSencLM6SM5b+wARfjY5QSp2EYWyTRxLswcB1QLOANtd6RNpsNJeii/1Dye5XrnblnNhnfylvde8fG/1V9I9aRnUaok+ah9Kn59bqK0JkeL7J4SfRMkBLDgAEA1OojypFRMojndqAi1QsCqgMzvDe3VWVa/QqPhDOtcqflXwVilJ6sDvTEGLmJrWtjLzYblZ4g3qdxKpMJxJkZcZA45ScuUZvMb1dTF5A98xFzk5tOjvJBDDwZW58mUHcXt6xHO3BGgm4wj7CL+2z8oSaxGgsmjA+lIepZ+MfIqi9Hf2r/wD5oIJfKvh0IcFyub/ep/7j/zokFaYlYEPWyf25Pom3nQIIKKsh3tt7h8irHAXdZn94IIJXsfDQbJOsZP+4kWmkPzQQWmPTPLsxJ+qiR7kEFSUhu5IfuCCCCQ5021BBM1XiB6p70rCNyCCmdqvSfWDqFZnCW3mN/fQQVXtM6biBBBBFJ//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hQSERUUExQUFBQUFBQXFBQUFBQXFRQVFxQVFhUVFBUXHCYeFxkjGhQUHy8gIycpLCwsFR4xNTAqNSYrLCkBCQoKDgwOGg8PGCkcHBwsKSkpKSwpKSwpLCkpKSkpKSkpLCkpLCksKSkpLCksKSkpKSkpKSksKSwsKSopKSksKf/AABEIARIAuAMBIgACEQEDEQH/xAAcAAAABwEBAAAAAAAAAAAAAAAAAQIDBAUGBwj/xABCEAABAwIDBAYHBgUBCQAAAAABAAIDBBEFEiEGMUFREyJhcYGRByMyUqGxwTNicrLR8BQkQnPhghY0Q1NjdJKi8f/EABkBAAMBAQEAAAAAAAAAAAAAAAABAgMEBf/EACYRAQEAAgICAQMEAwAAAAAAAAABAhEDMRIhQRMiUQQjMnEzYYH/2gAMAwEAAhEDEQA/AJbHEKXC9U7Zin46grxHpNDA4K9wrEzHu1ad4/RY2GqKsaeqKJbLuCyWarpFPUtkbcG44j6ELCbY+j295aYa73Rjj2s/RSKDEHMcCCNPitdQYi2UaaO4j9OYXbhyY8s8cvVcuWF47vHpyHA8aMZ6OTThqtTZrhcKw2z2FbUgyQgNm3ngH9/I9qx2FSywv6OcObY21C5uXjuFdHHnMotKiAKunhVtUVMQbmL2+Y39qx2I7ZwtkDRq25DnD5hRjLl0q6naZKxRZGKVS4hDOLxPDuY4jvCRLEjokB7Uw8KZIxR3tVSmj2SSnCE25XCNOSCU60C+pSXvbwBVEaJSCUou8EUlrab1RE3RXTeqCCOXRJF0Ew0bXp1kiiByUJFzaaLGOdSoasqnE6WKtLRNJBWlWdLiLgQQbEcVjG4mQkVu0jo43G24dyPG0bdWpNsYmt9e9rDe1+BPhuK5PtZ6SRJUy9TMyxbERoRuGY35gHzWJxTHXyyak21da+l/2FUSVgc65/e9ehjxXLGTP25rnMbvFOlr3lxcXHU66/NQZ77+COWe2Y/v970kVPVsuiYydMrlsVJiD4nh8bi0/vRaGPb2QjK5rQeD/wBQsw+x1HkkOKjLjxy7hzO49OlUOJB7Rdzc1tbHf3J6Ry5nSYg6N1xr3rV4Ji5nuD1XDXvC5M+C4+506MOWX0ui9Nveq2ed7XWAum+klPBE46dzic96adIovQSFF/Bv5hV9Op8z5lSTMmTRO94eaT/B/fHmn4F5nZHpvpkh0A4vHmk9Ewf1hPwHkdfUWRJqtgD23ab25IIknyr23PRDkh0Y5JdkLLlWbyBEWBOWQsgGixZrbCqysazmbnwWoIWA2plL6gMbruFu08FrxTeScrqKSRxv3iyXT4a9+oBW7wX0cvkAMhA7OK2mFbDRwi1794XXeWRlOHK9uKz4S9o14qLLTOHBd/OykPFtzzUeXZOnP/Cb38Uvqq+g4I1hCEgXZqvYmnO5lllca2GDQTHwVTkibw2OfmymYXXOjkBafApmphLXEHgo91etxh1XQ4MXawZ3MJuNALfVUVdjD3OJHVB4IsJm6SG3un4JFTTWTxuppNkuW0GTEJPeKYdWye+fNOSsUYtQYzUv94+abMrvePmUZCKyAIuPM+aAujsnqOwkZfdmbfuulTdGwfZ4QUYdJrJJqQf6QRoESvNoDena5u6w8rILzfeVtenNYzUFZCyOyOyhkTZCyVZCyAbcFndmsLEtW6VwvYk2PA30WilNgVUbBVOaSUciPmtcOrRPdjotGLKxYbqtgVhTqsY3p0xXCizMsrIDRV9QFv4+mUy2rJmqsq49CriRirK0aFRo3ItpKYCV1txPBZ57Fqtp4THMbjR2oKoHw8V1Y9ODOaq52PhLs44aK4xHDCFncFxF8IcWqVNtdKd4CqaZZb+ESspSOCgGnKmTY4528BRX4iUehNmugKHQFGawpJqihQ/4cqTQUGeRjb2zOAvy1UUVBUiiqyx7Xb8rgbc1N6Odu3Pw4dEGA3GUD4IkjBMWZPG0t001HLsQXn+L0fL8INkEaCyQJAo01Uy5WkoCp2gxURN7VW+jaT101+y/mVV4s8z1bYgbdYNvwuTvKtdgaYieoaeAHjZxXVjjrD+0y25z8N/UbTRRDUPI5hpIUrCtp4pbZSQd1nCyy9bUTSMmLHZRHoxgtmeRa57h8UzgtNM4F7+qQ7qhzbOI5kageaqY+ttLld6dKmrsrCVjcY2tmBtHG0jm48eCvpZyae/GyzUeHNJzOubHW2+3YeF+ae7RcdGaXFpTrLK1pP8AS0fsqbNI4i+bOLeKqanZbPUdKC3o8xOWwvrbQnlporLDMLfHfrAsJ0Bvcdx4p30nG2qDbDD88BdbVmq56Jrrs1dTggjmCFyyHDv5lzeDTc33AAq8ctRlyYbs/wBpDcFkFKX2A1va+tudlRzUjhqQV2/ZbA4WPY6azmPAzl3s2Avb8KudroMK/hSPUAkdQsOvmOC14vv7c36n9q+nmx5smy5WOLtjErujJLLnLffZVxCqzScbubFmRXQSsqRlRlSmqNC08u9OibVTTdM9GsRLHuO69gjR7CYhH0AY09YXLgguLKfdXocc+2LhBBBc6QUSvHUNt6lJqUIDl9TUujnL/wCoSZh4G66fgcDXVAqGizamBrrfeBF/n8FyjHKjNO8/eK6T6OsabLS9CftKfVvbGTv8L28l35z7ZWfDl99lbI0XK3ki/gQ0cynqeVJq5jbTVY71Hb4zZ2aL1NlDoQCos+NSdHl6M5jubwJ/FwS8HEgIMjQ0262U3F+QKc2m6WjqQch5KNUPyqbK/RV1VJotE+ora2dZLCqLpZZ3EaEgd+v+QtBWSZjZLwVjIy4khoHM2uSd/apv4Te9pm01aIKKW2lmZWjtIsNfFcWkxF5FiTZdA9IGKCSPK2+QG9/ePOy53YLowuo4ubWWX9Gy9NuS3JuQK2QrJJelRuRSoDbYV6Q4oKA0zaUGQsc0vJGRxdfruFrk67uxYdzkV0V1nhx44W2fKssrdb+E7DsTfA8PYbEeRHIolDCCq4y9nM8p1XckSCJeU7BpDxolJisq2xtzONgEBzTanDDFMTbR2oKhYTi0lPKJIjZw07CDva4cQVc45tGZrjK3JwvqT23Wcc3Velx7uOsnLn6y3HcNmsW6eFj92YajkdxHmrcTDjbvXO/Rvigs6EnUdZvaDo4fLzW0xPD+lbo9zRvs3j3rDKaunbx57ia7EIeLgiGJxE6PbfkdPmo9HVWblEcXDsOnNNVr3S6EMtfWzQR/5Hf4K5J+V2ZfjX/Via2+m9QK15Og4pdHQsiaA0fEpDjqSp37RUGSHK0rKYi3PMzfYOJWhxeq0sFTyUbungZuzl2bwF0atuoVsk3VdtX9msYStjta7qFYwFbYesXDn2RI5NuclSlNLVAIEoy1JugDJQQCfa0BAT8AoGSSWkNuXagoAeQbjQhBY5YW3crXHOSa07Ugiuhdec6QVPtPQGWEtBseCtyVGqndU33DenLq7PtyFzS1xDrgg2I7U7lBGl7qbjob07rC3MDn3qC4r1MbubcVmrpIoK50MjZGe00+fMHsXYNnsZbUxhzePA7weIXHqSkfKcrGlx36C9hzK3Gx0RZ1dQQVjy6b8O9t2aAuPJOnD8ltbqE/Gcls+n1TM200fFw81nHXvcWcjQAbqnrcQDQdVW4ltc06N17v1TeD4Y+pdnk0jHD3uwdnajSNJOF0Rld0jh1R7IPHtVhDQh0vSf8ALaQ38Tt/w+asjFoGtHYOQCfZTgCw5eZ4ldPDhu7c36jk1PFznbrDXNjLwOqTr2Fc8XoLEcPZLG5jhcOFiO9cQ2hwN9LMWOBtc5He83gVrljpzY5bVLkhOOTZUmU5IS7JKANg1TpKbalEpGNBBqJAdrugnaikcw9YePBMryrNdu0RUDEn+rceQJ8lPKotpqjJC4De7T9fgnjN03OqqQueTzN0/SUD5HBkbHPcdwaCSrfZ3YuorTeJnUBsZHGzR2dp7l2TZnA4aCENu10h9twF3OPLsHYvR8tenHrftF2T2LbS04aW+teAZHHffl3BJOENiu+1iwE99gbK6qcYJ9kW7T+izO1mI9HSSuJ6zm5Rrz3qfHyu6ry16itwOtbW0/XAJBIcO0HePBMu2NjJ9tw7LD5rL+j6tcyV4/oIF+9dKYVOU1XRhfLFW0Wy8EZvlLyPeNx5DRXbNBYDuATWZWVLS5RmO/gOXb3qsMPKlycnhN0Ucdh2nf2DklkdiccNO1Ia1d8kk1Hm5ZXK7o46e6pdpMHimaGyMa6x48O4jULRF2UX4KjqJczie3TuRSjnmLejgHWBxafcebjwd+qyGI4BPD9pG5o9612+Y0XbsqRJAHaEb/3uWNxaTJwaybK61imwNPKbgGJ3Nm7xbuWbrfRfIPs5Wu7HAtPmLhRpe2JaUd1Z4jsvUwe3E63vN6zfMKsaEjLaiR2QSN6Ty5hzB5qsrMHB1ZoeXBW0TbFw5OPkdfqluZdPPjxy7RjyXFj5Iy02IsUGYGHvDpQC22jDudfi4clp5qUaEgGxvqoj/aJPH92XPjweOXtveXc9CgbkbkZ1Wjc1vVaPAaII0CV0TFjciVmPSKP5S/3gPNacNULHcEbUsYx5Ia1we4N3u00bfgNVek7c/wBg6cHP2usfIWXQaG+UtO9un6FZ3Z+BjaucRtDYwQG25s6p+K1sEXrLjcR8Vz8k1k7+H3iZa6xHYVcQTZm9vFRJqeyVBMB2K+K3H38M+fHHL18pNuH780/HFZJDOI3HckVdTlFh7R+AXY85GxGov1Rw3/ooQCNxR2+amnCAjDdUuyDQko0WoBqcyIy0KTMhqrsQ2bp5vbhYT7wFnebdVbMj0Smjilo9sPVeiyJxuyV7ByIDvjoUFrKioQR4weVaC/rXjmGn5j6JwjVMvPrz2sHwP+VIASIh7VWVUVwbK0qH2ChuZoEDavp5cwBHFOlRqTQuHC9x46qQD/hVobGAmqyo6ON7zuY1zvIE/RPBZz0g1vR0MgG+QtjHbmOvwBSpxnfRs90k8jibsy63P9TnZtB5rpzAFifR7gzoYi54s6Qg25NAsL9q2zFycmW69Tgx1iKrfooeZSKkqO1pHauni/i4P1N/cqRTVDmbtRyO7w5Jhxub89U41+iTZa7YE5UtrfmgjBPJBEhAhDJzKHRpGKyULWR5ByRF4TIWfRNVMthZLdKPJV1XNr3ICPWFxaQ3egkmXVBLR7a2o+2H4D8wVKjUOtNpWdxHwUqHcoOmao3LW8z8tUzM61zyCU05pjya34k/4UDF6izJDzIb56Jki0x487KQmKUdW6kRb1ZQ4shtUemraaDeIw6Z4+DfkfNa8lZHB/XVtTNwDhEzuZv+Kyzuo34pvJpaNlgrBoTMMeikMC469SGKpyIcO5HUb0Vl28f8I8rn/wAlGRokozu8UkK2Q0dkX6pRTAAIFFfRC6CJefqo7pO9PFyZeQmRh8gAvz4c1DdfedFLzkbgO88FEkcT+qAZc+1ygkSjggkbYYkbOYe2ylQu0UXGjoDyI+YTwfZvgoVUahN3Sn79vID9VQ4tPmfkHBznH4NHxJ8lb4K68Zd7z3nXj1iPoszh0/SSTH/rlo7m3PzKcKrgOIspUZ0UYN1Ui6qlEbGa8QwSSH+hjj420VZsNSD+Fjde5eC9x+84klVnpMrstM2Mb5XgH8LesfjZD0V4oCx8Djq05mfhPtAdx18Vjy9Onguq3jY0sNS8qiYpiDYInyP0axpPeeA8TYLkehvUCYdZICqNla18tM2SQ5nvdISeHtmwHYBordq78ZrHTyc75ZWiI0RBG9G0b1SSTuQaUprUVkEPKgd25LBSS7uQDMjlCnPFSp3aKprp7Jkec/qj4lQ31XBvmjy5mtvfcFNipGgbtUBWCPmgrGSIIJBpMbF2HzSXu9Xfs+idxPVh7lDLvUj8P0WcXTOBP/l2dzvzFZDZQE9MeUz/ADutNgc38q08g75lZ/ZFvqCfekkd5uI+iqFWghb8U9dJajOionPdvKaWomeYxdlLG3OeRf1jpxsA1Z/BMd/hpmSNaQWnrXdcFvEDQb1L/wBppHOqGtdZlQ9xcLDdfKADwGUBVlZAAL6b/HuWda47jv1DVtljbIwgteAQR2rnHpPx/O7+Gjdowh0luLv6WeG8+HJQ9jtthTUs0bjdzT6kH3ncDyAOqzhoy978zwTvc8XIc46nXndZ4cftvycv26dK2G0oYv8AX+dyvgVT7Hx2o4h+L8zlcgLocgigx29G7ckAoItJIRoigFXSHFGSmqiQBAR6mTQqhxeos1T6yp18FR4jISx3cfgiiLilkAYN5Nh8ksOe/Runao2Ey52NdwLRp4Kc+qy6DSxTJElpHA6EuRqSzEWjejSNrK7Vp7lVtPqf9JVtUez4Kob9mR+JQpS4TVWonfd6T4XUPZM2p4hzbfzufqoMVXkoqkcWl3xFlM2Z+zi/tt/KE8SrSByrNpK7oqSZ43hhDfxO6o+JU9xWV9ItVamYz35B5NBPzsqKOdsaAN2otqpNdq1hGgtzvqmGhO0zRm6+4C9r/BRppvSGPb5KbACL9vafoolhmOtt9vE6KVF+ykbreyjCKKEG98p/MVbgfNVWy7v5OH8H1KtWn5rSMr2J6SCUbjvSb6IBwhJfok503I9AKc+yhVMuiXK9QpnJkh1Th8FUVzuqe4qxqXaKmrX6KaqHNmas9EA69tRccLE7wtHHhJf1s2h8VicArcj3MO4m61MOIRMOgcCeAvbyVTor2tGYQ0dqCXTV4cLi/iEEE1Um5VTBo4d6s82ngq4izj4rNblWP1pjZPGD7T7eTitPsufVxf22/lCx23bctQ8c3X8wtPsRUZoY/ugtPgniMmreFgvSTNeSJnJrnHxIH0W8k3rnm18zXYgGv9hrGNPZe518wnRGVDrISOVtjuHtic3LucDpe/iodVGwM0OododdQdyVmlK4nreAVhTzHLluct724Xta/koJb1h3fVabEtmxBA2QyAucbFtrcL6G+tkpLRcpL7dA2Vdejg/B9SrYb1T7HH+Sh/CR/wCzldcVcZkOOiS5yTK/TxUeSfVMH86SZFG6X9+KMuKCJleocz07LfVRZBrv8kBEqdxVJWK6qeKp6ggKauKSUZXZu1abCasSAWHYexUlfT+rDuZKsdnqYsjzAXe/d2BOeiq7xXE8to4xme7cOXNx7Agl0WGBlydXO3uO/wD+I09J23Ubrsb3D5KHKOsn6SS8TDza34gJqbmsluSekuG1SDuzN+Sk+jif228jfzsnvSlTm8T/AMQ+RUD0c6Sv7Wj5onZ3p0d28Ll210LnVcz7XaHNbflZjV0zNqFgcSxGP+ZadXukeA22u8AHu0V0Ysvm5pYtre+7S3PhfsVjheEiUuu5oDG5iL6uFuHdxS3UA4ZAOZva/fYqVKWUDMLbvJPGRzt5LrDiSbDsurSencLM6SM5b+wARfjY5QSp2EYWyTRxLswcB1QLOANtd6RNpsNJeii/1Dye5XrnblnNhnfylvde8fG/1V9I9aRnUaok+ah9Kn59bqK0JkeL7J4SfRMkBLDgAEA1OojypFRMojndqAi1QsCqgMzvDe3VWVa/QqPhDOtcqflXwVilJ6sDvTEGLmJrWtjLzYblZ4g3qdxKpMJxJkZcZA45ScuUZvMb1dTF5A98xFzk5tOjvJBDDwZW58mUHcXt6xHO3BGgm4wj7CL+2z8oSaxGgsmjA+lIepZ+MfIqi9Hf2r/wD5oIJfKvh0IcFyub/ep/7j/zokFaYlYEPWyf25Pom3nQIIKKsh3tt7h8irHAXdZn94IIJXsfDQbJOsZP+4kWmkPzQQWmPTPLsxJ+qiR7kEFSUhu5IfuCCCCQ5021BBM1XiB6p70rCNyCCmdqvSfWDqFZnCW3mN/fQQVXtM6biBBBBFJ//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data:image/jpeg;base64,/9j/4AAQSkZJRgABAQAAAQABAAD/2wCEAAkGBhQSERUUExQUFBQUFBQXFBQUFBQXFRQVFxQVFhUVFBUXHCYeFxkjGhQUHy8gIycpLCwsFR4xNTAqNSYrLCkBCQoKDgwOGg8PGCkcHBwsKSkpKSwpKSwpLCkpKSkpKSkpLCkpLCksKSkpLCksKSkpKSkpKSksKSwsKSopKSksKf/AABEIARIAuAMBIgACEQEDEQH/xAAcAAAABwEBAAAAAAAAAAAAAAAAAQIDBAUGBwj/xABCEAABAwIDBAYHBgUBCQAAAAABAAIDBBEFEiEGMUFREyJhcYGRByMyUqGxwTNicrLR8BQkQnPhghY0Q1NjdJKi8f/EABkBAAMBAQEAAAAAAAAAAAAAAAABAgMEBf/EACYRAQEAAgICAQMEAwAAAAAAAAABAhEDMRIhQRMiUQQjMnEzYYH/2gAMAwEAAhEDEQA/AJbHEKXC9U7Zin46grxHpNDA4K9wrEzHu1ad4/RY2GqKsaeqKJbLuCyWarpFPUtkbcG44j6ELCbY+j295aYa73Rjj2s/RSKDEHMcCCNPitdQYi2UaaO4j9OYXbhyY8s8cvVcuWF47vHpyHA8aMZ6OTThqtTZrhcKw2z2FbUgyQgNm3ngH9/I9qx2FSywv6OcObY21C5uXjuFdHHnMotKiAKunhVtUVMQbmL2+Y39qx2I7ZwtkDRq25DnD5hRjLl0q6naZKxRZGKVS4hDOLxPDuY4jvCRLEjokB7Uw8KZIxR3tVSmj2SSnCE25XCNOSCU60C+pSXvbwBVEaJSCUou8EUlrab1RE3RXTeqCCOXRJF0Ew0bXp1kiiByUJFzaaLGOdSoasqnE6WKtLRNJBWlWdLiLgQQbEcVjG4mQkVu0jo43G24dyPG0bdWpNsYmt9e9rDe1+BPhuK5PtZ6SRJUy9TMyxbERoRuGY35gHzWJxTHXyyak21da+l/2FUSVgc65/e9ehjxXLGTP25rnMbvFOlr3lxcXHU66/NQZ77+COWe2Y/v970kVPVsuiYydMrlsVJiD4nh8bi0/vRaGPb2QjK5rQeD/wBQsw+x1HkkOKjLjxy7hzO49OlUOJB7Rdzc1tbHf3J6Ry5nSYg6N1xr3rV4Ji5nuD1XDXvC5M+C4+506MOWX0ui9Nveq2ed7XWAum+klPBE46dzic96adIovQSFF/Bv5hV9Op8z5lSTMmTRO94eaT/B/fHmn4F5nZHpvpkh0A4vHmk9Ewf1hPwHkdfUWRJqtgD23ab25IIknyr23PRDkh0Y5JdkLLlWbyBEWBOWQsgGixZrbCqysazmbnwWoIWA2plL6gMbruFu08FrxTeScrqKSRxv3iyXT4a9+oBW7wX0cvkAMhA7OK2mFbDRwi1794XXeWRlOHK9uKz4S9o14qLLTOHBd/OykPFtzzUeXZOnP/Cb38Uvqq+g4I1hCEgXZqvYmnO5lllca2GDQTHwVTkibw2OfmymYXXOjkBafApmphLXEHgo91etxh1XQ4MXawZ3MJuNALfVUVdjD3OJHVB4IsJm6SG3un4JFTTWTxuppNkuW0GTEJPeKYdWye+fNOSsUYtQYzUv94+abMrvePmUZCKyAIuPM+aAujsnqOwkZfdmbfuulTdGwfZ4QUYdJrJJqQf6QRoESvNoDena5u6w8rILzfeVtenNYzUFZCyOyOyhkTZCyVZCyAbcFndmsLEtW6VwvYk2PA30WilNgVUbBVOaSUciPmtcOrRPdjotGLKxYbqtgVhTqsY3p0xXCizMsrIDRV9QFv4+mUy2rJmqsq49CriRirK0aFRo3ItpKYCV1txPBZ57Fqtp4THMbjR2oKoHw8V1Y9ODOaq52PhLs44aK4xHDCFncFxF8IcWqVNtdKd4CqaZZb+ESspSOCgGnKmTY4528BRX4iUehNmugKHQFGawpJqihQ/4cqTQUGeRjb2zOAvy1UUVBUiiqyx7Xb8rgbc1N6Odu3Pw4dEGA3GUD4IkjBMWZPG0t001HLsQXn+L0fL8INkEaCyQJAo01Uy5WkoCp2gxURN7VW+jaT101+y/mVV4s8z1bYgbdYNvwuTvKtdgaYieoaeAHjZxXVjjrD+0y25z8N/UbTRRDUPI5hpIUrCtp4pbZSQd1nCyy9bUTSMmLHZRHoxgtmeRa57h8UzgtNM4F7+qQ7qhzbOI5kageaqY+ttLld6dKmrsrCVjcY2tmBtHG0jm48eCvpZyae/GyzUeHNJzOubHW2+3YeF+ae7RcdGaXFpTrLK1pP8AS0fsqbNI4i+bOLeKqanZbPUdKC3o8xOWwvrbQnlporLDMLfHfrAsJ0Bvcdx4p30nG2qDbDD88BdbVmq56Jrrs1dTggjmCFyyHDv5lzeDTc33AAq8ctRlyYbs/wBpDcFkFKX2A1va+tudlRzUjhqQV2/ZbA4WPY6azmPAzl3s2Avb8KudroMK/hSPUAkdQsOvmOC14vv7c36n9q+nmx5smy5WOLtjErujJLLnLffZVxCqzScbubFmRXQSsqRlRlSmqNC08u9OibVTTdM9GsRLHuO69gjR7CYhH0AY09YXLgguLKfdXocc+2LhBBBc6QUSvHUNt6lJqUIDl9TUujnL/wCoSZh4G66fgcDXVAqGizamBrrfeBF/n8FyjHKjNO8/eK6T6OsabLS9CftKfVvbGTv8L28l35z7ZWfDl99lbI0XK3ki/gQ0cynqeVJq5jbTVY71Hb4zZ2aL1NlDoQCos+NSdHl6M5jubwJ/FwS8HEgIMjQ0262U3F+QKc2m6WjqQch5KNUPyqbK/RV1VJotE+ora2dZLCqLpZZ3EaEgd+v+QtBWSZjZLwVjIy4khoHM2uSd/apv4Te9pm01aIKKW2lmZWjtIsNfFcWkxF5FiTZdA9IGKCSPK2+QG9/ePOy53YLowuo4ubWWX9Gy9NuS3JuQK2QrJJelRuRSoDbYV6Q4oKA0zaUGQsc0vJGRxdfruFrk67uxYdzkV0V1nhx44W2fKssrdb+E7DsTfA8PYbEeRHIolDCCq4y9nM8p1XckSCJeU7BpDxolJisq2xtzONgEBzTanDDFMTbR2oKhYTi0lPKJIjZw07CDva4cQVc45tGZrjK3JwvqT23Wcc3Velx7uOsnLn6y3HcNmsW6eFj92YajkdxHmrcTDjbvXO/Rvigs6EnUdZvaDo4fLzW0xPD+lbo9zRvs3j3rDKaunbx57ia7EIeLgiGJxE6PbfkdPmo9HVWblEcXDsOnNNVr3S6EMtfWzQR/5Hf4K5J+V2ZfjX/Via2+m9QK15Og4pdHQsiaA0fEpDjqSp37RUGSHK0rKYi3PMzfYOJWhxeq0sFTyUbungZuzl2bwF0atuoVsk3VdtX9msYStjta7qFYwFbYesXDn2RI5NuclSlNLVAIEoy1JugDJQQCfa0BAT8AoGSSWkNuXagoAeQbjQhBY5YW3crXHOSa07Ugiuhdec6QVPtPQGWEtBseCtyVGqndU33DenLq7PtyFzS1xDrgg2I7U7lBGl7qbjob07rC3MDn3qC4r1MbubcVmrpIoK50MjZGe00+fMHsXYNnsZbUxhzePA7weIXHqSkfKcrGlx36C9hzK3Gx0RZ1dQQVjy6b8O9t2aAuPJOnD8ltbqE/Gcls+n1TM200fFw81nHXvcWcjQAbqnrcQDQdVW4ltc06N17v1TeD4Y+pdnk0jHD3uwdnajSNJOF0Rld0jh1R7IPHtVhDQh0vSf8ALaQ38Tt/w+asjFoGtHYOQCfZTgCw5eZ4ldPDhu7c36jk1PFznbrDXNjLwOqTr2Fc8XoLEcPZLG5jhcOFiO9cQ2hwN9LMWOBtc5He83gVrljpzY5bVLkhOOTZUmU5IS7JKANg1TpKbalEpGNBBqJAdrugnaikcw9YePBMryrNdu0RUDEn+rceQJ8lPKotpqjJC4De7T9fgnjN03OqqQueTzN0/SUD5HBkbHPcdwaCSrfZ3YuorTeJnUBsZHGzR2dp7l2TZnA4aCENu10h9twF3OPLsHYvR8tenHrftF2T2LbS04aW+teAZHHffl3BJOENiu+1iwE99gbK6qcYJ9kW7T+izO1mI9HSSuJ6zm5Rrz3qfHyu6ry16itwOtbW0/XAJBIcO0HePBMu2NjJ9tw7LD5rL+j6tcyV4/oIF+9dKYVOU1XRhfLFW0Wy8EZvlLyPeNx5DRXbNBYDuATWZWVLS5RmO/gOXb3qsMPKlycnhN0Ucdh2nf2DklkdiccNO1Ia1d8kk1Hm5ZXK7o46e6pdpMHimaGyMa6x48O4jULRF2UX4KjqJczie3TuRSjnmLejgHWBxafcebjwd+qyGI4BPD9pG5o9612+Y0XbsqRJAHaEb/3uWNxaTJwaybK61imwNPKbgGJ3Nm7xbuWbrfRfIPs5Wu7HAtPmLhRpe2JaUd1Z4jsvUwe3E63vN6zfMKsaEjLaiR2QSN6Ty5hzB5qsrMHB1ZoeXBW0TbFw5OPkdfqluZdPPjxy7RjyXFj5Iy02IsUGYGHvDpQC22jDudfi4clp5qUaEgGxvqoj/aJPH92XPjweOXtveXc9CgbkbkZ1Wjc1vVaPAaII0CV0TFjciVmPSKP5S/3gPNacNULHcEbUsYx5Ia1we4N3u00bfgNVek7c/wBg6cHP2usfIWXQaG+UtO9un6FZ3Z+BjaucRtDYwQG25s6p+K1sEXrLjcR8Vz8k1k7+H3iZa6xHYVcQTZm9vFRJqeyVBMB2K+K3H38M+fHHL18pNuH780/HFZJDOI3HckVdTlFh7R+AXY85GxGov1Rw3/ooQCNxR2+amnCAjDdUuyDQko0WoBqcyIy0KTMhqrsQ2bp5vbhYT7wFnebdVbMj0Smjilo9sPVeiyJxuyV7ByIDvjoUFrKioQR4weVaC/rXjmGn5j6JwjVMvPrz2sHwP+VIASIh7VWVUVwbK0qH2ChuZoEDavp5cwBHFOlRqTQuHC9x46qQD/hVobGAmqyo6ON7zuY1zvIE/RPBZz0g1vR0MgG+QtjHbmOvwBSpxnfRs90k8jibsy63P9TnZtB5rpzAFifR7gzoYi54s6Qg25NAsL9q2zFycmW69Tgx1iKrfooeZSKkqO1pHauni/i4P1N/cqRTVDmbtRyO7w5Jhxub89U41+iTZa7YE5UtrfmgjBPJBEhAhDJzKHRpGKyULWR5ByRF4TIWfRNVMthZLdKPJV1XNr3ICPWFxaQ3egkmXVBLR7a2o+2H4D8wVKjUOtNpWdxHwUqHcoOmao3LW8z8tUzM61zyCU05pjya34k/4UDF6izJDzIb56Jki0x487KQmKUdW6kRb1ZQ4shtUemraaDeIw6Z4+DfkfNa8lZHB/XVtTNwDhEzuZv+Kyzuo34pvJpaNlgrBoTMMeikMC469SGKpyIcO5HUb0Vl28f8I8rn/wAlGRokozu8UkK2Q0dkX6pRTAAIFFfRC6CJefqo7pO9PFyZeQmRh8gAvz4c1DdfedFLzkbgO88FEkcT+qAZc+1ygkSjggkbYYkbOYe2ylQu0UXGjoDyI+YTwfZvgoVUahN3Sn79vID9VQ4tPmfkHBznH4NHxJ8lb4K68Zd7z3nXj1iPoszh0/SSTH/rlo7m3PzKcKrgOIspUZ0UYN1Ui6qlEbGa8QwSSH+hjj420VZsNSD+Fjde5eC9x+84klVnpMrstM2Mb5XgH8LesfjZD0V4oCx8Djq05mfhPtAdx18Vjy9Onguq3jY0sNS8qiYpiDYInyP0axpPeeA8TYLkehvUCYdZICqNla18tM2SQ5nvdISeHtmwHYBordq78ZrHTyc75ZWiI0RBG9G0b1SSTuQaUprUVkEPKgd25LBSS7uQDMjlCnPFSp3aKprp7Jkec/qj4lQ31XBvmjy5mtvfcFNipGgbtUBWCPmgrGSIIJBpMbF2HzSXu9Xfs+idxPVh7lDLvUj8P0WcXTOBP/l2dzvzFZDZQE9MeUz/ADutNgc38q08g75lZ/ZFvqCfekkd5uI+iqFWghb8U9dJajOionPdvKaWomeYxdlLG3OeRf1jpxsA1Z/BMd/hpmSNaQWnrXdcFvEDQb1L/wBppHOqGtdZlQ9xcLDdfKADwGUBVlZAAL6b/HuWda47jv1DVtljbIwgteAQR2rnHpPx/O7+Gjdowh0luLv6WeG8+HJQ9jtthTUs0bjdzT6kH3ncDyAOqzhoy978zwTvc8XIc46nXndZ4cftvycv26dK2G0oYv8AX+dyvgVT7Hx2o4h+L8zlcgLocgigx29G7ckAoItJIRoigFXSHFGSmqiQBAR6mTQqhxeos1T6yp18FR4jISx3cfgiiLilkAYN5Nh8ksOe/Runao2Ey52NdwLRp4Kc+qy6DSxTJElpHA6EuRqSzEWjejSNrK7Vp7lVtPqf9JVtUez4Kob9mR+JQpS4TVWonfd6T4XUPZM2p4hzbfzufqoMVXkoqkcWl3xFlM2Z+zi/tt/KE8SrSByrNpK7oqSZ43hhDfxO6o+JU9xWV9ItVamYz35B5NBPzsqKOdsaAN2otqpNdq1hGgtzvqmGhO0zRm6+4C9r/BRppvSGPb5KbACL9vafoolhmOtt9vE6KVF+ykbreyjCKKEG98p/MVbgfNVWy7v5OH8H1KtWn5rSMr2J6SCUbjvSb6IBwhJfok503I9AKc+yhVMuiXK9QpnJkh1Th8FUVzuqe4qxqXaKmrX6KaqHNmas9EA69tRccLE7wtHHhJf1s2h8VicArcj3MO4m61MOIRMOgcCeAvbyVTor2tGYQ0dqCXTV4cLi/iEEE1Um5VTBo4d6s82ngq4izj4rNblWP1pjZPGD7T7eTitPsufVxf22/lCx23bctQ8c3X8wtPsRUZoY/ugtPgniMmreFgvSTNeSJnJrnHxIH0W8k3rnm18zXYgGv9hrGNPZe518wnRGVDrISOVtjuHtic3LucDpe/iodVGwM0OododdQdyVmlK4nreAVhTzHLluct724Xta/koJb1h3fVabEtmxBA2QyAucbFtrcL6G+tkpLRcpL7dA2Vdejg/B9SrYb1T7HH+Sh/CR/wCzldcVcZkOOiS5yTK/TxUeSfVMH86SZFG6X9+KMuKCJleocz07LfVRZBrv8kBEqdxVJWK6qeKp6ggKauKSUZXZu1abCasSAWHYexUlfT+rDuZKsdnqYsjzAXe/d2BOeiq7xXE8to4xme7cOXNx7Agl0WGBlydXO3uO/wD+I09J23Ubrsb3D5KHKOsn6SS8TDza34gJqbmsluSekuG1SDuzN+Sk+jif228jfzsnvSlTm8T/AMQ+RUD0c6Sv7Wj5onZ3p0d28Ll210LnVcz7XaHNbflZjV0zNqFgcSxGP+ZadXukeA22u8AHu0V0Ysvm5pYtre+7S3PhfsVjheEiUuu5oDG5iL6uFuHdxS3UA4ZAOZva/fYqVKWUDMLbvJPGRzt5LrDiSbDsurSencLM6SM5b+wARfjY5QSp2EYWyTRxLswcB1QLOANtd6RNpsNJeii/1Dye5XrnblnNhnfylvde8fG/1V9I9aRnUaok+ah9Kn59bqK0JkeL7J4SfRMkBLDgAEA1OojypFRMojndqAi1QsCqgMzvDe3VWVa/QqPhDOtcqflXwVilJ6sDvTEGLmJrWtjLzYblZ4g3qdxKpMJxJkZcZA45ScuUZvMb1dTF5A98xFzk5tOjvJBDDwZW58mUHcXt6xHO3BGgm4wj7CL+2z8oSaxGgsmjA+lIepZ+MfIqi9Hf2r/wD5oIJfKvh0IcFyub/ep/7j/zokFaYlYEPWyf25Pom3nQIIKKsh3tt7h8irHAXdZn94IIJXsfDQbJOsZP+4kWmkPzQQWmPTPLsxJ+qiR7kEFSUhu5IfuCCCCQ5021BBM1XiB6p70rCNyCCmdqvSfWDqFZnCW3mN/fQQVXtM6biBBBBFJ//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data:image/jpeg;base64,/9j/4AAQSkZJRgABAQAAAQABAAD/2wCEAAkGBhQSERUUExQUFBQUFBQXFBQUFBQXFRQVFxQVFhUVFBUXHCYeFxkjGhQUHy8gIycpLCwsFR4xNTAqNSYrLCkBCQoKDgwOGg8PGCkcHBwsKSkpKSwpKSwpLCkpKSkpKSkpLCkpLCksKSkpLCksKSkpKSkpKSksKSwsKSopKSksKf/AABEIARIAuAMBIgACEQEDEQH/xAAcAAAABwEBAAAAAAAAAAAAAAAAAQIDBAUGBwj/xABCEAABAwIDBAYHBgUBCQAAAAABAAIDBBEFEiEGMUFREyJhcYGRByMyUqGxwTNicrLR8BQkQnPhghY0Q1NjdJKi8f/EABkBAAMBAQEAAAAAAAAAAAAAAAABAgMEBf/EACYRAQEAAgICAQMEAwAAAAAAAAABAhEDMRIhQRMiUQQjMnEzYYH/2gAMAwEAAhEDEQA/AJbHEKXC9U7Zin46grxHpNDA4K9wrEzHu1ad4/RY2GqKsaeqKJbLuCyWarpFPUtkbcG44j6ELCbY+j295aYa73Rjj2s/RSKDEHMcCCNPitdQYi2UaaO4j9OYXbhyY8s8cvVcuWF47vHpyHA8aMZ6OTThqtTZrhcKw2z2FbUgyQgNm3ngH9/I9qx2FSywv6OcObY21C5uXjuFdHHnMotKiAKunhVtUVMQbmL2+Y39qx2I7ZwtkDRq25DnD5hRjLl0q6naZKxRZGKVS4hDOLxPDuY4jvCRLEjokB7Uw8KZIxR3tVSmj2SSnCE25XCNOSCU60C+pSXvbwBVEaJSCUou8EUlrab1RE3RXTeqCCOXRJF0Ew0bXp1kiiByUJFzaaLGOdSoasqnE6WKtLRNJBWlWdLiLgQQbEcVjG4mQkVu0jo43G24dyPG0bdWpNsYmt9e9rDe1+BPhuK5PtZ6SRJUy9TMyxbERoRuGY35gHzWJxTHXyyak21da+l/2FUSVgc65/e9ehjxXLGTP25rnMbvFOlr3lxcXHU66/NQZ77+COWe2Y/v970kVPVsuiYydMrlsVJiD4nh8bi0/vRaGPb2QjK5rQeD/wBQsw+x1HkkOKjLjxy7hzO49OlUOJB7Rdzc1tbHf3J6Ry5nSYg6N1xr3rV4Ji5nuD1XDXvC5M+C4+506MOWX0ui9Nveq2ed7XWAum+klPBE46dzic96adIovQSFF/Bv5hV9Op8z5lSTMmTRO94eaT/B/fHmn4F5nZHpvpkh0A4vHmk9Ewf1hPwHkdfUWRJqtgD23ab25IIknyr23PRDkh0Y5JdkLLlWbyBEWBOWQsgGixZrbCqysazmbnwWoIWA2plL6gMbruFu08FrxTeScrqKSRxv3iyXT4a9+oBW7wX0cvkAMhA7OK2mFbDRwi1794XXeWRlOHK9uKz4S9o14qLLTOHBd/OykPFtzzUeXZOnP/Cb38Uvqq+g4I1hCEgXZqvYmnO5lllca2GDQTHwVTkibw2OfmymYXXOjkBafApmphLXEHgo91etxh1XQ4MXawZ3MJuNALfVUVdjD3OJHVB4IsJm6SG3un4JFTTWTxuppNkuW0GTEJPeKYdWye+fNOSsUYtQYzUv94+abMrvePmUZCKyAIuPM+aAujsnqOwkZfdmbfuulTdGwfZ4QUYdJrJJqQf6QRoESvNoDena5u6w8rILzfeVtenNYzUFZCyOyOyhkTZCyVZCyAbcFndmsLEtW6VwvYk2PA30WilNgVUbBVOaSUciPmtcOrRPdjotGLKxYbqtgVhTqsY3p0xXCizMsrIDRV9QFv4+mUy2rJmqsq49CriRirK0aFRo3ItpKYCV1txPBZ57Fqtp4THMbjR2oKoHw8V1Y9ODOaq52PhLs44aK4xHDCFncFxF8IcWqVNtdKd4CqaZZb+ESspSOCgGnKmTY4528BRX4iUehNmugKHQFGawpJqihQ/4cqTQUGeRjb2zOAvy1UUVBUiiqyx7Xb8rgbc1N6Odu3Pw4dEGA3GUD4IkjBMWZPG0t001HLsQXn+L0fL8INkEaCyQJAo01Uy5WkoCp2gxURN7VW+jaT101+y/mVV4s8z1bYgbdYNvwuTvKtdgaYieoaeAHjZxXVjjrD+0y25z8N/UbTRRDUPI5hpIUrCtp4pbZSQd1nCyy9bUTSMmLHZRHoxgtmeRa57h8UzgtNM4F7+qQ7qhzbOI5kageaqY+ttLld6dKmrsrCVjcY2tmBtHG0jm48eCvpZyae/GyzUeHNJzOubHW2+3YeF+ae7RcdGaXFpTrLK1pP8AS0fsqbNI4i+bOLeKqanZbPUdKC3o8xOWwvrbQnlporLDMLfHfrAsJ0Bvcdx4p30nG2qDbDD88BdbVmq56Jrrs1dTggjmCFyyHDv5lzeDTc33AAq8ctRlyYbs/wBpDcFkFKX2A1va+tudlRzUjhqQV2/ZbA4WPY6azmPAzl3s2Avb8KudroMK/hSPUAkdQsOvmOC14vv7c36n9q+nmx5smy5WOLtjErujJLLnLffZVxCqzScbubFmRXQSsqRlRlSmqNC08u9OibVTTdM9GsRLHuO69gjR7CYhH0AY09YXLgguLKfdXocc+2LhBBBc6QUSvHUNt6lJqUIDl9TUujnL/wCoSZh4G66fgcDXVAqGizamBrrfeBF/n8FyjHKjNO8/eK6T6OsabLS9CftKfVvbGTv8L28l35z7ZWfDl99lbI0XK3ki/gQ0cynqeVJq5jbTVY71Hb4zZ2aL1NlDoQCos+NSdHl6M5jubwJ/FwS8HEgIMjQ0262U3F+QKc2m6WjqQch5KNUPyqbK/RV1VJotE+ora2dZLCqLpZZ3EaEgd+v+QtBWSZjZLwVjIy4khoHM2uSd/apv4Te9pm01aIKKW2lmZWjtIsNfFcWkxF5FiTZdA9IGKCSPK2+QG9/ePOy53YLowuo4ubWWX9Gy9NuS3JuQK2QrJJelRuRSoDbYV6Q4oKA0zaUGQsc0vJGRxdfruFrk67uxYdzkV0V1nhx44W2fKssrdb+E7DsTfA8PYbEeRHIolDCCq4y9nM8p1XckSCJeU7BpDxolJisq2xtzONgEBzTanDDFMTbR2oKhYTi0lPKJIjZw07CDva4cQVc45tGZrjK3JwvqT23Wcc3Velx7uOsnLn6y3HcNmsW6eFj92YajkdxHmrcTDjbvXO/Rvigs6EnUdZvaDo4fLzW0xPD+lbo9zRvs3j3rDKaunbx57ia7EIeLgiGJxE6PbfkdPmo9HVWblEcXDsOnNNVr3S6EMtfWzQR/5Hf4K5J+V2ZfjX/Via2+m9QK15Og4pdHQsiaA0fEpDjqSp37RUGSHK0rKYi3PMzfYOJWhxeq0sFTyUbungZuzl2bwF0atuoVsk3VdtX9msYStjta7qFYwFbYesXDn2RI5NuclSlNLVAIEoy1JugDJQQCfa0BAT8AoGSSWkNuXagoAeQbjQhBY5YW3crXHOSa07Ugiuhdec6QVPtPQGWEtBseCtyVGqndU33DenLq7PtyFzS1xDrgg2I7U7lBGl7qbjob07rC3MDn3qC4r1MbubcVmrpIoK50MjZGe00+fMHsXYNnsZbUxhzePA7weIXHqSkfKcrGlx36C9hzK3Gx0RZ1dQQVjy6b8O9t2aAuPJOnD8ltbqE/Gcls+n1TM200fFw81nHXvcWcjQAbqnrcQDQdVW4ltc06N17v1TeD4Y+pdnk0jHD3uwdnajSNJOF0Rld0jh1R7IPHtVhDQh0vSf8ALaQ38Tt/w+asjFoGtHYOQCfZTgCw5eZ4ldPDhu7c36jk1PFznbrDXNjLwOqTr2Fc8XoLEcPZLG5jhcOFiO9cQ2hwN9LMWOBtc5He83gVrljpzY5bVLkhOOTZUmU5IS7JKANg1TpKbalEpGNBBqJAdrugnaikcw9YePBMryrNdu0RUDEn+rceQJ8lPKotpqjJC4De7T9fgnjN03OqqQueTzN0/SUD5HBkbHPcdwaCSrfZ3YuorTeJnUBsZHGzR2dp7l2TZnA4aCENu10h9twF3OPLsHYvR8tenHrftF2T2LbS04aW+teAZHHffl3BJOENiu+1iwE99gbK6qcYJ9kW7T+izO1mI9HSSuJ6zm5Rrz3qfHyu6ry16itwOtbW0/XAJBIcO0HePBMu2NjJ9tw7LD5rL+j6tcyV4/oIF+9dKYVOU1XRhfLFW0Wy8EZvlLyPeNx5DRXbNBYDuATWZWVLS5RmO/gOXb3qsMPKlycnhN0Ucdh2nf2DklkdiccNO1Ia1d8kk1Hm5ZXK7o46e6pdpMHimaGyMa6x48O4jULRF2UX4KjqJczie3TuRSjnmLejgHWBxafcebjwd+qyGI4BPD9pG5o9612+Y0XbsqRJAHaEb/3uWNxaTJwaybK61imwNPKbgGJ3Nm7xbuWbrfRfIPs5Wu7HAtPmLhRpe2JaUd1Z4jsvUwe3E63vN6zfMKsaEjLaiR2QSN6Ty5hzB5qsrMHB1ZoeXBW0TbFw5OPkdfqluZdPPjxy7RjyXFj5Iy02IsUGYGHvDpQC22jDudfi4clp5qUaEgGxvqoj/aJPH92XPjweOXtveXc9CgbkbkZ1Wjc1vVaPAaII0CV0TFjciVmPSKP5S/3gPNacNULHcEbUsYx5Ia1we4N3u00bfgNVek7c/wBg6cHP2usfIWXQaG+UtO9un6FZ3Z+BjaucRtDYwQG25s6p+K1sEXrLjcR8Vz8k1k7+H3iZa6xHYVcQTZm9vFRJqeyVBMB2K+K3H38M+fHHL18pNuH780/HFZJDOI3HckVdTlFh7R+AXY85GxGov1Rw3/ooQCNxR2+amnCAjDdUuyDQko0WoBqcyIy0KTMhqrsQ2bp5vbhYT7wFnebdVbMj0Smjilo9sPVeiyJxuyV7ByIDvjoUFrKioQR4weVaC/rXjmGn5j6JwjVMvPrz2sHwP+VIASIh7VWVUVwbK0qH2ChuZoEDavp5cwBHFOlRqTQuHC9x46qQD/hVobGAmqyo6ON7zuY1zvIE/RPBZz0g1vR0MgG+QtjHbmOvwBSpxnfRs90k8jibsy63P9TnZtB5rpzAFifR7gzoYi54s6Qg25NAsL9q2zFycmW69Tgx1iKrfooeZSKkqO1pHauni/i4P1N/cqRTVDmbtRyO7w5Jhxub89U41+iTZa7YE5UtrfmgjBPJBEhAhDJzKHRpGKyULWR5ByRF4TIWfRNVMthZLdKPJV1XNr3ICPWFxaQ3egkmXVBLR7a2o+2H4D8wVKjUOtNpWdxHwUqHcoOmao3LW8z8tUzM61zyCU05pjya34k/4UDF6izJDzIb56Jki0x487KQmKUdW6kRb1ZQ4shtUemraaDeIw6Z4+DfkfNa8lZHB/XVtTNwDhEzuZv+Kyzuo34pvJpaNlgrBoTMMeikMC469SGKpyIcO5HUb0Vl28f8I8rn/wAlGRokozu8UkK2Q0dkX6pRTAAIFFfRC6CJefqo7pO9PFyZeQmRh8gAvz4c1DdfedFLzkbgO88FEkcT+qAZc+1ygkSjggkbYYkbOYe2ylQu0UXGjoDyI+YTwfZvgoVUahN3Sn79vID9VQ4tPmfkHBznH4NHxJ8lb4K68Zd7z3nXj1iPoszh0/SSTH/rlo7m3PzKcKrgOIspUZ0UYN1Ui6qlEbGa8QwSSH+hjj420VZsNSD+Fjde5eC9x+84klVnpMrstM2Mb5XgH8LesfjZD0V4oCx8Djq05mfhPtAdx18Vjy9Onguq3jY0sNS8qiYpiDYInyP0axpPeeA8TYLkehvUCYdZICqNla18tM2SQ5nvdISeHtmwHYBordq78ZrHTyc75ZWiI0RBG9G0b1SSTuQaUprUVkEPKgd25LBSS7uQDMjlCnPFSp3aKprp7Jkec/qj4lQ31XBvmjy5mtvfcFNipGgbtUBWCPmgrGSIIJBpMbF2HzSXu9Xfs+idxPVh7lDLvUj8P0WcXTOBP/l2dzvzFZDZQE9MeUz/ADutNgc38q08g75lZ/ZFvqCfekkd5uI+iqFWghb8U9dJajOionPdvKaWomeYxdlLG3OeRf1jpxsA1Z/BMd/hpmSNaQWnrXdcFvEDQb1L/wBppHOqGtdZlQ9xcLDdfKADwGUBVlZAAL6b/HuWda47jv1DVtljbIwgteAQR2rnHpPx/O7+Gjdowh0luLv6WeG8+HJQ9jtthTUs0bjdzT6kH3ncDyAOqzhoy978zwTvc8XIc46nXndZ4cftvycv26dK2G0oYv8AX+dyvgVT7Hx2o4h+L8zlcgLocgigx29G7ckAoItJIRoigFXSHFGSmqiQBAR6mTQqhxeos1T6yp18FR4jISx3cfgiiLilkAYN5Nh8ksOe/Runao2Ey52NdwLRp4Kc+qy6DSxTJElpHA6EuRqSzEWjejSNrK7Vp7lVtPqf9JVtUez4Kob9mR+JQpS4TVWonfd6T4XUPZM2p4hzbfzufqoMVXkoqkcWl3xFlM2Z+zi/tt/KE8SrSByrNpK7oqSZ43hhDfxO6o+JU9xWV9ItVamYz35B5NBPzsqKOdsaAN2otqpNdq1hGgtzvqmGhO0zRm6+4C9r/BRppvSGPb5KbACL9vafoolhmOtt9vE6KVF+ykbreyjCKKEG98p/MVbgfNVWy7v5OH8H1KtWn5rSMr2J6SCUbjvSb6IBwhJfok503I9AKc+yhVMuiXK9QpnJkh1Th8FUVzuqe4qxqXaKmrX6KaqHNmas9EA69tRccLE7wtHHhJf1s2h8VicArcj3MO4m61MOIRMOgcCeAvbyVTor2tGYQ0dqCXTV4cLi/iEEE1Um5VTBo4d6s82ngq4izj4rNblWP1pjZPGD7T7eTitPsufVxf22/lCx23bctQ8c3X8wtPsRUZoY/ugtPgniMmreFgvSTNeSJnJrnHxIH0W8k3rnm18zXYgGv9hrGNPZe518wnRGVDrISOVtjuHtic3LucDpe/iodVGwM0OododdQdyVmlK4nreAVhTzHLluct724Xta/koJb1h3fVabEtmxBA2QyAucbFtrcL6G+tkpLRcpL7dA2Vdejg/B9SrYb1T7HH+Sh/CR/wCzldcVcZkOOiS5yTK/TxUeSfVMH86SZFG6X9+KMuKCJleocz07LfVRZBrv8kBEqdxVJWK6qeKp6ggKauKSUZXZu1abCasSAWHYexUlfT+rDuZKsdnqYsjzAXe/d2BOeiq7xXE8to4xme7cOXNx7Agl0WGBlydXO3uO/wD+I09J23Ubrsb3D5KHKOsn6SS8TDza34gJqbmsluSekuG1SDuzN+Sk+jif228jfzsnvSlTm8T/AMQ+RUD0c6Sv7Wj5onZ3p0d28Ll210LnVcz7XaHNbflZjV0zNqFgcSxGP+ZadXukeA22u8AHu0V0Ysvm5pYtre+7S3PhfsVjheEiUuu5oDG5iL6uFuHdxS3UA4ZAOZva/fYqVKWUDMLbvJPGRzt5LrDiSbDsurSencLM6SM5b+wARfjY5QSp2EYWyTRxLswcB1QLOANtd6RNpsNJeii/1Dye5XrnblnNhnfylvde8fG/1V9I9aRnUaok+ah9Kn59bqK0JkeL7J4SfRMkBLDgAEA1OojypFRMojndqAi1QsCqgMzvDe3VWVa/QqPhDOtcqflXwVilJ6sDvTEGLmJrWtjLzYblZ4g3qdxKpMJxJkZcZA45ScuUZvMb1dTF5A98xFzk5tOjvJBDDwZW58mUHcXt6xHO3BGgm4wj7CL+2z8oSaxGgsmjA+lIepZ+MfIqi9Hf2r/wD5oIJfKvh0IcFyub/ep/7j/zokFaYlYEPWyf25Pom3nQIIKKsh3tt7h8irHAXdZn94IIJXsfDQbJOsZP+4kWmkPzQQWmPTPLsxJ+qiR7kEFSUhu5IfuCCCCQ5021BBM1XiB6p70rCNyCCmdqvSfWDqFZnCW3mN/fQQVXtM6biBBBBFJ//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06236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533400"/>
            <a:ext cx="4800600" cy="6463308"/>
          </a:xfrm>
          <a:prstGeom prst="rect">
            <a:avLst/>
          </a:prstGeom>
          <a:noFill/>
        </p:spPr>
        <p:txBody>
          <a:bodyPr wrap="square" rtlCol="0">
            <a:spAutoFit/>
          </a:bodyPr>
          <a:lstStyle/>
          <a:p>
            <a:r>
              <a:rPr lang="en-US" sz="2000" dirty="0" smtClean="0"/>
              <a:t>1970s</a:t>
            </a:r>
          </a:p>
          <a:p>
            <a:pPr marL="342900" indent="-342900">
              <a:buFont typeface="Arial" panose="020B0604020202020204" pitchFamily="34" charset="0"/>
              <a:buChar char="•"/>
            </a:pPr>
            <a:r>
              <a:rPr lang="en-US" dirty="0" smtClean="0"/>
              <a:t>In 1968 The SFAC was granted permission to renovate 155 Grove Street</a:t>
            </a:r>
          </a:p>
          <a:p>
            <a:endParaRPr lang="en-US" sz="1000" dirty="0" smtClean="0"/>
          </a:p>
          <a:p>
            <a:pPr marL="342900" indent="-342900">
              <a:buFont typeface="Arial" panose="020B0604020202020204" pitchFamily="34" charset="0"/>
              <a:buChar char="•"/>
            </a:pPr>
            <a:r>
              <a:rPr lang="en-US" dirty="0" smtClean="0"/>
              <a:t>In 1970, Capricorn Asunder opens </a:t>
            </a:r>
          </a:p>
          <a:p>
            <a:pPr marL="342900" indent="-342900">
              <a:buFont typeface="Arial" panose="020B0604020202020204" pitchFamily="34" charset="0"/>
              <a:buChar char="•"/>
            </a:pPr>
            <a:r>
              <a:rPr lang="en-US" dirty="0" smtClean="0"/>
              <a:t>Initiated </a:t>
            </a:r>
            <a:r>
              <a:rPr lang="en-US" i="1" dirty="0" smtClean="0"/>
              <a:t>Award of Honor </a:t>
            </a:r>
            <a:r>
              <a:rPr lang="en-US" dirty="0" smtClean="0"/>
              <a:t>exhibition. Recipients included Ruth </a:t>
            </a:r>
            <a:r>
              <a:rPr lang="en-US" dirty="0" err="1" smtClean="0"/>
              <a:t>Asawa</a:t>
            </a:r>
            <a:r>
              <a:rPr lang="en-US" dirty="0" smtClean="0"/>
              <a:t>, Imogen Cunningham and Sargent Johnson</a:t>
            </a:r>
          </a:p>
          <a:p>
            <a:endParaRPr lang="en-US" sz="1000" dirty="0" smtClean="0"/>
          </a:p>
          <a:p>
            <a:r>
              <a:rPr lang="en-US" sz="2000" dirty="0" smtClean="0"/>
              <a:t>1980s</a:t>
            </a:r>
          </a:p>
          <a:p>
            <a:pPr marL="342900" indent="-342900">
              <a:buFont typeface="Arial" panose="020B0604020202020204" pitchFamily="34" charset="0"/>
              <a:buChar char="•"/>
            </a:pPr>
            <a:r>
              <a:rPr lang="en-US" dirty="0"/>
              <a:t>Renamed San Francisco Art Commission Gallery</a:t>
            </a:r>
          </a:p>
          <a:p>
            <a:endParaRPr lang="en-US" sz="1000" dirty="0"/>
          </a:p>
          <a:p>
            <a:pPr marL="342900" indent="-342900">
              <a:buFont typeface="Arial" panose="020B0604020202020204" pitchFamily="34" charset="0"/>
              <a:buChar char="•"/>
            </a:pPr>
            <a:r>
              <a:rPr lang="en-US" dirty="0"/>
              <a:t>Mission expanded to include national and international artists </a:t>
            </a:r>
          </a:p>
          <a:p>
            <a:endParaRPr lang="en-US" sz="1000" dirty="0"/>
          </a:p>
          <a:p>
            <a:pPr marL="342900" indent="-342900">
              <a:buFont typeface="Arial" panose="020B0604020202020204" pitchFamily="34" charset="0"/>
              <a:buChar char="•"/>
            </a:pPr>
            <a:r>
              <a:rPr lang="en-US" dirty="0" smtClean="0"/>
              <a:t>Infamous for tackling issues of the day </a:t>
            </a:r>
            <a:r>
              <a:rPr lang="en-US" dirty="0"/>
              <a:t>including censorship and identity </a:t>
            </a:r>
            <a:r>
              <a:rPr lang="en-US" dirty="0" smtClean="0"/>
              <a:t>politics.</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dirty="0"/>
              <a:t>In 1986 the </a:t>
            </a:r>
            <a:r>
              <a:rPr lang="en-US" i="1" dirty="0"/>
              <a:t>Exploration: City Site </a:t>
            </a:r>
            <a:r>
              <a:rPr lang="en-US" dirty="0"/>
              <a:t>program began </a:t>
            </a:r>
            <a:r>
              <a:rPr lang="en-US" dirty="0" smtClean="0"/>
              <a:t>for site-specific installations in the empty lot next to the Gallery at </a:t>
            </a:r>
            <a:r>
              <a:rPr lang="en-US" dirty="0"/>
              <a:t>165 Grove Street. This program ended in 2001</a:t>
            </a:r>
          </a:p>
          <a:p>
            <a:r>
              <a:rPr lang="en-US" sz="2000" dirty="0" smtClean="0"/>
              <a:t>	</a:t>
            </a:r>
          </a:p>
          <a:p>
            <a:endParaRPr lang="en-US" sz="1600" dirty="0" smtClean="0"/>
          </a:p>
        </p:txBody>
      </p:sp>
      <p:sp>
        <p:nvSpPr>
          <p:cNvPr id="7" name="TextBox 6"/>
          <p:cNvSpPr txBox="1"/>
          <p:nvPr/>
        </p:nvSpPr>
        <p:spPr>
          <a:xfrm>
            <a:off x="182362" y="76200"/>
            <a:ext cx="4114800" cy="369332"/>
          </a:xfrm>
          <a:prstGeom prst="rect">
            <a:avLst/>
          </a:prstGeom>
          <a:noFill/>
        </p:spPr>
        <p:txBody>
          <a:bodyPr wrap="square" rtlCol="0">
            <a:spAutoFit/>
          </a:bodyPr>
          <a:lstStyle/>
          <a:p>
            <a:pPr algn="ctr"/>
            <a:r>
              <a:rPr lang="en-US" b="1" dirty="0" smtClean="0"/>
              <a:t>SFAC Galleries Historical Highlights</a:t>
            </a:r>
            <a:endParaRPr lang="en-US" b="1" dirty="0"/>
          </a:p>
        </p:txBody>
      </p:sp>
      <p:pic>
        <p:nvPicPr>
          <p:cNvPr id="2052" name="Picture 4" descr="S:\Gallery\ACG Exhibitions\2000-2010\2010\Replay - 2010 - CH - Lindner\2. Inventory\IMAGES\Capricorn Asunder - visiting group from SFMO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82" y="257167"/>
            <a:ext cx="4114953" cy="33176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Gallery\ACG Exhibitions\2000-2010\2010\Replay - 2010 - CH - Lindner\2. Inventory\IMAGES\Liquid Eyeliner Doris Fis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4198" y="3706440"/>
            <a:ext cx="4137889" cy="276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198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466" y="543573"/>
            <a:ext cx="5280734" cy="3570208"/>
          </a:xfrm>
          <a:prstGeom prst="rect">
            <a:avLst/>
          </a:prstGeom>
          <a:noFill/>
        </p:spPr>
        <p:txBody>
          <a:bodyPr wrap="square" rtlCol="0">
            <a:spAutoFit/>
          </a:bodyPr>
          <a:lstStyle/>
          <a:p>
            <a:r>
              <a:rPr lang="en-US" sz="2000" dirty="0" smtClean="0"/>
              <a:t>1990’s	</a:t>
            </a:r>
          </a:p>
          <a:p>
            <a:endParaRPr lang="en-US" sz="1000" dirty="0" smtClean="0"/>
          </a:p>
          <a:p>
            <a:pPr marL="342900" indent="-342900">
              <a:buFont typeface="Arial" panose="020B0604020202020204" pitchFamily="34" charset="0"/>
              <a:buChar char="•"/>
            </a:pPr>
            <a:r>
              <a:rPr lang="en-US" dirty="0" smtClean="0"/>
              <a:t>1994, 155 Grove Street declared seismically unfit. Gallery closed, window program began.</a:t>
            </a:r>
            <a:endParaRPr lang="en-US" dirty="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A bond measure to renovate 155 Grove Street fails to pass by a slight margin </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1996, temporary space in the Veterans Building opened</a:t>
            </a:r>
            <a:r>
              <a:rPr lang="en-US" dirty="0"/>
              <a:t>. The Art at City Hall program </a:t>
            </a:r>
            <a:r>
              <a:rPr lang="en-US" dirty="0" smtClean="0"/>
              <a:t>began</a:t>
            </a:r>
            <a:endParaRPr lang="en-US" sz="2000" dirty="0"/>
          </a:p>
          <a:p>
            <a:pPr marL="342900" indent="-342900">
              <a:buFont typeface="Arial" panose="020B0604020202020204" pitchFamily="34" charset="0"/>
              <a:buChar char="•"/>
            </a:pPr>
            <a:endParaRPr lang="en-US" sz="1000" dirty="0" smtClean="0"/>
          </a:p>
          <a:p>
            <a:endParaRPr lang="en-US" sz="2000" dirty="0" smtClean="0"/>
          </a:p>
          <a:p>
            <a:endParaRPr lang="en-US" sz="2000" dirty="0"/>
          </a:p>
        </p:txBody>
      </p:sp>
      <p:sp>
        <p:nvSpPr>
          <p:cNvPr id="7" name="TextBox 6"/>
          <p:cNvSpPr txBox="1"/>
          <p:nvPr/>
        </p:nvSpPr>
        <p:spPr>
          <a:xfrm>
            <a:off x="129466" y="152400"/>
            <a:ext cx="3657600" cy="369332"/>
          </a:xfrm>
          <a:prstGeom prst="rect">
            <a:avLst/>
          </a:prstGeom>
          <a:noFill/>
        </p:spPr>
        <p:txBody>
          <a:bodyPr wrap="square" rtlCol="0">
            <a:spAutoFit/>
          </a:bodyPr>
          <a:lstStyle/>
          <a:p>
            <a:pPr algn="ctr"/>
            <a:r>
              <a:rPr lang="en-US" b="1" dirty="0" smtClean="0"/>
              <a:t>SFAC</a:t>
            </a:r>
            <a:r>
              <a:rPr lang="en-US" dirty="0" smtClean="0"/>
              <a:t> </a:t>
            </a:r>
            <a:r>
              <a:rPr lang="en-US" b="1" dirty="0" smtClean="0"/>
              <a:t>Galleries Historical Highlights</a:t>
            </a:r>
            <a:endParaRPr lang="en-US" b="1" dirty="0"/>
          </a:p>
        </p:txBody>
      </p:sp>
      <p:pic>
        <p:nvPicPr>
          <p:cNvPr id="11" name="Picture 9" descr="Ribbon Cutt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0654" y="0"/>
            <a:ext cx="3433346" cy="2282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4.hdnux.com/photos/10/63/43/2308295/11/920x9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0654" y="2282511"/>
            <a:ext cx="3433346" cy="23249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sfartscommission.org/gallery/wp-content/uploads/2011/10/passport20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0654" y="4544758"/>
            <a:ext cx="3433346" cy="23132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9466" y="3444998"/>
            <a:ext cx="5280734" cy="2923877"/>
          </a:xfrm>
          <a:prstGeom prst="rect">
            <a:avLst/>
          </a:prstGeom>
        </p:spPr>
        <p:txBody>
          <a:bodyPr wrap="square">
            <a:spAutoFit/>
          </a:bodyPr>
          <a:lstStyle/>
          <a:p>
            <a:r>
              <a:rPr lang="en-US" dirty="0"/>
              <a:t>2000’s</a:t>
            </a:r>
          </a:p>
          <a:p>
            <a:endParaRPr lang="en-US" sz="1000" dirty="0"/>
          </a:p>
          <a:p>
            <a:pPr marL="285750" indent="-285750">
              <a:buFont typeface="Arial" panose="020B0604020202020204" pitchFamily="34" charset="0"/>
              <a:buChar char="•"/>
            </a:pPr>
            <a:r>
              <a:rPr lang="en-US" dirty="0" smtClean="0"/>
              <a:t>Mayor Brown requested </a:t>
            </a:r>
            <a:r>
              <a:rPr lang="en-US" dirty="0"/>
              <a:t>plans </a:t>
            </a:r>
            <a:r>
              <a:rPr lang="en-US" dirty="0" smtClean="0"/>
              <a:t>to </a:t>
            </a:r>
            <a:r>
              <a:rPr lang="en-US" dirty="0"/>
              <a:t>developed </a:t>
            </a:r>
            <a:r>
              <a:rPr lang="en-US" dirty="0" smtClean="0"/>
              <a:t>and renovate </a:t>
            </a:r>
            <a:r>
              <a:rPr lang="en-US" dirty="0"/>
              <a:t>155 and 165 Grove </a:t>
            </a:r>
            <a:r>
              <a:rPr lang="en-US" dirty="0" smtClean="0"/>
              <a:t>St, but </a:t>
            </a:r>
            <a:r>
              <a:rPr lang="en-US" dirty="0"/>
              <a:t>never adopted </a:t>
            </a:r>
          </a:p>
          <a:p>
            <a:pPr marL="171450" indent="-171450">
              <a:buFont typeface="Arial" panose="020B0604020202020204" pitchFamily="34" charset="0"/>
              <a:buChar char="•"/>
            </a:pPr>
            <a:endParaRPr lang="en-US" sz="1000" dirty="0"/>
          </a:p>
          <a:p>
            <a:pPr marL="285750" indent="-285750">
              <a:buFont typeface="Arial" panose="020B0604020202020204" pitchFamily="34" charset="0"/>
              <a:buChar char="•"/>
            </a:pPr>
            <a:r>
              <a:rPr lang="en-US" dirty="0"/>
              <a:t>City Hall North Light Court banner program initiated </a:t>
            </a:r>
          </a:p>
          <a:p>
            <a:pPr marL="171450" indent="-171450">
              <a:buFont typeface="Arial" panose="020B0604020202020204" pitchFamily="34" charset="0"/>
              <a:buChar char="•"/>
            </a:pPr>
            <a:endParaRPr lang="en-US" sz="1000" dirty="0"/>
          </a:p>
          <a:p>
            <a:pPr marL="285750" indent="-285750">
              <a:buFont typeface="Arial" panose="020B0604020202020204" pitchFamily="34" charset="0"/>
              <a:buChar char="•"/>
            </a:pPr>
            <a:r>
              <a:rPr lang="en-US" dirty="0" smtClean="0"/>
              <a:t>2008</a:t>
            </a:r>
            <a:r>
              <a:rPr lang="en-US" dirty="0"/>
              <a:t>, site-specific Bill Fontana project at City Hall </a:t>
            </a:r>
          </a:p>
          <a:p>
            <a:pPr marL="171450" indent="-171450">
              <a:buFont typeface="Arial" panose="020B0604020202020204" pitchFamily="34" charset="0"/>
              <a:buChar char="•"/>
            </a:pPr>
            <a:endParaRPr lang="en-US" sz="1000" dirty="0"/>
          </a:p>
          <a:p>
            <a:pPr marL="285750" indent="-285750">
              <a:buFont typeface="Arial" panose="020B0604020202020204" pitchFamily="34" charset="0"/>
              <a:buChar char="•"/>
            </a:pPr>
            <a:r>
              <a:rPr lang="en-US" dirty="0" smtClean="0"/>
              <a:t>2009</a:t>
            </a:r>
            <a:r>
              <a:rPr lang="en-US" dirty="0"/>
              <a:t>, the annual Passport event replaces the annual auction </a:t>
            </a:r>
          </a:p>
        </p:txBody>
      </p:sp>
    </p:spTree>
    <p:extLst>
      <p:ext uri="{BB962C8B-B14F-4D97-AF65-F5344CB8AC3E}">
        <p14:creationId xmlns:p14="http://schemas.microsoft.com/office/powerpoint/2010/main" val="2745572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051" y="225355"/>
            <a:ext cx="3756734" cy="5878532"/>
          </a:xfrm>
          <a:prstGeom prst="rect">
            <a:avLst/>
          </a:prstGeom>
          <a:noFill/>
        </p:spPr>
        <p:txBody>
          <a:bodyPr wrap="square" rtlCol="0">
            <a:spAutoFit/>
          </a:bodyPr>
          <a:lstStyle/>
          <a:p>
            <a:endParaRPr lang="en-US" sz="2000" dirty="0" smtClean="0"/>
          </a:p>
          <a:p>
            <a:endParaRPr lang="en-US" sz="2000" dirty="0" smtClean="0"/>
          </a:p>
          <a:p>
            <a:endParaRPr lang="en-US" sz="2000" dirty="0" smtClean="0"/>
          </a:p>
          <a:p>
            <a:r>
              <a:rPr lang="en-US" sz="2000" dirty="0" smtClean="0"/>
              <a:t>2010’s</a:t>
            </a:r>
          </a:p>
          <a:p>
            <a:endParaRPr lang="en-US" sz="1000" dirty="0" smtClean="0"/>
          </a:p>
          <a:p>
            <a:pPr marL="342900" indent="-342900">
              <a:buFont typeface="Arial" panose="020B0604020202020204" pitchFamily="34" charset="0"/>
              <a:buChar char="•"/>
            </a:pPr>
            <a:r>
              <a:rPr lang="en-US" dirty="0" smtClean="0"/>
              <a:t>2010, a massive 40</a:t>
            </a:r>
            <a:r>
              <a:rPr lang="en-US" baseline="30000" dirty="0" smtClean="0"/>
              <a:t>th</a:t>
            </a:r>
            <a:r>
              <a:rPr lang="en-US" dirty="0" smtClean="0"/>
              <a:t> Anniversary historical exhibition was mounted at City Hall </a:t>
            </a:r>
          </a:p>
          <a:p>
            <a:pPr marL="342900" indent="-342900">
              <a:buFont typeface="Arial" panose="020B0604020202020204" pitchFamily="34" charset="0"/>
              <a:buChar char="•"/>
            </a:pPr>
            <a:endParaRPr lang="en-US" sz="1000" dirty="0" smtClean="0"/>
          </a:p>
          <a:p>
            <a:pPr marL="342900" indent="-342900">
              <a:buFont typeface="Arial" panose="020B0604020202020204" pitchFamily="34" charset="0"/>
              <a:buChar char="•"/>
            </a:pPr>
            <a:r>
              <a:rPr lang="en-US" dirty="0" smtClean="0"/>
              <a:t>2011, the Sister City Exchange</a:t>
            </a:r>
          </a:p>
          <a:p>
            <a:pPr marL="342900" indent="-342900">
              <a:buFont typeface="Arial" panose="020B0604020202020204" pitchFamily="34" charset="0"/>
              <a:buChar char="•"/>
            </a:pPr>
            <a:endParaRPr lang="en-US" sz="1000" dirty="0" smtClean="0"/>
          </a:p>
          <a:p>
            <a:pPr marL="342900" indent="-342900">
              <a:buFont typeface="Arial" panose="020B0604020202020204" pitchFamily="34" charset="0"/>
              <a:buChar char="•"/>
            </a:pPr>
            <a:r>
              <a:rPr lang="en-US" dirty="0" smtClean="0"/>
              <a:t>2012, the program was renamed “San Francisco Arts Commission Galleries” </a:t>
            </a:r>
          </a:p>
          <a:p>
            <a:pPr marL="342900" indent="-342900">
              <a:buFont typeface="Arial" panose="020B0604020202020204" pitchFamily="34" charset="0"/>
              <a:buChar char="•"/>
            </a:pPr>
            <a:endParaRPr lang="en-US" sz="1000" dirty="0" smtClean="0"/>
          </a:p>
          <a:p>
            <a:pPr marL="342900" indent="-342900">
              <a:buFont typeface="Arial" panose="020B0604020202020204" pitchFamily="34" charset="0"/>
              <a:buChar char="•"/>
            </a:pPr>
            <a:r>
              <a:rPr lang="en-US" dirty="0" smtClean="0"/>
              <a:t>2013, the SFAC Main Gallery in Veterans Building closed for renovation </a:t>
            </a:r>
          </a:p>
          <a:p>
            <a:pPr marL="342900" indent="-342900">
              <a:buFont typeface="Arial" panose="020B0604020202020204" pitchFamily="34" charset="0"/>
              <a:buChar char="•"/>
            </a:pPr>
            <a:endParaRPr lang="en-US" sz="1000" dirty="0" smtClean="0"/>
          </a:p>
          <a:p>
            <a:pPr marL="342900" indent="-342900">
              <a:buFont typeface="Arial" panose="020B0604020202020204" pitchFamily="34" charset="0"/>
              <a:buChar char="•"/>
            </a:pPr>
            <a:r>
              <a:rPr lang="en-US" dirty="0" smtClean="0"/>
              <a:t>Programming continues at City Hall and Grove Street </a:t>
            </a:r>
          </a:p>
          <a:p>
            <a:pPr marL="342900" indent="-342900">
              <a:buFont typeface="Arial" panose="020B0604020202020204" pitchFamily="34" charset="0"/>
              <a:buChar char="•"/>
            </a:pPr>
            <a:endParaRPr lang="en-US" sz="1000" dirty="0" smtClean="0"/>
          </a:p>
          <a:p>
            <a:pPr marL="342900" indent="-342900">
              <a:buFont typeface="Arial" panose="020B0604020202020204" pitchFamily="34" charset="0"/>
              <a:buChar char="•"/>
            </a:pPr>
            <a:r>
              <a:rPr lang="en-US" sz="2000" dirty="0" smtClean="0"/>
              <a:t>2016, new Main Gallery opens</a:t>
            </a:r>
            <a:endParaRPr lang="en-US" sz="2000" dirty="0"/>
          </a:p>
        </p:txBody>
      </p:sp>
      <p:sp>
        <p:nvSpPr>
          <p:cNvPr id="7" name="TextBox 6"/>
          <p:cNvSpPr txBox="1"/>
          <p:nvPr/>
        </p:nvSpPr>
        <p:spPr>
          <a:xfrm>
            <a:off x="105051" y="165716"/>
            <a:ext cx="3505200" cy="369332"/>
          </a:xfrm>
          <a:prstGeom prst="rect">
            <a:avLst/>
          </a:prstGeom>
          <a:noFill/>
        </p:spPr>
        <p:txBody>
          <a:bodyPr wrap="square" rtlCol="0">
            <a:spAutoFit/>
          </a:bodyPr>
          <a:lstStyle/>
          <a:p>
            <a:pPr algn="ctr"/>
            <a:r>
              <a:rPr lang="en-US" b="1" dirty="0" smtClean="0"/>
              <a:t>SFAC Galleries Historical Highlights</a:t>
            </a:r>
            <a:endParaRPr lang="en-US" b="1"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3460" y="-1"/>
            <a:ext cx="4806026" cy="3478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mshiffler.ARTSCOM\AppData\Local\Microsoft\Windows\Temporary Internet Files\Content.Outlook\K9ABN8CO\photo 1 (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3459" y="3371294"/>
            <a:ext cx="4750541" cy="3562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97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362940"/>
            <a:ext cx="6781800" cy="762000"/>
          </a:xfrm>
        </p:spPr>
        <p:txBody>
          <a:bodyPr>
            <a:normAutofit/>
          </a:bodyPr>
          <a:lstStyle/>
          <a:p>
            <a:r>
              <a:rPr lang="en-US" dirty="0" smtClean="0"/>
              <a:t>SFAC Galleries Fun Facts</a:t>
            </a:r>
            <a:endParaRPr lang="en-US" dirty="0"/>
          </a:p>
        </p:txBody>
      </p:sp>
      <p:sp>
        <p:nvSpPr>
          <p:cNvPr id="3" name="Content Placeholder 2"/>
          <p:cNvSpPr>
            <a:spLocks noGrp="1"/>
          </p:cNvSpPr>
          <p:nvPr>
            <p:ph idx="1"/>
          </p:nvPr>
        </p:nvSpPr>
        <p:spPr>
          <a:xfrm>
            <a:off x="457200" y="3352800"/>
            <a:ext cx="8229600" cy="3657600"/>
          </a:xfrm>
        </p:spPr>
        <p:txBody>
          <a:bodyPr>
            <a:normAutofit fontScale="70000" lnSpcReduction="20000"/>
          </a:bodyPr>
          <a:lstStyle/>
          <a:p>
            <a:r>
              <a:rPr lang="en-US" dirty="0" smtClean="0"/>
              <a:t>The </a:t>
            </a:r>
            <a:r>
              <a:rPr lang="en-US" dirty="0"/>
              <a:t>SFAC Galleries exhibits works by over 150 artists annually in our three Civic Center locations. </a:t>
            </a:r>
            <a:r>
              <a:rPr lang="en-US" dirty="0" smtClean="0"/>
              <a:t>*</a:t>
            </a:r>
          </a:p>
          <a:p>
            <a:endParaRPr lang="en-US" sz="1400" dirty="0"/>
          </a:p>
          <a:p>
            <a:r>
              <a:rPr lang="en-US" dirty="0" smtClean="0"/>
              <a:t>80-90</a:t>
            </a:r>
            <a:r>
              <a:rPr lang="en-US" dirty="0"/>
              <a:t>% of the artists we exhibit live in the Bay Area, and over two-thirds of those artists live in San Francisco. </a:t>
            </a:r>
            <a:r>
              <a:rPr lang="en-US" dirty="0" smtClean="0"/>
              <a:t>*</a:t>
            </a:r>
          </a:p>
          <a:p>
            <a:endParaRPr lang="en-US" sz="1400" dirty="0"/>
          </a:p>
          <a:p>
            <a:r>
              <a:rPr lang="en-US" dirty="0" smtClean="0"/>
              <a:t>We </a:t>
            </a:r>
            <a:r>
              <a:rPr lang="en-US" dirty="0"/>
              <a:t>produce 9 – 11 exhibitions annually. </a:t>
            </a:r>
            <a:endParaRPr lang="en-US" dirty="0" smtClean="0"/>
          </a:p>
          <a:p>
            <a:endParaRPr lang="en-US" sz="1400" dirty="0"/>
          </a:p>
          <a:p>
            <a:r>
              <a:rPr lang="en-US" dirty="0" smtClean="0"/>
              <a:t>We </a:t>
            </a:r>
            <a:r>
              <a:rPr lang="en-US" dirty="0"/>
              <a:t>produce 1 – 3 educational public programs per exhibition. Public programs range from panel discussions to family days. </a:t>
            </a:r>
          </a:p>
          <a:p>
            <a:pPr marL="0" indent="0">
              <a:buNone/>
            </a:pPr>
            <a:endParaRPr lang="en-US" sz="2600" dirty="0" smtClean="0"/>
          </a:p>
          <a:p>
            <a:pPr marL="0" indent="0">
              <a:buNone/>
            </a:pPr>
            <a:r>
              <a:rPr lang="en-US" sz="2600" dirty="0" smtClean="0"/>
              <a:t>* Statistical data from 1990 - 2013</a:t>
            </a:r>
            <a:endParaRPr lang="en-US" sz="2600" dirty="0"/>
          </a:p>
        </p:txBody>
      </p:sp>
      <p:pic>
        <p:nvPicPr>
          <p:cNvPr id="11" name="Picture 15" descr="Tim Sullivan Image with tex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14791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7918" y="8138"/>
            <a:ext cx="4179000" cy="2354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5598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8600"/>
            <a:ext cx="8229600" cy="4953000"/>
          </a:xfrm>
        </p:spPr>
        <p:txBody>
          <a:bodyPr>
            <a:normAutofit/>
          </a:bodyPr>
          <a:lstStyle/>
          <a:p>
            <a:r>
              <a:rPr lang="en-US" sz="2600" dirty="0" smtClean="0"/>
              <a:t>The </a:t>
            </a:r>
            <a:r>
              <a:rPr lang="en-US" sz="2600" dirty="0"/>
              <a:t>SFAC Galleries enters into an average of 10 significant programmatic partnerships annually. (There are years that we are slightly under, and years, like 2011, where we nurtured relationships with 30 partners</a:t>
            </a:r>
            <a:r>
              <a:rPr lang="en-US" sz="2600" dirty="0" smtClean="0"/>
              <a:t>.) This statistic does not include our passport neighborhood vendor partners. *</a:t>
            </a:r>
          </a:p>
          <a:p>
            <a:pPr marL="0" indent="0">
              <a:buNone/>
            </a:pPr>
            <a:endParaRPr lang="en-US" sz="1000" dirty="0"/>
          </a:p>
          <a:p>
            <a:r>
              <a:rPr lang="en-US" sz="2600" dirty="0" smtClean="0"/>
              <a:t>Exhibitions </a:t>
            </a:r>
            <a:r>
              <a:rPr lang="en-US" sz="2600" dirty="0"/>
              <a:t>with a social and/or civic focus constitutes </a:t>
            </a:r>
            <a:r>
              <a:rPr lang="en-US" sz="2600" dirty="0" smtClean="0"/>
              <a:t>two-thirds </a:t>
            </a:r>
            <a:r>
              <a:rPr lang="en-US" sz="2600" dirty="0"/>
              <a:t>of the SFAC Galleries programming. </a:t>
            </a:r>
            <a:r>
              <a:rPr lang="en-US" sz="2600" dirty="0" smtClean="0"/>
              <a:t>*</a:t>
            </a:r>
            <a:endParaRPr lang="en-US" sz="2600" dirty="0"/>
          </a:p>
          <a:p>
            <a:pPr marL="0" indent="0">
              <a:buNone/>
            </a:pPr>
            <a:endParaRPr lang="en-US" sz="1000" dirty="0" smtClean="0"/>
          </a:p>
          <a:p>
            <a:pPr marL="0" indent="0">
              <a:buNone/>
            </a:pPr>
            <a:r>
              <a:rPr lang="en-US" sz="2600" dirty="0" smtClean="0"/>
              <a:t>* Statistical data from 1990 - 2013</a:t>
            </a:r>
            <a:endParaRPr lang="en-US" sz="2600"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544" y="4572002"/>
            <a:ext cx="1865482" cy="2125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4913" y="4572002"/>
            <a:ext cx="2354687" cy="2125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4572001"/>
            <a:ext cx="2855174" cy="2125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774" y="4572000"/>
            <a:ext cx="1584370" cy="2125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55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100" name="Picture 4" descr="http://www.eastbayexpress.com/binary/0d60/cultures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680" y="4038600"/>
            <a:ext cx="2843213" cy="18954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bg1"/>
                </a:solidFill>
              </a:rPr>
              <a:t>Step 1</a:t>
            </a:r>
            <a:endParaRPr lang="en-US" dirty="0">
              <a:solidFill>
                <a:schemeClr val="bg1"/>
              </a:solidFill>
            </a:endParaRPr>
          </a:p>
        </p:txBody>
      </p:sp>
      <p:sp>
        <p:nvSpPr>
          <p:cNvPr id="3" name="Content Placeholder 2"/>
          <p:cNvSpPr>
            <a:spLocks noGrp="1"/>
          </p:cNvSpPr>
          <p:nvPr>
            <p:ph idx="1"/>
          </p:nvPr>
        </p:nvSpPr>
        <p:spPr>
          <a:xfrm>
            <a:off x="457200" y="1775618"/>
            <a:ext cx="8229600" cy="4525963"/>
          </a:xfrm>
        </p:spPr>
        <p:txBody>
          <a:bodyPr/>
          <a:lstStyle/>
          <a:p>
            <a:pPr marL="0" indent="0">
              <a:buNone/>
            </a:pPr>
            <a:r>
              <a:rPr lang="en-US" dirty="0" smtClean="0">
                <a:solidFill>
                  <a:schemeClr val="bg1"/>
                </a:solidFill>
              </a:rPr>
              <a:t>Engage stakeholders and members of various sectors of our visual art community. </a:t>
            </a:r>
          </a:p>
          <a:p>
            <a:pPr marL="0" indent="0">
              <a:buNone/>
            </a:pPr>
            <a:endParaRPr lang="en-US" dirty="0" smtClean="0">
              <a:solidFill>
                <a:schemeClr val="bg1"/>
              </a:solidFill>
            </a:endParaRPr>
          </a:p>
        </p:txBody>
      </p:sp>
      <p:pic>
        <p:nvPicPr>
          <p:cNvPr id="4098" name="Picture 2" descr="https://media.licdn.com/media/p/1/000/0fd/3ce/03eda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57" y="4038599"/>
            <a:ext cx="1895475" cy="18954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art.ucsc.edu/sites/default/files/imagecache/scale-to-136x204/2014DanaHemenway_PhotoByAyaBrackett_7834cr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4157" y="4033420"/>
            <a:ext cx="1263650" cy="18954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bp3.blogger.com/_tfaGctZ6biM/SI2CWPnUA3I/AAAAAAAAADo/JuTi2I1z6QM/s320/abby1%5B1%5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893" y="4038599"/>
            <a:ext cx="1486764" cy="189547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squarecylinder.com/wp-content/uploads/image/2014_RENNY%20PRITIKIN%20INTERVIEW/RENNY%20PRITIKIN_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8657" y="4038599"/>
            <a:ext cx="1890296" cy="1890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113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838200"/>
            <a:ext cx="8229600" cy="4800600"/>
          </a:xfrm>
        </p:spPr>
        <p:txBody>
          <a:bodyPr>
            <a:normAutofit/>
          </a:bodyPr>
          <a:lstStyle/>
          <a:p>
            <a:pPr marL="0" indent="0">
              <a:buNone/>
            </a:pPr>
            <a:r>
              <a:rPr lang="en-US" sz="2400" dirty="0" smtClean="0"/>
              <a:t>In attendance: </a:t>
            </a:r>
          </a:p>
          <a:p>
            <a:r>
              <a:rPr lang="en-US" sz="2400" dirty="0" smtClean="0"/>
              <a:t>Artists</a:t>
            </a:r>
          </a:p>
          <a:p>
            <a:r>
              <a:rPr lang="en-US" sz="2400" dirty="0" smtClean="0"/>
              <a:t>Curators</a:t>
            </a:r>
          </a:p>
          <a:p>
            <a:r>
              <a:rPr lang="en-US" sz="2400" dirty="0" smtClean="0"/>
              <a:t>Museum and alternative space staff</a:t>
            </a:r>
          </a:p>
          <a:p>
            <a:r>
              <a:rPr lang="en-US" sz="2400" dirty="0" smtClean="0"/>
              <a:t>Art dealers</a:t>
            </a:r>
          </a:p>
          <a:p>
            <a:r>
              <a:rPr lang="en-US" sz="2400" dirty="0" smtClean="0"/>
              <a:t>Funders</a:t>
            </a:r>
          </a:p>
          <a:p>
            <a:r>
              <a:rPr lang="en-US" sz="2400" dirty="0"/>
              <a:t>Commissioners</a:t>
            </a:r>
          </a:p>
          <a:p>
            <a:r>
              <a:rPr lang="en-US" sz="2400" dirty="0"/>
              <a:t>Advisory Board Members (past and present)</a:t>
            </a:r>
          </a:p>
          <a:p>
            <a:r>
              <a:rPr lang="en-US" sz="2400" dirty="0"/>
              <a:t>SFAC Staff</a:t>
            </a:r>
          </a:p>
          <a:p>
            <a:endParaRPr lang="en-US" dirty="0" smtClean="0"/>
          </a:p>
          <a:p>
            <a:endParaRPr lang="en-US" dirty="0" smtClean="0"/>
          </a:p>
          <a:p>
            <a:endParaRPr lang="en-US" dirty="0"/>
          </a:p>
        </p:txBody>
      </p:sp>
      <p:sp>
        <p:nvSpPr>
          <p:cNvPr id="5" name="Title 4"/>
          <p:cNvSpPr>
            <a:spLocks noGrp="1"/>
          </p:cNvSpPr>
          <p:nvPr>
            <p:ph type="title"/>
          </p:nvPr>
        </p:nvSpPr>
        <p:spPr>
          <a:xfrm>
            <a:off x="-657687" y="0"/>
            <a:ext cx="8229600" cy="1143000"/>
          </a:xfrm>
        </p:spPr>
        <p:txBody>
          <a:bodyPr/>
          <a:lstStyle/>
          <a:p>
            <a:r>
              <a:rPr lang="en-US" dirty="0" smtClean="0"/>
              <a:t>Two Stakeholder Meetings</a:t>
            </a:r>
            <a:endParaRPr lang="en-US" dirty="0"/>
          </a:p>
        </p:txBody>
      </p:sp>
      <p:sp>
        <p:nvSpPr>
          <p:cNvPr id="6" name="Title 4"/>
          <p:cNvSpPr txBox="1">
            <a:spLocks/>
          </p:cNvSpPr>
          <p:nvPr/>
        </p:nvSpPr>
        <p:spPr>
          <a:xfrm>
            <a:off x="228600" y="4724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Individual Meetings (in progress)</a:t>
            </a:r>
            <a:endParaRPr lang="en-US" dirty="0"/>
          </a:p>
        </p:txBody>
      </p:sp>
      <p:sp>
        <p:nvSpPr>
          <p:cNvPr id="7" name="Content Placeholder 3"/>
          <p:cNvSpPr txBox="1">
            <a:spLocks/>
          </p:cNvSpPr>
          <p:nvPr/>
        </p:nvSpPr>
        <p:spPr>
          <a:xfrm>
            <a:off x="457200" y="5567779"/>
            <a:ext cx="8229600" cy="2133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Cultural Center directors and visual art staff. </a:t>
            </a:r>
          </a:p>
          <a:p>
            <a:r>
              <a:rPr lang="en-US" sz="2400" dirty="0" smtClean="0"/>
              <a:t>Nonprofit arts org. directors </a:t>
            </a:r>
          </a:p>
          <a:p>
            <a:endParaRPr lang="en-US" dirty="0" smtClean="0"/>
          </a:p>
          <a:p>
            <a:endParaRPr lang="en-US" dirty="0" smtClean="0"/>
          </a:p>
          <a:p>
            <a:endParaRPr lang="en-US" dirty="0"/>
          </a:p>
        </p:txBody>
      </p:sp>
      <p:pic>
        <p:nvPicPr>
          <p:cNvPr id="1034" name="Picture 10" descr="https://media.licdn.com/mpr/mpr/shrinknp_400_400/p/2/000/0a8/297/34026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3581400"/>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3169" y="1781379"/>
            <a:ext cx="1781175" cy="1786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descr="http://www.artofhustle.com/wp-content/uploads/featured/woffor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5918"/>
            <a:ext cx="1905000" cy="1775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052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13389</TotalTime>
  <Words>1109</Words>
  <Application>Microsoft Office PowerPoint</Application>
  <PresentationFormat>On-screen Show (4:3)</PresentationFormat>
  <Paragraphs>177</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SFAC Galleries Strategic Plan Alignment Report</vt:lpstr>
      <vt:lpstr>PowerPoint Presentation</vt:lpstr>
      <vt:lpstr>PowerPoint Presentation</vt:lpstr>
      <vt:lpstr>PowerPoint Presentation</vt:lpstr>
      <vt:lpstr>PowerPoint Presentation</vt:lpstr>
      <vt:lpstr>SFAC Galleries Fun Facts</vt:lpstr>
      <vt:lpstr>PowerPoint Presentation</vt:lpstr>
      <vt:lpstr>Step 1</vt:lpstr>
      <vt:lpstr>Two Stakeholder Meetings</vt:lpstr>
      <vt:lpstr>Step 2</vt:lpstr>
      <vt:lpstr>PowerPoint Presentation</vt:lpstr>
      <vt:lpstr>PowerPoint Presentation</vt:lpstr>
      <vt:lpstr>PowerPoint Presentation</vt:lpstr>
      <vt:lpstr>PowerPoint Presentation</vt:lpstr>
      <vt:lpstr>PowerPoint Presentation</vt:lpstr>
      <vt:lpstr>Step 3</vt:lpstr>
      <vt:lpstr>PowerPoint Presentation</vt:lpstr>
      <vt:lpstr>Potential  public  programming  partners:  </vt:lpstr>
      <vt:lpstr>Expanding curatorial </vt:lpstr>
      <vt:lpstr>Featuring SFAC artists  (early ideas)</vt:lpstr>
      <vt:lpstr>Selected Upcoming Exhibitions</vt:lpstr>
      <vt:lpstr>Questions for VAC…</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SFAC Galleries Strategic Plan Alignment Report</dc:title>
  <dc:creator>Meg Shiffler</dc:creator>
  <cp:lastModifiedBy>Meg Shiffler</cp:lastModifiedBy>
  <cp:revision>119</cp:revision>
  <cp:lastPrinted>2015-05-27T22:16:06Z</cp:lastPrinted>
  <dcterms:created xsi:type="dcterms:W3CDTF">2015-04-23T21:20:51Z</dcterms:created>
  <dcterms:modified xsi:type="dcterms:W3CDTF">2015-05-27T22:17:07Z</dcterms:modified>
</cp:coreProperties>
</file>