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5" d="100"/>
          <a:sy n="65" d="100"/>
        </p:scale>
        <p:origin x="-114" y="-120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1D8BD707-D9CF-40AE-B4C6-C98DA3205C09}" type="datetimeFigureOut">
              <a:rPr lang="en-US" smtClean="0"/>
              <a:pPr/>
              <a:t>11/4/2010</a:t>
            </a:fld>
            <a:endParaRPr lang="en-US"/>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US"/>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11/4/2010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1D8BD707-D9CF-40AE-B4C6-C98DA3205C09}" type="datetimeFigureOut">
              <a:rPr lang="en-US" smtClean="0"/>
              <a:pPr/>
              <a:t>11/4/2010</a:t>
            </a:fld>
            <a:endParaRPr lang="en-US"/>
          </a:p>
        </p:txBody>
      </p:sp>
      <p:sp>
        <p:nvSpPr>
          <p:cNvPr id="5" name="Footer Placeholder 4"/>
          <p:cNvSpPr>
            <a:spLocks noGrp="1"/>
          </p:cNvSpPr>
          <p:nvPr>
            <p:ph type="ftr" sz="quarter" idx="11"/>
          </p:nvPr>
        </p:nvSpPr>
        <p:spPr>
          <a:xfrm>
            <a:off x="457200" y="6556248"/>
            <a:ext cx="3657600" cy="228600"/>
          </a:xfrm>
        </p:spPr>
        <p:txBody>
          <a:bodyPr/>
          <a:lstStyle>
            <a:extLst/>
          </a:lstStyle>
          <a:p>
            <a:endParaRPr lang="en-US"/>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11/4/2010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1D8BD707-D9CF-40AE-B4C6-C98DA3205C09}" type="datetimeFigureOut">
              <a:rPr lang="en-US" smtClean="0"/>
              <a:pPr/>
              <a:t>11/4/2010</a:t>
            </a:fld>
            <a:endParaRPr lang="en-US"/>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US"/>
          </a:p>
        </p:txBody>
      </p:sp>
      <p:sp>
        <p:nvSpPr>
          <p:cNvPr id="6" name="Slide Number Placeholder 5"/>
          <p:cNvSpPr>
            <a:spLocks noGrp="1"/>
          </p:cNvSpPr>
          <p:nvPr>
            <p:ph type="sldNum" sz="quarter" idx="12"/>
          </p:nvPr>
        </p:nvSpPr>
        <p:spPr>
          <a:xfrm>
            <a:off x="6733952" y="6555112"/>
            <a:ext cx="588336" cy="228600"/>
          </a:xfrm>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11/4/2010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11/4/2010</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1D8BD707-D9CF-40AE-B4C6-C98DA3205C09}" type="datetimeFigureOut">
              <a:rPr lang="en-US" smtClean="0"/>
              <a:pPr/>
              <a:t>11/4/2010</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1D8BD707-D9CF-40AE-B4C6-C98DA3205C09}" type="datetimeFigureOut">
              <a:rPr lang="en-US" smtClean="0"/>
              <a:pPr/>
              <a:t>11/4/2010</a:t>
            </a:fld>
            <a:endParaRPr lang="en-US"/>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US"/>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11/4/2010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11/4/2010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1D8BD707-D9CF-40AE-B4C6-C98DA3205C09}" type="datetimeFigureOut">
              <a:rPr lang="en-US" smtClean="0"/>
              <a:pPr/>
              <a:t>11/4/2010</a:t>
            </a:fld>
            <a:endParaRPr lang="en-US"/>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US"/>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b="1" dirty="0" smtClean="0"/>
              <a:t/>
            </a:r>
            <a:br>
              <a:rPr lang="en-US" b="1" dirty="0" smtClean="0"/>
            </a:br>
            <a:r>
              <a:rPr lang="en-US" b="1" dirty="0" smtClean="0"/>
              <a:t> Making the </a:t>
            </a:r>
            <a:r>
              <a:rPr lang="en-US" b="1" dirty="0" err="1" smtClean="0"/>
              <a:t>PatienT</a:t>
            </a:r>
            <a:r>
              <a:rPr lang="en-US" b="1" dirty="0" smtClean="0"/>
              <a:t>  </a:t>
            </a:r>
            <a:br>
              <a:rPr lang="en-US" b="1" dirty="0" smtClean="0"/>
            </a:br>
            <a:r>
              <a:rPr lang="en-US" b="1" dirty="0" smtClean="0"/>
              <a:t> </a:t>
            </a:r>
            <a:br>
              <a:rPr lang="en-US" b="1" dirty="0" smtClean="0"/>
            </a:br>
            <a:r>
              <a:rPr lang="en-US" b="1" dirty="0" smtClean="0"/>
              <a:t>Part </a:t>
            </a:r>
            <a:r>
              <a:rPr lang="en-US" b="1" dirty="0" smtClean="0"/>
              <a:t>of the </a:t>
            </a:r>
            <a:r>
              <a:rPr lang="en-US" b="1" dirty="0" smtClean="0"/>
              <a:t>Team</a:t>
            </a:r>
            <a:r>
              <a:rPr lang="en-US" b="1" dirty="0" smtClean="0"/>
              <a:t/>
            </a:r>
            <a:br>
              <a:rPr lang="en-US" b="1" dirty="0" smtClean="0"/>
            </a:br>
            <a:endParaRPr lang="en-US" dirty="0"/>
          </a:p>
        </p:txBody>
      </p:sp>
      <p:sp>
        <p:nvSpPr>
          <p:cNvPr id="3" name="Subtitle 2"/>
          <p:cNvSpPr>
            <a:spLocks noGrp="1"/>
          </p:cNvSpPr>
          <p:nvPr>
            <p:ph type="subTitle" idx="1"/>
          </p:nvPr>
        </p:nvSpPr>
        <p:spPr/>
        <p:txBody>
          <a:bodyPr>
            <a:normAutofit fontScale="77500" lnSpcReduction="20000"/>
          </a:bodyPr>
          <a:lstStyle/>
          <a:p>
            <a:r>
              <a:rPr lang="en-US" dirty="0" smtClean="0"/>
              <a:t>Carol A. Miller, MD</a:t>
            </a:r>
          </a:p>
          <a:p>
            <a:r>
              <a:rPr lang="en-US" dirty="0" smtClean="0"/>
              <a:t>Professor, Pediatrics</a:t>
            </a:r>
          </a:p>
          <a:p>
            <a:r>
              <a:rPr lang="en-US" dirty="0" smtClean="0"/>
              <a:t>UCSF </a:t>
            </a:r>
            <a:r>
              <a:rPr lang="en-US" dirty="0" err="1" smtClean="0"/>
              <a:t>Benioff</a:t>
            </a:r>
            <a:r>
              <a:rPr lang="en-US" dirty="0" smtClean="0"/>
              <a:t> Children’s Hospital</a:t>
            </a:r>
          </a:p>
          <a:p>
            <a:r>
              <a:rPr lang="en-US" dirty="0" smtClean="0"/>
              <a:t>And the Asthma Task </a:t>
            </a:r>
            <a:r>
              <a:rPr lang="en-US" dirty="0" smtClean="0"/>
              <a:t>F</a:t>
            </a:r>
            <a:r>
              <a:rPr lang="en-US" dirty="0" smtClean="0"/>
              <a:t>orce Team</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Non-adherence</a:t>
            </a:r>
            <a:endParaRPr lang="en-US" dirty="0"/>
          </a:p>
        </p:txBody>
      </p:sp>
      <p:pic>
        <p:nvPicPr>
          <p:cNvPr id="4" name="Content Placeholder 3"/>
          <p:cNvPicPr>
            <a:picLocks noGrp="1"/>
          </p:cNvPicPr>
          <p:nvPr>
            <p:ph idx="1"/>
          </p:nvPr>
        </p:nvPicPr>
        <p:blipFill>
          <a:blip r:embed="rId2"/>
          <a:srcRect/>
          <a:stretch>
            <a:fillRect/>
          </a:stretch>
        </p:blipFill>
        <p:spPr bwMode="auto">
          <a:xfrm>
            <a:off x="1905000" y="1676400"/>
            <a:ext cx="5257800" cy="4343400"/>
          </a:xfrm>
          <a:prstGeom prst="rect">
            <a:avLst/>
          </a:prstGeom>
          <a:noFill/>
          <a:ln w="9525">
            <a:noFill/>
            <a:miter lim="800000"/>
            <a:headEnd/>
            <a:tailEnd/>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Adherence Barriers</a:t>
            </a:r>
            <a:endParaRPr lang="en-US" dirty="0"/>
          </a:p>
        </p:txBody>
      </p:sp>
      <p:sp>
        <p:nvSpPr>
          <p:cNvPr id="3" name="Content Placeholder 2"/>
          <p:cNvSpPr>
            <a:spLocks noGrp="1"/>
          </p:cNvSpPr>
          <p:nvPr>
            <p:ph idx="1"/>
          </p:nvPr>
        </p:nvSpPr>
        <p:spPr/>
        <p:txBody>
          <a:bodyPr>
            <a:normAutofit/>
          </a:bodyPr>
          <a:lstStyle/>
          <a:p>
            <a:r>
              <a:rPr lang="en-US" dirty="0" smtClean="0"/>
              <a:t>Fear of medication use</a:t>
            </a:r>
          </a:p>
          <a:p>
            <a:r>
              <a:rPr lang="en-US" dirty="0" smtClean="0"/>
              <a:t>Disease denial</a:t>
            </a:r>
          </a:p>
          <a:p>
            <a:r>
              <a:rPr lang="en-US" dirty="0" smtClean="0"/>
              <a:t>Parental guilt (child with asthma)</a:t>
            </a:r>
          </a:p>
          <a:p>
            <a:r>
              <a:rPr lang="en-US" dirty="0" smtClean="0"/>
              <a:t>Unaware of risks of non-control</a:t>
            </a:r>
          </a:p>
          <a:p>
            <a:r>
              <a:rPr lang="en-US" dirty="0" smtClean="0"/>
              <a:t>Misunderstanding of the recommendations</a:t>
            </a:r>
          </a:p>
          <a:p>
            <a:r>
              <a:rPr lang="en-US" dirty="0" smtClean="0"/>
              <a:t>Language barriers</a:t>
            </a:r>
          </a:p>
          <a:p>
            <a:r>
              <a:rPr lang="en-US" dirty="0" smtClean="0"/>
              <a:t>Underestimation of the significance of symptoms</a:t>
            </a:r>
          </a:p>
          <a:p>
            <a:r>
              <a:rPr lang="en-US" dirty="0" smtClean="0"/>
              <a:t>Non-medical social factors</a:t>
            </a:r>
          </a:p>
          <a:p>
            <a:r>
              <a:rPr lang="en-US" dirty="0" smtClean="0"/>
              <a:t>Other communication barriers </a:t>
            </a:r>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28600"/>
            <a:ext cx="8229600" cy="1143000"/>
          </a:xfrm>
        </p:spPr>
        <p:txBody>
          <a:bodyPr/>
          <a:lstStyle/>
          <a:p>
            <a:r>
              <a:rPr lang="en-US" dirty="0" smtClean="0"/>
              <a:t>L.E.A.R.N.</a:t>
            </a:r>
            <a:endParaRPr lang="en-US" dirty="0"/>
          </a:p>
        </p:txBody>
      </p:sp>
      <p:sp>
        <p:nvSpPr>
          <p:cNvPr id="3" name="Content Placeholder 2"/>
          <p:cNvSpPr>
            <a:spLocks noGrp="1"/>
          </p:cNvSpPr>
          <p:nvPr>
            <p:ph idx="1"/>
          </p:nvPr>
        </p:nvSpPr>
        <p:spPr/>
        <p:txBody>
          <a:bodyPr>
            <a:normAutofit lnSpcReduction="10000"/>
          </a:bodyPr>
          <a:lstStyle/>
          <a:p>
            <a:pPr>
              <a:buNone/>
            </a:pPr>
            <a:r>
              <a:rPr lang="en-US" dirty="0" smtClean="0"/>
              <a:t>L    </a:t>
            </a:r>
            <a:r>
              <a:rPr lang="en-US" u="sng" dirty="0" smtClean="0"/>
              <a:t>L</a:t>
            </a:r>
            <a:r>
              <a:rPr lang="en-US" dirty="0" smtClean="0"/>
              <a:t>isten with sympathy and understanding </a:t>
            </a:r>
            <a:r>
              <a:rPr lang="en-US" dirty="0" smtClean="0"/>
              <a:t>to the </a:t>
            </a:r>
            <a:r>
              <a:rPr lang="en-US" dirty="0" smtClean="0"/>
              <a:t>patient's perception of the problem</a:t>
            </a:r>
          </a:p>
          <a:p>
            <a:pPr>
              <a:buNone/>
            </a:pPr>
            <a:endParaRPr lang="en-US" dirty="0" smtClean="0"/>
          </a:p>
          <a:p>
            <a:pPr>
              <a:buNone/>
            </a:pPr>
            <a:r>
              <a:rPr lang="en-US" dirty="0" smtClean="0"/>
              <a:t>E    </a:t>
            </a:r>
            <a:r>
              <a:rPr lang="en-US" u="sng" dirty="0" smtClean="0"/>
              <a:t>E</a:t>
            </a:r>
            <a:r>
              <a:rPr lang="en-US" dirty="0" smtClean="0"/>
              <a:t>xplain your perceptions of the problem</a:t>
            </a:r>
          </a:p>
          <a:p>
            <a:pPr>
              <a:buNone/>
            </a:pPr>
            <a:endParaRPr lang="en-US" dirty="0" smtClean="0"/>
          </a:p>
          <a:p>
            <a:pPr>
              <a:buNone/>
            </a:pPr>
            <a:r>
              <a:rPr lang="en-US" dirty="0" smtClean="0"/>
              <a:t>A    </a:t>
            </a:r>
            <a:r>
              <a:rPr lang="en-US" u="sng" dirty="0" smtClean="0"/>
              <a:t>A</a:t>
            </a:r>
            <a:r>
              <a:rPr lang="en-US" dirty="0" smtClean="0"/>
              <a:t>cknowledge and discuss the differences</a:t>
            </a:r>
          </a:p>
          <a:p>
            <a:pPr>
              <a:buNone/>
            </a:pPr>
            <a:r>
              <a:rPr lang="en-US" dirty="0" smtClean="0"/>
              <a:t>		and similarities</a:t>
            </a:r>
          </a:p>
          <a:p>
            <a:pPr>
              <a:buNone/>
            </a:pPr>
            <a:endParaRPr lang="en-US" dirty="0" smtClean="0"/>
          </a:p>
          <a:p>
            <a:pPr>
              <a:buNone/>
            </a:pPr>
            <a:r>
              <a:rPr lang="en-US" dirty="0" smtClean="0"/>
              <a:t>R    </a:t>
            </a:r>
            <a:r>
              <a:rPr lang="en-US" u="sng" dirty="0" smtClean="0"/>
              <a:t>R</a:t>
            </a:r>
            <a:r>
              <a:rPr lang="en-US" dirty="0" smtClean="0"/>
              <a:t>ecommend treatment</a:t>
            </a:r>
          </a:p>
          <a:p>
            <a:pPr>
              <a:buNone/>
            </a:pPr>
            <a:endParaRPr lang="en-US" dirty="0" smtClean="0"/>
          </a:p>
          <a:p>
            <a:pPr>
              <a:buNone/>
            </a:pPr>
            <a:r>
              <a:rPr lang="en-US" dirty="0" smtClean="0"/>
              <a:t>N    </a:t>
            </a:r>
            <a:r>
              <a:rPr lang="en-US" u="sng" dirty="0" smtClean="0"/>
              <a:t>N</a:t>
            </a:r>
            <a:r>
              <a:rPr lang="en-US" dirty="0" smtClean="0"/>
              <a:t>egotiate agreement</a:t>
            </a:r>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Listen</a:t>
            </a:r>
            <a:endParaRPr lang="en-US" dirty="0"/>
          </a:p>
        </p:txBody>
      </p:sp>
      <p:sp>
        <p:nvSpPr>
          <p:cNvPr id="3" name="Content Placeholder 2"/>
          <p:cNvSpPr>
            <a:spLocks noGrp="1"/>
          </p:cNvSpPr>
          <p:nvPr>
            <p:ph idx="1"/>
          </p:nvPr>
        </p:nvSpPr>
        <p:spPr/>
        <p:txBody>
          <a:bodyPr/>
          <a:lstStyle/>
          <a:p>
            <a:r>
              <a:rPr lang="en-US" i="1" dirty="0" smtClean="0"/>
              <a:t>attempt to elicit the patient’s perspective</a:t>
            </a:r>
          </a:p>
          <a:p>
            <a:endParaRPr lang="en-US" i="1" dirty="0" smtClean="0"/>
          </a:p>
          <a:p>
            <a:r>
              <a:rPr lang="en-US" i="1" dirty="0" smtClean="0"/>
              <a:t>Sample questions:  </a:t>
            </a:r>
          </a:p>
          <a:p>
            <a:pPr lvl="1"/>
            <a:r>
              <a:rPr lang="en-US" dirty="0" smtClean="0"/>
              <a:t>What do you feel maybe causing your problem? </a:t>
            </a:r>
          </a:p>
          <a:p>
            <a:pPr lvl="1"/>
            <a:r>
              <a:rPr lang="en-US" dirty="0" smtClean="0"/>
              <a:t>  How do you feel the illness is affecting you? </a:t>
            </a:r>
          </a:p>
          <a:p>
            <a:pPr lvl="1"/>
            <a:r>
              <a:rPr lang="en-US" dirty="0" smtClean="0"/>
              <a:t>  What do you feel might be of benefit?</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Explain</a:t>
            </a:r>
            <a:endParaRPr lang="en-US" dirty="0"/>
          </a:p>
        </p:txBody>
      </p:sp>
      <p:sp>
        <p:nvSpPr>
          <p:cNvPr id="3" name="Content Placeholder 2"/>
          <p:cNvSpPr>
            <a:spLocks noGrp="1"/>
          </p:cNvSpPr>
          <p:nvPr>
            <p:ph idx="1"/>
          </p:nvPr>
        </p:nvSpPr>
        <p:spPr/>
        <p:txBody>
          <a:bodyPr/>
          <a:lstStyle/>
          <a:p>
            <a:r>
              <a:rPr lang="en-US" i="1" dirty="0" smtClean="0"/>
              <a:t>clear, easy to understand language</a:t>
            </a:r>
          </a:p>
          <a:p>
            <a:pPr>
              <a:buNone/>
            </a:pPr>
            <a:endParaRPr lang="en-US" i="1" dirty="0" smtClean="0"/>
          </a:p>
          <a:p>
            <a:r>
              <a:rPr lang="en-US" i="1" dirty="0" smtClean="0"/>
              <a:t>consistent terminology and explanations (ref EPR-3)</a:t>
            </a:r>
          </a:p>
          <a:p>
            <a:pPr>
              <a:buNone/>
            </a:pPr>
            <a:endParaRPr lang="en-US" i="1" dirty="0" smtClean="0"/>
          </a:p>
          <a:p>
            <a:r>
              <a:rPr lang="en-US" i="1" dirty="0" smtClean="0"/>
              <a:t> professional interpreters may be necessary</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Acknowledge</a:t>
            </a:r>
            <a:endParaRPr lang="en-US" dirty="0"/>
          </a:p>
        </p:txBody>
      </p:sp>
      <p:sp>
        <p:nvSpPr>
          <p:cNvPr id="3" name="Content Placeholder 2"/>
          <p:cNvSpPr>
            <a:spLocks noGrp="1"/>
          </p:cNvSpPr>
          <p:nvPr>
            <p:ph idx="1"/>
          </p:nvPr>
        </p:nvSpPr>
        <p:spPr/>
        <p:txBody>
          <a:bodyPr/>
          <a:lstStyle/>
          <a:p>
            <a:r>
              <a:rPr lang="en-US" i="1" dirty="0" smtClean="0"/>
              <a:t>In a non-judgmental manner, acknowledge the patient’s perspective.  </a:t>
            </a:r>
          </a:p>
          <a:p>
            <a:pPr>
              <a:buNone/>
            </a:pPr>
            <a:endParaRPr lang="en-US" i="1" dirty="0" smtClean="0"/>
          </a:p>
          <a:p>
            <a:r>
              <a:rPr lang="en-US" i="1" dirty="0" smtClean="0"/>
              <a:t>Point out areas of agreement, correct inaccuracies of understanding, be willing to incorporate the patient’s model of care if it will not lead to harmful decisions about care.</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Recommend</a:t>
            </a:r>
            <a:endParaRPr lang="en-US" dirty="0"/>
          </a:p>
        </p:txBody>
      </p:sp>
      <p:sp>
        <p:nvSpPr>
          <p:cNvPr id="3" name="Content Placeholder 2"/>
          <p:cNvSpPr>
            <a:spLocks noGrp="1"/>
          </p:cNvSpPr>
          <p:nvPr>
            <p:ph idx="1"/>
          </p:nvPr>
        </p:nvSpPr>
        <p:spPr/>
        <p:txBody>
          <a:bodyPr/>
          <a:lstStyle/>
          <a:p>
            <a:r>
              <a:rPr lang="en-US" i="1" dirty="0" smtClean="0"/>
              <a:t>Look for ways to incorporate both the provider’s and the patient’s explanatory models into the treatment recommendations.</a:t>
            </a:r>
          </a:p>
          <a:p>
            <a:pPr>
              <a:buNone/>
            </a:pPr>
            <a:endParaRPr lang="en-US" i="1" dirty="0" smtClean="0"/>
          </a:p>
          <a:p>
            <a:r>
              <a:rPr lang="en-US" i="1" dirty="0" smtClean="0"/>
              <a:t>Openness to cultural practices is encouraged.</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Negotiate</a:t>
            </a:r>
            <a:endParaRPr lang="en-US" dirty="0"/>
          </a:p>
        </p:txBody>
      </p:sp>
      <p:sp>
        <p:nvSpPr>
          <p:cNvPr id="3" name="Content Placeholder 2"/>
          <p:cNvSpPr>
            <a:spLocks noGrp="1"/>
          </p:cNvSpPr>
          <p:nvPr>
            <p:ph idx="1"/>
          </p:nvPr>
        </p:nvSpPr>
        <p:spPr/>
        <p:txBody>
          <a:bodyPr>
            <a:normAutofit/>
          </a:bodyPr>
          <a:lstStyle/>
          <a:p>
            <a:r>
              <a:rPr lang="en-US" i="1" dirty="0" smtClean="0"/>
              <a:t>Form a partnership with the patient to develop the care plan </a:t>
            </a:r>
          </a:p>
          <a:p>
            <a:pPr>
              <a:buNone/>
            </a:pPr>
            <a:endParaRPr lang="en-US" i="1" dirty="0" smtClean="0"/>
          </a:p>
          <a:p>
            <a:r>
              <a:rPr lang="en-US" i="1" dirty="0" smtClean="0"/>
              <a:t>Options should be identified and considered</a:t>
            </a:r>
          </a:p>
          <a:p>
            <a:pPr>
              <a:buNone/>
            </a:pPr>
            <a:r>
              <a:rPr lang="en-US" i="1" dirty="0" smtClean="0"/>
              <a:t> </a:t>
            </a:r>
          </a:p>
          <a:p>
            <a:r>
              <a:rPr lang="en-US" i="1" dirty="0" smtClean="0"/>
              <a:t> Unique psychosocial, cultural, or life circumstances should be incorporated </a:t>
            </a:r>
            <a:endParaRPr lang="en-US" dirty="0" smtClean="0"/>
          </a:p>
          <a:p>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 TO ROLE PLAY</a:t>
            </a:r>
            <a:endParaRPr lang="en-US" dirty="0"/>
          </a:p>
        </p:txBody>
      </p:sp>
      <p:sp>
        <p:nvSpPr>
          <p:cNvPr id="3" name="Text Placeholder 2"/>
          <p:cNvSpPr>
            <a:spLocks noGrp="1"/>
          </p:cNvSpPr>
          <p:nvPr>
            <p:ph type="body" idx="1"/>
          </p:nvPr>
        </p:nvSpPr>
        <p:spPr/>
        <p:txBody>
          <a:bodyPr/>
          <a:lstStyle/>
          <a:p>
            <a:endParaRPr lang="en-US" dirty="0"/>
          </a:p>
        </p:txBody>
      </p:sp>
      <p:pic>
        <p:nvPicPr>
          <p:cNvPr id="4" name="Picture 3" descr="MD.Pt. interview.jpg"/>
          <p:cNvPicPr>
            <a:picLocks noChangeAspect="1"/>
          </p:cNvPicPr>
          <p:nvPr/>
        </p:nvPicPr>
        <p:blipFill>
          <a:blip r:embed="rId2"/>
          <a:stretch>
            <a:fillRect/>
          </a:stretch>
        </p:blipFill>
        <p:spPr>
          <a:xfrm>
            <a:off x="762000" y="4495800"/>
            <a:ext cx="2438400" cy="1828800"/>
          </a:xfrm>
          <a:prstGeom prst="rect">
            <a:avLst/>
          </a:prstGeom>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t>
            </a:r>
            <a:r>
              <a:rPr lang="en-US" dirty="0" smtClean="0"/>
              <a:t>CENARIO</a:t>
            </a:r>
            <a:endParaRPr lang="en-US" dirty="0"/>
          </a:p>
        </p:txBody>
      </p:sp>
      <p:sp>
        <p:nvSpPr>
          <p:cNvPr id="3" name="Content Placeholder 2"/>
          <p:cNvSpPr>
            <a:spLocks noGrp="1"/>
          </p:cNvSpPr>
          <p:nvPr>
            <p:ph idx="1"/>
          </p:nvPr>
        </p:nvSpPr>
        <p:spPr/>
        <p:txBody>
          <a:bodyPr/>
          <a:lstStyle/>
          <a:p>
            <a:r>
              <a:rPr lang="en-US" dirty="0" smtClean="0"/>
              <a:t>A 6-year old boy with moderate persistent asthma. His mother and one of his cousins also have asthma and live the same apartment in the </a:t>
            </a:r>
            <a:r>
              <a:rPr lang="en-US" dirty="0" err="1" smtClean="0"/>
              <a:t>Bayview</a:t>
            </a:r>
            <a:r>
              <a:rPr lang="en-US" dirty="0" smtClean="0"/>
              <a:t> district. </a:t>
            </a:r>
          </a:p>
          <a:p>
            <a:r>
              <a:rPr lang="en-US" dirty="0" smtClean="0"/>
              <a:t>The child has had itchy eyes and a cough/ difficulty breathing daily. Symptoms occur both during the day and night.</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Patient Communication</a:t>
            </a:r>
            <a:endParaRPr lang="en-US" dirty="0"/>
          </a:p>
        </p:txBody>
      </p:sp>
      <p:sp>
        <p:nvSpPr>
          <p:cNvPr id="3" name="Content Placeholder 2"/>
          <p:cNvSpPr>
            <a:spLocks noGrp="1"/>
          </p:cNvSpPr>
          <p:nvPr>
            <p:ph idx="1"/>
          </p:nvPr>
        </p:nvSpPr>
        <p:spPr/>
        <p:txBody>
          <a:bodyPr/>
          <a:lstStyle/>
          <a:p>
            <a:r>
              <a:rPr lang="en-US" b="1" dirty="0" smtClean="0"/>
              <a:t>Really Talking with and Hearing Patients </a:t>
            </a:r>
            <a:r>
              <a:rPr lang="en-US" b="1" dirty="0" smtClean="0"/>
              <a:t>to Improve </a:t>
            </a:r>
            <a:r>
              <a:rPr lang="en-US" b="1" dirty="0" smtClean="0"/>
              <a:t>Self-Management, Symptom </a:t>
            </a:r>
            <a:r>
              <a:rPr lang="en-US" b="1" dirty="0" smtClean="0"/>
              <a:t>Monitoring, and Overall Asthma </a:t>
            </a:r>
            <a:r>
              <a:rPr lang="en-US" b="1" dirty="0" smtClean="0"/>
              <a:t>Control</a:t>
            </a:r>
            <a:endParaRPr lang="en-US" dirty="0"/>
          </a:p>
        </p:txBody>
      </p:sp>
      <p:pic>
        <p:nvPicPr>
          <p:cNvPr id="4" name="Picture 3" descr="Medical_Specialties_and_Services_Counseling.jpg"/>
          <p:cNvPicPr>
            <a:picLocks noChangeAspect="1"/>
          </p:cNvPicPr>
          <p:nvPr/>
        </p:nvPicPr>
        <p:blipFill>
          <a:blip r:embed="rId2"/>
          <a:stretch>
            <a:fillRect/>
          </a:stretch>
        </p:blipFill>
        <p:spPr>
          <a:xfrm>
            <a:off x="381000" y="4343400"/>
            <a:ext cx="3048000" cy="2032000"/>
          </a:xfrm>
          <a:prstGeom prst="rect">
            <a:avLst/>
          </a:prstGeom>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Discussion</a:t>
            </a:r>
            <a:endParaRPr lang="en-US" dirty="0"/>
          </a:p>
        </p:txBody>
      </p:sp>
      <p:sp>
        <p:nvSpPr>
          <p:cNvPr id="3" name="Content Placeholder 2"/>
          <p:cNvSpPr>
            <a:spLocks noGrp="1"/>
          </p:cNvSpPr>
          <p:nvPr>
            <p:ph idx="1"/>
          </p:nvPr>
        </p:nvSpPr>
        <p:spPr/>
        <p:txBody>
          <a:bodyPr/>
          <a:lstStyle/>
          <a:p>
            <a:r>
              <a:rPr lang="en-US" dirty="0" smtClean="0"/>
              <a:t>What is (are) the major medical concern(s)?</a:t>
            </a:r>
          </a:p>
          <a:p>
            <a:r>
              <a:rPr lang="en-US" dirty="0" smtClean="0"/>
              <a:t>Identify the knowledge gaps.</a:t>
            </a:r>
          </a:p>
          <a:p>
            <a:r>
              <a:rPr lang="en-US" dirty="0" smtClean="0"/>
              <a:t>Is there a communication break-down?  Describe.</a:t>
            </a:r>
          </a:p>
          <a:p>
            <a:r>
              <a:rPr lang="en-US" dirty="0" smtClean="0"/>
              <a:t>Give feedback to the provider:</a:t>
            </a:r>
          </a:p>
          <a:p>
            <a:pPr lvl="1"/>
            <a:r>
              <a:rPr lang="en-US" dirty="0" smtClean="0"/>
              <a:t>Positive points</a:t>
            </a:r>
          </a:p>
          <a:p>
            <a:pPr lvl="1"/>
            <a:r>
              <a:rPr lang="en-US" dirty="0" smtClean="0"/>
              <a:t>Suggestions for improvement</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Case Studies:  Group Exercise</a:t>
            </a:r>
            <a:endParaRPr lang="en-US" dirty="0"/>
          </a:p>
        </p:txBody>
      </p:sp>
      <p:sp>
        <p:nvSpPr>
          <p:cNvPr id="3" name="Text Placeholder 2"/>
          <p:cNvSpPr>
            <a:spLocks noGrp="1"/>
          </p:cNvSpPr>
          <p:nvPr>
            <p:ph type="body" idx="1"/>
          </p:nvPr>
        </p:nvSpPr>
        <p:spPr/>
        <p:txBody>
          <a:bodyPr/>
          <a:lstStyle/>
          <a:p>
            <a:endParaRPr lang="en-US" dirty="0"/>
          </a:p>
        </p:txBody>
      </p:sp>
      <p:pic>
        <p:nvPicPr>
          <p:cNvPr id="4" name="Picture 3" descr="group.JPG"/>
          <p:cNvPicPr>
            <a:picLocks noChangeAspect="1"/>
          </p:cNvPicPr>
          <p:nvPr/>
        </p:nvPicPr>
        <p:blipFill>
          <a:blip r:embed="rId2"/>
          <a:stretch>
            <a:fillRect/>
          </a:stretch>
        </p:blipFill>
        <p:spPr>
          <a:xfrm>
            <a:off x="457200" y="457200"/>
            <a:ext cx="1676400" cy="1676400"/>
          </a:xfrm>
          <a:prstGeom prst="rect">
            <a:avLst/>
          </a:prstGeom>
        </p:spPr>
      </p:pic>
      <p:pic>
        <p:nvPicPr>
          <p:cNvPr id="5" name="Picture 4" descr="group exercise.jpg"/>
          <p:cNvPicPr>
            <a:picLocks noChangeAspect="1"/>
          </p:cNvPicPr>
          <p:nvPr/>
        </p:nvPicPr>
        <p:blipFill>
          <a:blip r:embed="rId3"/>
          <a:stretch>
            <a:fillRect/>
          </a:stretch>
        </p:blipFill>
        <p:spPr>
          <a:xfrm>
            <a:off x="3124200" y="4876800"/>
            <a:ext cx="2390775" cy="1590675"/>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a:t>
            </a:r>
            <a:endParaRPr lang="en-US" dirty="0"/>
          </a:p>
        </p:txBody>
      </p:sp>
      <p:sp>
        <p:nvSpPr>
          <p:cNvPr id="3" name="Content Placeholder 2"/>
          <p:cNvSpPr>
            <a:spLocks noGrp="1"/>
          </p:cNvSpPr>
          <p:nvPr>
            <p:ph idx="1"/>
          </p:nvPr>
        </p:nvSpPr>
        <p:spPr/>
        <p:txBody>
          <a:bodyPr/>
          <a:lstStyle/>
          <a:p>
            <a:r>
              <a:rPr lang="en-US" dirty="0" smtClean="0"/>
              <a:t>LEARN model of communication</a:t>
            </a:r>
          </a:p>
          <a:p>
            <a:r>
              <a:rPr lang="en-US" dirty="0" smtClean="0"/>
              <a:t>Demonstration role-plays</a:t>
            </a:r>
          </a:p>
          <a:p>
            <a:r>
              <a:rPr lang="en-US" dirty="0" smtClean="0"/>
              <a:t>(Break)</a:t>
            </a:r>
          </a:p>
          <a:p>
            <a:r>
              <a:rPr lang="en-US" dirty="0" smtClean="0"/>
              <a:t>Audience participation; communication practice exercises</a:t>
            </a:r>
          </a:p>
          <a:p>
            <a:r>
              <a:rPr lang="en-US" dirty="0" smtClean="0"/>
              <a:t>Debriefing and summary</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Objectives</a:t>
            </a:r>
            <a:endParaRPr lang="en-US" dirty="0"/>
          </a:p>
        </p:txBody>
      </p:sp>
      <p:sp>
        <p:nvSpPr>
          <p:cNvPr id="3" name="Content Placeholder 2"/>
          <p:cNvSpPr>
            <a:spLocks noGrp="1"/>
          </p:cNvSpPr>
          <p:nvPr>
            <p:ph idx="1"/>
          </p:nvPr>
        </p:nvSpPr>
        <p:spPr/>
        <p:txBody>
          <a:bodyPr>
            <a:normAutofit/>
          </a:bodyPr>
          <a:lstStyle/>
          <a:p>
            <a:r>
              <a:rPr lang="en-US" dirty="0" smtClean="0"/>
              <a:t>Describe the LEARN model for communication</a:t>
            </a:r>
          </a:p>
          <a:p>
            <a:r>
              <a:rPr lang="en-US" dirty="0" smtClean="0"/>
              <a:t>Learn strategies </a:t>
            </a:r>
            <a:r>
              <a:rPr lang="en-US" dirty="0" smtClean="0"/>
              <a:t>for addressing communication obstacles </a:t>
            </a:r>
            <a:r>
              <a:rPr lang="en-US" dirty="0" smtClean="0"/>
              <a:t>with patients</a:t>
            </a:r>
          </a:p>
          <a:p>
            <a:r>
              <a:rPr lang="en-US" dirty="0" smtClean="0"/>
              <a:t>Practice communication skills</a:t>
            </a:r>
          </a:p>
          <a:p>
            <a:pPr lvl="1"/>
            <a:r>
              <a:rPr lang="en-US" dirty="0" smtClean="0"/>
              <a:t>Listening to patients</a:t>
            </a:r>
          </a:p>
          <a:p>
            <a:pPr lvl="1"/>
            <a:r>
              <a:rPr lang="en-US" dirty="0" smtClean="0"/>
              <a:t>Improving patients’ understanding and acceptance</a:t>
            </a:r>
          </a:p>
          <a:p>
            <a:pPr lvl="1"/>
            <a:r>
              <a:rPr lang="en-US" dirty="0" smtClean="0"/>
              <a:t>developing a partnership with patients</a:t>
            </a:r>
          </a:p>
          <a:p>
            <a:r>
              <a:rPr lang="en-US" dirty="0" smtClean="0"/>
              <a:t>Improve skills to facilitate patient empowerment in asthma management </a:t>
            </a:r>
          </a:p>
          <a:p>
            <a:endParaRPr lang="en-US" dirty="0" smtClean="0"/>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Asthma Prevalence</a:t>
            </a:r>
            <a:endParaRPr lang="en-US" dirty="0"/>
          </a:p>
        </p:txBody>
      </p:sp>
      <p:sp>
        <p:nvSpPr>
          <p:cNvPr id="3" name="Content Placeholder 2"/>
          <p:cNvSpPr>
            <a:spLocks noGrp="1"/>
          </p:cNvSpPr>
          <p:nvPr>
            <p:ph idx="1"/>
          </p:nvPr>
        </p:nvSpPr>
        <p:spPr/>
        <p:txBody>
          <a:bodyPr/>
          <a:lstStyle/>
          <a:p>
            <a:r>
              <a:rPr lang="en-US" dirty="0" smtClean="0"/>
              <a:t>State prevalence: 14.8/100 population = 1,404,000 individuals</a:t>
            </a:r>
          </a:p>
          <a:p>
            <a:pPr>
              <a:buNone/>
            </a:pPr>
            <a:endParaRPr lang="en-US" dirty="0" smtClean="0"/>
          </a:p>
          <a:p>
            <a:r>
              <a:rPr lang="en-US" dirty="0" smtClean="0"/>
              <a:t>Counties range: </a:t>
            </a:r>
          </a:p>
          <a:p>
            <a:pPr>
              <a:buNone/>
            </a:pPr>
            <a:r>
              <a:rPr lang="en-US" dirty="0" smtClean="0"/>
              <a:t>		Marin   8.5  to San </a:t>
            </a:r>
            <a:r>
              <a:rPr lang="en-US" dirty="0" err="1" smtClean="0"/>
              <a:t>Jaoquin</a:t>
            </a:r>
            <a:r>
              <a:rPr lang="en-US" dirty="0" smtClean="0"/>
              <a:t>  28.1</a:t>
            </a:r>
          </a:p>
          <a:p>
            <a:pPr>
              <a:buNone/>
            </a:pPr>
            <a:r>
              <a:rPr lang="en-US" dirty="0" smtClean="0"/>
              <a:t>		San Francisco  14.9</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Disease Burden</a:t>
            </a:r>
            <a:endParaRPr lang="en-US" dirty="0"/>
          </a:p>
        </p:txBody>
      </p:sp>
      <p:sp>
        <p:nvSpPr>
          <p:cNvPr id="3" name="Content Placeholder 2"/>
          <p:cNvSpPr>
            <a:spLocks noGrp="1"/>
          </p:cNvSpPr>
          <p:nvPr>
            <p:ph idx="1"/>
          </p:nvPr>
        </p:nvSpPr>
        <p:spPr/>
        <p:txBody>
          <a:bodyPr>
            <a:normAutofit/>
          </a:bodyPr>
          <a:lstStyle/>
          <a:p>
            <a:r>
              <a:rPr lang="en-US" dirty="0" smtClean="0"/>
              <a:t>Annual cost:  $18 billion</a:t>
            </a:r>
          </a:p>
          <a:p>
            <a:r>
              <a:rPr lang="en-US" dirty="0" smtClean="0"/>
              <a:t>Hospitalizations:  $10 billion</a:t>
            </a:r>
          </a:p>
          <a:p>
            <a:r>
              <a:rPr lang="en-US" dirty="0" smtClean="0"/>
              <a:t>Illness and death:  $8 billion</a:t>
            </a:r>
          </a:p>
          <a:p>
            <a:r>
              <a:rPr lang="en-US" dirty="0" smtClean="0"/>
              <a:t>Lost days from school: 14 million days per yr</a:t>
            </a:r>
          </a:p>
          <a:p>
            <a:endParaRPr lang="en-US" dirty="0" smtClean="0"/>
          </a:p>
          <a:p>
            <a:endParaRPr lang="en-US" dirty="0" smtClean="0"/>
          </a:p>
          <a:p>
            <a:pPr>
              <a:buNone/>
            </a:pPr>
            <a:r>
              <a:rPr lang="en-US" sz="2400" dirty="0" smtClean="0"/>
              <a:t>(ref.  Asthma and Allergy Foundation of America)</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EPR-3 Principles: Asthma Care</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Measures of assessment and monitoring, obtained by objective tests, physical examination, patient history and patient report, to diagnose and assess the characteristics and severity of asthma and to monitor whether asthma control is achieved and maintained</a:t>
            </a:r>
          </a:p>
          <a:p>
            <a:pPr>
              <a:buNone/>
            </a:pPr>
            <a:r>
              <a:rPr lang="en-US" dirty="0" smtClean="0"/>
              <a:t> </a:t>
            </a:r>
          </a:p>
          <a:p>
            <a:r>
              <a:rPr lang="en-US" b="1" dirty="0" smtClean="0"/>
              <a:t>Education for a partnership in asthma care</a:t>
            </a:r>
            <a:endParaRPr lang="en-US" dirty="0" smtClean="0"/>
          </a:p>
          <a:p>
            <a:pPr>
              <a:buNone/>
            </a:pPr>
            <a:r>
              <a:rPr lang="en-US" b="1" dirty="0" smtClean="0"/>
              <a:t> </a:t>
            </a:r>
            <a:endParaRPr lang="en-US" dirty="0" smtClean="0"/>
          </a:p>
          <a:p>
            <a:r>
              <a:rPr lang="en-US" dirty="0" smtClean="0"/>
              <a:t>Control of environmental factors and </a:t>
            </a:r>
            <a:r>
              <a:rPr lang="en-US" dirty="0" err="1" smtClean="0"/>
              <a:t>comorbid</a:t>
            </a:r>
            <a:r>
              <a:rPr lang="en-US" dirty="0" smtClean="0"/>
              <a:t> conditions that affect asthma</a:t>
            </a:r>
          </a:p>
          <a:p>
            <a:pPr>
              <a:buNone/>
            </a:pPr>
            <a:r>
              <a:rPr lang="en-US" dirty="0" smtClean="0"/>
              <a:t> </a:t>
            </a:r>
          </a:p>
          <a:p>
            <a:r>
              <a:rPr lang="en-US" dirty="0" smtClean="0"/>
              <a:t> Pharmacologic therapy</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Asthma Education Should:</a:t>
            </a: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t>Begin at the time of diagnosis and continue through </a:t>
            </a:r>
            <a:r>
              <a:rPr lang="en-US" dirty="0" err="1" smtClean="0"/>
              <a:t>followup</a:t>
            </a:r>
            <a:r>
              <a:rPr lang="en-US" dirty="0" smtClean="0"/>
              <a:t> care .</a:t>
            </a:r>
          </a:p>
          <a:p>
            <a:pPr>
              <a:buNone/>
            </a:pPr>
            <a:endParaRPr lang="en-US" dirty="0" smtClean="0"/>
          </a:p>
          <a:p>
            <a:r>
              <a:rPr lang="en-US" dirty="0" smtClean="0"/>
              <a:t>Involve all members of the health care team .</a:t>
            </a:r>
          </a:p>
          <a:p>
            <a:pPr>
              <a:buNone/>
            </a:pPr>
            <a:endParaRPr lang="en-US" dirty="0" smtClean="0"/>
          </a:p>
          <a:p>
            <a:r>
              <a:rPr lang="en-US" dirty="0" smtClean="0"/>
              <a:t>Introduce the key educational messages by the primary provider, and negotiate agreements about the goals of treatment, specific medications, and the actions patients will take to reach the agreed-upon goals to control asthma .</a:t>
            </a:r>
          </a:p>
          <a:p>
            <a:pPr>
              <a:buNone/>
            </a:pPr>
            <a:endParaRPr lang="en-US" dirty="0" smtClean="0"/>
          </a:p>
          <a:p>
            <a:r>
              <a:rPr lang="en-US" dirty="0" smtClean="0"/>
              <a:t>Reinforce and expand key messages (e.g., the patient’s level of asthma control, inhaler techniques, self-monitoring, and use of a written asthma action plan) by all members of the health care team </a:t>
            </a:r>
          </a:p>
          <a:p>
            <a:pPr>
              <a:buNone/>
            </a:pPr>
            <a:endParaRPr lang="en-US" dirty="0" smtClean="0"/>
          </a:p>
          <a:p>
            <a:r>
              <a:rPr lang="en-US" dirty="0" smtClean="0"/>
              <a:t>Occur at all points of care where health professionals interact with patients who have asthma, including clinics, medical offices, EDs and hospitals, pharmacies, homes, and community sites (e.g., schools, community centers) .</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b="1" dirty="0" smtClean="0"/>
              <a:t>E D U C A T I O N </a:t>
            </a:r>
            <a:br>
              <a:rPr lang="en-US" sz="3200" b="1" dirty="0" smtClean="0"/>
            </a:br>
            <a:r>
              <a:rPr lang="en-US" sz="3200" b="1" dirty="0" smtClean="0"/>
              <a:t>F OR  A  P A R T N E R S H I P  I N</a:t>
            </a:r>
            <a:r>
              <a:rPr lang="en-US" sz="3200" dirty="0" smtClean="0"/>
              <a:t/>
            </a:r>
            <a:br>
              <a:rPr lang="en-US" sz="3200" dirty="0" smtClean="0"/>
            </a:br>
            <a:r>
              <a:rPr lang="en-US" sz="3200" b="1" dirty="0" smtClean="0"/>
              <a:t>A S T H M A  C A R E</a:t>
            </a:r>
            <a:endParaRPr lang="en-US" sz="3200" dirty="0"/>
          </a:p>
        </p:txBody>
      </p:sp>
      <p:sp>
        <p:nvSpPr>
          <p:cNvPr id="3" name="Content Placeholder 2"/>
          <p:cNvSpPr>
            <a:spLocks noGrp="1"/>
          </p:cNvSpPr>
          <p:nvPr>
            <p:ph idx="1"/>
          </p:nvPr>
        </p:nvSpPr>
        <p:spPr/>
        <p:txBody>
          <a:bodyPr/>
          <a:lstStyle/>
          <a:p>
            <a:endParaRPr lang="en-US" dirty="0" smtClean="0"/>
          </a:p>
          <a:p>
            <a:endParaRPr lang="en-US" dirty="0" smtClean="0"/>
          </a:p>
          <a:p>
            <a:r>
              <a:rPr lang="en-US" dirty="0" smtClean="0"/>
              <a:t>Asthma self-management education</a:t>
            </a:r>
          </a:p>
          <a:p>
            <a:pPr>
              <a:buNone/>
            </a:pPr>
            <a:endParaRPr lang="en-US" dirty="0" smtClean="0"/>
          </a:p>
          <a:p>
            <a:r>
              <a:rPr lang="en-US" dirty="0" smtClean="0"/>
              <a:t>Education should be integrated into all aspects of asthma care and it requires repetition and reinforcement</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287</TotalTime>
  <Words>689</Words>
  <Application>Microsoft Office PowerPoint</Application>
  <PresentationFormat>On-screen Show (4:3)</PresentationFormat>
  <Paragraphs>120</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Opulent</vt:lpstr>
      <vt:lpstr>  Making the PatienT     Part of the Team </vt:lpstr>
      <vt:lpstr>Patient Communication</vt:lpstr>
      <vt:lpstr>Agenda</vt:lpstr>
      <vt:lpstr>Objectives</vt:lpstr>
      <vt:lpstr>Asthma Prevalence</vt:lpstr>
      <vt:lpstr>Disease Burden</vt:lpstr>
      <vt:lpstr>EPR-3 Principles: Asthma Care</vt:lpstr>
      <vt:lpstr>Asthma Education Should:</vt:lpstr>
      <vt:lpstr>E D U C A T I O N  F OR  A  P A R T N E R S H I P  I N A S T H M A  C A R E</vt:lpstr>
      <vt:lpstr>Non-adherence</vt:lpstr>
      <vt:lpstr>Adherence Barriers</vt:lpstr>
      <vt:lpstr>L.E.A.R.N.</vt:lpstr>
      <vt:lpstr>Listen</vt:lpstr>
      <vt:lpstr>Explain</vt:lpstr>
      <vt:lpstr>Acknowledge</vt:lpstr>
      <vt:lpstr>Recommend</vt:lpstr>
      <vt:lpstr>Negotiate</vt:lpstr>
      <vt:lpstr>TIME TO ROLE PLAY</vt:lpstr>
      <vt:lpstr>SCENARIO</vt:lpstr>
      <vt:lpstr>Discussion</vt:lpstr>
      <vt:lpstr>Case Studies:  Group Exercise</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Making the Patient a  Part of the Team </dc:title>
  <dc:creator/>
  <cp:lastModifiedBy>Carol Miller</cp:lastModifiedBy>
  <cp:revision>32</cp:revision>
  <dcterms:created xsi:type="dcterms:W3CDTF">2006-08-16T00:00:00Z</dcterms:created>
  <dcterms:modified xsi:type="dcterms:W3CDTF">2010-11-04T19:58:48Z</dcterms:modified>
</cp:coreProperties>
</file>