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6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Recidivated</c:v>
                </c:pt>
              </c:strCache>
            </c:strRef>
          </c:tx>
          <c:spPr>
            <a:gradFill rotWithShape="1">
              <a:gsLst>
                <a:gs pos="0">
                  <a:schemeClr val="accent1">
                    <a:tint val="60000"/>
                    <a:satMod val="100000"/>
                    <a:lumMod val="110000"/>
                  </a:schemeClr>
                </a:gs>
                <a:gs pos="100000">
                  <a:schemeClr val="accent1">
                    <a:tint val="70000"/>
                    <a:satMod val="100000"/>
                    <a:lumMod val="100000"/>
                  </a:schemeClr>
                </a:gs>
              </a:gsLst>
              <a:lin ang="5400000" scaled="0"/>
            </a:gradFill>
            <a:ln w="9525" cap="flat" cmpd="sng" algn="ctr">
              <a:solidFill>
                <a:schemeClr val="accent1">
                  <a:shade val="95000"/>
                </a:schemeClr>
              </a:solidFill>
              <a:round/>
            </a:ln>
            <a:effectLst/>
          </c:spPr>
          <c:invertIfNegative val="0"/>
          <c:dPt>
            <c:idx val="1"/>
            <c:invertIfNegative val="0"/>
            <c:bubble3D val="0"/>
            <c:spPr>
              <a:solidFill>
                <a:schemeClr val="accent2">
                  <a:lumMod val="60000"/>
                  <a:lumOff val="40000"/>
                </a:schemeClr>
              </a:solidFill>
              <a:ln w="9525" cap="flat" cmpd="sng" algn="ctr">
                <a:solidFill>
                  <a:schemeClr val="accent1">
                    <a:shade val="95000"/>
                  </a:schemeClr>
                </a:solidFill>
                <a:round/>
              </a:ln>
              <a:effectLst/>
            </c:spPr>
            <c:extLst>
              <c:ext xmlns:c16="http://schemas.microsoft.com/office/drawing/2014/chart" uri="{C3380CC4-5D6E-409C-BE32-E72D297353CC}">
                <c16:uniqueId val="{00000004-C7E6-45E2-8E79-4041916C2CC8}"/>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lumMod val="85000"/>
                        <a:lumOff val="1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Comparison Group</c:v>
                </c:pt>
                <c:pt idx="1">
                  <c:v>DDAP</c:v>
                </c:pt>
              </c:strCache>
            </c:strRef>
          </c:cat>
          <c:val>
            <c:numRef>
              <c:f>Sheet1!$B$2:$B$3</c:f>
              <c:numCache>
                <c:formatCode>0.00%</c:formatCode>
                <c:ptCount val="2"/>
                <c:pt idx="0">
                  <c:v>0.73699999999999999</c:v>
                </c:pt>
                <c:pt idx="1">
                  <c:v>0.51300000000000001</c:v>
                </c:pt>
              </c:numCache>
            </c:numRef>
          </c:val>
          <c:extLst>
            <c:ext xmlns:c16="http://schemas.microsoft.com/office/drawing/2014/chart" uri="{C3380CC4-5D6E-409C-BE32-E72D297353CC}">
              <c16:uniqueId val="{00000000-C7E6-45E2-8E79-4041916C2CC8}"/>
            </c:ext>
          </c:extLst>
        </c:ser>
        <c:dLbls>
          <c:dLblPos val="ctr"/>
          <c:showLegendKey val="0"/>
          <c:showVal val="1"/>
          <c:showCatName val="0"/>
          <c:showSerName val="0"/>
          <c:showPercent val="0"/>
          <c:showBubbleSize val="0"/>
        </c:dLbls>
        <c:gapWidth val="100"/>
        <c:overlap val="-24"/>
        <c:axId val="1136130160"/>
        <c:axId val="1136138896"/>
      </c:barChart>
      <c:catAx>
        <c:axId val="113613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50000"/>
                    <a:lumOff val="50000"/>
                  </a:schemeClr>
                </a:solidFill>
                <a:latin typeface="+mn-lt"/>
                <a:ea typeface="+mn-ea"/>
                <a:cs typeface="+mn-cs"/>
              </a:defRPr>
            </a:pPr>
            <a:endParaRPr lang="en-US"/>
          </a:p>
        </c:txPr>
        <c:crossAx val="1136138896"/>
        <c:crosses val="autoZero"/>
        <c:auto val="1"/>
        <c:lblAlgn val="ctr"/>
        <c:lblOffset val="100"/>
        <c:noMultiLvlLbl val="0"/>
      </c:catAx>
      <c:valAx>
        <c:axId val="1136138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50000"/>
                    <a:lumOff val="50000"/>
                  </a:schemeClr>
                </a:solidFill>
                <a:latin typeface="+mn-lt"/>
                <a:ea typeface="+mn-ea"/>
                <a:cs typeface="+mn-cs"/>
              </a:defRPr>
            </a:pPr>
            <a:endParaRPr lang="en-US"/>
          </a:p>
        </c:txPr>
        <c:crossAx val="113613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50000"/>
                  <a:lumOff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r>
              <a:rPr lang="en-US"/>
              <a:t>% Recidivated with Felony</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Recidivated</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4-9E26-43BC-B74D-2DD0357338C5}"/>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Sheet1!$A$2:$A$3</c:f>
              <c:strCache>
                <c:ptCount val="2"/>
                <c:pt idx="0">
                  <c:v>Comparison Group</c:v>
                </c:pt>
                <c:pt idx="1">
                  <c:v>DDAP</c:v>
                </c:pt>
              </c:strCache>
            </c:strRef>
          </c:cat>
          <c:val>
            <c:numRef>
              <c:f>Sheet1!$B$2:$B$3</c:f>
              <c:numCache>
                <c:formatCode>0.00%</c:formatCode>
                <c:ptCount val="2"/>
                <c:pt idx="0">
                  <c:v>0.53900000000000003</c:v>
                </c:pt>
                <c:pt idx="1">
                  <c:v>0.23699999999999999</c:v>
                </c:pt>
              </c:numCache>
            </c:numRef>
          </c:val>
          <c:extLst>
            <c:ext xmlns:c16="http://schemas.microsoft.com/office/drawing/2014/chart" uri="{C3380CC4-5D6E-409C-BE32-E72D297353CC}">
              <c16:uniqueId val="{00000000-9E26-43BC-B74D-2DD0357338C5}"/>
            </c:ext>
          </c:extLst>
        </c:ser>
        <c:dLbls>
          <c:dLblPos val="ctr"/>
          <c:showLegendKey val="0"/>
          <c:showVal val="1"/>
          <c:showCatName val="0"/>
          <c:showSerName val="0"/>
          <c:showPercent val="0"/>
          <c:showBubbleSize val="0"/>
        </c:dLbls>
        <c:gapWidth val="100"/>
        <c:overlap val="-24"/>
        <c:axId val="1893743968"/>
        <c:axId val="1893744384"/>
      </c:barChart>
      <c:catAx>
        <c:axId val="189374396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893744384"/>
        <c:crosses val="autoZero"/>
        <c:auto val="1"/>
        <c:lblAlgn val="ctr"/>
        <c:lblOffset val="100"/>
        <c:noMultiLvlLbl val="0"/>
      </c:catAx>
      <c:valAx>
        <c:axId val="1893744384"/>
        <c:scaling>
          <c:orientation val="minMax"/>
          <c:max val="0.8"/>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893743968"/>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Comparison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Subsequent Referrals</c:v>
                </c:pt>
                <c:pt idx="1">
                  <c:v>Subsequent Felony Referrals</c:v>
                </c:pt>
              </c:strCache>
            </c:strRef>
          </c:cat>
          <c:val>
            <c:numRef>
              <c:f>Sheet1!$B$2:$C$2</c:f>
              <c:numCache>
                <c:formatCode>General</c:formatCode>
                <c:ptCount val="2"/>
                <c:pt idx="0">
                  <c:v>6.6</c:v>
                </c:pt>
                <c:pt idx="1">
                  <c:v>3.2</c:v>
                </c:pt>
              </c:numCache>
            </c:numRef>
          </c:val>
          <c:extLst>
            <c:ext xmlns:c16="http://schemas.microsoft.com/office/drawing/2014/chart" uri="{C3380CC4-5D6E-409C-BE32-E72D297353CC}">
              <c16:uniqueId val="{00000000-1EEC-437D-8DE1-D8333CC10D8D}"/>
            </c:ext>
          </c:extLst>
        </c:ser>
        <c:ser>
          <c:idx val="1"/>
          <c:order val="1"/>
          <c:tx>
            <c:strRef>
              <c:f>Sheet1!$A$3</c:f>
              <c:strCache>
                <c:ptCount val="1"/>
                <c:pt idx="0">
                  <c:v>DDAP</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Subsequent Referrals</c:v>
                </c:pt>
                <c:pt idx="1">
                  <c:v>Subsequent Felony Referrals</c:v>
                </c:pt>
              </c:strCache>
            </c:strRef>
          </c:cat>
          <c:val>
            <c:numRef>
              <c:f>Sheet1!$B$3:$C$3</c:f>
              <c:numCache>
                <c:formatCode>General</c:formatCode>
                <c:ptCount val="2"/>
                <c:pt idx="0">
                  <c:v>3.8</c:v>
                </c:pt>
                <c:pt idx="1">
                  <c:v>1.6</c:v>
                </c:pt>
              </c:numCache>
            </c:numRef>
          </c:val>
          <c:extLst>
            <c:ext xmlns:c16="http://schemas.microsoft.com/office/drawing/2014/chart" uri="{C3380CC4-5D6E-409C-BE32-E72D297353CC}">
              <c16:uniqueId val="{00000001-1EEC-437D-8DE1-D8333CC10D8D}"/>
            </c:ext>
          </c:extLst>
        </c:ser>
        <c:dLbls>
          <c:dLblPos val="ctr"/>
          <c:showLegendKey val="0"/>
          <c:showVal val="1"/>
          <c:showCatName val="0"/>
          <c:showSerName val="0"/>
          <c:showPercent val="0"/>
          <c:showBubbleSize val="0"/>
        </c:dLbls>
        <c:gapWidth val="219"/>
        <c:overlap val="-27"/>
        <c:axId val="1217844512"/>
        <c:axId val="1217834944"/>
      </c:barChart>
      <c:catAx>
        <c:axId val="121784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17834944"/>
        <c:crosses val="autoZero"/>
        <c:auto val="1"/>
        <c:lblAlgn val="ctr"/>
        <c:lblOffset val="100"/>
        <c:noMultiLvlLbl val="0"/>
      </c:catAx>
      <c:valAx>
        <c:axId val="1217834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17844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C73004-58F0-460E-8FDE-13757C50C833}" type="doc">
      <dgm:prSet loTypeId="urn:microsoft.com/office/officeart/2005/8/layout/hProcess11" loCatId="process" qsTypeId="urn:microsoft.com/office/officeart/2005/8/quickstyle/simple1" qsCatId="simple" csTypeId="urn:microsoft.com/office/officeart/2005/8/colors/accent1_2" csCatId="accent1" phldr="1"/>
      <dgm:spPr/>
    </dgm:pt>
    <dgm:pt modelId="{6BCBDB19-51EE-4CBE-A3C3-D1579CAAF3C5}">
      <dgm:prSet phldrT="[Text]"/>
      <dgm:spPr/>
      <dgm:t>
        <a:bodyPr/>
        <a:lstStyle/>
        <a:p>
          <a:r>
            <a:rPr lang="en-US" dirty="0"/>
            <a:t>First Arrest</a:t>
          </a:r>
        </a:p>
      </dgm:t>
    </dgm:pt>
    <dgm:pt modelId="{FE165DA2-0741-4AD5-870D-38F1DA6BB1B3}" type="parTrans" cxnId="{14355A24-6037-42D9-8A0B-85E4E481C094}">
      <dgm:prSet/>
      <dgm:spPr/>
      <dgm:t>
        <a:bodyPr/>
        <a:lstStyle/>
        <a:p>
          <a:endParaRPr lang="en-US"/>
        </a:p>
      </dgm:t>
    </dgm:pt>
    <dgm:pt modelId="{14B14304-D46B-47DB-9611-34EC78B5A28B}" type="sibTrans" cxnId="{14355A24-6037-42D9-8A0B-85E4E481C094}">
      <dgm:prSet/>
      <dgm:spPr/>
      <dgm:t>
        <a:bodyPr/>
        <a:lstStyle/>
        <a:p>
          <a:endParaRPr lang="en-US"/>
        </a:p>
      </dgm:t>
    </dgm:pt>
    <dgm:pt modelId="{F214E86B-9763-4BB7-A96B-641751BC230C}">
      <dgm:prSet phldrT="[Text]"/>
      <dgm:spPr/>
      <dgm:t>
        <a:bodyPr/>
        <a:lstStyle/>
        <a:p>
          <a:r>
            <a:rPr lang="en-US" dirty="0">
              <a:solidFill>
                <a:schemeClr val="bg1"/>
              </a:solidFill>
            </a:rPr>
            <a:t>No Intervention</a:t>
          </a:r>
        </a:p>
      </dgm:t>
    </dgm:pt>
    <dgm:pt modelId="{2C822199-A6AE-436A-8EEC-CB5865E43019}" type="parTrans" cxnId="{33CE6ECC-9398-4144-B108-3722D9E21207}">
      <dgm:prSet/>
      <dgm:spPr/>
      <dgm:t>
        <a:bodyPr/>
        <a:lstStyle/>
        <a:p>
          <a:endParaRPr lang="en-US"/>
        </a:p>
      </dgm:t>
    </dgm:pt>
    <dgm:pt modelId="{B5786C7E-CE7F-4A7A-89D5-D93B84158804}" type="sibTrans" cxnId="{33CE6ECC-9398-4144-B108-3722D9E21207}">
      <dgm:prSet/>
      <dgm:spPr/>
      <dgm:t>
        <a:bodyPr/>
        <a:lstStyle/>
        <a:p>
          <a:endParaRPr lang="en-US"/>
        </a:p>
      </dgm:t>
    </dgm:pt>
    <dgm:pt modelId="{1B0D7468-C670-4474-BC20-265A12835CF8}">
      <dgm:prSet phldrT="[Text]"/>
      <dgm:spPr/>
      <dgm:t>
        <a:bodyPr/>
        <a:lstStyle/>
        <a:p>
          <a:r>
            <a:rPr lang="en-US" dirty="0"/>
            <a:t>Follow Up</a:t>
          </a:r>
        </a:p>
      </dgm:t>
    </dgm:pt>
    <dgm:pt modelId="{C538BE64-9B4D-437A-8F99-0BAFB1736397}" type="parTrans" cxnId="{119364EF-A663-4813-AA6D-772C19B1E07A}">
      <dgm:prSet/>
      <dgm:spPr/>
      <dgm:t>
        <a:bodyPr/>
        <a:lstStyle/>
        <a:p>
          <a:endParaRPr lang="en-US"/>
        </a:p>
      </dgm:t>
    </dgm:pt>
    <dgm:pt modelId="{E4252A68-40C0-4359-8914-17781565069D}" type="sibTrans" cxnId="{119364EF-A663-4813-AA6D-772C19B1E07A}">
      <dgm:prSet/>
      <dgm:spPr/>
      <dgm:t>
        <a:bodyPr/>
        <a:lstStyle/>
        <a:p>
          <a:endParaRPr lang="en-US"/>
        </a:p>
      </dgm:t>
    </dgm:pt>
    <dgm:pt modelId="{B0BDCFC5-8A3E-4FB1-A69C-FA4C9130BBF1}" type="pres">
      <dgm:prSet presAssocID="{F1C73004-58F0-460E-8FDE-13757C50C833}" presName="Name0" presStyleCnt="0">
        <dgm:presLayoutVars>
          <dgm:dir/>
          <dgm:resizeHandles val="exact"/>
        </dgm:presLayoutVars>
      </dgm:prSet>
      <dgm:spPr/>
    </dgm:pt>
    <dgm:pt modelId="{A4E310AD-FAD1-4094-B322-853770504396}" type="pres">
      <dgm:prSet presAssocID="{F1C73004-58F0-460E-8FDE-13757C50C833}" presName="arrow" presStyleLbl="bgShp" presStyleIdx="0" presStyleCnt="1" custLinFactNeighborX="-824" custLinFactNeighborY="6043"/>
      <dgm:spPr/>
    </dgm:pt>
    <dgm:pt modelId="{6C58A37C-888B-4222-92F5-5897ABB1A50D}" type="pres">
      <dgm:prSet presAssocID="{F1C73004-58F0-460E-8FDE-13757C50C833}" presName="points" presStyleCnt="0"/>
      <dgm:spPr/>
    </dgm:pt>
    <dgm:pt modelId="{47B3D3D6-DF0E-4D76-940F-5A899C3F4DB9}" type="pres">
      <dgm:prSet presAssocID="{6BCBDB19-51EE-4CBE-A3C3-D1579CAAF3C5}" presName="compositeA" presStyleCnt="0"/>
      <dgm:spPr/>
    </dgm:pt>
    <dgm:pt modelId="{14468FDE-2E12-4412-9CA7-5E1DFEE79DC3}" type="pres">
      <dgm:prSet presAssocID="{6BCBDB19-51EE-4CBE-A3C3-D1579CAAF3C5}" presName="textA" presStyleLbl="revTx" presStyleIdx="0" presStyleCnt="3">
        <dgm:presLayoutVars>
          <dgm:bulletEnabled val="1"/>
        </dgm:presLayoutVars>
      </dgm:prSet>
      <dgm:spPr/>
    </dgm:pt>
    <dgm:pt modelId="{F5365BD8-3D5D-40E1-BF2E-CBA37DB33506}" type="pres">
      <dgm:prSet presAssocID="{6BCBDB19-51EE-4CBE-A3C3-D1579CAAF3C5}" presName="circleA" presStyleLbl="node1" presStyleIdx="0" presStyleCnt="3"/>
      <dgm:spPr/>
    </dgm:pt>
    <dgm:pt modelId="{99FEEBD6-865B-4479-9202-CC0C16B73E11}" type="pres">
      <dgm:prSet presAssocID="{6BCBDB19-51EE-4CBE-A3C3-D1579CAAF3C5}" presName="spaceA" presStyleCnt="0"/>
      <dgm:spPr/>
    </dgm:pt>
    <dgm:pt modelId="{85AD565D-A3E2-4A34-BDF2-6E1A638BEA03}" type="pres">
      <dgm:prSet presAssocID="{14B14304-D46B-47DB-9611-34EC78B5A28B}" presName="space" presStyleCnt="0"/>
      <dgm:spPr/>
    </dgm:pt>
    <dgm:pt modelId="{AF842ECD-EB04-4499-A6B1-7E83DEAC8E44}" type="pres">
      <dgm:prSet presAssocID="{F214E86B-9763-4BB7-A96B-641751BC230C}" presName="compositeB" presStyleCnt="0"/>
      <dgm:spPr/>
    </dgm:pt>
    <dgm:pt modelId="{4FD7FFD4-4FED-4840-A83D-5B86D89931D6}" type="pres">
      <dgm:prSet presAssocID="{F214E86B-9763-4BB7-A96B-641751BC230C}" presName="textB" presStyleLbl="revTx" presStyleIdx="1" presStyleCnt="3" custLinFactNeighborY="1511">
        <dgm:presLayoutVars>
          <dgm:bulletEnabled val="1"/>
        </dgm:presLayoutVars>
      </dgm:prSet>
      <dgm:spPr/>
    </dgm:pt>
    <dgm:pt modelId="{DA530ACF-8446-4821-B49E-A5912FB00B35}" type="pres">
      <dgm:prSet presAssocID="{F214E86B-9763-4BB7-A96B-641751BC230C}" presName="circleB" presStyleLbl="node1" presStyleIdx="1" presStyleCnt="3"/>
      <dgm:spPr/>
    </dgm:pt>
    <dgm:pt modelId="{5078FE96-A56F-46E2-B949-8DE1CDF11325}" type="pres">
      <dgm:prSet presAssocID="{F214E86B-9763-4BB7-A96B-641751BC230C}" presName="spaceB" presStyleCnt="0"/>
      <dgm:spPr/>
    </dgm:pt>
    <dgm:pt modelId="{20F5213B-FD50-4CA3-8EE0-DD4DC6FEFEAD}" type="pres">
      <dgm:prSet presAssocID="{B5786C7E-CE7F-4A7A-89D5-D93B84158804}" presName="space" presStyleCnt="0"/>
      <dgm:spPr/>
    </dgm:pt>
    <dgm:pt modelId="{173CB75D-5509-48F0-AB98-4E92579C39AF}" type="pres">
      <dgm:prSet presAssocID="{1B0D7468-C670-4474-BC20-265A12835CF8}" presName="compositeA" presStyleCnt="0"/>
      <dgm:spPr/>
    </dgm:pt>
    <dgm:pt modelId="{3075DEC3-0B4A-4796-B0D3-437081CC7073}" type="pres">
      <dgm:prSet presAssocID="{1B0D7468-C670-4474-BC20-265A12835CF8}" presName="textA" presStyleLbl="revTx" presStyleIdx="2" presStyleCnt="3">
        <dgm:presLayoutVars>
          <dgm:bulletEnabled val="1"/>
        </dgm:presLayoutVars>
      </dgm:prSet>
      <dgm:spPr/>
    </dgm:pt>
    <dgm:pt modelId="{08447332-D28A-4797-BC3E-14A2BB1FE0A1}" type="pres">
      <dgm:prSet presAssocID="{1B0D7468-C670-4474-BC20-265A12835CF8}" presName="circleA" presStyleLbl="node1" presStyleIdx="2" presStyleCnt="3"/>
      <dgm:spPr/>
    </dgm:pt>
    <dgm:pt modelId="{8BE5D4FD-427B-4131-A7BB-147A8FBCF4BF}" type="pres">
      <dgm:prSet presAssocID="{1B0D7468-C670-4474-BC20-265A12835CF8}" presName="spaceA" presStyleCnt="0"/>
      <dgm:spPr/>
    </dgm:pt>
  </dgm:ptLst>
  <dgm:cxnLst>
    <dgm:cxn modelId="{14355A24-6037-42D9-8A0B-85E4E481C094}" srcId="{F1C73004-58F0-460E-8FDE-13757C50C833}" destId="{6BCBDB19-51EE-4CBE-A3C3-D1579CAAF3C5}" srcOrd="0" destOrd="0" parTransId="{FE165DA2-0741-4AD5-870D-38F1DA6BB1B3}" sibTransId="{14B14304-D46B-47DB-9611-34EC78B5A28B}"/>
    <dgm:cxn modelId="{0854DA7C-753D-4F04-B880-EB310AE23598}" type="presOf" srcId="{F214E86B-9763-4BB7-A96B-641751BC230C}" destId="{4FD7FFD4-4FED-4840-A83D-5B86D89931D6}" srcOrd="0" destOrd="0" presId="urn:microsoft.com/office/officeart/2005/8/layout/hProcess11"/>
    <dgm:cxn modelId="{A99477BB-3AB2-444A-8CF8-CE12B2D1BB6C}" type="presOf" srcId="{6BCBDB19-51EE-4CBE-A3C3-D1579CAAF3C5}" destId="{14468FDE-2E12-4412-9CA7-5E1DFEE79DC3}" srcOrd="0" destOrd="0" presId="urn:microsoft.com/office/officeart/2005/8/layout/hProcess11"/>
    <dgm:cxn modelId="{F66AC2BC-DED8-46E6-9C91-6ED1B616EC9B}" type="presOf" srcId="{F1C73004-58F0-460E-8FDE-13757C50C833}" destId="{B0BDCFC5-8A3E-4FB1-A69C-FA4C9130BBF1}" srcOrd="0" destOrd="0" presId="urn:microsoft.com/office/officeart/2005/8/layout/hProcess11"/>
    <dgm:cxn modelId="{33CE6ECC-9398-4144-B108-3722D9E21207}" srcId="{F1C73004-58F0-460E-8FDE-13757C50C833}" destId="{F214E86B-9763-4BB7-A96B-641751BC230C}" srcOrd="1" destOrd="0" parTransId="{2C822199-A6AE-436A-8EEC-CB5865E43019}" sibTransId="{B5786C7E-CE7F-4A7A-89D5-D93B84158804}"/>
    <dgm:cxn modelId="{7C744FEA-161C-489F-936D-6FA5FD0175FA}" type="presOf" srcId="{1B0D7468-C670-4474-BC20-265A12835CF8}" destId="{3075DEC3-0B4A-4796-B0D3-437081CC7073}" srcOrd="0" destOrd="0" presId="urn:microsoft.com/office/officeart/2005/8/layout/hProcess11"/>
    <dgm:cxn modelId="{119364EF-A663-4813-AA6D-772C19B1E07A}" srcId="{F1C73004-58F0-460E-8FDE-13757C50C833}" destId="{1B0D7468-C670-4474-BC20-265A12835CF8}" srcOrd="2" destOrd="0" parTransId="{C538BE64-9B4D-437A-8F99-0BAFB1736397}" sibTransId="{E4252A68-40C0-4359-8914-17781565069D}"/>
    <dgm:cxn modelId="{C5E1DFCE-F302-4267-AE9D-CF7065AD7FC7}" type="presParOf" srcId="{B0BDCFC5-8A3E-4FB1-A69C-FA4C9130BBF1}" destId="{A4E310AD-FAD1-4094-B322-853770504396}" srcOrd="0" destOrd="0" presId="urn:microsoft.com/office/officeart/2005/8/layout/hProcess11"/>
    <dgm:cxn modelId="{B8F8FFB7-7C61-4144-8028-89AFD3BD10F6}" type="presParOf" srcId="{B0BDCFC5-8A3E-4FB1-A69C-FA4C9130BBF1}" destId="{6C58A37C-888B-4222-92F5-5897ABB1A50D}" srcOrd="1" destOrd="0" presId="urn:microsoft.com/office/officeart/2005/8/layout/hProcess11"/>
    <dgm:cxn modelId="{316278A6-2C7F-47B8-9572-E3B283E8B459}" type="presParOf" srcId="{6C58A37C-888B-4222-92F5-5897ABB1A50D}" destId="{47B3D3D6-DF0E-4D76-940F-5A899C3F4DB9}" srcOrd="0" destOrd="0" presId="urn:microsoft.com/office/officeart/2005/8/layout/hProcess11"/>
    <dgm:cxn modelId="{B8BAB2F9-42AF-4625-926C-A0D4A71109FA}" type="presParOf" srcId="{47B3D3D6-DF0E-4D76-940F-5A899C3F4DB9}" destId="{14468FDE-2E12-4412-9CA7-5E1DFEE79DC3}" srcOrd="0" destOrd="0" presId="urn:microsoft.com/office/officeart/2005/8/layout/hProcess11"/>
    <dgm:cxn modelId="{EDD51953-6374-4EFB-B006-A2C0999176FA}" type="presParOf" srcId="{47B3D3D6-DF0E-4D76-940F-5A899C3F4DB9}" destId="{F5365BD8-3D5D-40E1-BF2E-CBA37DB33506}" srcOrd="1" destOrd="0" presId="urn:microsoft.com/office/officeart/2005/8/layout/hProcess11"/>
    <dgm:cxn modelId="{C843931B-59B8-45BB-B055-DA0DFF06D2B8}" type="presParOf" srcId="{47B3D3D6-DF0E-4D76-940F-5A899C3F4DB9}" destId="{99FEEBD6-865B-4479-9202-CC0C16B73E11}" srcOrd="2" destOrd="0" presId="urn:microsoft.com/office/officeart/2005/8/layout/hProcess11"/>
    <dgm:cxn modelId="{EB909902-57CB-4158-AE08-5E845C5DBCE7}" type="presParOf" srcId="{6C58A37C-888B-4222-92F5-5897ABB1A50D}" destId="{85AD565D-A3E2-4A34-BDF2-6E1A638BEA03}" srcOrd="1" destOrd="0" presId="urn:microsoft.com/office/officeart/2005/8/layout/hProcess11"/>
    <dgm:cxn modelId="{8212F879-2906-4EF8-8153-CA6FDBD17DC7}" type="presParOf" srcId="{6C58A37C-888B-4222-92F5-5897ABB1A50D}" destId="{AF842ECD-EB04-4499-A6B1-7E83DEAC8E44}" srcOrd="2" destOrd="0" presId="urn:microsoft.com/office/officeart/2005/8/layout/hProcess11"/>
    <dgm:cxn modelId="{829E54B8-2A88-430E-9ECF-84915877D68B}" type="presParOf" srcId="{AF842ECD-EB04-4499-A6B1-7E83DEAC8E44}" destId="{4FD7FFD4-4FED-4840-A83D-5B86D89931D6}" srcOrd="0" destOrd="0" presId="urn:microsoft.com/office/officeart/2005/8/layout/hProcess11"/>
    <dgm:cxn modelId="{E60307D7-A6A1-4943-9390-6DE3080FF8F9}" type="presParOf" srcId="{AF842ECD-EB04-4499-A6B1-7E83DEAC8E44}" destId="{DA530ACF-8446-4821-B49E-A5912FB00B35}" srcOrd="1" destOrd="0" presId="urn:microsoft.com/office/officeart/2005/8/layout/hProcess11"/>
    <dgm:cxn modelId="{08F33808-4CC2-4514-A8A0-D092D79D891A}" type="presParOf" srcId="{AF842ECD-EB04-4499-A6B1-7E83DEAC8E44}" destId="{5078FE96-A56F-46E2-B949-8DE1CDF11325}" srcOrd="2" destOrd="0" presId="urn:microsoft.com/office/officeart/2005/8/layout/hProcess11"/>
    <dgm:cxn modelId="{AF4CB7A5-7450-427D-9619-38AB5C787086}" type="presParOf" srcId="{6C58A37C-888B-4222-92F5-5897ABB1A50D}" destId="{20F5213B-FD50-4CA3-8EE0-DD4DC6FEFEAD}" srcOrd="3" destOrd="0" presId="urn:microsoft.com/office/officeart/2005/8/layout/hProcess11"/>
    <dgm:cxn modelId="{6B6D9358-F782-4325-A880-DE13CEE3FC39}" type="presParOf" srcId="{6C58A37C-888B-4222-92F5-5897ABB1A50D}" destId="{173CB75D-5509-48F0-AB98-4E92579C39AF}" srcOrd="4" destOrd="0" presId="urn:microsoft.com/office/officeart/2005/8/layout/hProcess11"/>
    <dgm:cxn modelId="{AA5CD229-7826-440D-BD0C-93B52894AE31}" type="presParOf" srcId="{173CB75D-5509-48F0-AB98-4E92579C39AF}" destId="{3075DEC3-0B4A-4796-B0D3-437081CC7073}" srcOrd="0" destOrd="0" presId="urn:microsoft.com/office/officeart/2005/8/layout/hProcess11"/>
    <dgm:cxn modelId="{2C25EFFB-C9DC-4CC6-A485-D6624B01565B}" type="presParOf" srcId="{173CB75D-5509-48F0-AB98-4E92579C39AF}" destId="{08447332-D28A-4797-BC3E-14A2BB1FE0A1}" srcOrd="1" destOrd="0" presId="urn:microsoft.com/office/officeart/2005/8/layout/hProcess11"/>
    <dgm:cxn modelId="{57B24590-527A-4834-A9F8-6EC74CE269CE}" type="presParOf" srcId="{173CB75D-5509-48F0-AB98-4E92579C39AF}" destId="{8BE5D4FD-427B-4131-A7BB-147A8FBCF4B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310AD-FAD1-4094-B322-853770504396}">
      <dsp:nvSpPr>
        <dsp:cNvPr id="0" name=""/>
        <dsp:cNvSpPr/>
      </dsp:nvSpPr>
      <dsp:spPr>
        <a:xfrm>
          <a:off x="0" y="426566"/>
          <a:ext cx="5792083" cy="52634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468FDE-2E12-4412-9CA7-5E1DFEE79DC3}">
      <dsp:nvSpPr>
        <dsp:cNvPr id="0" name=""/>
        <dsp:cNvSpPr/>
      </dsp:nvSpPr>
      <dsp:spPr>
        <a:xfrm>
          <a:off x="2545" y="0"/>
          <a:ext cx="1679930" cy="526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kern="1200" dirty="0"/>
            <a:t>First Arrest</a:t>
          </a:r>
        </a:p>
      </dsp:txBody>
      <dsp:txXfrm>
        <a:off x="2545" y="0"/>
        <a:ext cx="1679930" cy="526346"/>
      </dsp:txXfrm>
    </dsp:sp>
    <dsp:sp modelId="{F5365BD8-3D5D-40E1-BF2E-CBA37DB33506}">
      <dsp:nvSpPr>
        <dsp:cNvPr id="0" name=""/>
        <dsp:cNvSpPr/>
      </dsp:nvSpPr>
      <dsp:spPr>
        <a:xfrm>
          <a:off x="776717" y="592139"/>
          <a:ext cx="131586" cy="1315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D7FFD4-4FED-4840-A83D-5B86D89931D6}">
      <dsp:nvSpPr>
        <dsp:cNvPr id="0" name=""/>
        <dsp:cNvSpPr/>
      </dsp:nvSpPr>
      <dsp:spPr>
        <a:xfrm>
          <a:off x="1766472" y="789519"/>
          <a:ext cx="1679930" cy="526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No Intervention</a:t>
          </a:r>
        </a:p>
      </dsp:txBody>
      <dsp:txXfrm>
        <a:off x="1766472" y="789519"/>
        <a:ext cx="1679930" cy="526346"/>
      </dsp:txXfrm>
    </dsp:sp>
    <dsp:sp modelId="{DA530ACF-8446-4821-B49E-A5912FB00B35}">
      <dsp:nvSpPr>
        <dsp:cNvPr id="0" name=""/>
        <dsp:cNvSpPr/>
      </dsp:nvSpPr>
      <dsp:spPr>
        <a:xfrm>
          <a:off x="2540644" y="592139"/>
          <a:ext cx="131586" cy="1315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75DEC3-0B4A-4796-B0D3-437081CC7073}">
      <dsp:nvSpPr>
        <dsp:cNvPr id="0" name=""/>
        <dsp:cNvSpPr/>
      </dsp:nvSpPr>
      <dsp:spPr>
        <a:xfrm>
          <a:off x="3530399" y="0"/>
          <a:ext cx="1679930" cy="526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kern="1200" dirty="0"/>
            <a:t>Follow Up</a:t>
          </a:r>
        </a:p>
      </dsp:txBody>
      <dsp:txXfrm>
        <a:off x="3530399" y="0"/>
        <a:ext cx="1679930" cy="526346"/>
      </dsp:txXfrm>
    </dsp:sp>
    <dsp:sp modelId="{08447332-D28A-4797-BC3E-14A2BB1FE0A1}">
      <dsp:nvSpPr>
        <dsp:cNvPr id="0" name=""/>
        <dsp:cNvSpPr/>
      </dsp:nvSpPr>
      <dsp:spPr>
        <a:xfrm>
          <a:off x="4304571" y="592139"/>
          <a:ext cx="131586" cy="1315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B61EBB-6F31-4727-B744-B55ACBA421DC}"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3902290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B61EBB-6F31-4727-B744-B55ACBA421DC}"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348237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B61EBB-6F31-4727-B744-B55ACBA421DC}"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4281575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B61EBB-6F31-4727-B744-B55ACBA421DC}"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AD2509E-E91D-4B30-BF70-3F52B3D004E9}"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78178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B61EBB-6F31-4727-B744-B55ACBA421DC}"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984666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EB61EBB-6F31-4727-B744-B55ACBA421DC}"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3382008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EB61EBB-6F31-4727-B744-B55ACBA421DC}"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1993704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61EBB-6F31-4727-B744-B55ACBA421DC}"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988896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EB61EBB-6F31-4727-B744-B55ACBA421DC}" type="datetimeFigureOut">
              <a:rPr lang="en-US" smtClean="0"/>
              <a:t>10/12/2021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AD2509E-E91D-4B30-BF70-3F52B3D004E9}" type="slidenum">
              <a:rPr lang="en-US" smtClean="0"/>
              <a:t>‹#›</a:t>
            </a:fld>
            <a:endParaRPr lang="en-US"/>
          </a:p>
        </p:txBody>
      </p:sp>
    </p:spTree>
    <p:extLst>
      <p:ext uri="{BB962C8B-B14F-4D97-AF65-F5344CB8AC3E}">
        <p14:creationId xmlns:p14="http://schemas.microsoft.com/office/powerpoint/2010/main" val="97659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61EBB-6F31-4727-B744-B55ACBA421DC}"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95739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B61EBB-6F31-4727-B744-B55ACBA421DC}"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301679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B61EBB-6F31-4727-B744-B55ACBA421DC}"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245374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B61EBB-6F31-4727-B744-B55ACBA421DC}"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136821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B61EBB-6F31-4727-B744-B55ACBA421DC}"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3792241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EB61EBB-6F31-4727-B744-B55ACBA421DC}" type="datetimeFigureOut">
              <a:rPr lang="en-US" smtClean="0"/>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314187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B61EBB-6F31-4727-B744-B55ACBA421DC}"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146819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B61EBB-6F31-4727-B744-B55ACBA421DC}"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2509E-E91D-4B30-BF70-3F52B3D004E9}" type="slidenum">
              <a:rPr lang="en-US" smtClean="0"/>
              <a:t>‹#›</a:t>
            </a:fld>
            <a:endParaRPr lang="en-US"/>
          </a:p>
        </p:txBody>
      </p:sp>
    </p:spTree>
    <p:extLst>
      <p:ext uri="{BB962C8B-B14F-4D97-AF65-F5344CB8AC3E}">
        <p14:creationId xmlns:p14="http://schemas.microsoft.com/office/powerpoint/2010/main" val="68532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EB61EBB-6F31-4727-B744-B55ACBA421DC}" type="datetimeFigureOut">
              <a:rPr lang="en-US" smtClean="0"/>
              <a:t>10/12/2021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AD2509E-E91D-4B30-BF70-3F52B3D004E9}" type="slidenum">
              <a:rPr lang="en-US" smtClean="0"/>
              <a:t>‹#›</a:t>
            </a:fld>
            <a:endParaRPr lang="en-US"/>
          </a:p>
        </p:txBody>
      </p:sp>
    </p:spTree>
    <p:extLst>
      <p:ext uri="{BB962C8B-B14F-4D97-AF65-F5344CB8AC3E}">
        <p14:creationId xmlns:p14="http://schemas.microsoft.com/office/powerpoint/2010/main" val="2460304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93711-EBB8-4BEC-8B50-7AA3522A5693}"/>
              </a:ext>
            </a:extLst>
          </p:cNvPr>
          <p:cNvSpPr>
            <a:spLocks noGrp="1"/>
          </p:cNvSpPr>
          <p:nvPr>
            <p:ph type="ctrTitle"/>
          </p:nvPr>
        </p:nvSpPr>
        <p:spPr/>
        <p:txBody>
          <a:bodyPr/>
          <a:lstStyle/>
          <a:p>
            <a:r>
              <a:rPr lang="en-US" sz="4000" dirty="0"/>
              <a:t>Detention Diversion Advocacy Program (DDAP) Evaluation</a:t>
            </a:r>
          </a:p>
        </p:txBody>
      </p:sp>
      <p:sp>
        <p:nvSpPr>
          <p:cNvPr id="3" name="Subtitle 2">
            <a:extLst>
              <a:ext uri="{FF2B5EF4-FFF2-40B4-BE49-F238E27FC236}">
                <a16:creationId xmlns:a16="http://schemas.microsoft.com/office/drawing/2014/main" id="{EF8473C5-540A-4453-94F5-D238B98A3605}"/>
              </a:ext>
            </a:extLst>
          </p:cNvPr>
          <p:cNvSpPr>
            <a:spLocks noGrp="1"/>
          </p:cNvSpPr>
          <p:nvPr>
            <p:ph type="subTitle" idx="1"/>
          </p:nvPr>
        </p:nvSpPr>
        <p:spPr/>
        <p:txBody>
          <a:bodyPr/>
          <a:lstStyle/>
          <a:p>
            <a:pPr algn="l"/>
            <a:r>
              <a:rPr lang="en-US" dirty="0"/>
              <a:t>Presentation to the Juvenile Probation Commission Programs Committee by Moira </a:t>
            </a:r>
            <a:r>
              <a:rPr lang="en-US" dirty="0" err="1"/>
              <a:t>DeNike</a:t>
            </a:r>
            <a:r>
              <a:rPr lang="en-US" dirty="0"/>
              <a:t>, Ph.D.</a:t>
            </a:r>
          </a:p>
          <a:p>
            <a:r>
              <a:rPr lang="en-US" dirty="0"/>
              <a:t>September 21, 2021 </a:t>
            </a:r>
          </a:p>
        </p:txBody>
      </p:sp>
      <p:pic>
        <p:nvPicPr>
          <p:cNvPr id="5" name="Picture 4" descr="A stack of books&#10;&#10;Description automatically generated with medium confidence">
            <a:extLst>
              <a:ext uri="{FF2B5EF4-FFF2-40B4-BE49-F238E27FC236}">
                <a16:creationId xmlns:a16="http://schemas.microsoft.com/office/drawing/2014/main" id="{C774F055-C6D3-47C0-A0FD-9EFDFB74D45C}"/>
              </a:ext>
            </a:extLst>
          </p:cNvPr>
          <p:cNvPicPr>
            <a:picLocks noChangeAspect="1"/>
          </p:cNvPicPr>
          <p:nvPr/>
        </p:nvPicPr>
        <p:blipFill rotWithShape="1">
          <a:blip r:embed="rId2">
            <a:extLst>
              <a:ext uri="{28A0092B-C50C-407E-A947-70E740481C1C}">
                <a14:useLocalDpi xmlns:a14="http://schemas.microsoft.com/office/drawing/2010/main" val="0"/>
              </a:ext>
            </a:extLst>
          </a:blip>
          <a:srcRect l="4255" b="3454"/>
          <a:stretch/>
        </p:blipFill>
        <p:spPr>
          <a:xfrm>
            <a:off x="9994784" y="2642510"/>
            <a:ext cx="1311965" cy="1545277"/>
          </a:xfrm>
          <a:prstGeom prst="rect">
            <a:avLst/>
          </a:prstGeom>
        </p:spPr>
      </p:pic>
    </p:spTree>
    <p:extLst>
      <p:ext uri="{BB962C8B-B14F-4D97-AF65-F5344CB8AC3E}">
        <p14:creationId xmlns:p14="http://schemas.microsoft.com/office/powerpoint/2010/main" val="138437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76A28BD6-D806-4363-9098-70D805712C26}"/>
              </a:ext>
            </a:extLst>
          </p:cNvPr>
          <p:cNvSpPr>
            <a:spLocks noGrp="1"/>
          </p:cNvSpPr>
          <p:nvPr>
            <p:ph type="title"/>
          </p:nvPr>
        </p:nvSpPr>
        <p:spPr/>
        <p:txBody>
          <a:bodyPr/>
          <a:lstStyle/>
          <a:p>
            <a:r>
              <a:rPr lang="en-US"/>
              <a:t>Questions</a:t>
            </a:r>
            <a:endParaRPr lang="en-US" dirty="0"/>
          </a:p>
        </p:txBody>
      </p:sp>
      <p:pic>
        <p:nvPicPr>
          <p:cNvPr id="2052" name="Picture 4" descr="Question Mark Png Images Free Download - Questions Free Clip Art (976x580), Png Download">
            <a:extLst>
              <a:ext uri="{FF2B5EF4-FFF2-40B4-BE49-F238E27FC236}">
                <a16:creationId xmlns:a16="http://schemas.microsoft.com/office/drawing/2014/main" id="{1312DC3E-BB98-4082-9874-F24A5BF2AC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050" y="1865313"/>
            <a:ext cx="9105900" cy="505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329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463039-B8E5-470C-9D41-7BC2C76BC112}"/>
              </a:ext>
            </a:extLst>
          </p:cNvPr>
          <p:cNvSpPr>
            <a:spLocks noGrp="1"/>
          </p:cNvSpPr>
          <p:nvPr>
            <p:ph type="title"/>
          </p:nvPr>
        </p:nvSpPr>
        <p:spPr/>
        <p:txBody>
          <a:bodyPr/>
          <a:lstStyle/>
          <a:p>
            <a:r>
              <a:rPr lang="en-US" dirty="0"/>
              <a:t>Acknowledgements</a:t>
            </a:r>
          </a:p>
        </p:txBody>
      </p:sp>
      <p:sp>
        <p:nvSpPr>
          <p:cNvPr id="5" name="Content Placeholder 4">
            <a:extLst>
              <a:ext uri="{FF2B5EF4-FFF2-40B4-BE49-F238E27FC236}">
                <a16:creationId xmlns:a16="http://schemas.microsoft.com/office/drawing/2014/main" id="{52A19CC9-52DA-44CC-8E2C-BA81FB92D544}"/>
              </a:ext>
            </a:extLst>
          </p:cNvPr>
          <p:cNvSpPr>
            <a:spLocks noGrp="1"/>
          </p:cNvSpPr>
          <p:nvPr>
            <p:ph idx="1"/>
          </p:nvPr>
        </p:nvSpPr>
        <p:spPr/>
        <p:txBody>
          <a:bodyPr/>
          <a:lstStyle/>
          <a:p>
            <a:pPr marL="0" indent="0">
              <a:buNone/>
            </a:pPr>
            <a:r>
              <a:rPr lang="en-US" dirty="0"/>
              <a:t>The author would like to acknowledge Maria McKee of the San Francisco Juvenile Probation Department who kindly facilitated access to the data needed to conduct this report, and the Center on Juvenile and Criminal Justice, who commissioned the study and provided valuable background information on the DDAP model.</a:t>
            </a:r>
          </a:p>
        </p:txBody>
      </p:sp>
    </p:spTree>
    <p:extLst>
      <p:ext uri="{BB962C8B-B14F-4D97-AF65-F5344CB8AC3E}">
        <p14:creationId xmlns:p14="http://schemas.microsoft.com/office/powerpoint/2010/main" val="155225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5E9DA-B7C2-48B5-AFB3-B24F51DA5817}"/>
              </a:ext>
            </a:extLst>
          </p:cNvPr>
          <p:cNvSpPr>
            <a:spLocks noGrp="1"/>
          </p:cNvSpPr>
          <p:nvPr>
            <p:ph type="title"/>
          </p:nvPr>
        </p:nvSpPr>
        <p:spPr/>
        <p:txBody>
          <a:bodyPr/>
          <a:lstStyle/>
          <a:p>
            <a:r>
              <a:rPr lang="en-US" dirty="0"/>
              <a:t>Program Description</a:t>
            </a:r>
          </a:p>
        </p:txBody>
      </p:sp>
      <p:sp>
        <p:nvSpPr>
          <p:cNvPr id="3" name="Content Placeholder 2">
            <a:extLst>
              <a:ext uri="{FF2B5EF4-FFF2-40B4-BE49-F238E27FC236}">
                <a16:creationId xmlns:a16="http://schemas.microsoft.com/office/drawing/2014/main" id="{A57CC9B6-229B-477F-BA94-D6FACD9226DF}"/>
              </a:ext>
            </a:extLst>
          </p:cNvPr>
          <p:cNvSpPr>
            <a:spLocks noGrp="1"/>
          </p:cNvSpPr>
          <p:nvPr>
            <p:ph idx="1"/>
          </p:nvPr>
        </p:nvSpPr>
        <p:spPr/>
        <p:txBody>
          <a:bodyPr>
            <a:normAutofi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Detention Diversion Advocacy Program (DDAP) is a juvenile diversion program in San Francisco, operated by the nonprofit organization, the Center on Juvenile and Criminal Justice (CJCJ). </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DDAP is designed to divert youth who have been charged with serious offenses and are either in juvenile detention or likely to be held for detention. </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DDAP participants remain in the community and access community-based case management supports, rather than being processed through the traditional juvenile justice system.</a:t>
            </a:r>
            <a:endParaRPr lang="en-US" sz="2400" dirty="0"/>
          </a:p>
        </p:txBody>
      </p:sp>
    </p:spTree>
    <p:extLst>
      <p:ext uri="{BB962C8B-B14F-4D97-AF65-F5344CB8AC3E}">
        <p14:creationId xmlns:p14="http://schemas.microsoft.com/office/powerpoint/2010/main" val="279484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19AC8-3020-4CEE-A02F-2D248A071388}"/>
              </a:ext>
            </a:extLst>
          </p:cNvPr>
          <p:cNvSpPr>
            <a:spLocks noGrp="1"/>
          </p:cNvSpPr>
          <p:nvPr>
            <p:ph type="title"/>
          </p:nvPr>
        </p:nvSpPr>
        <p:spPr/>
        <p:txBody>
          <a:bodyPr/>
          <a:lstStyle/>
          <a:p>
            <a:r>
              <a:rPr lang="en-US" dirty="0"/>
              <a:t>Methods: Comparison Group</a:t>
            </a:r>
          </a:p>
        </p:txBody>
      </p:sp>
      <p:sp>
        <p:nvSpPr>
          <p:cNvPr id="3" name="Content Placeholder 2">
            <a:extLst>
              <a:ext uri="{FF2B5EF4-FFF2-40B4-BE49-F238E27FC236}">
                <a16:creationId xmlns:a16="http://schemas.microsoft.com/office/drawing/2014/main" id="{1A7D40B6-66AA-41C3-BAB7-D55BA238A720}"/>
              </a:ext>
            </a:extLst>
          </p:cNvPr>
          <p:cNvSpPr>
            <a:spLocks noGrp="1"/>
          </p:cNvSpPr>
          <p:nvPr>
            <p:ph idx="1"/>
          </p:nvPr>
        </p:nvSpPr>
        <p:spPr>
          <a:xfrm>
            <a:off x="680321" y="2250215"/>
            <a:ext cx="9613861" cy="4055164"/>
          </a:xfrm>
        </p:spPr>
        <p:txBody>
          <a:bodyPr>
            <a:normAutofit fontScale="92500" lnSpcReduction="20000"/>
          </a:bodyPr>
          <a:lstStyle/>
          <a:p>
            <a:r>
              <a:rPr lang="en-US" sz="2600" dirty="0">
                <a:effectLst/>
                <a:latin typeface="Calibri" panose="020F0502020204030204" pitchFamily="34" charset="0"/>
                <a:ea typeface="Calibri" panose="020F0502020204030204" pitchFamily="34" charset="0"/>
                <a:cs typeface="Times New Roman" panose="02020603050405020304" pitchFamily="18" charset="0"/>
              </a:rPr>
              <a:t>This analysis uses data from 76 DDAP clients and a comparison group of 76 similarly-situated system-involved youth who were not served by DDAP, in order to make an “apples-to-apples” comparison.</a:t>
            </a:r>
          </a:p>
          <a:p>
            <a:r>
              <a:rPr lang="en-US" sz="2600" dirty="0">
                <a:effectLst/>
                <a:latin typeface="Calibri" panose="020F0502020204030204" pitchFamily="34" charset="0"/>
                <a:ea typeface="Calibri" panose="020F0502020204030204" pitchFamily="34" charset="0"/>
                <a:cs typeface="Times New Roman" panose="02020603050405020304" pitchFamily="18" charset="0"/>
              </a:rPr>
              <a:t>The comparison group was selected from records obtained from the San Francisco Juvenile Probation Department for 2017-2020 (DDAP clients were excluded). </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r>
              <a:rPr lang="en-US" sz="2600" dirty="0">
                <a:latin typeface="Calibri" panose="020F0502020204030204" pitchFamily="34" charset="0"/>
                <a:ea typeface="Calibri" panose="020F0502020204030204" pitchFamily="34" charset="0"/>
                <a:cs typeface="Times New Roman" panose="02020603050405020304" pitchFamily="18" charset="0"/>
              </a:rPr>
              <a:t>Comparison group members were matched to DDAP clients</a:t>
            </a:r>
            <a:r>
              <a:rPr lang="en-US" sz="2600" dirty="0">
                <a:effectLst/>
                <a:latin typeface="Calibri" panose="020F0502020204030204" pitchFamily="34" charset="0"/>
                <a:ea typeface="Calibri" panose="020F0502020204030204" pitchFamily="34" charset="0"/>
                <a:cs typeface="Times New Roman" panose="02020603050405020304" pitchFamily="18" charset="0"/>
              </a:rPr>
              <a:t> the basis of these key characteristics: </a:t>
            </a:r>
          </a:p>
          <a:p>
            <a:pPr lvl="1"/>
            <a:r>
              <a:rPr lang="en-US" sz="2600" dirty="0">
                <a:latin typeface="Calibri" panose="020F0502020204030204" pitchFamily="34" charset="0"/>
                <a:ea typeface="Calibri" panose="020F0502020204030204" pitchFamily="34" charset="0"/>
                <a:cs typeface="Times New Roman" panose="02020603050405020304" pitchFamily="18" charset="0"/>
              </a:rPr>
              <a:t>F</a:t>
            </a:r>
            <a:r>
              <a:rPr lang="en-US" sz="2600" dirty="0">
                <a:effectLst/>
                <a:latin typeface="Calibri" panose="020F0502020204030204" pitchFamily="34" charset="0"/>
                <a:ea typeface="Calibri" panose="020F0502020204030204" pitchFamily="34" charset="0"/>
                <a:cs typeface="Times New Roman" panose="02020603050405020304" pitchFamily="18" charset="0"/>
              </a:rPr>
              <a:t>irst serious or felony charge, </a:t>
            </a:r>
          </a:p>
          <a:p>
            <a:pPr lvl="1"/>
            <a:r>
              <a:rPr lang="en-US" sz="2600" dirty="0">
                <a:latin typeface="Calibri" panose="020F0502020204030204" pitchFamily="34" charset="0"/>
                <a:ea typeface="Calibri" panose="020F0502020204030204" pitchFamily="34" charset="0"/>
                <a:cs typeface="Times New Roman" panose="02020603050405020304" pitchFamily="18" charset="0"/>
              </a:rPr>
              <a:t>A</a:t>
            </a:r>
            <a:r>
              <a:rPr lang="en-US" sz="2600" dirty="0">
                <a:effectLst/>
                <a:latin typeface="Calibri" panose="020F0502020204030204" pitchFamily="34" charset="0"/>
                <a:ea typeface="Calibri" panose="020F0502020204030204" pitchFamily="34" charset="0"/>
                <a:cs typeface="Times New Roman" panose="02020603050405020304" pitchFamily="18" charset="0"/>
              </a:rPr>
              <a:t>ge at first arrest, </a:t>
            </a:r>
          </a:p>
          <a:p>
            <a:pPr lvl="1"/>
            <a:r>
              <a:rPr lang="en-US" sz="2600" dirty="0">
                <a:effectLst/>
                <a:latin typeface="Calibri" panose="020F0502020204030204" pitchFamily="34" charset="0"/>
                <a:ea typeface="Calibri" panose="020F0502020204030204" pitchFamily="34" charset="0"/>
                <a:cs typeface="Times New Roman" panose="02020603050405020304" pitchFamily="18" charset="0"/>
              </a:rPr>
              <a:t>Year of first arrest, and </a:t>
            </a:r>
          </a:p>
          <a:p>
            <a:pPr lvl="1"/>
            <a:r>
              <a:rPr lang="en-US" sz="2600" dirty="0">
                <a:latin typeface="Calibri" panose="020F0502020204030204" pitchFamily="34" charset="0"/>
                <a:ea typeface="Calibri" panose="020F0502020204030204" pitchFamily="34" charset="0"/>
                <a:cs typeface="Times New Roman" panose="02020603050405020304" pitchFamily="18" charset="0"/>
              </a:rPr>
              <a:t>G</a:t>
            </a:r>
            <a:r>
              <a:rPr lang="en-US" sz="2600" dirty="0">
                <a:effectLst/>
                <a:latin typeface="Calibri" panose="020F0502020204030204" pitchFamily="34" charset="0"/>
                <a:ea typeface="Calibri" panose="020F0502020204030204" pitchFamily="34" charset="0"/>
                <a:cs typeface="Times New Roman" panose="02020603050405020304" pitchFamily="18" charset="0"/>
              </a:rPr>
              <a:t>ender. </a:t>
            </a:r>
            <a:endParaRPr lang="en-US" sz="2600" dirty="0"/>
          </a:p>
        </p:txBody>
      </p:sp>
      <p:pic>
        <p:nvPicPr>
          <p:cNvPr id="1026" name="Picture 2" descr="FAQs about the Women of 555 - UFCW Local 555">
            <a:extLst>
              <a:ext uri="{FF2B5EF4-FFF2-40B4-BE49-F238E27FC236}">
                <a16:creationId xmlns:a16="http://schemas.microsoft.com/office/drawing/2014/main" id="{B4D04391-5998-4C02-A1F6-ECB52364C8BD}"/>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7730360" y="4452747"/>
            <a:ext cx="3660140" cy="1877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280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9A77-6EED-4812-8443-C9E5770328C5}"/>
              </a:ext>
            </a:extLst>
          </p:cNvPr>
          <p:cNvSpPr>
            <a:spLocks noGrp="1"/>
          </p:cNvSpPr>
          <p:nvPr>
            <p:ph type="title"/>
          </p:nvPr>
        </p:nvSpPr>
        <p:spPr/>
        <p:txBody>
          <a:bodyPr/>
          <a:lstStyle/>
          <a:p>
            <a:r>
              <a:rPr lang="en-US" dirty="0"/>
              <a:t>Methods: Lining up the Timeframes</a:t>
            </a:r>
          </a:p>
        </p:txBody>
      </p:sp>
      <p:sp>
        <p:nvSpPr>
          <p:cNvPr id="3" name="Content Placeholder 2">
            <a:extLst>
              <a:ext uri="{FF2B5EF4-FFF2-40B4-BE49-F238E27FC236}">
                <a16:creationId xmlns:a16="http://schemas.microsoft.com/office/drawing/2014/main" id="{87ED6FBC-819F-4520-ACD9-AF68AA8F34C4}"/>
              </a:ext>
            </a:extLst>
          </p:cNvPr>
          <p:cNvSpPr>
            <a:spLocks noGrp="1"/>
          </p:cNvSpPr>
          <p:nvPr>
            <p:ph idx="1"/>
          </p:nvPr>
        </p:nvSpPr>
        <p:spPr/>
        <p:txBody>
          <a:bodyPr>
            <a:normAutofi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It was our aim to make a fair comparison between DDAP youth and similarly-situated non-DDAP youth, so our methodology included building in a non-intervention point-in-time to correspond with the intervention point-in-time for DDAP clients. </a:t>
            </a:r>
          </a:p>
          <a:p>
            <a:pPr lvl="1"/>
            <a:r>
              <a:rPr lang="en-US" sz="2400" dirty="0">
                <a:latin typeface="Calibri" panose="020F0502020204030204" pitchFamily="34" charset="0"/>
                <a:ea typeface="Calibri" panose="020F0502020204030204" pitchFamily="34" charset="0"/>
                <a:cs typeface="Times New Roman" panose="02020603050405020304" pitchFamily="18" charset="0"/>
              </a:rPr>
              <a:t>We took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average time between DDAP clients’ first arrest and DDAP referral and extrapolated that to the non-DDAP-referred individuals based on their dates of first arrest.</a:t>
            </a:r>
            <a:endParaRPr lang="en-US" sz="2400" dirty="0"/>
          </a:p>
        </p:txBody>
      </p:sp>
      <p:graphicFrame>
        <p:nvGraphicFramePr>
          <p:cNvPr id="5" name="Diagram 4">
            <a:extLst>
              <a:ext uri="{FF2B5EF4-FFF2-40B4-BE49-F238E27FC236}">
                <a16:creationId xmlns:a16="http://schemas.microsoft.com/office/drawing/2014/main" id="{1873C544-838B-4F95-B5E8-FEA6C26716F6}"/>
              </a:ext>
            </a:extLst>
          </p:cNvPr>
          <p:cNvGraphicFramePr/>
          <p:nvPr>
            <p:extLst>
              <p:ext uri="{D42A27DB-BD31-4B8C-83A1-F6EECF244321}">
                <p14:modId xmlns:p14="http://schemas.microsoft.com/office/powerpoint/2010/main" val="2701859384"/>
              </p:ext>
            </p:extLst>
          </p:nvPr>
        </p:nvGraphicFramePr>
        <p:xfrm>
          <a:off x="3741530" y="5116741"/>
          <a:ext cx="5792084" cy="1315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786E0C00-C8AA-4A9F-831A-044E29C365B2}"/>
              </a:ext>
            </a:extLst>
          </p:cNvPr>
          <p:cNvSpPr txBox="1"/>
          <p:nvPr/>
        </p:nvSpPr>
        <p:spPr>
          <a:xfrm>
            <a:off x="5487251" y="5247859"/>
            <a:ext cx="1947219" cy="338554"/>
          </a:xfrm>
          <a:prstGeom prst="rect">
            <a:avLst/>
          </a:prstGeom>
          <a:noFill/>
        </p:spPr>
        <p:txBody>
          <a:bodyPr wrap="square" rtlCol="0">
            <a:spAutoFit/>
          </a:bodyPr>
          <a:lstStyle/>
          <a:p>
            <a:r>
              <a:rPr lang="en-US" sz="1600" dirty="0"/>
              <a:t>DDAP Intervention</a:t>
            </a:r>
          </a:p>
        </p:txBody>
      </p:sp>
      <p:sp>
        <p:nvSpPr>
          <p:cNvPr id="7" name="TextBox 6">
            <a:extLst>
              <a:ext uri="{FF2B5EF4-FFF2-40B4-BE49-F238E27FC236}">
                <a16:creationId xmlns:a16="http://schemas.microsoft.com/office/drawing/2014/main" id="{A92877BE-0848-41E4-A2F1-BDC10A503FDE}"/>
              </a:ext>
            </a:extLst>
          </p:cNvPr>
          <p:cNvSpPr txBox="1"/>
          <p:nvPr/>
        </p:nvSpPr>
        <p:spPr>
          <a:xfrm>
            <a:off x="3991554" y="5939624"/>
            <a:ext cx="5359179" cy="338554"/>
          </a:xfrm>
          <a:prstGeom prst="rect">
            <a:avLst/>
          </a:prstGeom>
          <a:noFill/>
        </p:spPr>
        <p:txBody>
          <a:bodyPr wrap="square" rtlCol="0">
            <a:spAutoFit/>
          </a:bodyPr>
          <a:lstStyle/>
          <a:p>
            <a:r>
              <a:rPr lang="en-US" sz="1600" dirty="0">
                <a:solidFill>
                  <a:schemeClr val="bg1"/>
                </a:solidFill>
              </a:rPr>
              <a:t>First Arrest					      Follow Up</a:t>
            </a:r>
          </a:p>
        </p:txBody>
      </p:sp>
      <p:sp>
        <p:nvSpPr>
          <p:cNvPr id="8" name="TextBox 7">
            <a:extLst>
              <a:ext uri="{FF2B5EF4-FFF2-40B4-BE49-F238E27FC236}">
                <a16:creationId xmlns:a16="http://schemas.microsoft.com/office/drawing/2014/main" id="{44F6444F-28BD-4291-B5AE-23EC98FF6E64}"/>
              </a:ext>
            </a:extLst>
          </p:cNvPr>
          <p:cNvSpPr txBox="1"/>
          <p:nvPr/>
        </p:nvSpPr>
        <p:spPr>
          <a:xfrm>
            <a:off x="2528512" y="5176299"/>
            <a:ext cx="1749287" cy="369332"/>
          </a:xfrm>
          <a:prstGeom prst="rect">
            <a:avLst/>
          </a:prstGeom>
          <a:noFill/>
        </p:spPr>
        <p:txBody>
          <a:bodyPr wrap="square" rtlCol="0">
            <a:spAutoFit/>
          </a:bodyPr>
          <a:lstStyle/>
          <a:p>
            <a:r>
              <a:rPr lang="en-US" dirty="0"/>
              <a:t>DDAP</a:t>
            </a:r>
          </a:p>
        </p:txBody>
      </p:sp>
      <p:sp>
        <p:nvSpPr>
          <p:cNvPr id="9" name="TextBox 8">
            <a:extLst>
              <a:ext uri="{FF2B5EF4-FFF2-40B4-BE49-F238E27FC236}">
                <a16:creationId xmlns:a16="http://schemas.microsoft.com/office/drawing/2014/main" id="{747B1E0D-976F-4820-B846-0C017661F4D2}"/>
              </a:ext>
            </a:extLst>
          </p:cNvPr>
          <p:cNvSpPr txBox="1"/>
          <p:nvPr/>
        </p:nvSpPr>
        <p:spPr>
          <a:xfrm>
            <a:off x="2529843" y="5917102"/>
            <a:ext cx="1749287" cy="369332"/>
          </a:xfrm>
          <a:prstGeom prst="rect">
            <a:avLst/>
          </a:prstGeom>
          <a:noFill/>
        </p:spPr>
        <p:txBody>
          <a:bodyPr wrap="square" rtlCol="0">
            <a:spAutoFit/>
          </a:bodyPr>
          <a:lstStyle/>
          <a:p>
            <a:r>
              <a:rPr lang="en-US" dirty="0">
                <a:solidFill>
                  <a:schemeClr val="bg1"/>
                </a:solidFill>
              </a:rPr>
              <a:t>Comparison</a:t>
            </a:r>
          </a:p>
        </p:txBody>
      </p:sp>
    </p:spTree>
    <p:extLst>
      <p:ext uri="{BB962C8B-B14F-4D97-AF65-F5344CB8AC3E}">
        <p14:creationId xmlns:p14="http://schemas.microsoft.com/office/powerpoint/2010/main" val="106084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58C4-9A31-406C-A493-C6864CE6C282}"/>
              </a:ext>
            </a:extLst>
          </p:cNvPr>
          <p:cNvSpPr>
            <a:spLocks noGrp="1"/>
          </p:cNvSpPr>
          <p:nvPr>
            <p:ph type="title"/>
          </p:nvPr>
        </p:nvSpPr>
        <p:spPr/>
        <p:txBody>
          <a:bodyPr/>
          <a:lstStyle/>
          <a:p>
            <a:r>
              <a:rPr lang="en-US" dirty="0"/>
              <a:t>Methods: Analysis</a:t>
            </a:r>
          </a:p>
        </p:txBody>
      </p:sp>
      <p:sp>
        <p:nvSpPr>
          <p:cNvPr id="3" name="Content Placeholder 2">
            <a:extLst>
              <a:ext uri="{FF2B5EF4-FFF2-40B4-BE49-F238E27FC236}">
                <a16:creationId xmlns:a16="http://schemas.microsoft.com/office/drawing/2014/main" id="{20E48200-9B8D-4CD6-AF2E-6054AC23C9E0}"/>
              </a:ext>
            </a:extLst>
          </p:cNvPr>
          <p:cNvSpPr>
            <a:spLocks noGrp="1"/>
          </p:cNvSpPr>
          <p:nvPr>
            <p:ph idx="1"/>
          </p:nvPr>
        </p:nvSpPr>
        <p:spPr>
          <a:xfrm>
            <a:off x="680321" y="2336873"/>
            <a:ext cx="6385497" cy="3599316"/>
          </a:xfrm>
        </p:spPr>
        <p:txBody>
          <a:bodyPr/>
          <a:lstStyle/>
          <a:p>
            <a:r>
              <a:rPr lang="en-US" dirty="0"/>
              <a:t>After DDAP/non-intervention point in time:</a:t>
            </a:r>
          </a:p>
          <a:p>
            <a:pPr lvl="1"/>
            <a:endParaRPr lang="en-US" dirty="0"/>
          </a:p>
          <a:p>
            <a:pPr lvl="1"/>
            <a:r>
              <a:rPr lang="en-US" dirty="0"/>
              <a:t>What percentage of youth in each group received a subsequent charge? </a:t>
            </a:r>
          </a:p>
          <a:p>
            <a:pPr lvl="1"/>
            <a:r>
              <a:rPr lang="en-US" dirty="0"/>
              <a:t>What percentage of youth in each group received a subsequent felony charge?</a:t>
            </a:r>
          </a:p>
          <a:p>
            <a:pPr lvl="1"/>
            <a:endParaRPr lang="en-US" dirty="0"/>
          </a:p>
          <a:p>
            <a:pPr lvl="1"/>
            <a:r>
              <a:rPr lang="en-US" dirty="0"/>
              <a:t>What was the average number of subsequent charges received across each group?</a:t>
            </a:r>
          </a:p>
          <a:p>
            <a:pPr lvl="1"/>
            <a:r>
              <a:rPr lang="en-US" dirty="0"/>
              <a:t>What was the average number of subsequent felony charges received across each group? </a:t>
            </a:r>
          </a:p>
        </p:txBody>
      </p:sp>
      <p:sp>
        <p:nvSpPr>
          <p:cNvPr id="4" name="Right Brace 3">
            <a:extLst>
              <a:ext uri="{FF2B5EF4-FFF2-40B4-BE49-F238E27FC236}">
                <a16:creationId xmlns:a16="http://schemas.microsoft.com/office/drawing/2014/main" id="{F26671A4-B953-483D-85EA-4C1E52F60682}"/>
              </a:ext>
            </a:extLst>
          </p:cNvPr>
          <p:cNvSpPr/>
          <p:nvPr/>
        </p:nvSpPr>
        <p:spPr>
          <a:xfrm>
            <a:off x="9045694" y="2814763"/>
            <a:ext cx="636104" cy="14789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a:extLst>
              <a:ext uri="{FF2B5EF4-FFF2-40B4-BE49-F238E27FC236}">
                <a16:creationId xmlns:a16="http://schemas.microsoft.com/office/drawing/2014/main" id="{E9AA52C2-2AFB-4C4A-AAA8-6FE20723CE54}"/>
              </a:ext>
            </a:extLst>
          </p:cNvPr>
          <p:cNvSpPr/>
          <p:nvPr/>
        </p:nvSpPr>
        <p:spPr>
          <a:xfrm>
            <a:off x="9039066" y="4334786"/>
            <a:ext cx="636104" cy="14789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BF367A46-0FBE-4CD6-B1E8-B97FEF2FE979}"/>
              </a:ext>
            </a:extLst>
          </p:cNvPr>
          <p:cNvSpPr txBox="1"/>
          <p:nvPr/>
        </p:nvSpPr>
        <p:spPr>
          <a:xfrm>
            <a:off x="9840826" y="2775006"/>
            <a:ext cx="747421" cy="1323439"/>
          </a:xfrm>
          <a:prstGeom prst="rect">
            <a:avLst/>
          </a:prstGeom>
          <a:noFill/>
        </p:spPr>
        <p:txBody>
          <a:bodyPr wrap="square" rtlCol="0">
            <a:spAutoFit/>
          </a:bodyPr>
          <a:lstStyle/>
          <a:p>
            <a:r>
              <a:rPr lang="en-US" sz="8000" b="0" dirty="0">
                <a:sym typeface="Symbol" panose="05050102010706020507" pitchFamily="18" charset="2"/>
              </a:rPr>
              <a:t></a:t>
            </a:r>
            <a:endParaRPr lang="en-US" sz="8000" b="0" dirty="0"/>
          </a:p>
        </p:txBody>
      </p:sp>
      <p:sp>
        <p:nvSpPr>
          <p:cNvPr id="7" name="TextBox 6">
            <a:extLst>
              <a:ext uri="{FF2B5EF4-FFF2-40B4-BE49-F238E27FC236}">
                <a16:creationId xmlns:a16="http://schemas.microsoft.com/office/drawing/2014/main" id="{491CC3C4-7F20-430D-9B0E-A0632AEFE5D5}"/>
              </a:ext>
            </a:extLst>
          </p:cNvPr>
          <p:cNvSpPr txBox="1"/>
          <p:nvPr/>
        </p:nvSpPr>
        <p:spPr>
          <a:xfrm>
            <a:off x="10373927" y="3089066"/>
            <a:ext cx="421418" cy="369332"/>
          </a:xfrm>
          <a:prstGeom prst="rect">
            <a:avLst/>
          </a:prstGeom>
          <a:noFill/>
        </p:spPr>
        <p:txBody>
          <a:bodyPr wrap="square" rtlCol="0">
            <a:spAutoFit/>
          </a:bodyPr>
          <a:lstStyle/>
          <a:p>
            <a:r>
              <a:rPr lang="en-US" dirty="0"/>
              <a:t>2</a:t>
            </a:r>
          </a:p>
        </p:txBody>
      </p:sp>
      <p:sp>
        <p:nvSpPr>
          <p:cNvPr id="8" name="TextBox 7">
            <a:extLst>
              <a:ext uri="{FF2B5EF4-FFF2-40B4-BE49-F238E27FC236}">
                <a16:creationId xmlns:a16="http://schemas.microsoft.com/office/drawing/2014/main" id="{B2BFB1E3-1762-462D-B3A9-338ED36BA030}"/>
              </a:ext>
            </a:extLst>
          </p:cNvPr>
          <p:cNvSpPr txBox="1"/>
          <p:nvPr/>
        </p:nvSpPr>
        <p:spPr>
          <a:xfrm>
            <a:off x="9785166" y="4491709"/>
            <a:ext cx="2892947" cy="1015663"/>
          </a:xfrm>
          <a:prstGeom prst="rect">
            <a:avLst/>
          </a:prstGeom>
          <a:noFill/>
        </p:spPr>
        <p:txBody>
          <a:bodyPr wrap="square" rtlCol="0">
            <a:spAutoFit/>
          </a:bodyPr>
          <a:lstStyle/>
          <a:p>
            <a:r>
              <a:rPr lang="en-US" sz="6000" i="1" dirty="0">
                <a:sym typeface="Symbol" panose="05050102010706020507" pitchFamily="18" charset="2"/>
              </a:rPr>
              <a:t>t-test</a:t>
            </a:r>
            <a:endParaRPr lang="en-US" sz="6000" b="0" i="1" dirty="0"/>
          </a:p>
        </p:txBody>
      </p:sp>
      <p:sp>
        <p:nvSpPr>
          <p:cNvPr id="9" name="Rectangle 8">
            <a:extLst>
              <a:ext uri="{FF2B5EF4-FFF2-40B4-BE49-F238E27FC236}">
                <a16:creationId xmlns:a16="http://schemas.microsoft.com/office/drawing/2014/main" id="{0381ABA8-B9E4-4D8E-87A9-1EE8A5EFA0D6}"/>
              </a:ext>
            </a:extLst>
          </p:cNvPr>
          <p:cNvSpPr/>
          <p:nvPr/>
        </p:nvSpPr>
        <p:spPr>
          <a:xfrm>
            <a:off x="6982688" y="2818010"/>
            <a:ext cx="1704109" cy="3059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And were the differences across the two groups significantly different?</a:t>
            </a:r>
          </a:p>
        </p:txBody>
      </p:sp>
    </p:spTree>
    <p:extLst>
      <p:ext uri="{BB962C8B-B14F-4D97-AF65-F5344CB8AC3E}">
        <p14:creationId xmlns:p14="http://schemas.microsoft.com/office/powerpoint/2010/main" val="193424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E35D-B5AE-465D-B510-84890861E635}"/>
              </a:ext>
            </a:extLst>
          </p:cNvPr>
          <p:cNvSpPr>
            <a:spLocks noGrp="1"/>
          </p:cNvSpPr>
          <p:nvPr>
            <p:ph type="title"/>
          </p:nvPr>
        </p:nvSpPr>
        <p:spPr/>
        <p:txBody>
          <a:bodyPr/>
          <a:lstStyle/>
          <a:p>
            <a:r>
              <a:rPr lang="en-US" dirty="0"/>
              <a:t>Finding 1: Significantly Fewer DDAP Clients Recidivated</a:t>
            </a:r>
          </a:p>
        </p:txBody>
      </p:sp>
      <p:graphicFrame>
        <p:nvGraphicFramePr>
          <p:cNvPr id="6" name="Content Placeholder 5">
            <a:extLst>
              <a:ext uri="{FF2B5EF4-FFF2-40B4-BE49-F238E27FC236}">
                <a16:creationId xmlns:a16="http://schemas.microsoft.com/office/drawing/2014/main" id="{D82715FD-EB67-4B1C-89C4-DF77C3EB4640}"/>
              </a:ext>
            </a:extLst>
          </p:cNvPr>
          <p:cNvGraphicFramePr>
            <a:graphicFrameLocks noGrp="1"/>
          </p:cNvGraphicFramePr>
          <p:nvPr>
            <p:ph idx="1"/>
            <p:extLst>
              <p:ext uri="{D42A27DB-BD31-4B8C-83A1-F6EECF244321}">
                <p14:modId xmlns:p14="http://schemas.microsoft.com/office/powerpoint/2010/main" val="1153358996"/>
              </p:ext>
            </p:extLst>
          </p:nvPr>
        </p:nvGraphicFramePr>
        <p:xfrm>
          <a:off x="681037" y="2336800"/>
          <a:ext cx="10458739" cy="402424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00728D9-FD34-4B9D-B060-FDD9AB10F33C}"/>
              </a:ext>
            </a:extLst>
          </p:cNvPr>
          <p:cNvSpPr txBox="1"/>
          <p:nvPr/>
        </p:nvSpPr>
        <p:spPr>
          <a:xfrm>
            <a:off x="9380306" y="6051479"/>
            <a:ext cx="2280863" cy="400110"/>
          </a:xfrm>
          <a:prstGeom prst="rect">
            <a:avLst/>
          </a:prstGeom>
          <a:noFill/>
        </p:spPr>
        <p:txBody>
          <a:bodyPr wrap="square" rtlCol="0">
            <a:spAutoFit/>
          </a:bodyPr>
          <a:lstStyle/>
          <a:p>
            <a:pPr algn="r"/>
            <a:r>
              <a:rPr lang="en-US" sz="2000" i="1" dirty="0"/>
              <a:t>(p&lt;.001)</a:t>
            </a:r>
          </a:p>
        </p:txBody>
      </p:sp>
    </p:spTree>
    <p:extLst>
      <p:ext uri="{BB962C8B-B14F-4D97-AF65-F5344CB8AC3E}">
        <p14:creationId xmlns:p14="http://schemas.microsoft.com/office/powerpoint/2010/main" val="735034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801E-22FE-4711-A5CD-6E6B42E07387}"/>
              </a:ext>
            </a:extLst>
          </p:cNvPr>
          <p:cNvSpPr>
            <a:spLocks noGrp="1"/>
          </p:cNvSpPr>
          <p:nvPr>
            <p:ph type="title"/>
          </p:nvPr>
        </p:nvSpPr>
        <p:spPr/>
        <p:txBody>
          <a:bodyPr/>
          <a:lstStyle/>
          <a:p>
            <a:r>
              <a:rPr lang="en-US" dirty="0"/>
              <a:t>Finding 2: Significantly Fewer DDAP Clients Received Had Subsequent Felony Charges</a:t>
            </a:r>
          </a:p>
        </p:txBody>
      </p:sp>
      <p:graphicFrame>
        <p:nvGraphicFramePr>
          <p:cNvPr id="6" name="Content Placeholder 5">
            <a:extLst>
              <a:ext uri="{FF2B5EF4-FFF2-40B4-BE49-F238E27FC236}">
                <a16:creationId xmlns:a16="http://schemas.microsoft.com/office/drawing/2014/main" id="{D8BEF68E-0B1D-4E60-8574-A29CB0F2F7CF}"/>
              </a:ext>
            </a:extLst>
          </p:cNvPr>
          <p:cNvGraphicFramePr>
            <a:graphicFrameLocks noGrp="1"/>
          </p:cNvGraphicFramePr>
          <p:nvPr>
            <p:ph idx="1"/>
            <p:extLst>
              <p:ext uri="{D42A27DB-BD31-4B8C-83A1-F6EECF244321}">
                <p14:modId xmlns:p14="http://schemas.microsoft.com/office/powerpoint/2010/main" val="1663689527"/>
              </p:ext>
            </p:extLst>
          </p:nvPr>
        </p:nvGraphicFramePr>
        <p:xfrm>
          <a:off x="866692" y="2162756"/>
          <a:ext cx="10445153" cy="417640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42A8C66C-F2F3-4444-8B42-404515AD8656}"/>
              </a:ext>
            </a:extLst>
          </p:cNvPr>
          <p:cNvSpPr txBox="1"/>
          <p:nvPr/>
        </p:nvSpPr>
        <p:spPr>
          <a:xfrm>
            <a:off x="9380306" y="6051479"/>
            <a:ext cx="2280863" cy="400110"/>
          </a:xfrm>
          <a:prstGeom prst="rect">
            <a:avLst/>
          </a:prstGeom>
          <a:noFill/>
        </p:spPr>
        <p:txBody>
          <a:bodyPr wrap="square" rtlCol="0">
            <a:spAutoFit/>
          </a:bodyPr>
          <a:lstStyle/>
          <a:p>
            <a:pPr algn="r"/>
            <a:r>
              <a:rPr lang="en-US" sz="2000" i="1" dirty="0"/>
              <a:t>(p&lt;.001)</a:t>
            </a:r>
          </a:p>
        </p:txBody>
      </p:sp>
    </p:spTree>
    <p:extLst>
      <p:ext uri="{BB962C8B-B14F-4D97-AF65-F5344CB8AC3E}">
        <p14:creationId xmlns:p14="http://schemas.microsoft.com/office/powerpoint/2010/main" val="57288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5F39-D7AD-465A-BFDE-0DCB5C85C437}"/>
              </a:ext>
            </a:extLst>
          </p:cNvPr>
          <p:cNvSpPr>
            <a:spLocks noGrp="1"/>
          </p:cNvSpPr>
          <p:nvPr>
            <p:ph type="title"/>
          </p:nvPr>
        </p:nvSpPr>
        <p:spPr/>
        <p:txBody>
          <a:bodyPr>
            <a:normAutofit fontScale="90000"/>
          </a:bodyPr>
          <a:lstStyle/>
          <a:p>
            <a:r>
              <a:rPr lang="en-US" dirty="0"/>
              <a:t>Findings 3 &amp; 4: DDAP Clients Had Significantly Fewer Subsequent Charges and Felony Referrals as Compared to Comparison Group Members</a:t>
            </a:r>
          </a:p>
        </p:txBody>
      </p:sp>
      <p:graphicFrame>
        <p:nvGraphicFramePr>
          <p:cNvPr id="6" name="Content Placeholder 5">
            <a:extLst>
              <a:ext uri="{FF2B5EF4-FFF2-40B4-BE49-F238E27FC236}">
                <a16:creationId xmlns:a16="http://schemas.microsoft.com/office/drawing/2014/main" id="{76D7EB88-05AD-421C-9836-8DEEA6F2C5D2}"/>
              </a:ext>
            </a:extLst>
          </p:cNvPr>
          <p:cNvGraphicFramePr>
            <a:graphicFrameLocks noGrp="1"/>
          </p:cNvGraphicFramePr>
          <p:nvPr>
            <p:ph idx="1"/>
            <p:extLst>
              <p:ext uri="{D42A27DB-BD31-4B8C-83A1-F6EECF244321}">
                <p14:modId xmlns:p14="http://schemas.microsoft.com/office/powerpoint/2010/main" val="4173302917"/>
              </p:ext>
            </p:extLst>
          </p:nvPr>
        </p:nvGraphicFramePr>
        <p:xfrm>
          <a:off x="681037" y="2130950"/>
          <a:ext cx="10589713" cy="451643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8A463F3-7057-4673-A367-958C462E4AEE}"/>
              </a:ext>
            </a:extLst>
          </p:cNvPr>
          <p:cNvSpPr txBox="1"/>
          <p:nvPr/>
        </p:nvSpPr>
        <p:spPr>
          <a:xfrm>
            <a:off x="9380306" y="6051479"/>
            <a:ext cx="2280863" cy="400110"/>
          </a:xfrm>
          <a:prstGeom prst="rect">
            <a:avLst/>
          </a:prstGeom>
          <a:noFill/>
        </p:spPr>
        <p:txBody>
          <a:bodyPr wrap="square" rtlCol="0">
            <a:spAutoFit/>
          </a:bodyPr>
          <a:lstStyle/>
          <a:p>
            <a:pPr algn="r"/>
            <a:r>
              <a:rPr lang="en-US" sz="2000" i="1" dirty="0"/>
              <a:t>(p&lt;.001)</a:t>
            </a:r>
          </a:p>
        </p:txBody>
      </p:sp>
    </p:spTree>
    <p:extLst>
      <p:ext uri="{BB962C8B-B14F-4D97-AF65-F5344CB8AC3E}">
        <p14:creationId xmlns:p14="http://schemas.microsoft.com/office/powerpoint/2010/main" val="180924038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132</TotalTime>
  <Words>491</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Berlin</vt:lpstr>
      <vt:lpstr>Detention Diversion Advocacy Program (DDAP) Evaluation</vt:lpstr>
      <vt:lpstr>Acknowledgements</vt:lpstr>
      <vt:lpstr>Program Description</vt:lpstr>
      <vt:lpstr>Methods: Comparison Group</vt:lpstr>
      <vt:lpstr>Methods: Lining up the Timeframes</vt:lpstr>
      <vt:lpstr>Methods: Analysis</vt:lpstr>
      <vt:lpstr>Finding 1: Significantly Fewer DDAP Clients Recidivated</vt:lpstr>
      <vt:lpstr>Finding 2: Significantly Fewer DDAP Clients Received Had Subsequent Felony Charges</vt:lpstr>
      <vt:lpstr>Findings 3 &amp; 4: DDAP Clients Had Significantly Fewer Subsequent Charges and Felony Referrals as Compared to Comparison Group Members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Detention Diversion Advocacy Program (DDAP) Evaluation</dc:title>
  <dc:creator>moira denike</dc:creator>
  <cp:lastModifiedBy>Pauline Silva-Re</cp:lastModifiedBy>
  <cp:revision>6</cp:revision>
  <dcterms:created xsi:type="dcterms:W3CDTF">2021-09-09T22:04:07Z</dcterms:created>
  <dcterms:modified xsi:type="dcterms:W3CDTF">2021-10-12T15:31:13Z</dcterms:modified>
</cp:coreProperties>
</file>