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1" r:id="rId5"/>
    <p:sldId id="262" r:id="rId6"/>
    <p:sldId id="263" r:id="rId7"/>
    <p:sldId id="264" r:id="rId8"/>
    <p:sldId id="267"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3" d="100"/>
          <a:sy n="93" d="100"/>
        </p:scale>
        <p:origin x="-13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5F63BD-B092-954F-B9CE-8CF5DBABD5C7}" type="datetimeFigureOut">
              <a:rPr lang="en-US" smtClean="0"/>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F63BD-B092-954F-B9CE-8CF5DBABD5C7}" type="datetimeFigureOut">
              <a:rPr lang="en-US" smtClean="0"/>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F63BD-B092-954F-B9CE-8CF5DBABD5C7}" type="datetimeFigureOut">
              <a:rPr lang="en-US" smtClean="0"/>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F63BD-B092-954F-B9CE-8CF5DBABD5C7}" type="datetimeFigureOut">
              <a:rPr lang="en-US" smtClean="0"/>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F63BD-B092-954F-B9CE-8CF5DBABD5C7}" type="datetimeFigureOut">
              <a:rPr lang="en-US" smtClean="0"/>
              <a:t>10/26/12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63BD-B092-954F-B9CE-8CF5DBABD5C7}" type="datetimeFigureOut">
              <a:rPr lang="en-US" smtClean="0"/>
              <a:t>10/26/12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5F63BD-B092-954F-B9CE-8CF5DBABD5C7}" type="datetimeFigureOut">
              <a:rPr lang="en-US" smtClean="0"/>
              <a:t>10/26/12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5F63BD-B092-954F-B9CE-8CF5DBABD5C7}" type="datetimeFigureOut">
              <a:rPr lang="en-US" smtClean="0"/>
              <a:t>10/26/12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F63BD-B092-954F-B9CE-8CF5DBABD5C7}" type="datetimeFigureOut">
              <a:rPr lang="en-US" smtClean="0"/>
              <a:t>10/26/12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F63BD-B092-954F-B9CE-8CF5DBABD5C7}" type="datetimeFigureOut">
              <a:rPr lang="en-US" smtClean="0"/>
              <a:t>10/26/12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F63BD-B092-954F-B9CE-8CF5DBABD5C7}" type="datetimeFigureOut">
              <a:rPr lang="en-US" smtClean="0"/>
              <a:t>10/26/12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CBF2-AA47-2A4E-A41F-E91B2025F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63BD-B092-954F-B9CE-8CF5DBABD5C7}" type="datetimeFigureOut">
              <a:rPr lang="en-US" smtClean="0"/>
              <a:t>10/26/12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9CBF2-AA47-2A4E-A41F-E91B2025F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Excelsior Gateway Beautification Project: </a:t>
            </a:r>
            <a:r>
              <a:rPr lang="en-US" i="1" dirty="0" smtClean="0"/>
              <a:t>Ever Upward</a:t>
            </a:r>
            <a:endParaRPr lang="en-US" dirty="0"/>
          </a:p>
        </p:txBody>
      </p:sp>
      <p:sp>
        <p:nvSpPr>
          <p:cNvPr id="3" name="Subtitle 2"/>
          <p:cNvSpPr>
            <a:spLocks noGrp="1"/>
          </p:cNvSpPr>
          <p:nvPr>
            <p:ph type="subTitle" idx="1"/>
          </p:nvPr>
        </p:nvSpPr>
        <p:spPr>
          <a:xfrm>
            <a:off x="1066800" y="3886200"/>
            <a:ext cx="7086600" cy="1752600"/>
          </a:xfrm>
        </p:spPr>
        <p:txBody>
          <a:bodyPr>
            <a:normAutofit fontScale="70000" lnSpcReduction="20000"/>
          </a:bodyPr>
          <a:lstStyle/>
          <a:p>
            <a:endParaRPr lang="en-US" dirty="0" smtClean="0"/>
          </a:p>
          <a:p>
            <a:r>
              <a:rPr lang="en-US" dirty="0" smtClean="0"/>
              <a:t>Nicole Agbayani, Corridor Manager, Excelsior Action Group</a:t>
            </a:r>
          </a:p>
          <a:p>
            <a:r>
              <a:rPr lang="en-US" dirty="0" smtClean="0"/>
              <a:t>Isis Rodriguez, Artist, sculpture design</a:t>
            </a:r>
          </a:p>
          <a:p>
            <a:r>
              <a:rPr lang="en-US" dirty="0" smtClean="0"/>
              <a:t>Jason Gilmore, Artist, mosaic design</a:t>
            </a:r>
          </a:p>
          <a:p>
            <a:r>
              <a:rPr lang="en-US" dirty="0" smtClean="0"/>
              <a:t>November 5, </a:t>
            </a:r>
            <a:r>
              <a:rPr lang="en-US" dirty="0" smtClean="0"/>
              <a:t>2012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Excelsior Action Group, est. 2002</a:t>
            </a:r>
            <a:endParaRPr lang="en-US" dirty="0"/>
          </a:p>
        </p:txBody>
      </p:sp>
      <p:sp>
        <p:nvSpPr>
          <p:cNvPr id="11" name="Content Placeholder 10"/>
          <p:cNvSpPr>
            <a:spLocks noGrp="1"/>
          </p:cNvSpPr>
          <p:nvPr>
            <p:ph sz="half" idx="1"/>
          </p:nvPr>
        </p:nvSpPr>
        <p:spPr/>
        <p:txBody>
          <a:bodyPr>
            <a:normAutofit/>
          </a:bodyPr>
          <a:lstStyle/>
          <a:p>
            <a:pPr>
              <a:buNone/>
            </a:pPr>
            <a:r>
              <a:rPr lang="en-US" sz="2000" dirty="0" smtClean="0"/>
              <a:t>	</a:t>
            </a:r>
          </a:p>
          <a:p>
            <a:pPr>
              <a:buNone/>
            </a:pPr>
            <a:endParaRPr lang="en-US" sz="2000" dirty="0" smtClean="0"/>
          </a:p>
          <a:p>
            <a:pPr>
              <a:buNone/>
            </a:pPr>
            <a:r>
              <a:rPr lang="en-US" sz="2000" dirty="0"/>
              <a:t>	</a:t>
            </a:r>
            <a:r>
              <a:rPr lang="en-US" sz="2000" dirty="0" smtClean="0"/>
              <a:t>Our mission is to revitalize the San Francisco Excelsior Neighborhood’s Commercial Corridor by involving residents, merchants, neighborhood associations and city agencies through activities aimed to reinvigorate, green, beautify, strengthen and unify our diverse community.</a:t>
            </a:r>
          </a:p>
          <a:p>
            <a:pPr algn="just">
              <a:buNone/>
            </a:pPr>
            <a:endParaRPr lang="en-US" sz="2000" dirty="0"/>
          </a:p>
        </p:txBody>
      </p:sp>
      <p:pic>
        <p:nvPicPr>
          <p:cNvPr id="14" name="Content Placeholder 13" descr="5035679_orig.jpg"/>
          <p:cNvPicPr>
            <a:picLocks noGrp="1" noChangeAspect="1"/>
          </p:cNvPicPr>
          <p:nvPr>
            <p:ph sz="half" idx="2"/>
          </p:nvPr>
        </p:nvPicPr>
        <p:blipFill>
          <a:blip r:embed="rId2"/>
          <a:srcRect t="-24665" b="-24665"/>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Background</a:t>
            </a:r>
            <a:endParaRPr lang="en-US" dirty="0"/>
          </a:p>
        </p:txBody>
      </p:sp>
      <p:pic>
        <p:nvPicPr>
          <p:cNvPr id="9" name="Content Placeholder 8" descr="1705024_orig.jpg"/>
          <p:cNvPicPr>
            <a:picLocks noGrp="1" noChangeAspect="1"/>
          </p:cNvPicPr>
          <p:nvPr>
            <p:ph idx="1"/>
          </p:nvPr>
        </p:nvPicPr>
        <p:blipFill>
          <a:blip r:embed="rId2"/>
          <a:stretch>
            <a:fillRect/>
          </a:stretch>
        </p:blipFill>
        <p:spPr>
          <a:xfrm>
            <a:off x="457200" y="2202004"/>
            <a:ext cx="8229600" cy="332235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Design Process</a:t>
            </a:r>
            <a:endParaRPr lang="en-US" dirty="0"/>
          </a:p>
        </p:txBody>
      </p:sp>
      <p:pic>
        <p:nvPicPr>
          <p:cNvPr id="4" name="Content Placeholder 3" descr="9ANI-Yosemite_C.jpg"/>
          <p:cNvPicPr>
            <a:picLocks noGrp="1" noChangeAspect="1"/>
          </p:cNvPicPr>
          <p:nvPr>
            <p:ph sz="half" idx="1"/>
          </p:nvPr>
        </p:nvPicPr>
        <p:blipFill>
          <a:blip r:embed="rId2"/>
          <a:stretch>
            <a:fillRect/>
          </a:stretch>
        </p:blipFill>
        <p:spPr>
          <a:xfrm>
            <a:off x="914400" y="1417638"/>
            <a:ext cx="3080105" cy="5148948"/>
          </a:xfrm>
        </p:spPr>
      </p:pic>
      <p:pic>
        <p:nvPicPr>
          <p:cNvPr id="7" name="Content Placeholder 6" descr="7871411_orig.jpg"/>
          <p:cNvPicPr>
            <a:picLocks noGrp="1" noChangeAspect="1"/>
          </p:cNvPicPr>
          <p:nvPr>
            <p:ph sz="half" idx="2"/>
          </p:nvPr>
        </p:nvPicPr>
        <p:blipFill>
          <a:blip r:embed="rId3"/>
          <a:srcRect t="-24665" b="-24665"/>
          <a:stretch>
            <a:fillRect/>
          </a:stretch>
        </p:blipFill>
        <p:spPr>
          <a:xfrm>
            <a:off x="4648200" y="3124200"/>
            <a:ext cx="3733800" cy="4191000"/>
          </a:xfr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648200" y="1417638"/>
            <a:ext cx="3733800" cy="2392362"/>
          </a:xfrm>
          <a:prstGeom prst="rect">
            <a:avLst/>
          </a:prstGeom>
        </p:spPr>
      </p:pic>
    </p:spTree>
    <p:extLst>
      <p:ext uri="{BB962C8B-B14F-4D97-AF65-F5344CB8AC3E}">
        <p14:creationId xmlns:p14="http://schemas.microsoft.com/office/powerpoint/2010/main" val="1109753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Design</a:t>
            </a:r>
            <a:endParaRPr lang="en-US" dirty="0"/>
          </a:p>
        </p:txBody>
      </p:sp>
      <p:pic>
        <p:nvPicPr>
          <p:cNvPr id="4" name="Content Placeholder 3" descr="nico3.jpeg"/>
          <p:cNvPicPr>
            <a:picLocks noGrp="1" noChangeAspect="1"/>
          </p:cNvPicPr>
          <p:nvPr>
            <p:ph idx="1"/>
          </p:nvPr>
        </p:nvPicPr>
        <p:blipFill>
          <a:blip r:embed="rId2"/>
          <a:stretch>
            <a:fillRect/>
          </a:stretch>
        </p:blipFill>
        <p:spPr>
          <a:xfrm>
            <a:off x="607750" y="1219200"/>
            <a:ext cx="8079049" cy="5388374"/>
          </a:xfrm>
        </p:spPr>
      </p:pic>
    </p:spTree>
    <p:extLst>
      <p:ext uri="{BB962C8B-B14F-4D97-AF65-F5344CB8AC3E}">
        <p14:creationId xmlns:p14="http://schemas.microsoft.com/office/powerpoint/2010/main" val="41427617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Sculpture</a:t>
            </a:r>
            <a:endParaRPr lang="en-US" dirty="0"/>
          </a:p>
        </p:txBody>
      </p:sp>
      <p:pic>
        <p:nvPicPr>
          <p:cNvPr id="4" name="Content Placeholder 3" descr="Bay.jpg"/>
          <p:cNvPicPr>
            <a:picLocks noGrp="1" noChangeAspect="1"/>
          </p:cNvPicPr>
          <p:nvPr>
            <p:ph sz="half" idx="1"/>
          </p:nvPr>
        </p:nvPicPr>
        <p:blipFill>
          <a:blip r:embed="rId2"/>
          <a:stretch>
            <a:fillRect/>
          </a:stretch>
        </p:blipFill>
        <p:spPr>
          <a:xfrm>
            <a:off x="1066800" y="1600200"/>
            <a:ext cx="1993402" cy="4525963"/>
          </a:xfrm>
        </p:spPr>
      </p:pic>
      <p:pic>
        <p:nvPicPr>
          <p:cNvPr id="6" name="Content Placeholder 5" descr="Picture 1.png"/>
          <p:cNvPicPr>
            <a:picLocks noGrp="1" noChangeAspect="1"/>
          </p:cNvPicPr>
          <p:nvPr>
            <p:ph sz="half" idx="2"/>
          </p:nvPr>
        </p:nvPicPr>
        <p:blipFill>
          <a:blip r:embed="rId3"/>
          <a:srcRect t="-10774" b="-10774"/>
          <a:stretch>
            <a:fillRect/>
          </a:stretch>
        </p:blipFill>
        <p:spPr>
          <a:xfrm>
            <a:off x="4343400" y="1600200"/>
            <a:ext cx="4038600" cy="4525963"/>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Mosaic Column</a:t>
            </a:r>
            <a:endParaRPr lang="en-US" dirty="0"/>
          </a:p>
        </p:txBody>
      </p:sp>
      <p:pic>
        <p:nvPicPr>
          <p:cNvPr id="4" name="Content Placeholder 3" descr="601431_10151022763411650_1557657483_n.jpg"/>
          <p:cNvPicPr>
            <a:picLocks noGrp="1" noChangeAspect="1"/>
          </p:cNvPicPr>
          <p:nvPr>
            <p:ph idx="1"/>
          </p:nvPr>
        </p:nvPicPr>
        <p:blipFill>
          <a:blip r:embed="rId2"/>
          <a:stretch>
            <a:fillRect/>
          </a:stretch>
        </p:blipFill>
        <p:spPr>
          <a:xfrm>
            <a:off x="457200" y="1613198"/>
            <a:ext cx="8229600" cy="4499966"/>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 Workplan</a:t>
            </a:r>
            <a:endParaRPr lang="en-US" dirty="0"/>
          </a:p>
        </p:txBody>
      </p:sp>
      <p:sp>
        <p:nvSpPr>
          <p:cNvPr id="5" name="Content Placeholder 4"/>
          <p:cNvSpPr>
            <a:spLocks noGrp="1"/>
          </p:cNvSpPr>
          <p:nvPr>
            <p:ph sz="half" idx="1"/>
          </p:nvPr>
        </p:nvSpPr>
        <p:spPr/>
        <p:txBody>
          <a:bodyPr>
            <a:noAutofit/>
          </a:bodyPr>
          <a:lstStyle/>
          <a:p>
            <a:r>
              <a:rPr lang="en-US" sz="1800" dirty="0" smtClean="0"/>
              <a:t>Budget: $40,000</a:t>
            </a:r>
          </a:p>
          <a:p>
            <a:pPr lvl="1"/>
            <a:r>
              <a:rPr lang="en-US" sz="1800" dirty="0" smtClean="0"/>
              <a:t>$30,000 Community Challenge Grant</a:t>
            </a:r>
          </a:p>
          <a:p>
            <a:pPr lvl="1"/>
            <a:r>
              <a:rPr lang="en-US" sz="1800" dirty="0" smtClean="0"/>
              <a:t>$10,000 OEWD Capital Improvement Grant</a:t>
            </a:r>
          </a:p>
          <a:p>
            <a:pPr lvl="1"/>
            <a:r>
              <a:rPr lang="en-US" sz="1800" dirty="0" smtClean="0"/>
              <a:t>In Kind support: Community volunteers mosaic</a:t>
            </a:r>
          </a:p>
          <a:p>
            <a:r>
              <a:rPr lang="en-US" sz="1800" dirty="0" smtClean="0"/>
              <a:t>Timeline: February 2012 – September 2013</a:t>
            </a:r>
          </a:p>
          <a:p>
            <a:pPr lvl="1"/>
            <a:r>
              <a:rPr lang="en-US" sz="1800" dirty="0" smtClean="0"/>
              <a:t>Design phase (Feb 2012 – Oct 2012) </a:t>
            </a:r>
          </a:p>
          <a:p>
            <a:pPr lvl="1"/>
            <a:r>
              <a:rPr lang="en-US" sz="1800" dirty="0" smtClean="0"/>
              <a:t>Approval phase (Oct 2012 – May 2013)</a:t>
            </a:r>
          </a:p>
          <a:p>
            <a:pPr lvl="1"/>
            <a:r>
              <a:rPr lang="en-US" sz="1800" dirty="0" smtClean="0"/>
              <a:t>Fabrication &amp; Installation phase (Jun 2013 – Sep 2013)</a:t>
            </a:r>
            <a:endParaRPr lang="en-US" sz="1800" dirty="0"/>
          </a:p>
        </p:txBody>
      </p:sp>
      <p:sp>
        <p:nvSpPr>
          <p:cNvPr id="4" name="Content Placeholder 3"/>
          <p:cNvSpPr>
            <a:spLocks noGrp="1"/>
          </p:cNvSpPr>
          <p:nvPr>
            <p:ph sz="half" idx="2"/>
          </p:nvPr>
        </p:nvSpPr>
        <p:spPr/>
        <p:txBody>
          <a:bodyPr>
            <a:normAutofit fontScale="47500" lnSpcReduction="20000"/>
          </a:bodyPr>
          <a:lstStyle/>
          <a:p>
            <a:pPr>
              <a:buNone/>
            </a:pPr>
            <a:r>
              <a:rPr lang="en-US" dirty="0"/>
              <a:t>Ever Upward Project </a:t>
            </a:r>
            <a:r>
              <a:rPr lang="en-US" dirty="0" smtClean="0"/>
              <a:t>Budget Detail	</a:t>
            </a:r>
            <a:r>
              <a:rPr lang="en-US" dirty="0"/>
              <a:t>		</a:t>
            </a:r>
          </a:p>
          <a:p>
            <a:pPr>
              <a:buNone/>
            </a:pPr>
            <a:r>
              <a:rPr lang="en-US" dirty="0"/>
              <a:t> 	Description	 Amount 	</a:t>
            </a:r>
          </a:p>
          <a:p>
            <a:pPr>
              <a:buNone/>
            </a:pPr>
            <a:r>
              <a:rPr lang="en-US" dirty="0"/>
              <a:t>a. 	Design Fee - Isis Rodriguez	 $3,000.00	</a:t>
            </a:r>
          </a:p>
          <a:p>
            <a:pPr>
              <a:buNone/>
            </a:pPr>
            <a:r>
              <a:rPr lang="en-US" dirty="0" err="1"/>
              <a:t>b</a:t>
            </a:r>
            <a:r>
              <a:rPr lang="en-US" dirty="0"/>
              <a:t>. 	Design Fee - Jason Gilmore	 $700.00	</a:t>
            </a:r>
          </a:p>
          <a:p>
            <a:pPr>
              <a:buNone/>
            </a:pPr>
            <a:r>
              <a:rPr lang="en-US" dirty="0" err="1"/>
              <a:t>c</a:t>
            </a:r>
            <a:r>
              <a:rPr lang="en-US" dirty="0"/>
              <a:t>. 	Engineering Fee - SDE	 $4,000.00	</a:t>
            </a:r>
          </a:p>
          <a:p>
            <a:pPr>
              <a:buNone/>
            </a:pPr>
            <a:r>
              <a:rPr lang="en-US" dirty="0" err="1"/>
              <a:t>d</a:t>
            </a:r>
            <a:r>
              <a:rPr lang="en-US" dirty="0"/>
              <a:t>. 	Metalwork fabrication	 $13,000.00	</a:t>
            </a:r>
            <a:endParaRPr lang="en-US" dirty="0" smtClean="0"/>
          </a:p>
          <a:p>
            <a:pPr>
              <a:buNone/>
            </a:pPr>
            <a:r>
              <a:rPr lang="en-US" dirty="0"/>
              <a:t>	</a:t>
            </a:r>
            <a:r>
              <a:rPr lang="en-US" dirty="0" smtClean="0"/>
              <a:t>	includes painting ($1,600.00)</a:t>
            </a:r>
            <a:endParaRPr lang="en-US" dirty="0"/>
          </a:p>
          <a:p>
            <a:pPr>
              <a:buNone/>
            </a:pPr>
            <a:r>
              <a:rPr lang="en-US" dirty="0" err="1"/>
              <a:t>c</a:t>
            </a:r>
            <a:r>
              <a:rPr lang="en-US" dirty="0"/>
              <a:t>. 	Column	 $6,500.00	</a:t>
            </a:r>
          </a:p>
          <a:p>
            <a:pPr>
              <a:buNone/>
            </a:pPr>
            <a:r>
              <a:rPr lang="en-US" dirty="0"/>
              <a:t> </a:t>
            </a:r>
            <a:r>
              <a:rPr lang="en-US" dirty="0" smtClean="0"/>
              <a:t>		fabrication</a:t>
            </a:r>
            <a:r>
              <a:rPr lang="en-US" dirty="0"/>
              <a:t>	 	</a:t>
            </a:r>
          </a:p>
          <a:p>
            <a:pPr>
              <a:buNone/>
            </a:pPr>
            <a:r>
              <a:rPr lang="en-US" dirty="0"/>
              <a:t> </a:t>
            </a:r>
            <a:r>
              <a:rPr lang="en-US" dirty="0" smtClean="0"/>
              <a:t>		transport</a:t>
            </a:r>
            <a:r>
              <a:rPr lang="en-US" dirty="0"/>
              <a:t>	 	</a:t>
            </a:r>
          </a:p>
          <a:p>
            <a:pPr>
              <a:buNone/>
            </a:pPr>
            <a:r>
              <a:rPr lang="en-US" dirty="0"/>
              <a:t> </a:t>
            </a:r>
            <a:r>
              <a:rPr lang="en-US" dirty="0" smtClean="0"/>
              <a:t>		footing</a:t>
            </a:r>
            <a:r>
              <a:rPr lang="en-US" dirty="0"/>
              <a:t>	 	</a:t>
            </a:r>
          </a:p>
          <a:p>
            <a:pPr>
              <a:buNone/>
            </a:pPr>
            <a:r>
              <a:rPr lang="en-US" dirty="0"/>
              <a:t> </a:t>
            </a:r>
            <a:r>
              <a:rPr lang="en-US" dirty="0" smtClean="0"/>
              <a:t>		foundation</a:t>
            </a:r>
            <a:r>
              <a:rPr lang="en-US" dirty="0"/>
              <a:t>	 	</a:t>
            </a:r>
          </a:p>
          <a:p>
            <a:pPr>
              <a:buNone/>
            </a:pPr>
            <a:r>
              <a:rPr lang="en-US" dirty="0"/>
              <a:t> </a:t>
            </a:r>
            <a:r>
              <a:rPr lang="en-US" dirty="0" smtClean="0"/>
              <a:t>		installation</a:t>
            </a:r>
            <a:r>
              <a:rPr lang="en-US" dirty="0"/>
              <a:t>	</a:t>
            </a:r>
          </a:p>
          <a:p>
            <a:pPr>
              <a:buNone/>
            </a:pPr>
            <a:r>
              <a:rPr lang="en-US" dirty="0" err="1"/>
              <a:t>d</a:t>
            </a:r>
            <a:r>
              <a:rPr lang="en-US" dirty="0"/>
              <a:t>. 	Permits	 $1,500.00	</a:t>
            </a:r>
          </a:p>
          <a:p>
            <a:pPr>
              <a:buNone/>
            </a:pPr>
            <a:r>
              <a:rPr lang="en-US" dirty="0" err="1"/>
              <a:t>e</a:t>
            </a:r>
            <a:r>
              <a:rPr lang="en-US" dirty="0"/>
              <a:t>.	Mosaic tiles	 $2,000.00	</a:t>
            </a:r>
          </a:p>
          <a:p>
            <a:pPr>
              <a:buNone/>
            </a:pPr>
            <a:r>
              <a:rPr lang="en-US" dirty="0" err="1"/>
              <a:t>f</a:t>
            </a:r>
            <a:r>
              <a:rPr lang="en-US" dirty="0"/>
              <a:t>. 	Materials for mosaic	 $300.00	</a:t>
            </a:r>
          </a:p>
          <a:p>
            <a:pPr>
              <a:buNone/>
            </a:pPr>
            <a:r>
              <a:rPr lang="en-US" dirty="0" err="1"/>
              <a:t>g</a:t>
            </a:r>
            <a:r>
              <a:rPr lang="en-US" dirty="0"/>
              <a:t>. 	Fiscal sponsorship	 $6,000.00	</a:t>
            </a:r>
          </a:p>
          <a:p>
            <a:pPr>
              <a:buNone/>
            </a:pPr>
            <a:r>
              <a:rPr lang="en-US" dirty="0" err="1"/>
              <a:t>h</a:t>
            </a:r>
            <a:r>
              <a:rPr lang="en-US" dirty="0"/>
              <a:t>.	Contingency	 $3,000.00	</a:t>
            </a:r>
          </a:p>
          <a:p>
            <a:pPr>
              <a:buNone/>
            </a:pPr>
            <a:r>
              <a:rPr lang="en-US" dirty="0"/>
              <a:t> 	 	 	</a:t>
            </a:r>
          </a:p>
          <a:p>
            <a:pPr>
              <a:buNone/>
            </a:pPr>
            <a:r>
              <a:rPr lang="en-US" dirty="0"/>
              <a:t> 	TOTAL	 $40,000.00	</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3886200"/>
            <a:ext cx="8229600" cy="2590800"/>
          </a:xfrm>
        </p:spPr>
        <p:txBody>
          <a:bodyPr>
            <a:normAutofit/>
          </a:bodyPr>
          <a:lstStyle/>
          <a:p>
            <a:pPr algn="ctr">
              <a:buNone/>
            </a:pPr>
            <a:r>
              <a:rPr lang="en-US" dirty="0" smtClean="0"/>
              <a:t>Nicole Agbayani, LEED AP BD+C</a:t>
            </a:r>
          </a:p>
          <a:p>
            <a:pPr algn="ctr">
              <a:buNone/>
            </a:pPr>
            <a:r>
              <a:rPr lang="en-US" dirty="0" smtClean="0"/>
              <a:t>	Corridor Manager, Excelsior Action Group</a:t>
            </a:r>
          </a:p>
          <a:p>
            <a:pPr algn="ctr">
              <a:buNone/>
            </a:pPr>
            <a:r>
              <a:rPr lang="en-US" dirty="0" smtClean="0"/>
              <a:t>	(415) 585-0110</a:t>
            </a:r>
          </a:p>
          <a:p>
            <a:pPr algn="ctr">
              <a:buNone/>
            </a:pPr>
            <a:r>
              <a:rPr lang="en-US" dirty="0" smtClean="0"/>
              <a:t>	</a:t>
            </a:r>
            <a:r>
              <a:rPr lang="en-US" dirty="0" err="1" smtClean="0"/>
              <a:t>nagbayani@eagsf.org</a:t>
            </a:r>
            <a:endParaRPr lang="en-US" dirty="0" smtClean="0"/>
          </a:p>
          <a:p>
            <a:pPr algn="ctr">
              <a:buNone/>
            </a:pPr>
            <a:endParaRPr lang="en-US" dirty="0" smtClean="0"/>
          </a:p>
          <a:p>
            <a:pPr algn="ctr">
              <a:buNone/>
            </a:pPr>
            <a:endParaRPr lang="en-US" dirty="0" smtClean="0"/>
          </a:p>
        </p:txBody>
      </p:sp>
      <p:pic>
        <p:nvPicPr>
          <p:cNvPr id="4" name="Picture 3" descr="Logo.png"/>
          <p:cNvPicPr>
            <a:picLocks noChangeAspect="1"/>
          </p:cNvPicPr>
          <p:nvPr/>
        </p:nvPicPr>
        <p:blipFill>
          <a:blip r:embed="rId2"/>
          <a:stretch>
            <a:fillRect/>
          </a:stretch>
        </p:blipFill>
        <p:spPr>
          <a:xfrm>
            <a:off x="2667000" y="1350508"/>
            <a:ext cx="3873572" cy="25356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TotalTime>
  <Words>128</Words>
  <Application>Microsoft Macintosh PowerPoint</Application>
  <PresentationFormat>On-screen Show (4:3)</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Excelsior Gateway Beautification Project: Ever Upward</vt:lpstr>
      <vt:lpstr>Excelsior Action Group, est. 2002</vt:lpstr>
      <vt:lpstr>Project Background</vt:lpstr>
      <vt:lpstr>Community Design Process</vt:lpstr>
      <vt:lpstr>Conceptual Design</vt:lpstr>
      <vt:lpstr>Metal Sculpture</vt:lpstr>
      <vt:lpstr>Mosaic Column</vt:lpstr>
      <vt:lpstr>Project Workplan</vt:lpstr>
      <vt:lpstr>Thank You!</vt:lpstr>
    </vt:vector>
  </TitlesOfParts>
  <Company>Nicole's Work Construction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Excelsior Gateway Beautification Project: Ever Upward</dc:title>
  <dc:creator>Nicole Agbayani</dc:creator>
  <cp:lastModifiedBy>Nicole Agbayani</cp:lastModifiedBy>
  <cp:revision>3</cp:revision>
  <dcterms:created xsi:type="dcterms:W3CDTF">2012-10-08T15:40:25Z</dcterms:created>
  <dcterms:modified xsi:type="dcterms:W3CDTF">2012-10-26T21:17:53Z</dcterms:modified>
</cp:coreProperties>
</file>