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9" r:id="rId2"/>
  </p:sldMasterIdLst>
  <p:notesMasterIdLst>
    <p:notesMasterId r:id="rId16"/>
  </p:notesMasterIdLst>
  <p:handoutMasterIdLst>
    <p:handoutMasterId r:id="rId17"/>
  </p:handoutMasterIdLst>
  <p:sldIdLst>
    <p:sldId id="367" r:id="rId3"/>
    <p:sldId id="375" r:id="rId4"/>
    <p:sldId id="382" r:id="rId5"/>
    <p:sldId id="377" r:id="rId6"/>
    <p:sldId id="381" r:id="rId7"/>
    <p:sldId id="383" r:id="rId8"/>
    <p:sldId id="343" r:id="rId9"/>
    <p:sldId id="384" r:id="rId10"/>
    <p:sldId id="348" r:id="rId11"/>
    <p:sldId id="380" r:id="rId12"/>
    <p:sldId id="344" r:id="rId13"/>
    <p:sldId id="338" r:id="rId14"/>
    <p:sldId id="374" r:id="rId15"/>
  </p:sldIdLst>
  <p:sldSz cx="13411200" cy="10058400"/>
  <p:notesSz cx="7023100" cy="9309100"/>
  <p:defaultTextStyle>
    <a:defPPr>
      <a:defRPr lang="en-US"/>
    </a:defPPr>
    <a:lvl1pPr marL="0" algn="l" defTabSz="1098377" rtl="0" eaLnBrk="1" latinLnBrk="0" hangingPunct="1">
      <a:defRPr sz="2162" kern="1200">
        <a:solidFill>
          <a:schemeClr val="tx1"/>
        </a:solidFill>
        <a:latin typeface="+mn-lt"/>
        <a:ea typeface="+mn-ea"/>
        <a:cs typeface="+mn-cs"/>
      </a:defRPr>
    </a:lvl1pPr>
    <a:lvl2pPr marL="549189" algn="l" defTabSz="1098377" rtl="0" eaLnBrk="1" latinLnBrk="0" hangingPunct="1">
      <a:defRPr sz="2162" kern="1200">
        <a:solidFill>
          <a:schemeClr val="tx1"/>
        </a:solidFill>
        <a:latin typeface="+mn-lt"/>
        <a:ea typeface="+mn-ea"/>
        <a:cs typeface="+mn-cs"/>
      </a:defRPr>
    </a:lvl2pPr>
    <a:lvl3pPr marL="1098377" algn="l" defTabSz="1098377" rtl="0" eaLnBrk="1" latinLnBrk="0" hangingPunct="1">
      <a:defRPr sz="2162" kern="1200">
        <a:solidFill>
          <a:schemeClr val="tx1"/>
        </a:solidFill>
        <a:latin typeface="+mn-lt"/>
        <a:ea typeface="+mn-ea"/>
        <a:cs typeface="+mn-cs"/>
      </a:defRPr>
    </a:lvl3pPr>
    <a:lvl4pPr marL="1647566" algn="l" defTabSz="1098377" rtl="0" eaLnBrk="1" latinLnBrk="0" hangingPunct="1">
      <a:defRPr sz="2162" kern="1200">
        <a:solidFill>
          <a:schemeClr val="tx1"/>
        </a:solidFill>
        <a:latin typeface="+mn-lt"/>
        <a:ea typeface="+mn-ea"/>
        <a:cs typeface="+mn-cs"/>
      </a:defRPr>
    </a:lvl4pPr>
    <a:lvl5pPr marL="2196755" algn="l" defTabSz="1098377" rtl="0" eaLnBrk="1" latinLnBrk="0" hangingPunct="1">
      <a:defRPr sz="2162" kern="1200">
        <a:solidFill>
          <a:schemeClr val="tx1"/>
        </a:solidFill>
        <a:latin typeface="+mn-lt"/>
        <a:ea typeface="+mn-ea"/>
        <a:cs typeface="+mn-cs"/>
      </a:defRPr>
    </a:lvl5pPr>
    <a:lvl6pPr marL="2745943" algn="l" defTabSz="1098377" rtl="0" eaLnBrk="1" latinLnBrk="0" hangingPunct="1">
      <a:defRPr sz="2162" kern="1200">
        <a:solidFill>
          <a:schemeClr val="tx1"/>
        </a:solidFill>
        <a:latin typeface="+mn-lt"/>
        <a:ea typeface="+mn-ea"/>
        <a:cs typeface="+mn-cs"/>
      </a:defRPr>
    </a:lvl6pPr>
    <a:lvl7pPr marL="3295132" algn="l" defTabSz="1098377" rtl="0" eaLnBrk="1" latinLnBrk="0" hangingPunct="1">
      <a:defRPr sz="2162" kern="1200">
        <a:solidFill>
          <a:schemeClr val="tx1"/>
        </a:solidFill>
        <a:latin typeface="+mn-lt"/>
        <a:ea typeface="+mn-ea"/>
        <a:cs typeface="+mn-cs"/>
      </a:defRPr>
    </a:lvl7pPr>
    <a:lvl8pPr marL="3844320" algn="l" defTabSz="1098377" rtl="0" eaLnBrk="1" latinLnBrk="0" hangingPunct="1">
      <a:defRPr sz="2162" kern="1200">
        <a:solidFill>
          <a:schemeClr val="tx1"/>
        </a:solidFill>
        <a:latin typeface="+mn-lt"/>
        <a:ea typeface="+mn-ea"/>
        <a:cs typeface="+mn-cs"/>
      </a:defRPr>
    </a:lvl8pPr>
    <a:lvl9pPr marL="4393509" algn="l" defTabSz="1098377" rtl="0" eaLnBrk="1" latinLnBrk="0" hangingPunct="1">
      <a:defRPr sz="216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8">
          <p15:clr>
            <a:srgbClr val="A4A3A4"/>
          </p15:clr>
        </p15:guide>
        <p15:guide id="2" pos="42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5" autoAdjust="0"/>
    <p:restoredTop sz="92351" autoAdjust="0"/>
  </p:normalViewPr>
  <p:slideViewPr>
    <p:cSldViewPr snapToGrid="0">
      <p:cViewPr>
        <p:scale>
          <a:sx n="66" d="100"/>
          <a:sy n="66" d="100"/>
        </p:scale>
        <p:origin x="-48" y="-48"/>
      </p:cViewPr>
      <p:guideLst>
        <p:guide orient="horz" pos="3168"/>
        <p:guide pos="422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0C9F3-710A-47D8-AE38-96E54E07B569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F7729-8940-42A4-90C8-A2830CAB8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8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7BBB3-FC9F-4535-8CC3-CC1FE62A5EFE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57BFF-50EA-40DD-A879-1B2A9AEFC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51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57BFF-50EA-40DD-A879-1B2A9AEFCF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72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57BFF-50EA-40DD-A879-1B2A9AEFCF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33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57BFF-50EA-40DD-A879-1B2A9AEFCF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01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57BFF-50EA-40DD-A879-1B2A9AEFCF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22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57BFF-50EA-40DD-A879-1B2A9AEFCF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38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5840" y="1646133"/>
            <a:ext cx="11399520" cy="3501813"/>
          </a:xfrm>
        </p:spPr>
        <p:txBody>
          <a:bodyPr anchor="b"/>
          <a:lstStyle>
            <a:lvl1pPr algn="ctr">
              <a:defRPr sz="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5282989"/>
            <a:ext cx="10058400" cy="2428451"/>
          </a:xfrm>
        </p:spPr>
        <p:txBody>
          <a:bodyPr/>
          <a:lstStyle>
            <a:lvl1pPr marL="0" indent="0" algn="ctr">
              <a:buNone/>
              <a:defRPr sz="3520"/>
            </a:lvl1pPr>
            <a:lvl2pPr marL="670575" indent="0" algn="ctr">
              <a:buNone/>
              <a:defRPr sz="2933"/>
            </a:lvl2pPr>
            <a:lvl3pPr marL="1341150" indent="0" algn="ctr">
              <a:buNone/>
              <a:defRPr sz="2640"/>
            </a:lvl3pPr>
            <a:lvl4pPr marL="2011726" indent="0" algn="ctr">
              <a:buNone/>
              <a:defRPr sz="2347"/>
            </a:lvl4pPr>
            <a:lvl5pPr marL="2682301" indent="0" algn="ctr">
              <a:buNone/>
              <a:defRPr sz="2347"/>
            </a:lvl5pPr>
            <a:lvl6pPr marL="3352876" indent="0" algn="ctr">
              <a:buNone/>
              <a:defRPr sz="2347"/>
            </a:lvl6pPr>
            <a:lvl7pPr marL="4023451" indent="0" algn="ctr">
              <a:buNone/>
              <a:defRPr sz="2347"/>
            </a:lvl7pPr>
            <a:lvl8pPr marL="4694027" indent="0" algn="ctr">
              <a:buNone/>
              <a:defRPr sz="2347"/>
            </a:lvl8pPr>
            <a:lvl9pPr marL="5364602" indent="0" algn="ctr">
              <a:buNone/>
              <a:defRPr sz="234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5E67-8CDA-4885-89B1-DE8709A0B6B7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6FA5-53E7-4486-9F7A-0EB07299A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86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5E67-8CDA-4885-89B1-DE8709A0B6B7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6FA5-53E7-4486-9F7A-0EB07299A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44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7391" y="535517"/>
            <a:ext cx="2891790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2021" y="535517"/>
            <a:ext cx="8507730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5E67-8CDA-4885-89B1-DE8709A0B6B7}" type="datetimeFigureOut">
              <a:rPr lang="en-US" smtClean="0"/>
              <a:t>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6FA5-53E7-4486-9F7A-0EB07299A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40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11200" cy="1005840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1269471" y="9374743"/>
            <a:ext cx="1132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1.28.2016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1269471" y="8854068"/>
            <a:ext cx="1132409" cy="520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506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6048">
          <p15:clr>
            <a:srgbClr val="FBAE40"/>
          </p15:clr>
        </p15:guide>
        <p15:guide id="2" pos="248">
          <p15:clr>
            <a:srgbClr val="FBAE40"/>
          </p15:clr>
        </p15:guide>
        <p15:guide id="3" pos="7703">
          <p15:clr>
            <a:srgbClr val="FBAE40"/>
          </p15:clr>
        </p15:guide>
        <p15:guide id="4" orient="horz" pos="1440">
          <p15:clr>
            <a:srgbClr val="FBAE40"/>
          </p15:clr>
        </p15:guide>
        <p15:guide id="5" pos="2733">
          <p15:clr>
            <a:srgbClr val="FBAE40"/>
          </p15:clr>
        </p15:guide>
        <p15:guide id="6" pos="5218">
          <p15:clr>
            <a:srgbClr val="FBAE40"/>
          </p15:clr>
        </p15:guide>
        <p15:guide id="7" orient="horz" pos="2952">
          <p15:clr>
            <a:srgbClr val="FBAE40"/>
          </p15:clr>
        </p15:guide>
        <p15:guide id="8" orient="horz" pos="453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11200" cy="1005840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1269471" y="9374743"/>
            <a:ext cx="1132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5.20.2015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4211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6048">
          <p15:clr>
            <a:srgbClr val="FBAE40"/>
          </p15:clr>
        </p15:guide>
        <p15:guide id="2" pos="248">
          <p15:clr>
            <a:srgbClr val="FBAE40"/>
          </p15:clr>
        </p15:guide>
        <p15:guide id="3" pos="7703">
          <p15:clr>
            <a:srgbClr val="FBAE40"/>
          </p15:clr>
        </p15:guide>
        <p15:guide id="4" orient="horz" pos="1440">
          <p15:clr>
            <a:srgbClr val="FBAE40"/>
          </p15:clr>
        </p15:guide>
        <p15:guide id="5" pos="2733">
          <p15:clr>
            <a:srgbClr val="FBAE40"/>
          </p15:clr>
        </p15:guide>
        <p15:guide id="6" pos="5218">
          <p15:clr>
            <a:srgbClr val="FBAE40"/>
          </p15:clr>
        </p15:guide>
        <p15:guide id="7" orient="horz" pos="2952">
          <p15:clr>
            <a:srgbClr val="FBAE40"/>
          </p15:clr>
        </p15:guide>
        <p15:guide id="8" orient="horz" pos="453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11200" cy="1005840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1269471" y="9374743"/>
            <a:ext cx="1279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5.20.2015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7994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6048">
          <p15:clr>
            <a:srgbClr val="FBAE40"/>
          </p15:clr>
        </p15:guide>
        <p15:guide id="2" pos="248">
          <p15:clr>
            <a:srgbClr val="FBAE40"/>
          </p15:clr>
        </p15:guide>
        <p15:guide id="3" pos="7703">
          <p15:clr>
            <a:srgbClr val="FBAE40"/>
          </p15:clr>
        </p15:guide>
        <p15:guide id="4" orient="horz" pos="1440">
          <p15:clr>
            <a:srgbClr val="FBAE40"/>
          </p15:clr>
        </p15:guide>
        <p15:guide id="5" pos="2733">
          <p15:clr>
            <a:srgbClr val="FBAE40"/>
          </p15:clr>
        </p15:guide>
        <p15:guide id="6" pos="5218">
          <p15:clr>
            <a:srgbClr val="FBAE40"/>
          </p15:clr>
        </p15:guide>
        <p15:guide id="7" orient="horz" pos="2952">
          <p15:clr>
            <a:srgbClr val="FBAE40"/>
          </p15:clr>
        </p15:guide>
        <p15:guide id="8" orient="horz" pos="453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11200" cy="1005840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1269471" y="9374743"/>
            <a:ext cx="1132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5.20.2015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7215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6048">
          <p15:clr>
            <a:srgbClr val="FBAE40"/>
          </p15:clr>
        </p15:guide>
        <p15:guide id="2" pos="248">
          <p15:clr>
            <a:srgbClr val="FBAE40"/>
          </p15:clr>
        </p15:guide>
        <p15:guide id="3" pos="7703">
          <p15:clr>
            <a:srgbClr val="FBAE40"/>
          </p15:clr>
        </p15:guide>
        <p15:guide id="4" orient="horz" pos="1440">
          <p15:clr>
            <a:srgbClr val="FBAE40"/>
          </p15:clr>
        </p15:guide>
        <p15:guide id="5" pos="2733">
          <p15:clr>
            <a:srgbClr val="FBAE40"/>
          </p15:clr>
        </p15:guide>
        <p15:guide id="6" pos="5218">
          <p15:clr>
            <a:srgbClr val="FBAE40"/>
          </p15:clr>
        </p15:guide>
        <p15:guide id="7" orient="horz" pos="2952">
          <p15:clr>
            <a:srgbClr val="FBAE40"/>
          </p15:clr>
        </p15:guide>
        <p15:guide id="8" orient="horz" pos="453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11200" cy="1005840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1269471" y="9374743"/>
            <a:ext cx="1132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5.20.2015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9046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6048">
          <p15:clr>
            <a:srgbClr val="FBAE40"/>
          </p15:clr>
        </p15:guide>
        <p15:guide id="2" pos="248">
          <p15:clr>
            <a:srgbClr val="FBAE40"/>
          </p15:clr>
        </p15:guide>
        <p15:guide id="3" pos="7703">
          <p15:clr>
            <a:srgbClr val="FBAE40"/>
          </p15:clr>
        </p15:guide>
        <p15:guide id="4" orient="horz" pos="1440">
          <p15:clr>
            <a:srgbClr val="FBAE40"/>
          </p15:clr>
        </p15:guide>
        <p15:guide id="5" pos="2733">
          <p15:clr>
            <a:srgbClr val="FBAE40"/>
          </p15:clr>
        </p15:guide>
        <p15:guide id="6" pos="5218">
          <p15:clr>
            <a:srgbClr val="FBAE40"/>
          </p15:clr>
        </p15:guide>
        <p15:guide id="7" orient="horz" pos="2952">
          <p15:clr>
            <a:srgbClr val="FBAE40"/>
          </p15:clr>
        </p15:guide>
        <p15:guide id="8" orient="horz" pos="453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11200" cy="1005840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1269471" y="9374743"/>
            <a:ext cx="1132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5.20.2015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97789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6048">
          <p15:clr>
            <a:srgbClr val="FBAE40"/>
          </p15:clr>
        </p15:guide>
        <p15:guide id="2" pos="248">
          <p15:clr>
            <a:srgbClr val="FBAE40"/>
          </p15:clr>
        </p15:guide>
        <p15:guide id="3" pos="7703">
          <p15:clr>
            <a:srgbClr val="FBAE40"/>
          </p15:clr>
        </p15:guide>
        <p15:guide id="4" orient="horz" pos="1440">
          <p15:clr>
            <a:srgbClr val="FBAE40"/>
          </p15:clr>
        </p15:guide>
        <p15:guide id="5" pos="2733">
          <p15:clr>
            <a:srgbClr val="FBAE40"/>
          </p15:clr>
        </p15:guide>
        <p15:guide id="6" pos="5218">
          <p15:clr>
            <a:srgbClr val="FBAE40"/>
          </p15:clr>
        </p15:guide>
        <p15:guide id="7" orient="horz" pos="2952">
          <p15:clr>
            <a:srgbClr val="FBAE40"/>
          </p15:clr>
        </p15:guide>
        <p15:guide id="8" orient="horz" pos="45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11200" cy="1005840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1269471" y="9374743"/>
            <a:ext cx="1132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5.202015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7608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6048">
          <p15:clr>
            <a:srgbClr val="FBAE40"/>
          </p15:clr>
        </p15:guide>
        <p15:guide id="2" pos="248">
          <p15:clr>
            <a:srgbClr val="FBAE40"/>
          </p15:clr>
        </p15:guide>
        <p15:guide id="3" pos="7703">
          <p15:clr>
            <a:srgbClr val="FBAE40"/>
          </p15:clr>
        </p15:guide>
        <p15:guide id="4" orient="horz" pos="1440">
          <p15:clr>
            <a:srgbClr val="FBAE40"/>
          </p15:clr>
        </p15:guide>
        <p15:guide id="5" pos="2733">
          <p15:clr>
            <a:srgbClr val="FBAE40"/>
          </p15:clr>
        </p15:guide>
        <p15:guide id="6" pos="5218">
          <p15:clr>
            <a:srgbClr val="FBAE40"/>
          </p15:clr>
        </p15:guide>
        <p15:guide id="7" orient="horz" pos="2952">
          <p15:clr>
            <a:srgbClr val="FBAE40"/>
          </p15:clr>
        </p15:guide>
        <p15:guide id="8" orient="horz" pos="453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5840" y="1646133"/>
            <a:ext cx="11399520" cy="3501813"/>
          </a:xfrm>
        </p:spPr>
        <p:txBody>
          <a:bodyPr anchor="b"/>
          <a:lstStyle>
            <a:lvl1pPr algn="ctr">
              <a:defRPr sz="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5282990"/>
            <a:ext cx="10058400" cy="2428451"/>
          </a:xfrm>
        </p:spPr>
        <p:txBody>
          <a:bodyPr/>
          <a:lstStyle>
            <a:lvl1pPr marL="0" indent="0" algn="ctr">
              <a:buNone/>
              <a:defRPr sz="3520"/>
            </a:lvl1pPr>
            <a:lvl2pPr marL="670575" indent="0" algn="ctr">
              <a:buNone/>
              <a:defRPr sz="2933"/>
            </a:lvl2pPr>
            <a:lvl3pPr marL="1341150" indent="0" algn="ctr">
              <a:buNone/>
              <a:defRPr sz="2640"/>
            </a:lvl3pPr>
            <a:lvl4pPr marL="2011726" indent="0" algn="ctr">
              <a:buNone/>
              <a:defRPr sz="2347"/>
            </a:lvl4pPr>
            <a:lvl5pPr marL="2682301" indent="0" algn="ctr">
              <a:buNone/>
              <a:defRPr sz="2347"/>
            </a:lvl5pPr>
            <a:lvl6pPr marL="3352876" indent="0" algn="ctr">
              <a:buNone/>
              <a:defRPr sz="2347"/>
            </a:lvl6pPr>
            <a:lvl7pPr marL="4023451" indent="0" algn="ctr">
              <a:buNone/>
              <a:defRPr sz="2347"/>
            </a:lvl7pPr>
            <a:lvl8pPr marL="4694027" indent="0" algn="ctr">
              <a:buNone/>
              <a:defRPr sz="2347"/>
            </a:lvl8pPr>
            <a:lvl9pPr marL="5364602" indent="0" algn="ctr">
              <a:buNone/>
              <a:defRPr sz="234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5E67-8CDA-4885-89B1-DE8709A0B6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6FA5-53E7-4486-9F7A-0EB07299A1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813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5E67-8CDA-4885-89B1-DE8709A0B6B7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6FA5-53E7-4486-9F7A-0EB07299A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5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11200" cy="1005840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1304275" y="9347850"/>
            <a:ext cx="10486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700" dirty="0" smtClean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7.28.2014</a:t>
            </a:r>
            <a:endParaRPr lang="en-US" sz="1700" dirty="0">
              <a:solidFill>
                <a:prstClr val="white">
                  <a:lumMod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3864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6048" userDrawn="1">
          <p15:clr>
            <a:srgbClr val="FBAE40"/>
          </p15:clr>
        </p15:guide>
        <p15:guide id="2" pos="288" userDrawn="1">
          <p15:clr>
            <a:srgbClr val="FBAE40"/>
          </p15:clr>
        </p15:guide>
        <p15:guide id="3" pos="8928" userDrawn="1">
          <p15:clr>
            <a:srgbClr val="FBAE40"/>
          </p15:clr>
        </p15:guide>
        <p15:guide id="4" orient="horz" pos="1440" userDrawn="1">
          <p15:clr>
            <a:srgbClr val="FBAE40"/>
          </p15:clr>
        </p15:guide>
        <p15:guide id="5" pos="3168" userDrawn="1">
          <p15:clr>
            <a:srgbClr val="FBAE40"/>
          </p15:clr>
        </p15:guide>
        <p15:guide id="6" pos="6048" userDrawn="1">
          <p15:clr>
            <a:srgbClr val="FBAE40"/>
          </p15:clr>
        </p15:guide>
        <p15:guide id="7" orient="horz" pos="2952" userDrawn="1">
          <p15:clr>
            <a:srgbClr val="FBAE40"/>
          </p15:clr>
        </p15:guide>
        <p15:guide id="8" orient="horz" pos="4536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036" y="2507618"/>
            <a:ext cx="11567160" cy="4184014"/>
          </a:xfrm>
        </p:spPr>
        <p:txBody>
          <a:bodyPr anchor="b"/>
          <a:lstStyle>
            <a:lvl1pPr>
              <a:defRPr sz="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036" y="6731215"/>
            <a:ext cx="11567160" cy="2200274"/>
          </a:xfrm>
        </p:spPr>
        <p:txBody>
          <a:bodyPr/>
          <a:lstStyle>
            <a:lvl1pPr marL="0" indent="0">
              <a:buNone/>
              <a:defRPr sz="3520">
                <a:solidFill>
                  <a:schemeClr val="tx1"/>
                </a:solidFill>
              </a:defRPr>
            </a:lvl1pPr>
            <a:lvl2pPr marL="670575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5E67-8CDA-4885-89B1-DE8709A0B6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6FA5-53E7-4486-9F7A-0EB07299A1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745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2020" y="2677584"/>
            <a:ext cx="569976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9420" y="2677584"/>
            <a:ext cx="569976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5E67-8CDA-4885-89B1-DE8709A0B6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6FA5-53E7-4486-9F7A-0EB07299A1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52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767" y="535520"/>
            <a:ext cx="11567160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768" y="2465706"/>
            <a:ext cx="5673565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3768" y="3674110"/>
            <a:ext cx="567356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9421" y="2465706"/>
            <a:ext cx="5701507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9421" y="3674110"/>
            <a:ext cx="5701507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5E67-8CDA-4885-89B1-DE8709A0B6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6FA5-53E7-4486-9F7A-0EB07299A1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0553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5E67-8CDA-4885-89B1-DE8709A0B6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6FA5-53E7-4486-9F7A-0EB07299A1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6805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5E67-8CDA-4885-89B1-DE8709A0B6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6FA5-53E7-4486-9F7A-0EB07299A1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2436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768" y="670560"/>
            <a:ext cx="4325461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1507" y="1448227"/>
            <a:ext cx="6789420" cy="7147983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3768" y="3017521"/>
            <a:ext cx="4325461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5E67-8CDA-4885-89B1-DE8709A0B6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6FA5-53E7-4486-9F7A-0EB07299A1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597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768" y="670560"/>
            <a:ext cx="4325461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01507" y="1448227"/>
            <a:ext cx="6789420" cy="7147983"/>
          </a:xfrm>
        </p:spPr>
        <p:txBody>
          <a:bodyPr anchor="t"/>
          <a:lstStyle>
            <a:lvl1pPr marL="0" indent="0">
              <a:buNone/>
              <a:defRPr sz="4693"/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3768" y="3017521"/>
            <a:ext cx="4325461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5E67-8CDA-4885-89B1-DE8709A0B6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6FA5-53E7-4486-9F7A-0EB07299A1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7360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5E67-8CDA-4885-89B1-DE8709A0B6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6FA5-53E7-4486-9F7A-0EB07299A1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3326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7391" y="535518"/>
            <a:ext cx="2891790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2022" y="535518"/>
            <a:ext cx="8507730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5E67-8CDA-4885-89B1-DE8709A0B6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6FA5-53E7-4486-9F7A-0EB07299A1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7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036" y="2507618"/>
            <a:ext cx="11567160" cy="4184014"/>
          </a:xfrm>
        </p:spPr>
        <p:txBody>
          <a:bodyPr anchor="b"/>
          <a:lstStyle>
            <a:lvl1pPr>
              <a:defRPr sz="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036" y="6731215"/>
            <a:ext cx="11567160" cy="2200274"/>
          </a:xfrm>
        </p:spPr>
        <p:txBody>
          <a:bodyPr/>
          <a:lstStyle>
            <a:lvl1pPr marL="0" indent="0">
              <a:buNone/>
              <a:defRPr sz="3520">
                <a:solidFill>
                  <a:schemeClr val="tx1"/>
                </a:solidFill>
              </a:defRPr>
            </a:lvl1pPr>
            <a:lvl2pPr marL="670575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5E67-8CDA-4885-89B1-DE8709A0B6B7}" type="datetimeFigureOut">
              <a:rPr lang="en-US" smtClean="0"/>
              <a:t>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6FA5-53E7-4486-9F7A-0EB07299A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847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11200" cy="1005840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1269471" y="9374743"/>
            <a:ext cx="1132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2.8.2016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1269471" y="8854068"/>
            <a:ext cx="1132409" cy="520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282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6048">
          <p15:clr>
            <a:srgbClr val="FBAE40"/>
          </p15:clr>
        </p15:guide>
        <p15:guide id="2" pos="248">
          <p15:clr>
            <a:srgbClr val="FBAE40"/>
          </p15:clr>
        </p15:guide>
        <p15:guide id="3" pos="7703">
          <p15:clr>
            <a:srgbClr val="FBAE40"/>
          </p15:clr>
        </p15:guide>
        <p15:guide id="4" orient="horz" pos="1440">
          <p15:clr>
            <a:srgbClr val="FBAE40"/>
          </p15:clr>
        </p15:guide>
        <p15:guide id="5" pos="2733">
          <p15:clr>
            <a:srgbClr val="FBAE40"/>
          </p15:clr>
        </p15:guide>
        <p15:guide id="6" pos="5218">
          <p15:clr>
            <a:srgbClr val="FBAE40"/>
          </p15:clr>
        </p15:guide>
        <p15:guide id="7" orient="horz" pos="2952">
          <p15:clr>
            <a:srgbClr val="FBAE40"/>
          </p15:clr>
        </p15:guide>
        <p15:guide id="8" orient="horz" pos="45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2020" y="2677584"/>
            <a:ext cx="569976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9420" y="2677584"/>
            <a:ext cx="569976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5E67-8CDA-4885-89B1-DE8709A0B6B7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6FA5-53E7-4486-9F7A-0EB07299A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38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767" y="535519"/>
            <a:ext cx="11567160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768" y="2465706"/>
            <a:ext cx="5673565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3768" y="3674110"/>
            <a:ext cx="567356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9421" y="2465706"/>
            <a:ext cx="5701507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9421" y="3674110"/>
            <a:ext cx="5701507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5E67-8CDA-4885-89B1-DE8709A0B6B7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6FA5-53E7-4486-9F7A-0EB07299A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66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5E67-8CDA-4885-89B1-DE8709A0B6B7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6FA5-53E7-4486-9F7A-0EB07299A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2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5E67-8CDA-4885-89B1-DE8709A0B6B7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6FA5-53E7-4486-9F7A-0EB07299A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67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767" y="670560"/>
            <a:ext cx="4325461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1507" y="1448226"/>
            <a:ext cx="6789420" cy="7147983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3767" y="3017520"/>
            <a:ext cx="4325461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5E67-8CDA-4885-89B1-DE8709A0B6B7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6FA5-53E7-4486-9F7A-0EB07299A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7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767" y="670560"/>
            <a:ext cx="4325461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01507" y="1448226"/>
            <a:ext cx="6789420" cy="7147983"/>
          </a:xfrm>
        </p:spPr>
        <p:txBody>
          <a:bodyPr anchor="t"/>
          <a:lstStyle>
            <a:lvl1pPr marL="0" indent="0">
              <a:buNone/>
              <a:defRPr sz="4693"/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3767" y="3017520"/>
            <a:ext cx="4325461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5E67-8CDA-4885-89B1-DE8709A0B6B7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6FA5-53E7-4486-9F7A-0EB07299A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97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2020" y="535519"/>
            <a:ext cx="1156716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2020" y="2677584"/>
            <a:ext cx="1156716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2020" y="9322649"/>
            <a:ext cx="301752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25E67-8CDA-4885-89B1-DE8709A0B6B7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2460" y="9322649"/>
            <a:ext cx="45262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1660" y="9322649"/>
            <a:ext cx="301752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D6FA5-53E7-4486-9F7A-0EB07299A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5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6" r:id="rId17"/>
    <p:sldLayoutId id="2147483728" r:id="rId18"/>
  </p:sldLayoutIdLst>
  <p:txStyles>
    <p:titleStyle>
      <a:lvl1pPr algn="l" defTabSz="1341150" rtl="0" eaLnBrk="1" latinLnBrk="0" hangingPunct="1">
        <a:lnSpc>
          <a:spcPct val="90000"/>
        </a:lnSpc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288" indent="-335288" algn="l" defTabSz="1341150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4107" kern="1200">
          <a:solidFill>
            <a:schemeClr val="tx1"/>
          </a:solidFill>
          <a:latin typeface="+mn-lt"/>
          <a:ea typeface="+mn-ea"/>
          <a:cs typeface="+mn-cs"/>
        </a:defRPr>
      </a:lvl1pPr>
      <a:lvl2pPr marL="100586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438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34701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58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2020" y="535520"/>
            <a:ext cx="1156716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2020" y="2677584"/>
            <a:ext cx="1156716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2020" y="9322650"/>
            <a:ext cx="301752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25E67-8CDA-4885-89B1-DE8709A0B6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2460" y="9322650"/>
            <a:ext cx="45262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1660" y="9322650"/>
            <a:ext cx="301752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D6FA5-53E7-4486-9F7A-0EB07299A1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29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xStyles>
    <p:titleStyle>
      <a:lvl1pPr algn="l" defTabSz="1341150" rtl="0" eaLnBrk="1" latinLnBrk="0" hangingPunct="1">
        <a:lnSpc>
          <a:spcPct val="90000"/>
        </a:lnSpc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288" indent="-335288" algn="l" defTabSz="1341150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4107" kern="1200">
          <a:solidFill>
            <a:schemeClr val="tx1"/>
          </a:solidFill>
          <a:latin typeface="+mn-lt"/>
          <a:ea typeface="+mn-ea"/>
          <a:cs typeface="+mn-cs"/>
        </a:defRPr>
      </a:lvl1pPr>
      <a:lvl2pPr marL="100586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438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34701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58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411200" cy="100940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9392" y="2303813"/>
            <a:ext cx="7790213" cy="425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SAN FRANCISCO INTERNATIONAL AIRPORT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92" y="2859972"/>
            <a:ext cx="105571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>
                    <a:lumMod val="85000"/>
                  </a:schemeClr>
                </a:solidFill>
              </a:rPr>
              <a:t>CONSOLIDATED ADMINISTRATION CAMPUS</a:t>
            </a:r>
            <a:endParaRPr lang="en-US" sz="3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9392" y="802699"/>
            <a:ext cx="12364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SFAC Civic Design Review – Informational Overview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9392" y="1514583"/>
            <a:ext cx="5070763" cy="425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February 8,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31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733926" y="1332344"/>
            <a:ext cx="82336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spc="300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Campus Sustainability</a:t>
            </a:r>
            <a:endParaRPr lang="en-US" sz="5500" spc="300" dirty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2289801" y="8584811"/>
            <a:ext cx="2914834" cy="1614270"/>
          </a:xfrm>
          <a:prstGeom prst="rect">
            <a:avLst/>
          </a:prstGeom>
        </p:spPr>
        <p:txBody>
          <a:bodyPr vert="horz" lIns="100584" tIns="50292" rIns="100584" bIns="50292" rtlCol="0">
            <a:noAutofit/>
          </a:bodyPr>
          <a:lstStyle>
            <a:lvl1pPr marL="176022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u="none" kern="1200" cap="none" baseline="0">
                <a:solidFill>
                  <a:schemeClr val="tx1"/>
                </a:solidFill>
                <a:latin typeface="HKS Sans Office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" indent="0">
              <a:buNone/>
            </a:pPr>
            <a:r>
              <a:rPr lang="en-US" sz="1100" b="1" dirty="0">
                <a:latin typeface="Arial"/>
              </a:rPr>
              <a:t>STORMWATER MITIGATION</a:t>
            </a:r>
          </a:p>
          <a:p>
            <a:pPr marL="5029" indent="0">
              <a:buNone/>
            </a:pPr>
            <a:r>
              <a:rPr lang="en-US" sz="1100" dirty="0">
                <a:latin typeface="Arial"/>
              </a:rPr>
              <a:t>Use </a:t>
            </a:r>
            <a:r>
              <a:rPr lang="en-US" sz="1100" dirty="0" err="1">
                <a:latin typeface="Arial"/>
              </a:rPr>
              <a:t>bioretention</a:t>
            </a:r>
            <a:r>
              <a:rPr lang="en-US" sz="1100" dirty="0">
                <a:latin typeface="Arial"/>
              </a:rPr>
              <a:t> areas and permeable paving to clean and slow flow of rainwater onsite and minimize peak demand on centralized SFO infrastructure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2" t="32720" r="5600" b="34313"/>
          <a:stretch/>
        </p:blipFill>
        <p:spPr>
          <a:xfrm>
            <a:off x="398457" y="2872154"/>
            <a:ext cx="11880963" cy="5626978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4271887" y="2813233"/>
            <a:ext cx="0" cy="1165935"/>
          </a:xfrm>
          <a:prstGeom prst="line">
            <a:avLst/>
          </a:prstGeom>
          <a:ln w="3175">
            <a:solidFill>
              <a:schemeClr val="tx1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/>
          <p:cNvSpPr txBox="1">
            <a:spLocks/>
          </p:cNvSpPr>
          <p:nvPr/>
        </p:nvSpPr>
        <p:spPr>
          <a:xfrm>
            <a:off x="322604" y="2163114"/>
            <a:ext cx="2375592" cy="1692714"/>
          </a:xfrm>
          <a:prstGeom prst="rect">
            <a:avLst/>
          </a:prstGeom>
        </p:spPr>
        <p:txBody>
          <a:bodyPr vert="horz" lIns="100584" tIns="50292" rIns="100584" bIns="50292" rtlCol="0">
            <a:noAutofit/>
          </a:bodyPr>
          <a:lstStyle>
            <a:lvl1pPr marL="176022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u="none" kern="1200" cap="none" baseline="0">
                <a:solidFill>
                  <a:schemeClr val="tx1"/>
                </a:solidFill>
                <a:latin typeface="HKS Sans Office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" indent="0">
              <a:buNone/>
            </a:pPr>
            <a:r>
              <a:rPr lang="en-US" sz="1100" b="1" dirty="0">
                <a:latin typeface="Arial"/>
              </a:rPr>
              <a:t>ACOUSTIC BUFFER</a:t>
            </a:r>
          </a:p>
          <a:p>
            <a:pPr marL="5029" indent="0">
              <a:buNone/>
            </a:pPr>
            <a:r>
              <a:rPr lang="en-US" sz="1100" dirty="0">
                <a:latin typeface="Arial"/>
              </a:rPr>
              <a:t>Strategically locate parking structure as a buffer to protect campus from freeway noise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2368064" y="2177901"/>
            <a:ext cx="2777320" cy="1692714"/>
          </a:xfrm>
          <a:prstGeom prst="rect">
            <a:avLst/>
          </a:prstGeom>
        </p:spPr>
        <p:txBody>
          <a:bodyPr vert="horz" lIns="100584" tIns="50292" rIns="100584" bIns="50292" rtlCol="0">
            <a:noAutofit/>
          </a:bodyPr>
          <a:lstStyle>
            <a:lvl1pPr marL="176022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u="none" kern="1200" cap="none" baseline="0">
                <a:solidFill>
                  <a:schemeClr val="tx1"/>
                </a:solidFill>
                <a:latin typeface="HKS Sans Office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" indent="0">
              <a:buNone/>
            </a:pPr>
            <a:r>
              <a:rPr lang="en-US" sz="1100" b="1" dirty="0">
                <a:latin typeface="Arial"/>
              </a:rPr>
              <a:t>RENEWABLE ENERGY</a:t>
            </a:r>
          </a:p>
          <a:p>
            <a:pPr marL="5029" indent="0">
              <a:buNone/>
            </a:pPr>
            <a:r>
              <a:rPr lang="en-US" sz="1100" dirty="0">
                <a:latin typeface="Arial"/>
              </a:rPr>
              <a:t>Harvest solar energy to provide electricity for the net-zero capable campus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5150334" y="2177901"/>
            <a:ext cx="3402870" cy="1692714"/>
          </a:xfrm>
          <a:prstGeom prst="rect">
            <a:avLst/>
          </a:prstGeom>
        </p:spPr>
        <p:txBody>
          <a:bodyPr vert="horz" lIns="100584" tIns="50292" rIns="100584" bIns="50292" rtlCol="0">
            <a:noAutofit/>
          </a:bodyPr>
          <a:lstStyle>
            <a:lvl1pPr marL="176022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u="none" kern="1200" cap="none" baseline="0">
                <a:solidFill>
                  <a:schemeClr val="tx1"/>
                </a:solidFill>
                <a:latin typeface="HKS Sans Office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" indent="0">
              <a:buNone/>
            </a:pPr>
            <a:r>
              <a:rPr lang="en-US" sz="1100" b="1" dirty="0">
                <a:latin typeface="Arial"/>
              </a:rPr>
              <a:t>BUILDING ORIENTATION</a:t>
            </a:r>
          </a:p>
          <a:p>
            <a:pPr marL="5029" indent="0">
              <a:buNone/>
            </a:pPr>
            <a:r>
              <a:rPr lang="en-US" sz="1100" dirty="0">
                <a:latin typeface="Arial"/>
              </a:rPr>
              <a:t>Orient office buildings and glazing to minimize SW-facing surfaces and preference SE/NW facades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8434716" y="2177901"/>
            <a:ext cx="1945058" cy="1692714"/>
          </a:xfrm>
          <a:prstGeom prst="rect">
            <a:avLst/>
          </a:prstGeom>
        </p:spPr>
        <p:txBody>
          <a:bodyPr vert="horz" lIns="100584" tIns="50292" rIns="100584" bIns="50292" rtlCol="0">
            <a:noAutofit/>
          </a:bodyPr>
          <a:lstStyle>
            <a:lvl1pPr marL="176022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u="none" kern="1200" cap="none" baseline="0">
                <a:solidFill>
                  <a:schemeClr val="tx1"/>
                </a:solidFill>
                <a:latin typeface="HKS Sans Office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" indent="0">
              <a:buNone/>
            </a:pPr>
            <a:r>
              <a:rPr lang="en-US" sz="1100" b="1" dirty="0">
                <a:latin typeface="Arial"/>
              </a:rPr>
              <a:t>NARROW FLOORPLATES</a:t>
            </a:r>
          </a:p>
          <a:p>
            <a:pPr marL="5029" indent="0">
              <a:buNone/>
            </a:pPr>
            <a:r>
              <a:rPr lang="en-US" sz="1100" dirty="0">
                <a:latin typeface="Arial"/>
              </a:rPr>
              <a:t>Enable access to daylight and views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10334742" y="2158796"/>
            <a:ext cx="2098680" cy="3152344"/>
          </a:xfrm>
          <a:prstGeom prst="rect">
            <a:avLst/>
          </a:prstGeom>
        </p:spPr>
        <p:txBody>
          <a:bodyPr vert="horz" lIns="100584" tIns="50292" rIns="100584" bIns="50292" rtlCol="0">
            <a:noAutofit/>
          </a:bodyPr>
          <a:lstStyle>
            <a:lvl1pPr marL="176022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u="none" kern="1200" cap="none" baseline="0">
                <a:solidFill>
                  <a:schemeClr val="tx1"/>
                </a:solidFill>
                <a:latin typeface="HKS Sans Office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" indent="0">
              <a:buNone/>
            </a:pPr>
            <a:r>
              <a:rPr lang="en-US" sz="1100" b="1" dirty="0">
                <a:latin typeface="Arial"/>
              </a:rPr>
              <a:t>RECYCLED WATER USE</a:t>
            </a:r>
          </a:p>
          <a:p>
            <a:pPr marL="5029" indent="0">
              <a:buNone/>
            </a:pPr>
            <a:r>
              <a:rPr lang="en-US" sz="1100" dirty="0">
                <a:latin typeface="Arial"/>
              </a:rPr>
              <a:t>Recycled water to be used for irrigation and flushing with potential usage for heat sink to reduce building energy use and eliminate water-intensive cooling towers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7066072" y="2813233"/>
            <a:ext cx="0" cy="1865495"/>
          </a:xfrm>
          <a:prstGeom prst="line">
            <a:avLst/>
          </a:prstGeom>
          <a:ln w="3175">
            <a:solidFill>
              <a:schemeClr val="tx1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>
            <a:off x="1309404" y="2925774"/>
            <a:ext cx="1727611" cy="1085572"/>
          </a:xfrm>
          <a:custGeom>
            <a:avLst/>
            <a:gdLst>
              <a:gd name="connsiteX0" fmla="*/ 0 w 1025719"/>
              <a:gd name="connsiteY0" fmla="*/ 0 h 811033"/>
              <a:gd name="connsiteX1" fmla="*/ 0 w 1025719"/>
              <a:gd name="connsiteY1" fmla="*/ 811033 h 811033"/>
              <a:gd name="connsiteX2" fmla="*/ 1025719 w 1025719"/>
              <a:gd name="connsiteY2" fmla="*/ 811033 h 81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5719" h="811033">
                <a:moveTo>
                  <a:pt x="0" y="0"/>
                </a:moveTo>
                <a:lnTo>
                  <a:pt x="0" y="811033"/>
                </a:lnTo>
                <a:lnTo>
                  <a:pt x="1025719" y="811033"/>
                </a:lnTo>
              </a:path>
            </a:pathLst>
          </a:custGeom>
          <a:ln w="3175">
            <a:solidFill>
              <a:schemeClr val="tx1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207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69907" y="7592985"/>
            <a:ext cx="9857438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604844" y="7389898"/>
            <a:ext cx="2967831" cy="299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RECYCLED WATER LINE</a:t>
            </a:r>
            <a:endParaRPr lang="en-US" sz="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288322" y="8584807"/>
            <a:ext cx="2375592" cy="1381084"/>
          </a:xfrm>
          <a:prstGeom prst="rect">
            <a:avLst/>
          </a:prstGeom>
        </p:spPr>
        <p:txBody>
          <a:bodyPr vert="horz" lIns="100584" tIns="50292" rIns="100584" bIns="50292" rtlCol="0">
            <a:noAutofit/>
          </a:bodyPr>
          <a:lstStyle>
            <a:lvl1pPr marL="176022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u="none" kern="1200" cap="none" baseline="0">
                <a:solidFill>
                  <a:schemeClr val="tx1"/>
                </a:solidFill>
                <a:latin typeface="HKS Sans Office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" indent="0">
              <a:buNone/>
            </a:pPr>
            <a:r>
              <a:rPr lang="en-US" sz="1100" b="1" dirty="0">
                <a:latin typeface="Arial"/>
              </a:rPr>
              <a:t>TRANSIT CONNECTION</a:t>
            </a:r>
          </a:p>
          <a:p>
            <a:pPr marL="5029" indent="0">
              <a:buNone/>
            </a:pPr>
            <a:r>
              <a:rPr lang="en-US" sz="1100" dirty="0">
                <a:latin typeface="Arial"/>
              </a:rPr>
              <a:t>Improved access to </a:t>
            </a:r>
            <a:r>
              <a:rPr lang="en-US" sz="1100" dirty="0" err="1">
                <a:latin typeface="Arial"/>
              </a:rPr>
              <a:t>AirTrain</a:t>
            </a:r>
            <a:r>
              <a:rPr lang="en-US" sz="1100" dirty="0">
                <a:latin typeface="Arial"/>
              </a:rPr>
              <a:t>-BART, bus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5321228" y="8584807"/>
            <a:ext cx="2331867" cy="1381084"/>
          </a:xfrm>
          <a:prstGeom prst="rect">
            <a:avLst/>
          </a:prstGeom>
        </p:spPr>
        <p:txBody>
          <a:bodyPr vert="horz" lIns="100584" tIns="50292" rIns="100584" bIns="50292" rtlCol="0">
            <a:noAutofit/>
          </a:bodyPr>
          <a:lstStyle>
            <a:lvl1pPr marL="176022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u="none" kern="1200" cap="none" baseline="0">
                <a:solidFill>
                  <a:schemeClr val="tx1"/>
                </a:solidFill>
                <a:latin typeface="HKS Sans Office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" indent="0">
              <a:buNone/>
            </a:pPr>
            <a:r>
              <a:rPr lang="en-US" sz="1100" b="1" dirty="0">
                <a:latin typeface="Arial"/>
              </a:rPr>
              <a:t>BICYCLE</a:t>
            </a:r>
          </a:p>
          <a:p>
            <a:pPr marL="5029" indent="0">
              <a:buNone/>
            </a:pPr>
            <a:r>
              <a:rPr lang="en-US" sz="1100" dirty="0">
                <a:latin typeface="Arial"/>
              </a:rPr>
              <a:t>On-site bike share, parking &amp; showers, bike paths encourage low carbon commuting for employees</a:t>
            </a: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7653095" y="8584807"/>
            <a:ext cx="2681647" cy="1381084"/>
          </a:xfrm>
          <a:prstGeom prst="rect">
            <a:avLst/>
          </a:prstGeom>
        </p:spPr>
        <p:txBody>
          <a:bodyPr vert="horz" lIns="100584" tIns="50292" rIns="100584" bIns="50292" rtlCol="0">
            <a:noAutofit/>
          </a:bodyPr>
          <a:lstStyle>
            <a:lvl1pPr marL="176022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u="none" kern="1200" cap="none" baseline="0">
                <a:solidFill>
                  <a:schemeClr val="tx1"/>
                </a:solidFill>
                <a:latin typeface="HKS Sans Office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" indent="0">
              <a:buNone/>
            </a:pPr>
            <a:r>
              <a:rPr lang="en-US" sz="1100" b="1" dirty="0">
                <a:latin typeface="Arial"/>
              </a:rPr>
              <a:t>USABLE OUTDOOR SPACE</a:t>
            </a:r>
          </a:p>
          <a:p>
            <a:pPr marL="5029" indent="0">
              <a:buNone/>
            </a:pPr>
            <a:r>
              <a:rPr lang="en-US" sz="1100" dirty="0">
                <a:latin typeface="Arial"/>
              </a:rPr>
              <a:t>Use building massing and trees for acoustic mitigation, protection from winds, and solar shading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10440885" y="8584595"/>
            <a:ext cx="2098680" cy="1381084"/>
          </a:xfrm>
          <a:prstGeom prst="rect">
            <a:avLst/>
          </a:prstGeom>
        </p:spPr>
        <p:txBody>
          <a:bodyPr vert="horz" lIns="100584" tIns="50292" rIns="100584" bIns="50292" rtlCol="0">
            <a:noAutofit/>
          </a:bodyPr>
          <a:lstStyle>
            <a:lvl1pPr marL="176022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u="none" kern="1200" cap="none" baseline="0">
                <a:solidFill>
                  <a:schemeClr val="tx1"/>
                </a:solidFill>
                <a:latin typeface="HKS Sans Office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" indent="0">
              <a:buNone/>
            </a:pPr>
            <a:r>
              <a:rPr lang="en-US" sz="1100" b="1" dirty="0">
                <a:latin typeface="Arial"/>
              </a:rPr>
              <a:t>HEALTH &amp; WELLNESS</a:t>
            </a:r>
          </a:p>
          <a:p>
            <a:pPr marL="5029" indent="0">
              <a:buNone/>
            </a:pPr>
            <a:r>
              <a:rPr lang="en-US" sz="1100" dirty="0">
                <a:latin typeface="Arial"/>
              </a:rPr>
              <a:t>Daycare, fitness center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1706834" y="6293001"/>
            <a:ext cx="0" cy="2349906"/>
          </a:xfrm>
          <a:prstGeom prst="line">
            <a:avLst/>
          </a:prstGeom>
          <a:ln w="3175">
            <a:solidFill>
              <a:schemeClr val="tx1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572327" y="6660818"/>
            <a:ext cx="0" cy="1923990"/>
          </a:xfrm>
          <a:prstGeom prst="line">
            <a:avLst/>
          </a:prstGeom>
          <a:ln w="3175">
            <a:solidFill>
              <a:schemeClr val="tx1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8352655" y="5494882"/>
            <a:ext cx="0" cy="3089711"/>
          </a:xfrm>
          <a:prstGeom prst="line">
            <a:avLst/>
          </a:prstGeom>
          <a:ln w="3175">
            <a:solidFill>
              <a:schemeClr val="tx1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11267488" y="6602321"/>
            <a:ext cx="0" cy="2040584"/>
          </a:xfrm>
          <a:prstGeom prst="line">
            <a:avLst/>
          </a:prstGeom>
          <a:ln w="3175">
            <a:solidFill>
              <a:schemeClr val="tx1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5447960" y="5028509"/>
            <a:ext cx="0" cy="3614397"/>
          </a:xfrm>
          <a:prstGeom prst="line">
            <a:avLst/>
          </a:prstGeom>
          <a:ln w="3175">
            <a:solidFill>
              <a:schemeClr val="tx1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506071" y="7597810"/>
            <a:ext cx="10286126" cy="0"/>
          </a:xfrm>
          <a:prstGeom prst="line">
            <a:avLst/>
          </a:prstGeom>
          <a:ln w="44450">
            <a:solidFill>
              <a:schemeClr val="tx2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45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204764"/>
              </p:ext>
            </p:extLst>
          </p:nvPr>
        </p:nvGraphicFramePr>
        <p:xfrm>
          <a:off x="354841" y="2486557"/>
          <a:ext cx="12337578" cy="68903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3685"/>
                <a:gridCol w="912232"/>
                <a:gridCol w="729305"/>
                <a:gridCol w="729305"/>
                <a:gridCol w="729305"/>
                <a:gridCol w="729305"/>
                <a:gridCol w="729305"/>
                <a:gridCol w="729305"/>
                <a:gridCol w="729305"/>
                <a:gridCol w="729305"/>
                <a:gridCol w="729305"/>
                <a:gridCol w="729305"/>
                <a:gridCol w="746582"/>
                <a:gridCol w="712029"/>
              </a:tblGrid>
              <a:tr h="30168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 2015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 2016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 2017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2018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2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 1Q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2Q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3Q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4Q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 1Q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2Q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3Q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4Q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 1Q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2Q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3Q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4Q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1Q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65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524954">
                <a:tc>
                  <a:txBody>
                    <a:bodyPr/>
                    <a:lstStyle/>
                    <a:p>
                      <a:pPr marL="0" algn="l" defTabSz="1341150" rtl="0" eaLnBrk="1" fontAlgn="b" latinLnBrk="0" hangingPunct="1"/>
                      <a:r>
                        <a:rPr lang="en-US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EIR Approved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62024">
                <a:tc>
                  <a:txBody>
                    <a:bodyPr/>
                    <a:lstStyle/>
                    <a:p>
                      <a:pPr marL="0" algn="l" defTabSz="134115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464120">
                <a:tc>
                  <a:txBody>
                    <a:bodyPr/>
                    <a:lstStyle/>
                    <a:p>
                      <a:pPr marL="0" algn="l" defTabSz="1341150" rtl="0" eaLnBrk="1" fontAlgn="b" latinLnBrk="0" hangingPunct="1"/>
                      <a:r>
                        <a:rPr lang="en-US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Design-Build RFP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62024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724047">
                <a:tc>
                  <a:txBody>
                    <a:bodyPr/>
                    <a:lstStyle/>
                    <a:p>
                      <a:pPr marL="0" marR="0" indent="0" algn="l" defTabSz="134115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Enabling Projects</a:t>
                      </a:r>
                    </a:p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379150">
                <a:tc>
                  <a:txBody>
                    <a:bodyPr/>
                    <a:lstStyle/>
                    <a:p>
                      <a:pPr marL="0" marR="0" indent="0" algn="l" defTabSz="134115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Phase 1A </a:t>
                      </a:r>
                    </a:p>
                    <a:p>
                      <a:pPr marL="0" marR="0" indent="0" algn="l" defTabSz="134115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Design +</a:t>
                      </a:r>
                      <a:r>
                        <a:rPr lang="en-US" sz="2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Construction</a:t>
                      </a:r>
                    </a:p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93879">
                <a:tc>
                  <a:txBody>
                    <a:bodyPr/>
                    <a:lstStyle/>
                    <a:p>
                      <a:pPr marL="0" algn="l" defTabSz="134115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Phase </a:t>
                      </a:r>
                      <a:r>
                        <a:rPr lang="en-US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1B</a:t>
                      </a:r>
                    </a:p>
                    <a:p>
                      <a:pPr marL="0" algn="l" defTabSz="1341150" rtl="0" eaLnBrk="1" fontAlgn="b" latinLnBrk="0" hangingPunct="1"/>
                      <a:r>
                        <a:rPr lang="en-US" sz="2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 + Site Parking</a:t>
                      </a:r>
                      <a:endParaRPr lang="en-US" sz="2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448095">
                <a:tc>
                  <a:txBody>
                    <a:bodyPr/>
                    <a:lstStyle/>
                    <a:p>
                      <a:pPr marL="0" algn="l" defTabSz="1341150" rtl="0" eaLnBrk="1" fontAlgn="b" latinLnBrk="0" hangingPunct="1"/>
                      <a:endParaRPr lang="en-US" sz="24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1341150" rtl="0" eaLnBrk="1" fontAlgn="b" latinLnBrk="0" hangingPunct="1"/>
                      <a:r>
                        <a:rPr lang="en-US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</a:t>
                      </a:r>
                      <a:r>
                        <a:rPr lang="en-US" sz="2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Program Plan</a:t>
                      </a:r>
                    </a:p>
                    <a:p>
                      <a:pPr marL="0" algn="l" defTabSz="1341150" rtl="0" eaLnBrk="1" fontAlgn="b" latinLnBrk="0" hangingPunct="1"/>
                      <a:r>
                        <a:rPr lang="en-US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CDR</a:t>
                      </a:r>
                      <a:r>
                        <a:rPr lang="en-US" sz="2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Review </a:t>
                      </a:r>
                    </a:p>
                    <a:p>
                      <a:pPr marL="0" algn="l" defTabSz="1341150" rtl="0" eaLnBrk="1" fontAlgn="b" latinLnBrk="0" hangingPunct="1"/>
                      <a:endParaRPr lang="en-US" sz="2400" u="none" strike="noStrike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3422018" y="4323018"/>
            <a:ext cx="1191268" cy="525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b="1" dirty="0"/>
          </a:p>
        </p:txBody>
      </p:sp>
      <p:sp>
        <p:nvSpPr>
          <p:cNvPr id="19" name="Rectangle 18"/>
          <p:cNvSpPr/>
          <p:nvPr/>
        </p:nvSpPr>
        <p:spPr>
          <a:xfrm>
            <a:off x="8057790" y="6001575"/>
            <a:ext cx="3175750" cy="56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 smtClean="0"/>
              <a:t>15</a:t>
            </a:r>
            <a:r>
              <a:rPr lang="en-US" sz="1100" dirty="0" smtClean="0"/>
              <a:t> </a:t>
            </a:r>
            <a:r>
              <a:rPr lang="en-US" sz="1200" b="1" dirty="0" smtClean="0"/>
              <a:t>mo.</a:t>
            </a:r>
            <a:endParaRPr lang="en-US" sz="1200" b="1" dirty="0"/>
          </a:p>
        </p:txBody>
      </p:sp>
      <p:sp>
        <p:nvSpPr>
          <p:cNvPr id="20" name="Rectangle 19"/>
          <p:cNvSpPr/>
          <p:nvPr/>
        </p:nvSpPr>
        <p:spPr>
          <a:xfrm>
            <a:off x="11264364" y="7393899"/>
            <a:ext cx="1008187" cy="566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/>
              <a:t>4 </a:t>
            </a:r>
            <a:r>
              <a:rPr lang="en-US" sz="1200" b="1" dirty="0" smtClean="0"/>
              <a:t>mo</a:t>
            </a:r>
            <a:r>
              <a:rPr lang="en-US" sz="1200" b="1" dirty="0"/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48536" y="3483673"/>
            <a:ext cx="510143" cy="525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22" name="5-Point Star 21"/>
          <p:cNvSpPr/>
          <p:nvPr/>
        </p:nvSpPr>
        <p:spPr>
          <a:xfrm>
            <a:off x="10948298" y="6571842"/>
            <a:ext cx="480323" cy="445421"/>
          </a:xfrm>
          <a:prstGeom prst="star5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23" name="5-Point Star 22"/>
          <p:cNvSpPr/>
          <p:nvPr/>
        </p:nvSpPr>
        <p:spPr>
          <a:xfrm>
            <a:off x="12038767" y="7960238"/>
            <a:ext cx="467567" cy="427834"/>
          </a:xfrm>
          <a:prstGeom prst="star5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24" name="TextBox 8"/>
          <p:cNvSpPr txBox="1"/>
          <p:nvPr/>
        </p:nvSpPr>
        <p:spPr>
          <a:xfrm>
            <a:off x="11203141" y="6001982"/>
            <a:ext cx="795947" cy="566339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NOV 2017</a:t>
            </a:r>
          </a:p>
          <a:p>
            <a:r>
              <a:rPr lang="en-US" b="1" dirty="0" smtClean="0"/>
              <a:t>MOVE - IN</a:t>
            </a:r>
            <a:endParaRPr lang="en-US" b="1" dirty="0"/>
          </a:p>
        </p:txBody>
      </p:sp>
      <p:sp>
        <p:nvSpPr>
          <p:cNvPr id="25" name="TextBox 10"/>
          <p:cNvSpPr txBox="1"/>
          <p:nvPr/>
        </p:nvSpPr>
        <p:spPr>
          <a:xfrm>
            <a:off x="4613286" y="4323017"/>
            <a:ext cx="752353" cy="52586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/>
              <a:t>SEPT 2015 INITIATE DB</a:t>
            </a:r>
            <a:endParaRPr lang="en-US" sz="9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33926" y="1332344"/>
            <a:ext cx="82336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spc="300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Phase 1 - Project Schedule</a:t>
            </a:r>
            <a:endParaRPr lang="en-US" sz="5500" spc="300" dirty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28309" y="5222148"/>
            <a:ext cx="5044266" cy="522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ENABLING PROJECTS</a:t>
            </a:r>
            <a:endParaRPr lang="en-US" sz="14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392211" y="3632901"/>
            <a:ext cx="28575" cy="559398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230138" y="5998289"/>
            <a:ext cx="1169522" cy="5663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PROGRAM</a:t>
            </a:r>
          </a:p>
          <a:p>
            <a:pPr algn="ctr"/>
            <a:r>
              <a:rPr lang="en-US" sz="1400" dirty="0" smtClean="0"/>
              <a:t>PHASE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8513143" y="6131262"/>
            <a:ext cx="2915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CONSTRUCTION PHASE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28309" y="8346502"/>
            <a:ext cx="524809" cy="3491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iamond 1"/>
          <p:cNvSpPr/>
          <p:nvPr/>
        </p:nvSpPr>
        <p:spPr>
          <a:xfrm>
            <a:off x="6456742" y="8375780"/>
            <a:ext cx="265044" cy="25179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iamond 28"/>
          <p:cNvSpPr/>
          <p:nvPr/>
        </p:nvSpPr>
        <p:spPr>
          <a:xfrm>
            <a:off x="6889335" y="8380130"/>
            <a:ext cx="265044" cy="25179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iamond 30"/>
          <p:cNvSpPr/>
          <p:nvPr/>
        </p:nvSpPr>
        <p:spPr>
          <a:xfrm>
            <a:off x="7477544" y="8382931"/>
            <a:ext cx="265044" cy="25179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iamond 31"/>
          <p:cNvSpPr/>
          <p:nvPr/>
        </p:nvSpPr>
        <p:spPr>
          <a:xfrm>
            <a:off x="1994455" y="8724943"/>
            <a:ext cx="265044" cy="25179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574343" y="8375780"/>
            <a:ext cx="238540" cy="241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58432" y="8763000"/>
            <a:ext cx="461665" cy="658707"/>
          </a:xfrm>
          <a:prstGeom prst="rect">
            <a:avLst/>
          </a:prstGeom>
          <a:noFill/>
        </p:spPr>
        <p:txBody>
          <a:bodyPr vert="vert270" wrap="square" rtlCol="0" anchor="b" anchorCtr="0">
            <a:spAutoFit/>
          </a:bodyPr>
          <a:lstStyle/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MAR 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Diamond 34"/>
          <p:cNvSpPr/>
          <p:nvPr/>
        </p:nvSpPr>
        <p:spPr>
          <a:xfrm>
            <a:off x="8190311" y="8389774"/>
            <a:ext cx="265044" cy="25179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791025" y="8850838"/>
            <a:ext cx="461665" cy="570870"/>
          </a:xfrm>
          <a:prstGeom prst="rect">
            <a:avLst/>
          </a:prstGeom>
          <a:noFill/>
        </p:spPr>
        <p:txBody>
          <a:bodyPr vert="vert270" wrap="square" rtlCol="0" anchor="b" anchorCtr="0">
            <a:spAutoFit/>
          </a:bodyPr>
          <a:lstStyle/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APR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79234" y="8810625"/>
            <a:ext cx="461665" cy="621008"/>
          </a:xfrm>
          <a:prstGeom prst="rect">
            <a:avLst/>
          </a:prstGeom>
          <a:noFill/>
        </p:spPr>
        <p:txBody>
          <a:bodyPr vert="vert270" wrap="square" rtlCol="0" anchor="b" anchorCtr="0">
            <a:spAutoFit/>
          </a:bodyPr>
          <a:lstStyle/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JUN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092001" y="7813379"/>
            <a:ext cx="461665" cy="1628383"/>
          </a:xfrm>
          <a:prstGeom prst="rect">
            <a:avLst/>
          </a:prstGeom>
          <a:noFill/>
        </p:spPr>
        <p:txBody>
          <a:bodyPr vert="vert270" wrap="square" rtlCol="0" anchor="b" anchorCtr="0">
            <a:spAutoFit/>
          </a:bodyPr>
          <a:lstStyle/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OCT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51621" y="7677354"/>
            <a:ext cx="461665" cy="1628383"/>
          </a:xfrm>
          <a:prstGeom prst="rect">
            <a:avLst/>
          </a:prstGeom>
          <a:noFill/>
        </p:spPr>
        <p:txBody>
          <a:bodyPr vert="vert270" wrap="square" rtlCol="0" anchor="b" anchorCtr="0">
            <a:spAutoFit/>
          </a:bodyPr>
          <a:lstStyle/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JUNE 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399660" y="5999837"/>
            <a:ext cx="1658130" cy="5663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DESIGN PHASE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3737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10" y="2271063"/>
            <a:ext cx="11846548" cy="65777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3926" y="1332344"/>
            <a:ext cx="82336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spc="300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Campus Development </a:t>
            </a:r>
            <a:endParaRPr lang="en-US" sz="5500" spc="300" dirty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80515" y="8938862"/>
            <a:ext cx="1071155" cy="4250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0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0" b="3740"/>
          <a:stretch/>
        </p:blipFill>
        <p:spPr>
          <a:xfrm>
            <a:off x="2398889" y="2652890"/>
            <a:ext cx="10058400" cy="65249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3926" y="1332344"/>
            <a:ext cx="82336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spc="300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Public Art Locations</a:t>
            </a:r>
            <a:endParaRPr lang="en-US" sz="5500" spc="300" dirty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99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3926" y="1332344"/>
            <a:ext cx="82336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spc="300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Site Context</a:t>
            </a:r>
            <a:endParaRPr lang="en-US" sz="5500" spc="300" dirty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819" y="2245359"/>
            <a:ext cx="7906402" cy="742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2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1928" y="1332345"/>
            <a:ext cx="794514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spc="300" dirty="0" smtClean="0">
                <a:solidFill>
                  <a:prstClr val="white">
                    <a:lumMod val="8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Site</a:t>
            </a:r>
            <a:endParaRPr lang="en-US" sz="5500" spc="300" dirty="0">
              <a:solidFill>
                <a:prstClr val="white">
                  <a:lumMod val="85000"/>
                </a:prst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324898" y="8737225"/>
            <a:ext cx="1133139" cy="1088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9" t="53082" r="60848" b="19053"/>
          <a:stretch/>
        </p:blipFill>
        <p:spPr>
          <a:xfrm>
            <a:off x="422662" y="2271062"/>
            <a:ext cx="8568228" cy="768897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05958" y="2271062"/>
            <a:ext cx="8568228" cy="8132694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2130929" y="3981451"/>
            <a:ext cx="2350976" cy="2030466"/>
          </a:xfrm>
          <a:custGeom>
            <a:avLst/>
            <a:gdLst>
              <a:gd name="connsiteX0" fmla="*/ 746234 w 3016468"/>
              <a:gd name="connsiteY0" fmla="*/ 0 h 1944414"/>
              <a:gd name="connsiteX1" fmla="*/ 3016468 w 3016468"/>
              <a:gd name="connsiteY1" fmla="*/ 0 h 1944414"/>
              <a:gd name="connsiteX2" fmla="*/ 2270234 w 3016468"/>
              <a:gd name="connsiteY2" fmla="*/ 1944414 h 1944414"/>
              <a:gd name="connsiteX3" fmla="*/ 0 w 3016468"/>
              <a:gd name="connsiteY3" fmla="*/ 1891862 h 1944414"/>
              <a:gd name="connsiteX4" fmla="*/ 746234 w 3016468"/>
              <a:gd name="connsiteY4" fmla="*/ 0 h 19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6468" h="1944414">
                <a:moveTo>
                  <a:pt x="746234" y="0"/>
                </a:moveTo>
                <a:lnTo>
                  <a:pt x="3016468" y="0"/>
                </a:lnTo>
                <a:lnTo>
                  <a:pt x="2270234" y="1944414"/>
                </a:lnTo>
                <a:lnTo>
                  <a:pt x="0" y="1891862"/>
                </a:lnTo>
                <a:lnTo>
                  <a:pt x="746234" y="0"/>
                </a:lnTo>
                <a:close/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690575" y="5612524"/>
            <a:ext cx="1550585" cy="914400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39889" y="6737136"/>
            <a:ext cx="1867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4472C4">
                    <a:lumMod val="75000"/>
                  </a:srgbClr>
                </a:solidFill>
              </a:rPr>
              <a:t>Hwy 101</a:t>
            </a:r>
            <a:endParaRPr lang="en-US" sz="1400" b="1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60313" y="7189079"/>
            <a:ext cx="1405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4472C4">
                    <a:lumMod val="75000"/>
                  </a:srgbClr>
                </a:solidFill>
              </a:rPr>
              <a:t>Exit ramp</a:t>
            </a:r>
            <a:endParaRPr lang="en-US" sz="1400" b="1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24805" y="5756607"/>
            <a:ext cx="1604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4472C4">
                    <a:lumMod val="75000"/>
                  </a:srgbClr>
                </a:solidFill>
              </a:rPr>
              <a:t>AirTrain</a:t>
            </a:r>
            <a:r>
              <a:rPr lang="en-US" sz="1400" b="1" dirty="0" smtClean="0">
                <a:solidFill>
                  <a:srgbClr val="4472C4">
                    <a:lumMod val="75000"/>
                  </a:srgbClr>
                </a:solidFill>
              </a:rPr>
              <a:t> station</a:t>
            </a:r>
            <a:endParaRPr lang="en-US" sz="1400" b="1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82315" y="3295000"/>
            <a:ext cx="2068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4472C4">
                    <a:lumMod val="75000"/>
                  </a:srgbClr>
                </a:solidFill>
              </a:rPr>
              <a:t>USPS facility</a:t>
            </a:r>
            <a:endParaRPr lang="en-US" sz="1400" b="1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63064" y="2932391"/>
            <a:ext cx="1754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4472C4">
                    <a:lumMod val="75000"/>
                  </a:srgbClr>
                </a:solidFill>
              </a:rPr>
              <a:t>West Field </a:t>
            </a:r>
            <a:r>
              <a:rPr lang="en-US" sz="1400" b="1" dirty="0">
                <a:solidFill>
                  <a:srgbClr val="4472C4">
                    <a:lumMod val="75000"/>
                  </a:srgbClr>
                </a:solidFill>
              </a:rPr>
              <a:t>c</a:t>
            </a:r>
            <a:r>
              <a:rPr lang="en-US" sz="1400" b="1" dirty="0" smtClean="0">
                <a:solidFill>
                  <a:srgbClr val="4472C4">
                    <a:lumMod val="75000"/>
                  </a:srgbClr>
                </a:solidFill>
              </a:rPr>
              <a:t>argo building</a:t>
            </a:r>
            <a:endParaRPr lang="en-US" sz="1400" b="1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63064" y="5376044"/>
            <a:ext cx="1754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4472C4">
                    <a:lumMod val="75000"/>
                  </a:srgbClr>
                </a:solidFill>
              </a:rPr>
              <a:t>Cargo building</a:t>
            </a:r>
            <a:endParaRPr lang="en-US" sz="1400" b="1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42793" y="4561491"/>
            <a:ext cx="1731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4472C4">
                    <a:lumMod val="75000"/>
                  </a:srgbClr>
                </a:solidFill>
              </a:rPr>
              <a:t>Airport Maintenance</a:t>
            </a:r>
            <a:endParaRPr lang="en-US" sz="1400" b="1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6333" y="5291963"/>
            <a:ext cx="1530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4472C4">
                    <a:lumMod val="75000"/>
                  </a:srgbClr>
                </a:solidFill>
              </a:rPr>
              <a:t>APM service facility</a:t>
            </a:r>
            <a:endParaRPr lang="en-US" sz="1400" b="1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82020" y="4424860"/>
            <a:ext cx="1872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4472C4">
                    <a:lumMod val="75000"/>
                  </a:srgbClr>
                </a:solidFill>
              </a:rPr>
              <a:t>Museum curatorial facility</a:t>
            </a:r>
            <a:endParaRPr lang="en-US" sz="1400" b="1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74987" y="5590846"/>
            <a:ext cx="1092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4472C4">
                    <a:lumMod val="75000"/>
                  </a:srgbClr>
                </a:solidFill>
              </a:rPr>
              <a:t>Building 676</a:t>
            </a:r>
            <a:endParaRPr lang="en-US" sz="1400" b="1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1053504" y="3956688"/>
            <a:ext cx="1651747" cy="459105"/>
          </a:xfrm>
          <a:custGeom>
            <a:avLst/>
            <a:gdLst>
              <a:gd name="connsiteX0" fmla="*/ 1914525 w 1914525"/>
              <a:gd name="connsiteY0" fmla="*/ 17145 h 459105"/>
              <a:gd name="connsiteX1" fmla="*/ 251460 w 1914525"/>
              <a:gd name="connsiteY1" fmla="*/ 0 h 459105"/>
              <a:gd name="connsiteX2" fmla="*/ 0 w 1914525"/>
              <a:gd name="connsiteY2" fmla="*/ 428625 h 459105"/>
              <a:gd name="connsiteX3" fmla="*/ 1750695 w 1914525"/>
              <a:gd name="connsiteY3" fmla="*/ 459105 h 459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4525" h="459105">
                <a:moveTo>
                  <a:pt x="1914525" y="17145"/>
                </a:moveTo>
                <a:lnTo>
                  <a:pt x="251460" y="0"/>
                </a:lnTo>
                <a:lnTo>
                  <a:pt x="0" y="428625"/>
                </a:lnTo>
                <a:lnTo>
                  <a:pt x="1750695" y="459105"/>
                </a:lnTo>
              </a:path>
            </a:pathLst>
          </a:custGeom>
          <a:noFill/>
          <a:ln w="254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25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3926" y="1332344"/>
            <a:ext cx="82336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spc="300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Space Program</a:t>
            </a:r>
            <a:endParaRPr lang="en-US" sz="5500" spc="300" dirty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" t="12697" r="3252" b="11980"/>
          <a:stretch/>
        </p:blipFill>
        <p:spPr>
          <a:xfrm>
            <a:off x="557972" y="2271063"/>
            <a:ext cx="11573161" cy="71904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67536" y="6153150"/>
            <a:ext cx="34149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SHOULD BE </a:t>
            </a:r>
          </a:p>
          <a:p>
            <a:r>
              <a:rPr lang="en-US" sz="3200" i="1" dirty="0" smtClean="0">
                <a:solidFill>
                  <a:srgbClr val="FF0000"/>
                </a:solidFill>
              </a:rPr>
              <a:t>ADJACENCY DIAGRAM</a:t>
            </a:r>
          </a:p>
          <a:p>
            <a:r>
              <a:rPr lang="en-US" sz="3200" i="1" dirty="0" smtClean="0">
                <a:solidFill>
                  <a:srgbClr val="FF0000"/>
                </a:solidFill>
              </a:rPr>
              <a:t>Similar base</a:t>
            </a:r>
            <a:endParaRPr lang="en-US" sz="3200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X:\PM\Design_Construction\8872 - Admin Campus\Project Info\Cap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5279201"/>
            <a:ext cx="38957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5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3926" y="1332344"/>
            <a:ext cx="82336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spc="300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Campus Vision</a:t>
            </a:r>
            <a:endParaRPr lang="en-US" sz="5500" spc="300" dirty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8" r="5721" b="11286"/>
          <a:stretch/>
        </p:blipFill>
        <p:spPr>
          <a:xfrm>
            <a:off x="332782" y="2800452"/>
            <a:ext cx="12297050" cy="581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5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1928" y="1332345"/>
            <a:ext cx="808424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spc="300" dirty="0" smtClean="0">
                <a:solidFill>
                  <a:prstClr val="white">
                    <a:lumMod val="8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Macro Site Organization</a:t>
            </a:r>
            <a:endParaRPr lang="en-US" sz="5500" spc="300" dirty="0">
              <a:solidFill>
                <a:prstClr val="white">
                  <a:lumMod val="85000"/>
                </a:prst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4207" y="8663943"/>
            <a:ext cx="2978075" cy="879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94781" y="2423160"/>
            <a:ext cx="715712" cy="5657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300993" y="8949558"/>
            <a:ext cx="1133139" cy="8607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/>
          <a:stretch/>
        </p:blipFill>
        <p:spPr>
          <a:xfrm>
            <a:off x="273922" y="2271062"/>
            <a:ext cx="11054511" cy="66443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45859" y="4216401"/>
            <a:ext cx="2289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472C4">
                    <a:lumMod val="75000"/>
                  </a:srgbClr>
                </a:solidFill>
              </a:rPr>
              <a:t>Secondary Site Access</a:t>
            </a:r>
            <a:endParaRPr lang="en-US" sz="2000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87851" y="7213600"/>
            <a:ext cx="2289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4472C4">
                    <a:lumMod val="75000"/>
                  </a:srgbClr>
                </a:solidFill>
              </a:rPr>
              <a:t>AirTrain</a:t>
            </a:r>
            <a:r>
              <a:rPr lang="en-US" sz="2000" dirty="0" smtClean="0">
                <a:solidFill>
                  <a:srgbClr val="4472C4">
                    <a:lumMod val="75000"/>
                  </a:srgbClr>
                </a:solidFill>
              </a:rPr>
              <a:t> access</a:t>
            </a:r>
            <a:endParaRPr lang="en-US" sz="2000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7758" y="6210300"/>
            <a:ext cx="1840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472C4">
                    <a:lumMod val="75000"/>
                  </a:srgbClr>
                </a:solidFill>
              </a:rPr>
              <a:t>Central Green</a:t>
            </a:r>
            <a:endParaRPr lang="en-US" sz="2000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36291" y="5105400"/>
            <a:ext cx="1161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472C4">
                    <a:lumMod val="75000"/>
                  </a:srgbClr>
                </a:solidFill>
              </a:rPr>
              <a:t>Garage</a:t>
            </a:r>
            <a:endParaRPr lang="en-US" sz="2000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24886" y="5181600"/>
            <a:ext cx="1577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472C4">
                    <a:lumMod val="75000"/>
                  </a:srgbClr>
                </a:solidFill>
              </a:rPr>
              <a:t>Museum</a:t>
            </a:r>
            <a:endParaRPr lang="en-US" sz="2000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44919" y="6172200"/>
            <a:ext cx="1895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472C4">
                    <a:lumMod val="75000"/>
                  </a:srgbClr>
                </a:solidFill>
              </a:rPr>
              <a:t>Program in Garage</a:t>
            </a:r>
            <a:endParaRPr lang="en-US" sz="2000" dirty="0">
              <a:solidFill>
                <a:srgbClr val="4472C4">
                  <a:lumMod val="75000"/>
                </a:srgbClr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 flipV="1">
            <a:off x="3341843" y="6413501"/>
            <a:ext cx="1029945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702674" y="2271062"/>
            <a:ext cx="1104452" cy="183441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93884" y="2857500"/>
            <a:ext cx="1733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4472C4">
                    <a:lumMod val="75000"/>
                  </a:srgbClr>
                </a:solidFill>
              </a:rPr>
              <a:t>Maintenance Garage</a:t>
            </a:r>
            <a:endParaRPr lang="en-US" sz="2000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94782" y="2392479"/>
            <a:ext cx="3665243" cy="7155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4472C4">
                    <a:lumMod val="75000"/>
                  </a:srgbClr>
                </a:solidFill>
              </a:rPr>
              <a:t>Characteristics: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rgbClr val="4472C4">
                    <a:lumMod val="75000"/>
                  </a:srgbClr>
                </a:solidFill>
              </a:rPr>
              <a:t>Garage as noise buffer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rgbClr val="4472C4">
                    <a:lumMod val="75000"/>
                  </a:srgbClr>
                </a:solidFill>
              </a:rPr>
              <a:t>Garage pedestrian access to center of 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rgbClr val="4472C4">
                    <a:lumMod val="75000"/>
                  </a:srgbClr>
                </a:solidFill>
              </a:rPr>
              <a:t>Separate garage for maintenance 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rgbClr val="4472C4">
                    <a:lumMod val="75000"/>
                  </a:srgbClr>
                </a:solidFill>
              </a:rPr>
              <a:t>Open site access to </a:t>
            </a:r>
            <a:r>
              <a:rPr lang="en-US" sz="2700" dirty="0" err="1" smtClean="0">
                <a:solidFill>
                  <a:srgbClr val="4472C4">
                    <a:lumMod val="75000"/>
                  </a:srgbClr>
                </a:solidFill>
              </a:rPr>
              <a:t>AirTrain</a:t>
            </a:r>
            <a:r>
              <a:rPr lang="en-US" sz="2700" dirty="0" smtClean="0">
                <a:solidFill>
                  <a:srgbClr val="4472C4">
                    <a:lumMod val="75000"/>
                  </a:srgbClr>
                </a:solidFill>
              </a:rPr>
              <a:t> station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rgbClr val="4472C4">
                    <a:lumMod val="75000"/>
                  </a:srgbClr>
                </a:solidFill>
              </a:rPr>
              <a:t>Museum access to service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rgbClr val="4472C4">
                    <a:lumMod val="75000"/>
                  </a:srgbClr>
                </a:solidFill>
              </a:rPr>
              <a:t>Open area between Museum &amp; Garage (connection to Maintenance Facility)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rgbClr val="4472C4">
                    <a:lumMod val="75000"/>
                  </a:srgbClr>
                </a:solidFill>
              </a:rPr>
              <a:t>Site open to favorable sun angles</a:t>
            </a:r>
            <a:endParaRPr lang="en-US" sz="2700" dirty="0">
              <a:solidFill>
                <a:srgbClr val="4472C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0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9352" y="2582036"/>
            <a:ext cx="5409222" cy="57707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Campus Program</a:t>
            </a:r>
          </a:p>
          <a:p>
            <a:pPr marL="892089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Site: 8 acres</a:t>
            </a:r>
          </a:p>
          <a:p>
            <a:pPr marL="892089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Admin. Buildings: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200,000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</a:rPr>
              <a:t>gsf</a:t>
            </a:r>
            <a:endParaRPr lang="en-US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892089" lvl="1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Employees:  585 staff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892089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Parking: 925 stalls</a:t>
            </a:r>
          </a:p>
          <a:p>
            <a:endParaRPr lang="en-US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Sustainability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Goals</a:t>
            </a:r>
          </a:p>
          <a:p>
            <a:pPr marL="892089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Net Zero Energy Capable Design</a:t>
            </a:r>
          </a:p>
          <a:p>
            <a:pPr marL="892089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LEED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Gold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without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Renewable Source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892089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LEEDv4 Certification</a:t>
            </a:r>
          </a:p>
          <a:p>
            <a:endParaRPr lang="en-US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Campus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Structures</a:t>
            </a:r>
          </a:p>
          <a:p>
            <a:pPr marL="892089" lvl="1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2 Administration Buildings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892089" lvl="1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2 Parking Structures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892089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2 Campus Roads</a:t>
            </a:r>
          </a:p>
          <a:p>
            <a:pPr marL="892089" lvl="1" indent="-342900"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</a:rPr>
              <a:t>AirTrain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Station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Improvements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660020" y="2582036"/>
            <a:ext cx="6564064" cy="6104768"/>
            <a:chOff x="6307015" y="2281479"/>
            <a:chExt cx="7344323" cy="6891804"/>
          </a:xfrm>
        </p:grpSpPr>
        <p:grpSp>
          <p:nvGrpSpPr>
            <p:cNvPr id="7" name="Group 6"/>
            <p:cNvGrpSpPr/>
            <p:nvPr/>
          </p:nvGrpSpPr>
          <p:grpSpPr>
            <a:xfrm>
              <a:off x="6307015" y="2281479"/>
              <a:ext cx="7344323" cy="6891804"/>
              <a:chOff x="6307015" y="2484743"/>
              <a:chExt cx="7110833" cy="6672699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148" t="13202" r="18300" b="1132"/>
              <a:stretch/>
            </p:blipFill>
            <p:spPr>
              <a:xfrm>
                <a:off x="6307015" y="2484743"/>
                <a:ext cx="7110833" cy="6672699"/>
              </a:xfrm>
              <a:prstGeom prst="rect">
                <a:avLst/>
              </a:prstGeom>
            </p:spPr>
          </p:pic>
          <p:cxnSp>
            <p:nvCxnSpPr>
              <p:cNvPr id="5" name="Straight Connector 4"/>
              <p:cNvCxnSpPr/>
              <p:nvPr/>
            </p:nvCxnSpPr>
            <p:spPr>
              <a:xfrm>
                <a:off x="6869723" y="7045569"/>
                <a:ext cx="293077" cy="117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6869722" y="7356543"/>
                <a:ext cx="293077" cy="117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TextBox 2"/>
            <p:cNvSpPr txBox="1"/>
            <p:nvPr/>
          </p:nvSpPr>
          <p:spPr>
            <a:xfrm>
              <a:off x="9859107" y="5205045"/>
              <a:ext cx="1536481" cy="354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ADMIN BLDG 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398369" y="7092461"/>
              <a:ext cx="1600252" cy="354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ADMIN BLDG 2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34518" y="5876238"/>
              <a:ext cx="1234344" cy="849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CAMPUS PARKING STRUCTURE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998622" y="2737731"/>
              <a:ext cx="1529803" cy="601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MAINTENANCE DEPT. PARKING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33928" y="7313363"/>
              <a:ext cx="12016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AIRTRAIN STATION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777044" y="8045006"/>
              <a:ext cx="25556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WEST FIELD ROAD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777044" y="4304732"/>
              <a:ext cx="25556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</a:rPr>
                <a:t>NORTH CAMPUS RD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 rot="-5280000">
              <a:off x="5451873" y="4800033"/>
              <a:ext cx="25556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N MCDONNELL ROAD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rot="5400000">
              <a:off x="11972171" y="6512354"/>
              <a:ext cx="25556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EAST CAMPUS RD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33926" y="1332344"/>
            <a:ext cx="82336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spc="300" dirty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Campus </a:t>
            </a:r>
            <a:r>
              <a:rPr lang="en-US" sz="5500" spc="300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Overview</a:t>
            </a:r>
            <a:endParaRPr lang="en-US" sz="5500" spc="300" dirty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03932" y="8875701"/>
            <a:ext cx="1442576" cy="4250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15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3926" y="1332344"/>
            <a:ext cx="1079132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spc="300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Campus Urban Design Factors</a:t>
            </a:r>
            <a:endParaRPr lang="en-US" sz="5500" spc="300" dirty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968386" y="2352793"/>
            <a:ext cx="11119571" cy="6102202"/>
            <a:chOff x="526048" y="1448162"/>
            <a:chExt cx="8800088" cy="482931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7510" y="1448162"/>
              <a:ext cx="4238626" cy="186236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7510" y="4415115"/>
              <a:ext cx="4238626" cy="186236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048" y="4409761"/>
              <a:ext cx="4238626" cy="186236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048" y="1448162"/>
              <a:ext cx="4238626" cy="1862362"/>
            </a:xfrm>
            <a:prstGeom prst="rect">
              <a:avLst/>
            </a:prstGeom>
          </p:spPr>
        </p:pic>
        <p:cxnSp>
          <p:nvCxnSpPr>
            <p:cNvPr id="24" name="Straight Arrow Connector 23"/>
            <p:cNvCxnSpPr/>
            <p:nvPr/>
          </p:nvCxnSpPr>
          <p:spPr>
            <a:xfrm flipV="1">
              <a:off x="3541795" y="4221480"/>
              <a:ext cx="0" cy="333577"/>
            </a:xfrm>
            <a:prstGeom prst="straightConnector1">
              <a:avLst/>
            </a:prstGeom>
            <a:ln w="9525">
              <a:solidFill>
                <a:srgbClr val="FF0000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2360731" y="4399375"/>
              <a:ext cx="0" cy="345698"/>
            </a:xfrm>
            <a:prstGeom prst="straightConnector1">
              <a:avLst/>
            </a:prstGeom>
            <a:ln w="9525">
              <a:solidFill>
                <a:srgbClr val="FF0000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2890496" y="5064252"/>
              <a:ext cx="0" cy="403242"/>
            </a:xfrm>
            <a:prstGeom prst="straightConnector1">
              <a:avLst/>
            </a:prstGeom>
            <a:ln w="9525">
              <a:solidFill>
                <a:srgbClr val="FF0000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4238499" y="4790148"/>
              <a:ext cx="0" cy="376894"/>
            </a:xfrm>
            <a:prstGeom prst="straightConnector1">
              <a:avLst/>
            </a:prstGeom>
            <a:ln w="9525">
              <a:solidFill>
                <a:srgbClr val="FF0000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692301" y="4465860"/>
              <a:ext cx="407763" cy="1712604"/>
            </a:xfrm>
            <a:prstGeom prst="line">
              <a:avLst/>
            </a:prstGeom>
            <a:ln w="9525">
              <a:solidFill>
                <a:srgbClr val="FF0000"/>
              </a:solidFill>
              <a:headEnd type="arrow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495557" y="4859077"/>
              <a:ext cx="573113" cy="1286935"/>
            </a:xfrm>
            <a:prstGeom prst="line">
              <a:avLst/>
            </a:prstGeom>
            <a:ln w="9525">
              <a:solidFill>
                <a:srgbClr val="FF0000"/>
              </a:solidFill>
              <a:headEnd type="arrow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6864623" y="4906417"/>
              <a:ext cx="2172655" cy="341502"/>
            </a:xfrm>
            <a:prstGeom prst="straightConnector1">
              <a:avLst/>
            </a:prstGeom>
            <a:ln w="9525">
              <a:solidFill>
                <a:srgbClr val="FF0000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 38"/>
            <p:cNvSpPr/>
            <p:nvPr/>
          </p:nvSpPr>
          <p:spPr>
            <a:xfrm>
              <a:off x="5578609" y="5561896"/>
              <a:ext cx="257799" cy="156369"/>
            </a:xfrm>
            <a:custGeom>
              <a:avLst/>
              <a:gdLst>
                <a:gd name="connsiteX0" fmla="*/ 234363 w 234363"/>
                <a:gd name="connsiteY0" fmla="*/ 142154 h 142154"/>
                <a:gd name="connsiteX1" fmla="*/ 192101 w 234363"/>
                <a:gd name="connsiteY1" fmla="*/ 46104 h 142154"/>
                <a:gd name="connsiteX2" fmla="*/ 0 w 234363"/>
                <a:gd name="connsiteY2" fmla="*/ 76840 h 142154"/>
                <a:gd name="connsiteX3" fmla="*/ 15368 w 234363"/>
                <a:gd name="connsiteY3" fmla="*/ 26894 h 142154"/>
                <a:gd name="connsiteX4" fmla="*/ 192101 w 234363"/>
                <a:gd name="connsiteY4" fmla="*/ 0 h 142154"/>
                <a:gd name="connsiteX5" fmla="*/ 234363 w 234363"/>
                <a:gd name="connsiteY5" fmla="*/ 76840 h 142154"/>
                <a:gd name="connsiteX6" fmla="*/ 234363 w 234363"/>
                <a:gd name="connsiteY6" fmla="*/ 142154 h 14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363" h="142154">
                  <a:moveTo>
                    <a:pt x="234363" y="142154"/>
                  </a:moveTo>
                  <a:lnTo>
                    <a:pt x="192101" y="46104"/>
                  </a:lnTo>
                  <a:lnTo>
                    <a:pt x="0" y="76840"/>
                  </a:lnTo>
                  <a:lnTo>
                    <a:pt x="15368" y="26894"/>
                  </a:lnTo>
                  <a:lnTo>
                    <a:pt x="192101" y="0"/>
                  </a:lnTo>
                  <a:lnTo>
                    <a:pt x="234363" y="76840"/>
                  </a:lnTo>
                  <a:lnTo>
                    <a:pt x="234363" y="142154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7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010067" y="2637353"/>
              <a:ext cx="90863" cy="116221"/>
            </a:xfrm>
            <a:custGeom>
              <a:avLst/>
              <a:gdLst>
                <a:gd name="connsiteX0" fmla="*/ 15368 w 76840"/>
                <a:gd name="connsiteY0" fmla="*/ 7684 h 88366"/>
                <a:gd name="connsiteX1" fmla="*/ 76840 w 76840"/>
                <a:gd name="connsiteY1" fmla="*/ 0 h 88366"/>
                <a:gd name="connsiteX2" fmla="*/ 61472 w 76840"/>
                <a:gd name="connsiteY2" fmla="*/ 88366 h 88366"/>
                <a:gd name="connsiteX3" fmla="*/ 0 w 76840"/>
                <a:gd name="connsiteY3" fmla="*/ 88366 h 88366"/>
                <a:gd name="connsiteX4" fmla="*/ 15368 w 76840"/>
                <a:gd name="connsiteY4" fmla="*/ 7684 h 88366"/>
                <a:gd name="connsiteX0" fmla="*/ 15368 w 76840"/>
                <a:gd name="connsiteY0" fmla="*/ 7684 h 96050"/>
                <a:gd name="connsiteX1" fmla="*/ 76840 w 76840"/>
                <a:gd name="connsiteY1" fmla="*/ 0 h 96050"/>
                <a:gd name="connsiteX2" fmla="*/ 65314 w 76840"/>
                <a:gd name="connsiteY2" fmla="*/ 96050 h 96050"/>
                <a:gd name="connsiteX3" fmla="*/ 0 w 76840"/>
                <a:gd name="connsiteY3" fmla="*/ 88366 h 96050"/>
                <a:gd name="connsiteX4" fmla="*/ 15368 w 76840"/>
                <a:gd name="connsiteY4" fmla="*/ 7684 h 96050"/>
                <a:gd name="connsiteX0" fmla="*/ 15368 w 76840"/>
                <a:gd name="connsiteY0" fmla="*/ 7684 h 101813"/>
                <a:gd name="connsiteX1" fmla="*/ 76840 w 76840"/>
                <a:gd name="connsiteY1" fmla="*/ 0 h 101813"/>
                <a:gd name="connsiteX2" fmla="*/ 65314 w 76840"/>
                <a:gd name="connsiteY2" fmla="*/ 96050 h 101813"/>
                <a:gd name="connsiteX3" fmla="*/ 0 w 76840"/>
                <a:gd name="connsiteY3" fmla="*/ 101813 h 101813"/>
                <a:gd name="connsiteX4" fmla="*/ 15368 w 76840"/>
                <a:gd name="connsiteY4" fmla="*/ 7684 h 101813"/>
                <a:gd name="connsiteX0" fmla="*/ 9605 w 71077"/>
                <a:gd name="connsiteY0" fmla="*/ 7684 h 101813"/>
                <a:gd name="connsiteX1" fmla="*/ 71077 w 71077"/>
                <a:gd name="connsiteY1" fmla="*/ 0 h 101813"/>
                <a:gd name="connsiteX2" fmla="*/ 59551 w 71077"/>
                <a:gd name="connsiteY2" fmla="*/ 96050 h 101813"/>
                <a:gd name="connsiteX3" fmla="*/ 0 w 71077"/>
                <a:gd name="connsiteY3" fmla="*/ 101813 h 101813"/>
                <a:gd name="connsiteX4" fmla="*/ 9605 w 71077"/>
                <a:gd name="connsiteY4" fmla="*/ 7684 h 101813"/>
                <a:gd name="connsiteX0" fmla="*/ 11526 w 71077"/>
                <a:gd name="connsiteY0" fmla="*/ 1921 h 101813"/>
                <a:gd name="connsiteX1" fmla="*/ 71077 w 71077"/>
                <a:gd name="connsiteY1" fmla="*/ 0 h 101813"/>
                <a:gd name="connsiteX2" fmla="*/ 59551 w 71077"/>
                <a:gd name="connsiteY2" fmla="*/ 96050 h 101813"/>
                <a:gd name="connsiteX3" fmla="*/ 0 w 71077"/>
                <a:gd name="connsiteY3" fmla="*/ 101813 h 101813"/>
                <a:gd name="connsiteX4" fmla="*/ 11526 w 71077"/>
                <a:gd name="connsiteY4" fmla="*/ 1921 h 101813"/>
                <a:gd name="connsiteX0" fmla="*/ 9605 w 69156"/>
                <a:gd name="connsiteY0" fmla="*/ 1921 h 96050"/>
                <a:gd name="connsiteX1" fmla="*/ 69156 w 69156"/>
                <a:gd name="connsiteY1" fmla="*/ 0 h 96050"/>
                <a:gd name="connsiteX2" fmla="*/ 57630 w 69156"/>
                <a:gd name="connsiteY2" fmla="*/ 96050 h 96050"/>
                <a:gd name="connsiteX3" fmla="*/ 0 w 69156"/>
                <a:gd name="connsiteY3" fmla="*/ 92208 h 96050"/>
                <a:gd name="connsiteX4" fmla="*/ 9605 w 69156"/>
                <a:gd name="connsiteY4" fmla="*/ 1921 h 96050"/>
                <a:gd name="connsiteX0" fmla="*/ 15368 w 74919"/>
                <a:gd name="connsiteY0" fmla="*/ 1921 h 96050"/>
                <a:gd name="connsiteX1" fmla="*/ 74919 w 74919"/>
                <a:gd name="connsiteY1" fmla="*/ 0 h 96050"/>
                <a:gd name="connsiteX2" fmla="*/ 63393 w 74919"/>
                <a:gd name="connsiteY2" fmla="*/ 96050 h 96050"/>
                <a:gd name="connsiteX3" fmla="*/ 0 w 74919"/>
                <a:gd name="connsiteY3" fmla="*/ 94129 h 96050"/>
                <a:gd name="connsiteX4" fmla="*/ 15368 w 74919"/>
                <a:gd name="connsiteY4" fmla="*/ 1921 h 96050"/>
                <a:gd name="connsiteX0" fmla="*/ 15368 w 80682"/>
                <a:gd name="connsiteY0" fmla="*/ 5763 h 99892"/>
                <a:gd name="connsiteX1" fmla="*/ 80682 w 80682"/>
                <a:gd name="connsiteY1" fmla="*/ 0 h 99892"/>
                <a:gd name="connsiteX2" fmla="*/ 63393 w 80682"/>
                <a:gd name="connsiteY2" fmla="*/ 99892 h 99892"/>
                <a:gd name="connsiteX3" fmla="*/ 0 w 80682"/>
                <a:gd name="connsiteY3" fmla="*/ 97971 h 99892"/>
                <a:gd name="connsiteX4" fmla="*/ 15368 w 80682"/>
                <a:gd name="connsiteY4" fmla="*/ 5763 h 99892"/>
                <a:gd name="connsiteX0" fmla="*/ 17289 w 82603"/>
                <a:gd name="connsiteY0" fmla="*/ 5763 h 105655"/>
                <a:gd name="connsiteX1" fmla="*/ 82603 w 82603"/>
                <a:gd name="connsiteY1" fmla="*/ 0 h 105655"/>
                <a:gd name="connsiteX2" fmla="*/ 65314 w 82603"/>
                <a:gd name="connsiteY2" fmla="*/ 99892 h 105655"/>
                <a:gd name="connsiteX3" fmla="*/ 0 w 82603"/>
                <a:gd name="connsiteY3" fmla="*/ 105655 h 105655"/>
                <a:gd name="connsiteX4" fmla="*/ 17289 w 82603"/>
                <a:gd name="connsiteY4" fmla="*/ 5763 h 10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603" h="105655">
                  <a:moveTo>
                    <a:pt x="17289" y="5763"/>
                  </a:moveTo>
                  <a:lnTo>
                    <a:pt x="82603" y="0"/>
                  </a:lnTo>
                  <a:lnTo>
                    <a:pt x="65314" y="99892"/>
                  </a:lnTo>
                  <a:lnTo>
                    <a:pt x="0" y="105655"/>
                  </a:lnTo>
                  <a:lnTo>
                    <a:pt x="17289" y="57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7"/>
            </a:p>
          </p:txBody>
        </p:sp>
      </p:grpSp>
      <p:sp>
        <p:nvSpPr>
          <p:cNvPr id="49" name="Content Placeholder 2"/>
          <p:cNvSpPr txBox="1">
            <a:spLocks/>
          </p:cNvSpPr>
          <p:nvPr/>
        </p:nvSpPr>
        <p:spPr>
          <a:xfrm>
            <a:off x="3039391" y="4812399"/>
            <a:ext cx="2008712" cy="392888"/>
          </a:xfrm>
          <a:prstGeom prst="rect">
            <a:avLst/>
          </a:prstGeom>
        </p:spPr>
        <p:txBody>
          <a:bodyPr vert="horz" lIns="100584" tIns="50292" rIns="100584" bIns="50292" rtlCol="0">
            <a:noAutofit/>
          </a:bodyPr>
          <a:lstStyle>
            <a:lvl1pPr marL="176022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u="none" kern="1200" cap="none" baseline="0">
                <a:solidFill>
                  <a:schemeClr val="tx1"/>
                </a:solidFill>
                <a:latin typeface="HKS Sans Office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" indent="0" algn="ctr">
              <a:buNone/>
            </a:pPr>
            <a:r>
              <a:rPr lang="en-US" sz="1100" dirty="0">
                <a:solidFill>
                  <a:srgbClr val="FF0000"/>
                </a:solidFill>
                <a:latin typeface="Arial"/>
              </a:rPr>
              <a:t>PUBLIC ARRIVAL</a:t>
            </a: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2067365" y="4986100"/>
            <a:ext cx="4154218" cy="704404"/>
          </a:xfrm>
          <a:prstGeom prst="rect">
            <a:avLst/>
          </a:prstGeom>
        </p:spPr>
        <p:txBody>
          <a:bodyPr vert="horz" lIns="100584" tIns="50292" rIns="100584" bIns="50292" rtlCol="0">
            <a:noAutofit/>
          </a:bodyPr>
          <a:lstStyle>
            <a:lvl1pPr marL="176022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u="none" kern="1200" cap="none" baseline="0">
                <a:solidFill>
                  <a:schemeClr val="tx1"/>
                </a:solidFill>
                <a:latin typeface="HKS Sans Office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90" dirty="0">
                <a:latin typeface="Arial" panose="020B0604020202020204" pitchFamily="34" charset="0"/>
                <a:cs typeface="Arial" panose="020B0604020202020204" pitchFamily="34" charset="0"/>
              </a:rPr>
              <a:t>Open multi-level arrival area for safety and </a:t>
            </a:r>
            <a:r>
              <a:rPr lang="en-US" sz="990" dirty="0" err="1">
                <a:latin typeface="Arial" panose="020B0604020202020204" pitchFamily="34" charset="0"/>
                <a:cs typeface="Arial" panose="020B0604020202020204" pitchFamily="34" charset="0"/>
              </a:rPr>
              <a:t>wayfinding</a:t>
            </a:r>
            <a:r>
              <a:rPr lang="en-US" sz="99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990" dirty="0">
                <a:latin typeface="Arial" panose="020B0604020202020204" pitchFamily="34" charset="0"/>
                <a:cs typeface="Arial" panose="020B0604020202020204" pitchFamily="34" charset="0"/>
              </a:rPr>
              <a:t>Central access point for train, bus, bicycle, and car.</a:t>
            </a:r>
          </a:p>
          <a:p>
            <a:r>
              <a:rPr lang="en-US" sz="990" dirty="0">
                <a:latin typeface="Arial" panose="020B0604020202020204" pitchFamily="34" charset="0"/>
                <a:cs typeface="Arial" panose="020B0604020202020204" pitchFamily="34" charset="0"/>
              </a:rPr>
              <a:t>Landscaped for wellness and improved pedestrian ways.</a:t>
            </a:r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8872415" y="4830977"/>
            <a:ext cx="2008712" cy="392888"/>
          </a:xfrm>
          <a:prstGeom prst="rect">
            <a:avLst/>
          </a:prstGeom>
        </p:spPr>
        <p:txBody>
          <a:bodyPr vert="horz" lIns="100584" tIns="50292" rIns="100584" bIns="50292" rtlCol="0">
            <a:noAutofit/>
          </a:bodyPr>
          <a:lstStyle>
            <a:lvl1pPr marL="176022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u="none" kern="1200" cap="none" baseline="0">
                <a:solidFill>
                  <a:schemeClr val="tx1"/>
                </a:solidFill>
                <a:latin typeface="HKS Sans Office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" indent="0" algn="ctr">
              <a:buNone/>
            </a:pPr>
            <a:r>
              <a:rPr lang="en-US" sz="1100" dirty="0">
                <a:solidFill>
                  <a:srgbClr val="FF0000"/>
                </a:solidFill>
                <a:latin typeface="Arial"/>
              </a:rPr>
              <a:t>CENTRAL GREEN</a:t>
            </a: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7816569" y="5004679"/>
            <a:ext cx="4010136" cy="1226132"/>
          </a:xfrm>
          <a:prstGeom prst="rect">
            <a:avLst/>
          </a:prstGeom>
        </p:spPr>
        <p:txBody>
          <a:bodyPr vert="horz" lIns="100584" tIns="50292" rIns="100584" bIns="50292" rtlCol="0">
            <a:noAutofit/>
          </a:bodyPr>
          <a:lstStyle>
            <a:lvl1pPr marL="176022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u="none" kern="1200" cap="none" baseline="0">
                <a:solidFill>
                  <a:schemeClr val="tx1"/>
                </a:solidFill>
                <a:latin typeface="HKS Sans Office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90" dirty="0">
                <a:latin typeface="Arial" panose="020B0604020202020204" pitchFamily="34" charset="0"/>
                <a:cs typeface="Arial" panose="020B0604020202020204" pitchFamily="34" charset="0"/>
              </a:rPr>
              <a:t>Creates a pedestrian-only, multi-use outdoor area with sustainable landscaping.</a:t>
            </a:r>
          </a:p>
          <a:p>
            <a:r>
              <a:rPr lang="en-US" sz="990" dirty="0">
                <a:latin typeface="Arial" panose="020B0604020202020204" pitchFamily="34" charset="0"/>
                <a:cs typeface="Arial" panose="020B0604020202020204" pitchFamily="34" charset="0"/>
              </a:rPr>
              <a:t>Provides first usable landscaped area on entire airport property.</a:t>
            </a:r>
          </a:p>
          <a:p>
            <a:r>
              <a:rPr lang="en-US" sz="990" dirty="0">
                <a:latin typeface="Arial" panose="020B0604020202020204" pitchFamily="34" charset="0"/>
                <a:cs typeface="Arial" panose="020B0604020202020204" pitchFamily="34" charset="0"/>
              </a:rPr>
              <a:t>Allows quiet, secure, community setting for large gatherings and individual respite</a:t>
            </a:r>
          </a:p>
        </p:txBody>
      </p:sp>
      <p:sp>
        <p:nvSpPr>
          <p:cNvPr id="53" name="Content Placeholder 2"/>
          <p:cNvSpPr txBox="1">
            <a:spLocks/>
          </p:cNvSpPr>
          <p:nvPr/>
        </p:nvSpPr>
        <p:spPr>
          <a:xfrm>
            <a:off x="3039391" y="8292916"/>
            <a:ext cx="2008712" cy="392888"/>
          </a:xfrm>
          <a:prstGeom prst="rect">
            <a:avLst/>
          </a:prstGeom>
        </p:spPr>
        <p:txBody>
          <a:bodyPr vert="horz" lIns="100584" tIns="50292" rIns="100584" bIns="50292" rtlCol="0">
            <a:noAutofit/>
          </a:bodyPr>
          <a:lstStyle>
            <a:lvl1pPr marL="176022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u="none" kern="1200" cap="none" baseline="0">
                <a:solidFill>
                  <a:schemeClr val="tx1"/>
                </a:solidFill>
                <a:latin typeface="HKS Sans Office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" indent="0" algn="ctr">
              <a:buNone/>
            </a:pPr>
            <a:r>
              <a:rPr lang="en-US" sz="1100" dirty="0">
                <a:solidFill>
                  <a:srgbClr val="FF0000"/>
                </a:solidFill>
                <a:latin typeface="Arial"/>
              </a:rPr>
              <a:t>PLAN CONFIGURATION</a:t>
            </a:r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2067365" y="8485424"/>
            <a:ext cx="4010294" cy="1039685"/>
          </a:xfrm>
          <a:prstGeom prst="rect">
            <a:avLst/>
          </a:prstGeom>
        </p:spPr>
        <p:txBody>
          <a:bodyPr vert="horz" lIns="100584" tIns="50292" rIns="100584" bIns="50292" rtlCol="0">
            <a:noAutofit/>
          </a:bodyPr>
          <a:lstStyle>
            <a:lvl1pPr marL="176022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u="none" kern="1200" cap="none" baseline="0">
                <a:solidFill>
                  <a:schemeClr val="tx1"/>
                </a:solidFill>
                <a:latin typeface="HKS Sans Office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90" dirty="0">
                <a:latin typeface="Arial" panose="020B0604020202020204" pitchFamily="34" charset="0"/>
                <a:cs typeface="Arial" panose="020B0604020202020204" pitchFamily="34" charset="0"/>
              </a:rPr>
              <a:t>Floor Plate size is optimized for program growth and adjacency needs of all SFO Departments </a:t>
            </a:r>
          </a:p>
          <a:p>
            <a:r>
              <a:rPr lang="en-US" sz="990" dirty="0">
                <a:latin typeface="Arial" panose="020B0604020202020204" pitchFamily="34" charset="0"/>
                <a:cs typeface="Arial" panose="020B0604020202020204" pitchFamily="34" charset="0"/>
              </a:rPr>
              <a:t>Building Placement allows adding floors for program changes with minimal solar and </a:t>
            </a:r>
            <a:r>
              <a:rPr lang="en-US" sz="990" dirty="0" err="1">
                <a:latin typeface="Arial" panose="020B0604020202020204" pitchFamily="34" charset="0"/>
                <a:cs typeface="Arial" panose="020B0604020202020204" pitchFamily="34" charset="0"/>
              </a:rPr>
              <a:t>viewshed</a:t>
            </a:r>
            <a:r>
              <a:rPr lang="en-US" sz="990" dirty="0">
                <a:latin typeface="Arial" panose="020B0604020202020204" pitchFamily="34" charset="0"/>
                <a:cs typeface="Arial" panose="020B0604020202020204" pitchFamily="34" charset="0"/>
              </a:rPr>
              <a:t> impacts.</a:t>
            </a:r>
          </a:p>
          <a:p>
            <a:r>
              <a:rPr lang="en-US" sz="990" dirty="0">
                <a:latin typeface="Arial" panose="020B0604020202020204" pitchFamily="34" charset="0"/>
                <a:cs typeface="Arial" panose="020B0604020202020204" pitchFamily="34" charset="0"/>
              </a:rPr>
              <a:t>Orientation provides optimum solar, wind and views, while buffering noise and traffic issues.</a:t>
            </a:r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8711221" y="8288879"/>
            <a:ext cx="2226358" cy="392888"/>
          </a:xfrm>
          <a:prstGeom prst="rect">
            <a:avLst/>
          </a:prstGeom>
        </p:spPr>
        <p:txBody>
          <a:bodyPr vert="horz" lIns="100584" tIns="50292" rIns="100584" bIns="50292" rtlCol="0">
            <a:noAutofit/>
          </a:bodyPr>
          <a:lstStyle>
            <a:lvl1pPr marL="176022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u="none" kern="1200" cap="none" baseline="0">
                <a:solidFill>
                  <a:schemeClr val="tx1"/>
                </a:solidFill>
                <a:latin typeface="HKS Sans Office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" indent="0" algn="ctr">
              <a:buNone/>
            </a:pPr>
            <a:r>
              <a:rPr lang="en-US" sz="1100" dirty="0">
                <a:solidFill>
                  <a:srgbClr val="FF0000"/>
                </a:solidFill>
                <a:latin typeface="Arial"/>
              </a:rPr>
              <a:t>CONNECTIVITY</a:t>
            </a: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7873021" y="8481388"/>
            <a:ext cx="4010136" cy="1190156"/>
          </a:xfrm>
          <a:prstGeom prst="rect">
            <a:avLst/>
          </a:prstGeom>
        </p:spPr>
        <p:txBody>
          <a:bodyPr vert="horz" lIns="100584" tIns="50292" rIns="100584" bIns="50292" rtlCol="0">
            <a:noAutofit/>
          </a:bodyPr>
          <a:lstStyle>
            <a:lvl1pPr marL="176022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u="none" kern="1200" cap="none" baseline="0">
                <a:solidFill>
                  <a:schemeClr val="tx1"/>
                </a:solidFill>
                <a:latin typeface="HKS Sans Office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90" dirty="0">
                <a:latin typeface="Arial" panose="020B0604020202020204" pitchFamily="34" charset="0"/>
                <a:cs typeface="Arial" panose="020B0604020202020204" pitchFamily="34" charset="0"/>
              </a:rPr>
              <a:t>Campus open space and key pedestrian ways connect directly to adjacent administrative facilities</a:t>
            </a:r>
          </a:p>
          <a:p>
            <a:r>
              <a:rPr lang="en-US" sz="990" dirty="0">
                <a:latin typeface="Arial" panose="020B0604020202020204" pitchFamily="34" charset="0"/>
                <a:cs typeface="Arial" panose="020B0604020202020204" pitchFamily="34" charset="0"/>
              </a:rPr>
              <a:t>Potential expansion of campus program with key pedestrian and utilities corridors in 3 directions</a:t>
            </a:r>
          </a:p>
          <a:p>
            <a:r>
              <a:rPr lang="en-US" sz="990" dirty="0">
                <a:latin typeface="Arial" panose="020B0604020202020204" pitchFamily="34" charset="0"/>
                <a:cs typeface="Arial" panose="020B0604020202020204" pitchFamily="34" charset="0"/>
              </a:rPr>
              <a:t>Direct pedestrian connections to the </a:t>
            </a:r>
            <a:r>
              <a:rPr lang="en-US" sz="990" dirty="0" err="1">
                <a:latin typeface="Arial" panose="020B0604020202020204" pitchFamily="34" charset="0"/>
                <a:cs typeface="Arial" panose="020B0604020202020204" pitchFamily="34" charset="0"/>
              </a:rPr>
              <a:t>AirTrain</a:t>
            </a:r>
            <a:r>
              <a:rPr lang="en-US" sz="990" dirty="0">
                <a:latin typeface="Arial" panose="020B0604020202020204" pitchFamily="34" charset="0"/>
                <a:cs typeface="Arial" panose="020B0604020202020204" pitchFamily="34" charset="0"/>
              </a:rPr>
              <a:t> Station, </a:t>
            </a:r>
            <a:r>
              <a:rPr lang="en-US" sz="990" dirty="0" err="1">
                <a:latin typeface="Arial" panose="020B0604020202020204" pitchFamily="34" charset="0"/>
                <a:cs typeface="Arial" panose="020B0604020202020204" pitchFamily="34" charset="0"/>
              </a:rPr>
              <a:t>SamTrans</a:t>
            </a:r>
            <a:r>
              <a:rPr lang="en-US" sz="990" dirty="0">
                <a:latin typeface="Arial" panose="020B0604020202020204" pitchFamily="34" charset="0"/>
                <a:cs typeface="Arial" panose="020B0604020202020204" pitchFamily="34" charset="0"/>
              </a:rPr>
              <a:t> stops, and </a:t>
            </a:r>
            <a:r>
              <a:rPr lang="en-US" sz="990" dirty="0" err="1">
                <a:latin typeface="Arial" panose="020B0604020202020204" pitchFamily="34" charset="0"/>
                <a:cs typeface="Arial" panose="020B0604020202020204" pitchFamily="34" charset="0"/>
              </a:rPr>
              <a:t>FlyCycle</a:t>
            </a:r>
            <a:r>
              <a:rPr lang="en-US" sz="990" dirty="0">
                <a:latin typeface="Arial" panose="020B0604020202020204" pitchFamily="34" charset="0"/>
                <a:cs typeface="Arial" panose="020B0604020202020204" pitchFamily="34" charset="0"/>
              </a:rPr>
              <a:t> bicycle facilities</a:t>
            </a:r>
          </a:p>
        </p:txBody>
      </p:sp>
    </p:spTree>
    <p:extLst>
      <p:ext uri="{BB962C8B-B14F-4D97-AF65-F5344CB8AC3E}">
        <p14:creationId xmlns:p14="http://schemas.microsoft.com/office/powerpoint/2010/main" val="219353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" t="12508" r="34144" b="9611"/>
          <a:stretch/>
        </p:blipFill>
        <p:spPr>
          <a:xfrm>
            <a:off x="212564" y="2161400"/>
            <a:ext cx="7968341" cy="76336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3926" y="1332344"/>
            <a:ext cx="82336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spc="300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Campus Phasing Plan</a:t>
            </a:r>
            <a:endParaRPr lang="en-US" sz="5500" spc="300" dirty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80905" y="2271063"/>
            <a:ext cx="4541673" cy="67753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200" b="1" u="sng" dirty="0" smtClean="0">
                <a:solidFill>
                  <a:schemeClr val="accent1">
                    <a:lumMod val="75000"/>
                  </a:schemeClr>
                </a:solidFill>
              </a:rPr>
              <a:t>Phase 1A</a:t>
            </a:r>
            <a:endParaRPr lang="en-US" sz="2200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Construct New Perimeter Roads + Utilities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Construct Admin. Bldg. 1</a:t>
            </a:r>
          </a:p>
          <a:p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200" b="1" u="sng" dirty="0">
                <a:solidFill>
                  <a:schemeClr val="accent1">
                    <a:lumMod val="75000"/>
                  </a:schemeClr>
                </a:solidFill>
              </a:rPr>
              <a:t>Phase </a:t>
            </a:r>
            <a:r>
              <a:rPr lang="en-US" sz="2200" b="1" u="sng" dirty="0" smtClean="0">
                <a:solidFill>
                  <a:schemeClr val="accent1">
                    <a:lumMod val="75000"/>
                  </a:schemeClr>
                </a:solidFill>
              </a:rPr>
              <a:t>1B</a:t>
            </a:r>
            <a:endParaRPr lang="en-US" sz="2200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Demolish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Existing Museum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Demolish Existing A+E Bldg.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Construct Surface Parking</a:t>
            </a:r>
          </a:p>
          <a:p>
            <a:endParaRPr lang="en-US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200" b="1" u="sng" dirty="0" smtClean="0">
                <a:solidFill>
                  <a:schemeClr val="accent1">
                    <a:lumMod val="75000"/>
                  </a:schemeClr>
                </a:solidFill>
              </a:rPr>
              <a:t>Phase 2A</a:t>
            </a:r>
            <a:endParaRPr lang="en-US" sz="2200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Construct Campus Garage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Construct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</a:rPr>
              <a:t>Maint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. Dept. Garage</a:t>
            </a:r>
          </a:p>
          <a:p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200" b="1" u="sng" dirty="0">
                <a:solidFill>
                  <a:schemeClr val="accent1">
                    <a:lumMod val="75000"/>
                  </a:schemeClr>
                </a:solidFill>
              </a:rPr>
              <a:t>Phase </a:t>
            </a:r>
            <a:r>
              <a:rPr lang="en-US" sz="2200" b="1" u="sng" dirty="0" smtClean="0">
                <a:solidFill>
                  <a:schemeClr val="accent1">
                    <a:lumMod val="75000"/>
                  </a:schemeClr>
                </a:solidFill>
              </a:rPr>
              <a:t>2B</a:t>
            </a:r>
            <a:endParaRPr lang="en-US" sz="2200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Construct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Admin. Bldg. 2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Construct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Campus Site + Landscape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Construct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</a:rPr>
              <a:t>AirTrain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 Connections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	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02461" y="8975034"/>
            <a:ext cx="1540772" cy="4250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28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3435</TotalTime>
  <Words>664</Words>
  <Application>Microsoft Office PowerPoint</Application>
  <PresentationFormat>Custom</PresentationFormat>
  <Paragraphs>199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HKS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Chong, Fai</dc:creator>
  <cp:lastModifiedBy>Jill Manton</cp:lastModifiedBy>
  <cp:revision>236</cp:revision>
  <cp:lastPrinted>2015-05-21T19:17:01Z</cp:lastPrinted>
  <dcterms:created xsi:type="dcterms:W3CDTF">2014-05-06T17:49:48Z</dcterms:created>
  <dcterms:modified xsi:type="dcterms:W3CDTF">2016-02-17T20:10:16Z</dcterms:modified>
</cp:coreProperties>
</file>