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846" r:id="rId2"/>
    <p:sldMasterId id="2147483833" r:id="rId3"/>
    <p:sldMasterId id="2147484010" r:id="rId4"/>
  </p:sldMasterIdLst>
  <p:notesMasterIdLst>
    <p:notesMasterId r:id="rId26"/>
  </p:notesMasterIdLst>
  <p:handoutMasterIdLst>
    <p:handoutMasterId r:id="rId27"/>
  </p:handoutMasterIdLst>
  <p:sldIdLst>
    <p:sldId id="256" r:id="rId5"/>
    <p:sldId id="637" r:id="rId6"/>
    <p:sldId id="613" r:id="rId7"/>
    <p:sldId id="441" r:id="rId8"/>
    <p:sldId id="643" r:id="rId9"/>
    <p:sldId id="653" r:id="rId10"/>
    <p:sldId id="654" r:id="rId11"/>
    <p:sldId id="641" r:id="rId12"/>
    <p:sldId id="642" r:id="rId13"/>
    <p:sldId id="636" r:id="rId14"/>
    <p:sldId id="621" r:id="rId15"/>
    <p:sldId id="644" r:id="rId16"/>
    <p:sldId id="645" r:id="rId17"/>
    <p:sldId id="633" r:id="rId18"/>
    <p:sldId id="650" r:id="rId19"/>
    <p:sldId id="631" r:id="rId20"/>
    <p:sldId id="652" r:id="rId21"/>
    <p:sldId id="646" r:id="rId22"/>
    <p:sldId id="647" r:id="rId23"/>
    <p:sldId id="648" r:id="rId24"/>
    <p:sldId id="651" r:id="rId25"/>
  </p:sldIdLst>
  <p:sldSz cx="9144000" cy="6858000" type="letter"/>
  <p:notesSz cx="6858000" cy="9107488"/>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i="1"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sz="2400" i="1"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sz="2400" i="1"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sz="2400" i="1"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sz="2400" i="1" kern="1200">
        <a:solidFill>
          <a:schemeClr val="tx1"/>
        </a:solidFill>
        <a:latin typeface="Arial" pitchFamily="34" charset="0"/>
        <a:ea typeface="+mn-ea"/>
        <a:cs typeface="Arial" pitchFamily="34" charset="0"/>
      </a:defRPr>
    </a:lvl5pPr>
    <a:lvl6pPr marL="2286000" algn="l" defTabSz="914400" rtl="0" eaLnBrk="1" latinLnBrk="0" hangingPunct="1">
      <a:defRPr sz="2400" i="1" kern="1200">
        <a:solidFill>
          <a:schemeClr val="tx1"/>
        </a:solidFill>
        <a:latin typeface="Arial" pitchFamily="34" charset="0"/>
        <a:ea typeface="+mn-ea"/>
        <a:cs typeface="Arial" pitchFamily="34" charset="0"/>
      </a:defRPr>
    </a:lvl6pPr>
    <a:lvl7pPr marL="2743200" algn="l" defTabSz="914400" rtl="0" eaLnBrk="1" latinLnBrk="0" hangingPunct="1">
      <a:defRPr sz="2400" i="1" kern="1200">
        <a:solidFill>
          <a:schemeClr val="tx1"/>
        </a:solidFill>
        <a:latin typeface="Arial" pitchFamily="34" charset="0"/>
        <a:ea typeface="+mn-ea"/>
        <a:cs typeface="Arial" pitchFamily="34" charset="0"/>
      </a:defRPr>
    </a:lvl7pPr>
    <a:lvl8pPr marL="3200400" algn="l" defTabSz="914400" rtl="0" eaLnBrk="1" latinLnBrk="0" hangingPunct="1">
      <a:defRPr sz="2400" i="1" kern="1200">
        <a:solidFill>
          <a:schemeClr val="tx1"/>
        </a:solidFill>
        <a:latin typeface="Arial" pitchFamily="34" charset="0"/>
        <a:ea typeface="+mn-ea"/>
        <a:cs typeface="Arial" pitchFamily="34" charset="0"/>
      </a:defRPr>
    </a:lvl8pPr>
    <a:lvl9pPr marL="3657600" algn="l" defTabSz="914400" rtl="0" eaLnBrk="1" latinLnBrk="0" hangingPunct="1">
      <a:defRPr sz="2400" i="1"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rose1" initials="mrose1" lastIdx="1" clrIdx="0"/>
  <p:cmAuthor id="1" name="Jim Stout" initials="JS" lastIdx="1" clrIdx="1"/>
  <p:cmAuthor id="2" name="shwetak" initials="snp"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65656"/>
    <a:srgbClr val="3B3B3B"/>
    <a:srgbClr val="000000"/>
    <a:srgbClr val="4D4D4D"/>
    <a:srgbClr val="FFCC00"/>
    <a:srgbClr val="009900"/>
    <a:srgbClr val="DDDDDD"/>
    <a:srgbClr val="FF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39" autoAdjust="0"/>
    <p:restoredTop sz="95544" autoAdjust="0"/>
  </p:normalViewPr>
  <p:slideViewPr>
    <p:cSldViewPr snapToGrid="0">
      <p:cViewPr>
        <p:scale>
          <a:sx n="75" d="100"/>
          <a:sy n="75" d="100"/>
        </p:scale>
        <p:origin x="-2400" y="-712"/>
      </p:cViewPr>
      <p:guideLst>
        <p:guide orient="horz" pos="2160"/>
        <p:guide pos="2880"/>
      </p:guideLst>
    </p:cSldViewPr>
  </p:slideViewPr>
  <p:outlineViewPr>
    <p:cViewPr>
      <p:scale>
        <a:sx n="33" d="100"/>
        <a:sy n="33" d="100"/>
      </p:scale>
      <p:origin x="0" y="792"/>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86" d="100"/>
          <a:sy n="86" d="100"/>
        </p:scale>
        <p:origin x="-1612" y="-99"/>
      </p:cViewPr>
      <p:guideLst>
        <p:guide orient="horz" pos="2868"/>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3094038" y="8605838"/>
            <a:ext cx="641350" cy="373062"/>
          </a:xfrm>
          <a:prstGeom prst="rect">
            <a:avLst/>
          </a:prstGeom>
          <a:noFill/>
          <a:ln w="12700">
            <a:noFill/>
            <a:miter lim="800000"/>
            <a:headEnd/>
            <a:tailEnd/>
          </a:ln>
          <a:effectLst/>
        </p:spPr>
        <p:txBody>
          <a:bodyPr wrap="none" lIns="61912" tIns="25400" rIns="61912" bIns="25400">
            <a:spAutoFit/>
          </a:bodyPr>
          <a:lstStyle/>
          <a:p>
            <a:pPr algn="ctr" defTabSz="895350">
              <a:lnSpc>
                <a:spcPct val="85000"/>
              </a:lnSpc>
            </a:pPr>
            <a:endParaRPr lang="en-US" sz="1200" b="1" i="0">
              <a:latin typeface="Times New Roman" pitchFamily="18" charset="0"/>
            </a:endParaRPr>
          </a:p>
          <a:p>
            <a:pPr algn="ctr" defTabSz="895350">
              <a:lnSpc>
                <a:spcPct val="85000"/>
              </a:lnSpc>
            </a:pPr>
            <a:r>
              <a:rPr lang="en-US" sz="1200" b="1" i="0">
                <a:latin typeface="Times New Roman" pitchFamily="18" charset="0"/>
              </a:rPr>
              <a:t>Page </a:t>
            </a:r>
            <a:fld id="{09BFEE17-090B-4FBC-8FA1-2734DBDB055F}" type="slidenum">
              <a:rPr lang="en-US" sz="1200" b="1" i="0">
                <a:latin typeface="Times New Roman" pitchFamily="18" charset="0"/>
              </a:rPr>
              <a:pPr algn="ctr" defTabSz="895350">
                <a:lnSpc>
                  <a:spcPct val="85000"/>
                </a:lnSpc>
              </a:pPr>
              <a:t>‹#›</a:t>
            </a:fld>
            <a:endParaRPr lang="en-US" sz="1200" b="1" i="0">
              <a:latin typeface="Times New Roman" pitchFamily="18" charset="0"/>
            </a:endParaRPr>
          </a:p>
        </p:txBody>
      </p:sp>
    </p:spTree>
    <p:extLst>
      <p:ext uri="{BB962C8B-B14F-4D97-AF65-F5344CB8AC3E}">
        <p14:creationId xmlns:p14="http://schemas.microsoft.com/office/powerpoint/2010/main" val="3895935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idx="2"/>
          </p:nvPr>
        </p:nvSpPr>
        <p:spPr bwMode="auto">
          <a:xfrm>
            <a:off x="1168400" y="585788"/>
            <a:ext cx="4535488" cy="3402012"/>
          </a:xfrm>
          <a:prstGeom prst="rect">
            <a:avLst/>
          </a:prstGeom>
          <a:noFill/>
          <a:ln w="12700">
            <a:noFill/>
            <a:miter lim="800000"/>
            <a:headEnd/>
            <a:tailEnd/>
          </a:ln>
        </p:spPr>
      </p:sp>
      <p:sp>
        <p:nvSpPr>
          <p:cNvPr id="2051" name="Rectangle 3"/>
          <p:cNvSpPr>
            <a:spLocks noChangeArrowheads="1"/>
          </p:cNvSpPr>
          <p:nvPr/>
        </p:nvSpPr>
        <p:spPr bwMode="auto">
          <a:xfrm>
            <a:off x="2874963" y="4406900"/>
            <a:ext cx="1139825" cy="303213"/>
          </a:xfrm>
          <a:prstGeom prst="rect">
            <a:avLst/>
          </a:prstGeom>
          <a:noFill/>
          <a:ln w="12700">
            <a:noFill/>
            <a:miter lim="800000"/>
            <a:headEnd/>
            <a:tailEnd/>
          </a:ln>
          <a:effectLst/>
        </p:spPr>
        <p:txBody>
          <a:bodyPr wrap="none" lIns="61912" tIns="25400" rIns="61912" bIns="25400">
            <a:spAutoFit/>
          </a:bodyPr>
          <a:lstStyle/>
          <a:p>
            <a:pPr defTabSz="895350">
              <a:lnSpc>
                <a:spcPct val="88000"/>
              </a:lnSpc>
              <a:defRPr/>
            </a:pPr>
            <a:r>
              <a:rPr lang="en-US" sz="1800" b="1" i="0">
                <a:latin typeface="Times New Roman" pitchFamily="18" charset="0"/>
                <a:cs typeface="+mn-cs"/>
              </a:rPr>
              <a:t>N O T E S</a:t>
            </a:r>
          </a:p>
        </p:txBody>
      </p:sp>
      <p:sp>
        <p:nvSpPr>
          <p:cNvPr id="2052" name="Rectangle 4"/>
          <p:cNvSpPr>
            <a:spLocks noChangeArrowheads="1"/>
          </p:cNvSpPr>
          <p:nvPr/>
        </p:nvSpPr>
        <p:spPr bwMode="auto">
          <a:xfrm>
            <a:off x="1312863" y="8890000"/>
            <a:ext cx="25400" cy="173038"/>
          </a:xfrm>
          <a:prstGeom prst="rect">
            <a:avLst/>
          </a:prstGeom>
          <a:noFill/>
          <a:ln w="12700">
            <a:noFill/>
            <a:miter lim="800000"/>
            <a:headEnd/>
            <a:tailEnd/>
          </a:ln>
          <a:effectLst/>
        </p:spPr>
        <p:txBody>
          <a:bodyPr wrap="none" anchor="ctr"/>
          <a:lstStyle/>
          <a:p>
            <a:pPr>
              <a:defRPr/>
            </a:pPr>
            <a:endParaRPr lang="en-US">
              <a:cs typeface="+mn-cs"/>
            </a:endParaRPr>
          </a:p>
        </p:txBody>
      </p:sp>
      <p:sp>
        <p:nvSpPr>
          <p:cNvPr id="2053" name="Rectangle 5"/>
          <p:cNvSpPr>
            <a:spLocks noChangeArrowheads="1"/>
          </p:cNvSpPr>
          <p:nvPr/>
        </p:nvSpPr>
        <p:spPr bwMode="auto">
          <a:xfrm>
            <a:off x="2636838" y="8680450"/>
            <a:ext cx="1530350" cy="373063"/>
          </a:xfrm>
          <a:prstGeom prst="rect">
            <a:avLst/>
          </a:prstGeom>
          <a:noFill/>
          <a:ln w="12700">
            <a:noFill/>
            <a:miter lim="800000"/>
            <a:headEnd/>
            <a:tailEnd/>
          </a:ln>
          <a:effectLst/>
        </p:spPr>
        <p:txBody>
          <a:bodyPr wrap="none" lIns="61912" tIns="25400" rIns="61912" bIns="25400">
            <a:spAutoFit/>
          </a:bodyPr>
          <a:lstStyle/>
          <a:p>
            <a:pPr algn="ctr" defTabSz="895350">
              <a:lnSpc>
                <a:spcPct val="85000"/>
              </a:lnSpc>
            </a:pPr>
            <a:endParaRPr lang="en-US" sz="1200" b="1" i="0">
              <a:latin typeface="Times New Roman" pitchFamily="18" charset="0"/>
            </a:endParaRPr>
          </a:p>
          <a:p>
            <a:pPr algn="ctr" defTabSz="895350">
              <a:lnSpc>
                <a:spcPct val="85000"/>
              </a:lnSpc>
            </a:pPr>
            <a:r>
              <a:rPr lang="en-US" sz="1200" b="1" i="0">
                <a:latin typeface="Times New Roman" pitchFamily="18" charset="0"/>
              </a:rPr>
              <a:t>Basic Ray Tracing </a:t>
            </a:r>
            <a:fld id="{57731FB9-5202-4A00-8F40-302DF1C234C2}" type="slidenum">
              <a:rPr lang="en-US" sz="1200" b="1" i="0">
                <a:latin typeface="Times New Roman" pitchFamily="18" charset="0"/>
              </a:rPr>
              <a:pPr algn="ctr" defTabSz="895350">
                <a:lnSpc>
                  <a:spcPct val="85000"/>
                </a:lnSpc>
              </a:pPr>
              <a:t>‹#›</a:t>
            </a:fld>
            <a:endParaRPr lang="en-US" sz="1200" b="1" i="0">
              <a:latin typeface="Times New Roman" pitchFamily="18" charset="0"/>
            </a:endParaRPr>
          </a:p>
        </p:txBody>
      </p:sp>
    </p:spTree>
    <p:extLst>
      <p:ext uri="{BB962C8B-B14F-4D97-AF65-F5344CB8AC3E}">
        <p14:creationId xmlns:p14="http://schemas.microsoft.com/office/powerpoint/2010/main" val="3935769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66813" y="585788"/>
            <a:ext cx="4537075" cy="3402012"/>
          </a:xfrm>
        </p:spPr>
      </p:sp>
      <p:sp>
        <p:nvSpPr>
          <p:cNvPr id="56323" name="Rectangle 3"/>
          <p:cNvSpPr>
            <a:spLocks noGrp="1" noChangeArrowheads="1"/>
          </p:cNvSpPr>
          <p:nvPr>
            <p:ph type="body" idx="1"/>
          </p:nvPr>
        </p:nvSpPr>
        <p:spPr bwMode="auto">
          <a:xfrm>
            <a:off x="914400" y="4325938"/>
            <a:ext cx="5029200" cy="4098925"/>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
          <p:cNvSpPr>
            <a:spLocks noGrp="1" noRot="1" noChangeAspect="1" noChangeArrowheads="1"/>
          </p:cNvSpPr>
          <p:nvPr>
            <p:ph type="sldImg"/>
          </p:nvPr>
        </p:nvSpPr>
        <p:spPr bwMode="auto">
          <a:xfrm>
            <a:off x="1143000" y="683062"/>
            <a:ext cx="4572000" cy="3415308"/>
          </a:xfrm>
          <a:prstGeom prst="rect">
            <a:avLst/>
          </a:prstGeom>
          <a:solidFill>
            <a:srgbClr val="FFFFFF"/>
          </a:solidFill>
          <a:ln>
            <a:solidFill>
              <a:srgbClr val="000000"/>
            </a:solidFill>
            <a:miter lim="800000"/>
            <a:headEnd/>
            <a:tailEnd/>
          </a:ln>
        </p:spPr>
      </p:sp>
      <p:sp>
        <p:nvSpPr>
          <p:cNvPr id="155650" name="Rectangle 2"/>
          <p:cNvSpPr>
            <a:spLocks noGrp="1" noChangeArrowheads="1"/>
          </p:cNvSpPr>
          <p:nvPr>
            <p:ph type="body" idx="1"/>
          </p:nvPr>
        </p:nvSpPr>
        <p:spPr bwMode="auto">
          <a:xfrm>
            <a:off x="685800" y="4326057"/>
            <a:ext cx="5486400" cy="40983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a:latin typeface="Helvetica" charset="0"/>
                <a:cs typeface="Helvetica" charset="0"/>
                <a:sym typeface="Helvetica" charset="0"/>
              </a:rPr>
              <a:t>(maybe all you need is a phone like this).  This could really lower the access barriers of spirometry, for instance in developing world, telemedicine, and in general to people that do not own a smart phone.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25938"/>
            <a:ext cx="5486400" cy="4098925"/>
          </a:xfrm>
          <a:prstGeom prst="rect">
            <a:avLst/>
          </a:prstGeom>
        </p:spPr>
        <p:txBody>
          <a:bodyPr/>
          <a:lstStyle/>
          <a:p>
            <a:r>
              <a:rPr lang="en-US" dirty="0" smtClean="0"/>
              <a:t>JS See what you think of this</a:t>
            </a:r>
            <a:endParaRPr lang="en-US" dirty="0"/>
          </a:p>
        </p:txBody>
      </p:sp>
    </p:spTree>
    <p:extLst>
      <p:ext uri="{BB962C8B-B14F-4D97-AF65-F5344CB8AC3E}">
        <p14:creationId xmlns:p14="http://schemas.microsoft.com/office/powerpoint/2010/main" val="2161714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xfrm>
            <a:off x="685800" y="4326057"/>
            <a:ext cx="5486400" cy="40983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18435" name="Slide Number Placeholder 3"/>
          <p:cNvSpPr>
            <a:spLocks noGrp="1"/>
          </p:cNvSpPr>
          <p:nvPr>
            <p:ph type="sldNum" sz="quarter" idx="5"/>
          </p:nvPr>
        </p:nvSpPr>
        <p:spPr bwMode="auto">
          <a:xfrm>
            <a:off x="3884613" y="8650533"/>
            <a:ext cx="2971800" cy="4553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4BDF9B-4F77-5D4F-BC87-8F75DDB53F12}" type="slidenum">
              <a:rPr lang="en-US" sz="1200">
                <a:latin typeface="Calibri" charset="0"/>
              </a:rPr>
              <a:pPr eaLnBrk="1" hangingPunct="1"/>
              <a:t>15</a:t>
            </a:fld>
            <a:endParaRPr lang="en-US"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p:sp>
      <p:sp>
        <p:nvSpPr>
          <p:cNvPr id="48131" name="Rectangle 3"/>
          <p:cNvSpPr>
            <a:spLocks noGrp="1" noChangeArrowheads="1"/>
          </p:cNvSpPr>
          <p:nvPr>
            <p:ph type="body" idx="1"/>
          </p:nvPr>
        </p:nvSpPr>
        <p:spPr bwMode="auto">
          <a:xfrm>
            <a:off x="914400" y="4343400"/>
            <a:ext cx="5029200" cy="4114800"/>
          </a:xfrm>
          <a:prstGeom prst="rect">
            <a:avLst/>
          </a:prstGeom>
          <a:ln>
            <a:miter lim="800000"/>
            <a:headEnd/>
            <a:tailEnd/>
          </a:ln>
        </p:spPr>
        <p:txBody>
          <a:bodyPr/>
          <a:lstStyle/>
          <a:p>
            <a:pPr>
              <a:defRPr/>
            </a:pPr>
            <a:endParaRPr lang="en-US" sz="2900" baseline="0" dirty="0" smtClean="0">
              <a:latin typeface="+mn-lt"/>
              <a:ea typeface="Arial"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25938"/>
            <a:ext cx="5486400" cy="4098925"/>
          </a:xfrm>
          <a:prstGeom prst="rect">
            <a:avLst/>
          </a:prstGeom>
        </p:spPr>
        <p:txBody>
          <a:bodyPr/>
          <a:lstStyle/>
          <a:p>
            <a:r>
              <a:rPr lang="en-US" dirty="0" smtClean="0"/>
              <a:t>JS See what you think of this</a:t>
            </a:r>
            <a:endParaRPr lang="en-US" dirty="0"/>
          </a:p>
        </p:txBody>
      </p:sp>
    </p:spTree>
    <p:extLst>
      <p:ext uri="{BB962C8B-B14F-4D97-AF65-F5344CB8AC3E}">
        <p14:creationId xmlns:p14="http://schemas.microsoft.com/office/powerpoint/2010/main" val="2161714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xfrm>
            <a:off x="685800" y="4326057"/>
            <a:ext cx="5486400" cy="40983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18435" name="Slide Number Placeholder 3"/>
          <p:cNvSpPr>
            <a:spLocks noGrp="1"/>
          </p:cNvSpPr>
          <p:nvPr>
            <p:ph type="sldNum" sz="quarter" idx="5"/>
          </p:nvPr>
        </p:nvSpPr>
        <p:spPr bwMode="auto">
          <a:xfrm>
            <a:off x="3884613" y="8650533"/>
            <a:ext cx="2971800" cy="4553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CF70EE-54AE-7448-8D5A-ED174A99304F}" type="slidenum">
              <a:rPr lang="en-US" sz="1200">
                <a:latin typeface="Calibri" charset="0"/>
              </a:rPr>
              <a:pPr eaLnBrk="1" hangingPunct="1"/>
              <a:t>18</a:t>
            </a:fld>
            <a:endParaRPr lang="en-US"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25938"/>
            <a:ext cx="5486400" cy="4098925"/>
          </a:xfrm>
          <a:prstGeom prst="rect">
            <a:avLst/>
          </a:prstGeom>
        </p:spPr>
        <p:txBody>
          <a:bodyPr/>
          <a:lstStyle/>
          <a:p>
            <a:r>
              <a:rPr lang="en-US" dirty="0" smtClean="0"/>
              <a:t>JS See what you think of this</a:t>
            </a:r>
            <a:endParaRPr lang="en-US" dirty="0"/>
          </a:p>
        </p:txBody>
      </p:sp>
    </p:spTree>
    <p:extLst>
      <p:ext uri="{BB962C8B-B14F-4D97-AF65-F5344CB8AC3E}">
        <p14:creationId xmlns:p14="http://schemas.microsoft.com/office/powerpoint/2010/main" val="2161714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p:sp>
      <p:sp>
        <p:nvSpPr>
          <p:cNvPr id="48131" name="Rectangle 3"/>
          <p:cNvSpPr>
            <a:spLocks noGrp="1" noChangeArrowheads="1"/>
          </p:cNvSpPr>
          <p:nvPr>
            <p:ph type="body" idx="1"/>
          </p:nvPr>
        </p:nvSpPr>
        <p:spPr bwMode="auto">
          <a:xfrm>
            <a:off x="914400" y="4343400"/>
            <a:ext cx="5029200" cy="4114800"/>
          </a:xfrm>
          <a:prstGeom prst="rect">
            <a:avLst/>
          </a:prstGeom>
          <a:ln>
            <a:miter lim="800000"/>
            <a:headEnd/>
            <a:tailEnd/>
          </a:ln>
        </p:spPr>
        <p:txBody>
          <a:bodyPr/>
          <a:lstStyle/>
          <a:p>
            <a:pPr>
              <a:defRPr/>
            </a:pPr>
            <a:endParaRPr lang="en-US" sz="2900" baseline="0" dirty="0" smtClean="0">
              <a:latin typeface="+mn-lt"/>
              <a:ea typeface="Arial"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p:sp>
      <p:sp>
        <p:nvSpPr>
          <p:cNvPr id="48131" name="Rectangle 3"/>
          <p:cNvSpPr>
            <a:spLocks noGrp="1" noChangeArrowheads="1"/>
          </p:cNvSpPr>
          <p:nvPr>
            <p:ph type="body" idx="1"/>
          </p:nvPr>
        </p:nvSpPr>
        <p:spPr bwMode="auto">
          <a:xfrm>
            <a:off x="914400" y="4343400"/>
            <a:ext cx="5029200" cy="4114800"/>
          </a:xfrm>
          <a:prstGeom prst="rect">
            <a:avLst/>
          </a:prstGeom>
          <a:ln>
            <a:miter lim="800000"/>
            <a:headEnd/>
            <a:tailEnd/>
          </a:ln>
        </p:spPr>
        <p:txBody>
          <a:bodyPr/>
          <a:lstStyle/>
          <a:p>
            <a:pPr>
              <a:defRPr/>
            </a:pPr>
            <a:r>
              <a:rPr lang="en-US" sz="2900" dirty="0" smtClean="0">
                <a:latin typeface="+mn-lt"/>
                <a:ea typeface="Arial" charset="0"/>
                <a:cs typeface="+mn-cs"/>
              </a:rPr>
              <a:t>Screen</a:t>
            </a:r>
            <a:r>
              <a:rPr lang="en-US" sz="2900" baseline="0" dirty="0" smtClean="0">
                <a:latin typeface="+mn-lt"/>
                <a:ea typeface="Arial" charset="0"/>
                <a:cs typeface="+mn-cs"/>
              </a:rPr>
              <a:t> sharing. 1 on 1 person.</a:t>
            </a:r>
          </a:p>
          <a:p>
            <a:pPr>
              <a:defRPr/>
            </a:pPr>
            <a:endParaRPr lang="en-US" sz="2900" baseline="0" dirty="0" smtClean="0">
              <a:latin typeface="+mn-lt"/>
              <a:ea typeface="Arial" charset="0"/>
              <a:cs typeface="+mn-cs"/>
            </a:endParaRPr>
          </a:p>
          <a:p>
            <a:pPr>
              <a:defRPr/>
            </a:pPr>
            <a:r>
              <a:rPr lang="en-US" sz="2900" baseline="0" dirty="0" smtClean="0">
                <a:latin typeface="+mn-lt"/>
                <a:ea typeface="Arial" charset="0"/>
                <a:cs typeface="+mn-cs"/>
              </a:rPr>
              <a:t>Customized feedback.</a:t>
            </a:r>
          </a:p>
          <a:p>
            <a:pPr>
              <a:defRPr/>
            </a:pPr>
            <a:r>
              <a:rPr lang="en-US" sz="2900" baseline="0" dirty="0" smtClean="0">
                <a:latin typeface="+mn-lt"/>
                <a:ea typeface="Arial" charset="0"/>
                <a:cs typeface="+mn-cs"/>
              </a:rPr>
              <a:t>Only show our solution</a:t>
            </a:r>
          </a:p>
          <a:p>
            <a:pPr>
              <a:defRPr/>
            </a:pPr>
            <a:endParaRPr lang="en-US" sz="2900" dirty="0" smtClean="0">
              <a:latin typeface="+mn-lt"/>
              <a:ea typeface="Arial" charset="0"/>
              <a:cs typeface="+mn-cs"/>
            </a:endParaRPr>
          </a:p>
          <a:p>
            <a:pPr>
              <a:defRPr/>
            </a:pPr>
            <a:r>
              <a:rPr lang="en-US" sz="2900" dirty="0" smtClean="0">
                <a:latin typeface="+mn-lt"/>
                <a:ea typeface="Arial" charset="0"/>
                <a:cs typeface="+mn-cs"/>
              </a:rPr>
              <a:t>JS Bottom line now reads: Automatic</a:t>
            </a:r>
            <a:r>
              <a:rPr lang="en-US" sz="2900" baseline="0" dirty="0" smtClean="0">
                <a:latin typeface="+mn-lt"/>
                <a:ea typeface="Arial" charset="0"/>
                <a:cs typeface="+mn-cs"/>
              </a:rPr>
              <a:t> over-reads (proposed for Year 2) </a:t>
            </a:r>
            <a:endParaRPr lang="en-US" sz="2900" dirty="0" smtClean="0">
              <a:latin typeface="+mn-lt"/>
              <a:ea typeface="Arial"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1"/>
          <p:cNvSpPr>
            <a:spLocks noGrp="1" noRot="1" noChangeAspect="1" noChangeArrowheads="1"/>
          </p:cNvSpPr>
          <p:nvPr>
            <p:ph type="sldImg"/>
          </p:nvPr>
        </p:nvSpPr>
        <p:spPr bwMode="auto">
          <a:xfrm>
            <a:off x="1143000" y="683062"/>
            <a:ext cx="4572000" cy="3415308"/>
          </a:xfrm>
          <a:prstGeom prst="rect">
            <a:avLst/>
          </a:prstGeom>
          <a:solidFill>
            <a:srgbClr val="FFFFFF"/>
          </a:solidFill>
          <a:ln>
            <a:solidFill>
              <a:srgbClr val="000000"/>
            </a:solidFill>
            <a:miter lim="800000"/>
            <a:headEnd/>
            <a:tailEnd/>
          </a:ln>
        </p:spPr>
      </p:sp>
      <p:sp>
        <p:nvSpPr>
          <p:cNvPr id="137218" name="Rectangle 2"/>
          <p:cNvSpPr>
            <a:spLocks noGrp="1" noChangeArrowheads="1"/>
          </p:cNvSpPr>
          <p:nvPr>
            <p:ph type="body" idx="1"/>
          </p:nvPr>
        </p:nvSpPr>
        <p:spPr bwMode="auto">
          <a:xfrm>
            <a:off x="685800" y="4326057"/>
            <a:ext cx="5486400" cy="40983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200">
                <a:latin typeface="Lucida Grande" charset="0"/>
                <a:cs typeface="Lucida Grande" charset="0"/>
                <a:sym typeface="Lucida Grande" charset="0"/>
              </a:rPr>
              <a:t>to evaluate the curves we created a survey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Grp="1" noRot="1" noChangeAspect="1" noChangeArrowheads="1"/>
          </p:cNvSpPr>
          <p:nvPr>
            <p:ph type="sldImg"/>
          </p:nvPr>
        </p:nvSpPr>
        <p:spPr bwMode="auto">
          <a:xfrm>
            <a:off x="1143000" y="683062"/>
            <a:ext cx="4572000" cy="3415308"/>
          </a:xfrm>
          <a:prstGeom prst="rect">
            <a:avLst/>
          </a:prstGeom>
          <a:solidFill>
            <a:srgbClr val="FFFFFF"/>
          </a:solidFill>
          <a:ln>
            <a:solidFill>
              <a:srgbClr val="000000"/>
            </a:solidFill>
            <a:miter lim="800000"/>
            <a:headEnd/>
            <a:tailEnd/>
          </a:ln>
        </p:spPr>
      </p:sp>
      <p:sp>
        <p:nvSpPr>
          <p:cNvPr id="99330" name="Rectangle 2"/>
          <p:cNvSpPr>
            <a:spLocks noGrp="1" noChangeArrowheads="1"/>
          </p:cNvSpPr>
          <p:nvPr>
            <p:ph type="body" idx="1"/>
          </p:nvPr>
        </p:nvSpPr>
        <p:spPr bwMode="auto">
          <a:xfrm>
            <a:off x="685800" y="4326057"/>
            <a:ext cx="5486400" cy="40983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dirty="0">
                <a:latin typeface="Helvetica" charset="0"/>
                <a:cs typeface="Helvetica" charset="0"/>
                <a:sym typeface="Helvetica" charset="0"/>
              </a:rPr>
              <a:t>To use machine learning we need a ground truth estimate of the flow rate over time.  However, recall we couldn't collect data on </a:t>
            </a:r>
            <a:r>
              <a:rPr lang="en-US" dirty="0" err="1">
                <a:latin typeface="Helvetica" charset="0"/>
                <a:cs typeface="Helvetica" charset="0"/>
                <a:sym typeface="Helvetica" charset="0"/>
              </a:rPr>
              <a:t>spirosmart</a:t>
            </a:r>
            <a:r>
              <a:rPr lang="en-US" dirty="0">
                <a:latin typeface="Helvetica" charset="0"/>
                <a:cs typeface="Helvetica" charset="0"/>
                <a:sym typeface="Helvetica" charset="0"/>
              </a:rPr>
              <a:t> and the spirometer at the same time. so we have to randomly assign a ground truth curve from the clinical spirometer in the same session where the given audio file was recorded. Here are two example features and the ground truth. We align the signals according to their maximum value. now we can build our machine learning model.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1"/>
          <p:cNvSpPr>
            <a:spLocks noGrp="1" noRot="1" noChangeAspect="1" noChangeArrowheads="1"/>
          </p:cNvSpPr>
          <p:nvPr>
            <p:ph type="sldImg"/>
          </p:nvPr>
        </p:nvSpPr>
        <p:spPr bwMode="auto">
          <a:xfrm>
            <a:off x="1143000" y="683062"/>
            <a:ext cx="4572000" cy="3415308"/>
          </a:xfrm>
          <a:prstGeom prst="rect">
            <a:avLst/>
          </a:prstGeom>
          <a:solidFill>
            <a:srgbClr val="FFFFFF"/>
          </a:solidFill>
          <a:ln>
            <a:solidFill>
              <a:srgbClr val="000000"/>
            </a:solidFill>
            <a:miter lim="800000"/>
            <a:headEnd/>
            <a:tailEnd/>
          </a:ln>
        </p:spPr>
      </p:sp>
      <p:sp>
        <p:nvSpPr>
          <p:cNvPr id="134146" name="Rectangle 2"/>
          <p:cNvSpPr>
            <a:spLocks noGrp="1" noChangeArrowheads="1"/>
          </p:cNvSpPr>
          <p:nvPr>
            <p:ph type="body" idx="1"/>
          </p:nvPr>
        </p:nvSpPr>
        <p:spPr bwMode="auto">
          <a:xfrm>
            <a:off x="685800" y="4326057"/>
            <a:ext cx="5486400" cy="40983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a:latin typeface="Helvetica" charset="0"/>
                <a:cs typeface="Helvetica" charset="0"/>
                <a:sym typeface="Helvetica" charset="0"/>
              </a:rPr>
              <a:t>So lets look at some of the example outputs. here we see two flow volume curves from a clinical spirometer in white and the spirosmart output in red. These subjects are considered to have normal lung function. Here is an example of an obstructed curve and the spirosmart output. They all appear to be good estimates, but what we are really interested in is can a pulmonologist look at these curves and make a diagnosis?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p:sp>
      <p:sp>
        <p:nvSpPr>
          <p:cNvPr id="48131" name="Rectangle 3"/>
          <p:cNvSpPr>
            <a:spLocks noGrp="1" noChangeArrowheads="1"/>
          </p:cNvSpPr>
          <p:nvPr>
            <p:ph type="body" idx="1"/>
          </p:nvPr>
        </p:nvSpPr>
        <p:spPr bwMode="auto">
          <a:xfrm>
            <a:off x="914400" y="4343400"/>
            <a:ext cx="5029200" cy="4114800"/>
          </a:xfrm>
          <a:prstGeom prst="rect">
            <a:avLst/>
          </a:prstGeom>
          <a:ln>
            <a:miter lim="800000"/>
            <a:headEnd/>
            <a:tailEnd/>
          </a:ln>
        </p:spPr>
        <p:txBody>
          <a:bodyPr/>
          <a:lstStyle/>
          <a:p>
            <a:pPr>
              <a:defRPr/>
            </a:pPr>
            <a:r>
              <a:rPr lang="en-US" sz="2900" dirty="0" smtClean="0">
                <a:latin typeface="+mn-lt"/>
                <a:ea typeface="Arial" charset="0"/>
                <a:cs typeface="+mn-cs"/>
              </a:rPr>
              <a:t>Rachael’s notes:</a:t>
            </a:r>
          </a:p>
          <a:p>
            <a:pPr>
              <a:defRPr/>
            </a:pPr>
            <a:r>
              <a:rPr lang="en-US" sz="2900" dirty="0" smtClean="0">
                <a:latin typeface="+mn-lt"/>
                <a:ea typeface="Arial" charset="0"/>
                <a:cs typeface="+mn-cs"/>
              </a:rPr>
              <a:t>Maybe you will speak to this – the picture shows an additional mouth piece.</a:t>
            </a:r>
            <a:r>
              <a:rPr lang="en-US" sz="2900" baseline="0" dirty="0" smtClean="0">
                <a:latin typeface="+mn-lt"/>
                <a:ea typeface="Arial" charset="0"/>
                <a:cs typeface="+mn-cs"/>
              </a:rPr>
              <a:t> Is this needed? If not, maybe you should leave it out.</a:t>
            </a:r>
          </a:p>
          <a:p>
            <a:pPr>
              <a:defRPr/>
            </a:pPr>
            <a:r>
              <a:rPr lang="en-US" sz="2900" baseline="0" dirty="0" smtClean="0">
                <a:latin typeface="+mn-lt"/>
                <a:ea typeface="Arial" charset="0"/>
                <a:cs typeface="+mn-cs"/>
              </a:rPr>
              <a:t>The within 5% accuracy rate. Within known variance, FDA</a:t>
            </a:r>
          </a:p>
          <a:p>
            <a:pPr>
              <a:defRPr/>
            </a:pPr>
            <a:endParaRPr lang="en-US" sz="2900" dirty="0" smtClean="0">
              <a:latin typeface="+mn-lt"/>
              <a:ea typeface="Arial" charset="0"/>
              <a:cs typeface="+mn-cs"/>
            </a:endParaRPr>
          </a:p>
          <a:p>
            <a:pPr>
              <a:defRPr/>
            </a:pPr>
            <a:r>
              <a:rPr lang="en-US" sz="2900" dirty="0" smtClean="0">
                <a:latin typeface="+mn-lt"/>
                <a:ea typeface="Arial" charset="0"/>
                <a:cs typeface="+mn-cs"/>
              </a:rPr>
              <a:t>FEV1</a:t>
            </a:r>
          </a:p>
          <a:p>
            <a:pPr>
              <a:defRPr/>
            </a:pPr>
            <a:endParaRPr lang="en-US" sz="2900" dirty="0" smtClean="0">
              <a:latin typeface="+mn-lt"/>
              <a:ea typeface="Arial" charset="0"/>
              <a:cs typeface="+mn-cs"/>
            </a:endParaRPr>
          </a:p>
          <a:p>
            <a:pPr>
              <a:defRPr/>
            </a:pPr>
            <a:r>
              <a:rPr lang="en-US" sz="2900" dirty="0" err="1" smtClean="0">
                <a:latin typeface="+mn-lt"/>
                <a:ea typeface="Arial" charset="0"/>
                <a:cs typeface="+mn-cs"/>
              </a:rPr>
              <a:t>FEV</a:t>
            </a:r>
            <a:r>
              <a:rPr lang="en-US" sz="2900" dirty="0" smtClean="0">
                <a:latin typeface="+mn-lt"/>
                <a:ea typeface="Arial" charset="0"/>
                <a:cs typeface="+mn-cs"/>
              </a:rPr>
              <a:t>/</a:t>
            </a:r>
            <a:r>
              <a:rPr lang="en-US" sz="2900" dirty="0" err="1" smtClean="0">
                <a:latin typeface="+mn-lt"/>
                <a:ea typeface="Arial" charset="0"/>
                <a:cs typeface="+mn-cs"/>
              </a:rPr>
              <a:t>FVC</a:t>
            </a:r>
            <a:endParaRPr lang="en-US" sz="2900" dirty="0" smtClean="0">
              <a:latin typeface="+mn-lt"/>
              <a:ea typeface="Arial" charset="0"/>
              <a:cs typeface="+mn-cs"/>
            </a:endParaRPr>
          </a:p>
          <a:p>
            <a:pPr>
              <a:defRPr/>
            </a:pPr>
            <a:endParaRPr lang="en-US" sz="2900" dirty="0" smtClean="0">
              <a:latin typeface="+mn-lt"/>
              <a:ea typeface="Arial" charset="0"/>
              <a:cs typeface="+mn-cs"/>
            </a:endParaRPr>
          </a:p>
          <a:p>
            <a:pPr>
              <a:defRPr/>
            </a:pPr>
            <a:r>
              <a:rPr lang="en-US" sz="2900" dirty="0" smtClean="0">
                <a:latin typeface="+mn-lt"/>
                <a:ea typeface="Arial" charset="0"/>
                <a:cs typeface="+mn-cs"/>
              </a:rPr>
              <a:t>510</a:t>
            </a:r>
            <a:r>
              <a:rPr lang="en-US" sz="2900" baseline="0" dirty="0" smtClean="0">
                <a:latin typeface="+mn-lt"/>
                <a:ea typeface="Arial" charset="0"/>
                <a:cs typeface="+mn-cs"/>
              </a:rPr>
              <a:t>k performance requirements</a:t>
            </a:r>
          </a:p>
          <a:p>
            <a:pPr>
              <a:defRPr/>
            </a:pPr>
            <a:endParaRPr lang="en-US" sz="2900" baseline="0" dirty="0" smtClean="0">
              <a:latin typeface="+mn-lt"/>
              <a:ea typeface="Arial" charset="0"/>
              <a:cs typeface="+mn-cs"/>
            </a:endParaRPr>
          </a:p>
          <a:p>
            <a:pPr>
              <a:defRPr/>
            </a:pPr>
            <a:r>
              <a:rPr lang="en-US" sz="2900" baseline="0" dirty="0" smtClean="0">
                <a:latin typeface="+mn-lt"/>
                <a:ea typeface="Arial" charset="0"/>
                <a:cs typeface="+mn-cs"/>
              </a:rPr>
              <a:t>Diseased individuals</a:t>
            </a:r>
          </a:p>
          <a:p>
            <a:pPr>
              <a:defRPr/>
            </a:pPr>
            <a:endParaRPr lang="en-US" sz="2900" baseline="0" dirty="0" smtClean="0">
              <a:latin typeface="+mn-lt"/>
              <a:ea typeface="Arial" charset="0"/>
              <a:cs typeface="+mn-cs"/>
            </a:endParaRPr>
          </a:p>
          <a:p>
            <a:pPr>
              <a:defRPr/>
            </a:pPr>
            <a:r>
              <a:rPr lang="en-US" sz="2900" baseline="0" dirty="0" smtClean="0">
                <a:latin typeface="+mn-lt"/>
                <a:ea typeface="Arial" charset="0"/>
                <a:cs typeface="+mn-cs"/>
              </a:rPr>
              <a:t>IP position – filed </a:t>
            </a:r>
            <a:endParaRPr lang="en-US" sz="2900" dirty="0" smtClean="0">
              <a:latin typeface="+mn-lt"/>
              <a:ea typeface="Arial"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p:sp>
      <p:sp>
        <p:nvSpPr>
          <p:cNvPr id="48131" name="Rectangle 3"/>
          <p:cNvSpPr>
            <a:spLocks noGrp="1" noChangeArrowheads="1"/>
          </p:cNvSpPr>
          <p:nvPr>
            <p:ph type="body" idx="1"/>
          </p:nvPr>
        </p:nvSpPr>
        <p:spPr bwMode="auto">
          <a:xfrm>
            <a:off x="914400" y="4343400"/>
            <a:ext cx="5029200" cy="4114800"/>
          </a:xfrm>
          <a:prstGeom prst="rect">
            <a:avLst/>
          </a:prstGeom>
          <a:ln>
            <a:miter lim="800000"/>
            <a:headEnd/>
            <a:tailEnd/>
          </a:ln>
        </p:spPr>
        <p:txBody>
          <a:bodyPr/>
          <a:lstStyle/>
          <a:p>
            <a:pPr>
              <a:defRPr/>
            </a:pPr>
            <a:r>
              <a:rPr lang="en-US" sz="2900" dirty="0" smtClean="0">
                <a:latin typeface="+mn-lt"/>
                <a:ea typeface="Arial" charset="0"/>
                <a:cs typeface="+mn-cs"/>
              </a:rPr>
              <a:t>Not sure </a:t>
            </a:r>
            <a:r>
              <a:rPr lang="en-US" sz="2900" dirty="0" err="1" smtClean="0">
                <a:latin typeface="+mn-lt"/>
                <a:ea typeface="Arial" charset="0"/>
                <a:cs typeface="+mn-cs"/>
              </a:rPr>
              <a:t>pharma</a:t>
            </a:r>
            <a:r>
              <a:rPr lang="en-US" sz="2900" dirty="0" smtClean="0">
                <a:latin typeface="+mn-lt"/>
                <a:ea typeface="Arial" charset="0"/>
                <a:cs typeface="+mn-cs"/>
              </a:rPr>
              <a:t> companies are a major customer.</a:t>
            </a:r>
            <a:r>
              <a:rPr lang="en-US" sz="2900" baseline="0" dirty="0" smtClean="0">
                <a:latin typeface="+mn-lt"/>
                <a:ea typeface="Arial" charset="0"/>
                <a:cs typeface="+mn-cs"/>
              </a:rPr>
              <a:t> </a:t>
            </a:r>
          </a:p>
          <a:p>
            <a:pPr>
              <a:defRPr/>
            </a:pPr>
            <a:endParaRPr lang="en-US" sz="2900" baseline="0" dirty="0" smtClean="0">
              <a:latin typeface="+mn-lt"/>
              <a:ea typeface="Arial" charset="0"/>
              <a:cs typeface="+mn-cs"/>
            </a:endParaRPr>
          </a:p>
          <a:p>
            <a:pPr>
              <a:defRPr/>
            </a:pPr>
            <a:r>
              <a:rPr lang="en-US" sz="2900" baseline="0" dirty="0" smtClean="0">
                <a:latin typeface="+mn-lt"/>
                <a:ea typeface="Arial" charset="0"/>
                <a:cs typeface="+mn-cs"/>
              </a:rPr>
              <a:t>Different levels of service</a:t>
            </a:r>
          </a:p>
          <a:p>
            <a:pPr>
              <a:defRPr/>
            </a:pPr>
            <a:endParaRPr lang="en-US" sz="2900" baseline="0" dirty="0" smtClean="0">
              <a:latin typeface="+mn-lt"/>
              <a:ea typeface="Arial" charset="0"/>
              <a:cs typeface="+mn-cs"/>
            </a:endParaRPr>
          </a:p>
          <a:p>
            <a:pPr>
              <a:defRPr/>
            </a:pPr>
            <a:r>
              <a:rPr lang="en-US" sz="2900" baseline="0" dirty="0" err="1" smtClean="0">
                <a:latin typeface="+mn-lt"/>
                <a:ea typeface="Arial" charset="0"/>
                <a:cs typeface="+mn-cs"/>
              </a:rPr>
              <a:t>Mobisante</a:t>
            </a:r>
            <a:r>
              <a:rPr lang="en-US" sz="2900" baseline="0" dirty="0" smtClean="0">
                <a:latin typeface="+mn-lt"/>
                <a:ea typeface="Arial" charset="0"/>
                <a:cs typeface="+mn-cs"/>
              </a:rPr>
              <a:t>, </a:t>
            </a:r>
            <a:r>
              <a:rPr lang="en-US" sz="2900" baseline="0" dirty="0" err="1" smtClean="0">
                <a:latin typeface="+mn-lt"/>
                <a:ea typeface="Arial" charset="0"/>
                <a:cs typeface="+mn-cs"/>
              </a:rPr>
              <a:t>numera</a:t>
            </a:r>
            <a:endParaRPr lang="en-US" sz="2900" baseline="0" dirty="0" smtClean="0">
              <a:latin typeface="+mn-lt"/>
              <a:ea typeface="Arial" charset="0"/>
              <a:cs typeface="+mn-cs"/>
            </a:endParaRPr>
          </a:p>
          <a:p>
            <a:pPr>
              <a:defRPr/>
            </a:pPr>
            <a:endParaRPr lang="en-US" sz="2900" baseline="0" dirty="0" smtClean="0">
              <a:latin typeface="+mn-lt"/>
              <a:ea typeface="Arial" charset="0"/>
              <a:cs typeface="+mn-cs"/>
            </a:endParaRPr>
          </a:p>
          <a:p>
            <a:pPr>
              <a:defRPr/>
            </a:pPr>
            <a:r>
              <a:rPr lang="en-US" sz="2900" baseline="0" dirty="0" smtClean="0">
                <a:latin typeface="+mn-lt"/>
                <a:ea typeface="Arial" charset="0"/>
                <a:cs typeface="+mn-cs"/>
              </a:rPr>
              <a:t>Hospitalizations and </a:t>
            </a:r>
            <a:r>
              <a:rPr lang="en-US" sz="2900" baseline="0" dirty="0" err="1" smtClean="0">
                <a:latin typeface="+mn-lt"/>
                <a:ea typeface="Arial" charset="0"/>
                <a:cs typeface="+mn-cs"/>
              </a:rPr>
              <a:t>er</a:t>
            </a:r>
            <a:r>
              <a:rPr lang="en-US" sz="2900" baseline="0" dirty="0" smtClean="0">
                <a:latin typeface="+mn-lt"/>
                <a:ea typeface="Arial" charset="0"/>
                <a:cs typeface="+mn-cs"/>
              </a:rPr>
              <a:t> visits are the real costs </a:t>
            </a:r>
          </a:p>
          <a:p>
            <a:pPr>
              <a:defRPr/>
            </a:pPr>
            <a:endParaRPr lang="en-US" sz="2900" baseline="0" dirty="0" smtClean="0">
              <a:latin typeface="+mn-lt"/>
              <a:ea typeface="Arial" charset="0"/>
              <a:cs typeface="+mn-cs"/>
            </a:endParaRPr>
          </a:p>
          <a:p>
            <a:pPr>
              <a:defRPr/>
            </a:pPr>
            <a:r>
              <a:rPr lang="en-US" sz="2900" baseline="0" dirty="0" smtClean="0">
                <a:latin typeface="+mn-lt"/>
                <a:ea typeface="Arial" charset="0"/>
                <a:cs typeface="+mn-cs"/>
              </a:rPr>
              <a:t>JS 4</a:t>
            </a:r>
            <a:r>
              <a:rPr lang="en-US" sz="2900" baseline="30000" dirty="0" smtClean="0">
                <a:latin typeface="+mn-lt"/>
                <a:ea typeface="Arial" charset="0"/>
                <a:cs typeface="+mn-cs"/>
              </a:rPr>
              <a:t>th</a:t>
            </a:r>
            <a:r>
              <a:rPr lang="en-US" sz="2900" baseline="0" dirty="0" smtClean="0">
                <a:latin typeface="+mn-lt"/>
                <a:ea typeface="Arial" charset="0"/>
                <a:cs typeface="+mn-cs"/>
              </a:rPr>
              <a:t> bullet down, I changed </a:t>
            </a:r>
            <a:r>
              <a:rPr lang="en-US" sz="2900" baseline="0" dirty="0" err="1" smtClean="0">
                <a:latin typeface="+mn-lt"/>
                <a:ea typeface="Arial" charset="0"/>
                <a:cs typeface="+mn-cs"/>
              </a:rPr>
              <a:t>intergrated</a:t>
            </a:r>
            <a:r>
              <a:rPr lang="en-US" sz="2900" baseline="0" dirty="0" smtClean="0">
                <a:latin typeface="+mn-lt"/>
                <a:ea typeface="Arial" charset="0"/>
                <a:cs typeface="+mn-cs"/>
              </a:rPr>
              <a:t> to </a:t>
            </a:r>
            <a:r>
              <a:rPr lang="en-US" sz="2900" baseline="0" dirty="0" err="1" smtClean="0">
                <a:latin typeface="+mn-lt"/>
                <a:ea typeface="Arial" charset="0"/>
                <a:cs typeface="+mn-cs"/>
              </a:rPr>
              <a:t>intergrate</a:t>
            </a:r>
            <a:r>
              <a:rPr lang="en-US" sz="2900" baseline="0" dirty="0" smtClean="0">
                <a:latin typeface="+mn-lt"/>
                <a:ea typeface="Arial" charset="0"/>
                <a:cs typeface="+mn-cs"/>
              </a:rPr>
              <a:t>, since it’s still in process.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1"/>
          <p:cNvSpPr>
            <a:spLocks noGrp="1" noRot="1" noChangeAspect="1" noChangeArrowheads="1"/>
          </p:cNvSpPr>
          <p:nvPr>
            <p:ph type="sldImg"/>
          </p:nvPr>
        </p:nvSpPr>
        <p:spPr bwMode="auto">
          <a:xfrm>
            <a:off x="1150938" y="682625"/>
            <a:ext cx="4556125" cy="3416300"/>
          </a:xfrm>
          <a:prstGeom prst="rect">
            <a:avLst/>
          </a:prstGeom>
          <a:solidFill>
            <a:srgbClr val="FFFFFF"/>
          </a:solidFill>
          <a:ln>
            <a:solidFill>
              <a:srgbClr val="000000"/>
            </a:solidFill>
            <a:miter lim="800000"/>
            <a:headEnd/>
            <a:tailEnd/>
          </a:ln>
        </p:spPr>
      </p:sp>
      <p:sp>
        <p:nvSpPr>
          <p:cNvPr id="151554" name="Rectangle 2"/>
          <p:cNvSpPr>
            <a:spLocks noGrp="1" noChangeArrowheads="1"/>
          </p:cNvSpPr>
          <p:nvPr>
            <p:ph type="body" idx="1"/>
          </p:nvPr>
        </p:nvSpPr>
        <p:spPr bwMode="auto">
          <a:xfrm>
            <a:off x="685800" y="4326057"/>
            <a:ext cx="5486400" cy="40983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914400" algn="l"/>
                <a:tab pos="1371600" algn="l"/>
                <a:tab pos="1828800" algn="l"/>
                <a:tab pos="2286000" algn="l"/>
                <a:tab pos="2743200" algn="l"/>
                <a:tab pos="3200400" algn="l"/>
                <a:tab pos="3657600" algn="l"/>
              </a:tabLst>
            </a:pPr>
            <a:r>
              <a:rPr lang="en-US" dirty="0">
                <a:latin typeface="Helvetica" charset="0"/>
                <a:cs typeface="Helvetica" charset="0"/>
                <a:sym typeface="Helvetica" charset="0"/>
              </a:rPr>
              <a:t>All in all we were happy with the results but we also want to try and put these results in perspective. In the current form of </a:t>
            </a:r>
            <a:r>
              <a:rPr lang="en-US" dirty="0" err="1">
                <a:latin typeface="Helvetica" charset="0"/>
                <a:cs typeface="Helvetica" charset="0"/>
                <a:sym typeface="Helvetica" charset="0"/>
              </a:rPr>
              <a:t>spirosmart</a:t>
            </a:r>
            <a:r>
              <a:rPr lang="en-US" dirty="0">
                <a:latin typeface="Helvetica" charset="0"/>
                <a:cs typeface="Helvetica" charset="0"/>
                <a:sym typeface="Helvetica" charset="0"/>
              </a:rPr>
              <a:t>, we really see this as a replacement for people already doing home </a:t>
            </a:r>
            <a:r>
              <a:rPr lang="en-US" dirty="0" err="1">
                <a:latin typeface="Helvetica" charset="0"/>
                <a:cs typeface="Helvetica" charset="0"/>
                <a:sym typeface="Helvetica" charset="0"/>
              </a:rPr>
              <a:t>spirometry</a:t>
            </a:r>
            <a:r>
              <a:rPr lang="en-US" dirty="0">
                <a:latin typeface="Helvetica" charset="0"/>
                <a:cs typeface="Helvetica" charset="0"/>
                <a:sym typeface="Helvetica" charset="0"/>
              </a:rPr>
              <a:t>, not as a replacement for all clinical spirometers. we draw this conclusion based on several current limitations. </a:t>
            </a: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914400" algn="l"/>
                <a:tab pos="1371600" algn="l"/>
                <a:tab pos="1828800" algn="l"/>
                <a:tab pos="2286000" algn="l"/>
                <a:tab pos="2743200" algn="l"/>
                <a:tab pos="3200400" algn="l"/>
                <a:tab pos="3657600" algn="l"/>
              </a:tabLst>
            </a:pPr>
            <a:endParaRPr lang="en-US" dirty="0">
              <a:latin typeface="Helvetica" charset="0"/>
              <a:cs typeface="Helvetica" charset="0"/>
              <a:sym typeface="Helvetica" charset="0"/>
            </a:endParaRP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914400" algn="l"/>
                <a:tab pos="1371600" algn="l"/>
                <a:tab pos="1828800" algn="l"/>
                <a:tab pos="2286000" algn="l"/>
                <a:tab pos="2743200" algn="l"/>
                <a:tab pos="3200400" algn="l"/>
                <a:tab pos="3657600" algn="l"/>
              </a:tabLst>
            </a:pPr>
            <a:r>
              <a:rPr lang="en-US" dirty="0">
                <a:latin typeface="Helvetica" charset="0"/>
                <a:cs typeface="Helvetica" charset="0"/>
                <a:sym typeface="Helvetica" charset="0"/>
              </a:rPr>
              <a:t>the first limitation is that we are doing audible sensing, so we need relatively quiet surroundings--this is easy to do if you are at home. Second we cannot measure quantities from the subject inhaling. These are almost never used in diagnosis but they are helpful when teaching someone how to use a spirometer. </a:t>
            </a: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914400" algn="l"/>
                <a:tab pos="1371600" algn="l"/>
                <a:tab pos="1828800" algn="l"/>
                <a:tab pos="2286000" algn="l"/>
                <a:tab pos="2743200" algn="l"/>
                <a:tab pos="3200400" algn="l"/>
                <a:tab pos="3657600" algn="l"/>
              </a:tabLst>
            </a:pPr>
            <a:endParaRPr lang="en-US" dirty="0">
              <a:latin typeface="Helvetica" charset="0"/>
              <a:cs typeface="Helvetica" charset="0"/>
              <a:sym typeface="Helvetica" charset="0"/>
            </a:endParaRP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914400" algn="l"/>
                <a:tab pos="1371600" algn="l"/>
                <a:tab pos="1828800" algn="l"/>
                <a:tab pos="2286000" algn="l"/>
                <a:tab pos="2743200" algn="l"/>
                <a:tab pos="3200400" algn="l"/>
                <a:tab pos="3657600" algn="l"/>
              </a:tabLst>
            </a:pPr>
            <a:r>
              <a:rPr lang="en-US" dirty="0">
                <a:latin typeface="Helvetica" charset="0"/>
                <a:cs typeface="Helvetica" charset="0"/>
                <a:sym typeface="Helvetica" charset="0"/>
              </a:rPr>
              <a:t>And coaching someone in general with this device is something we didn't address in the current study. Its unclear how easy it will be to coach someone when the technician can't say things like keep going and really push out! Although our community might be uniquely skilled to create interfaces and incentive graphics for coaching on </a:t>
            </a:r>
            <a:r>
              <a:rPr lang="en-US" dirty="0" err="1">
                <a:latin typeface="Helvetica" charset="0"/>
                <a:cs typeface="Helvetica" charset="0"/>
                <a:sym typeface="Helvetica" charset="0"/>
              </a:rPr>
              <a:t>spirosmart</a:t>
            </a:r>
            <a:r>
              <a:rPr lang="en-US" dirty="0">
                <a:latin typeface="Helvetica" charset="0"/>
                <a:cs typeface="Helvetica" charset="0"/>
                <a:sym typeface="Helvetica" charset="0"/>
              </a:rPr>
              <a:t>. </a:t>
            </a: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914400" algn="l"/>
                <a:tab pos="1371600" algn="l"/>
                <a:tab pos="1828800" algn="l"/>
                <a:tab pos="2286000" algn="l"/>
                <a:tab pos="2743200" algn="l"/>
                <a:tab pos="3200400" algn="l"/>
                <a:tab pos="3657600" algn="l"/>
              </a:tabLst>
            </a:pPr>
            <a:endParaRPr lang="en-US" dirty="0">
              <a:latin typeface="Helvetica" charset="0"/>
              <a:cs typeface="Helvetica" charset="0"/>
              <a:sym typeface="Helvetica" charset="0"/>
            </a:endParaRP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914400" algn="l"/>
                <a:tab pos="1371600" algn="l"/>
                <a:tab pos="1828800" algn="l"/>
                <a:tab pos="2286000" algn="l"/>
                <a:tab pos="2743200" algn="l"/>
                <a:tab pos="3200400" algn="l"/>
                <a:tab pos="3657600" algn="l"/>
              </a:tabLst>
            </a:pPr>
            <a:r>
              <a:rPr lang="en-US" dirty="0">
                <a:latin typeface="Helvetica" charset="0"/>
                <a:cs typeface="Helvetica" charset="0"/>
                <a:sym typeface="Helvetica" charset="0"/>
              </a:rPr>
              <a:t>Another limitation is that we currently require a smart phone with an internet connection because the computation just can't yet be done on a phone in real time. The audio must be sent to a server, processed, and then results sent back down. </a:t>
            </a: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914400" algn="l"/>
                <a:tab pos="1371600" algn="l"/>
                <a:tab pos="1828800" algn="l"/>
                <a:tab pos="2286000" algn="l"/>
                <a:tab pos="2743200" algn="l"/>
                <a:tab pos="3200400" algn="l"/>
                <a:tab pos="3657600" algn="l"/>
              </a:tabLst>
            </a:pPr>
            <a:endParaRPr lang="en-US" dirty="0">
              <a:latin typeface="Helvetica" charset="0"/>
              <a:cs typeface="Helvetica" charset="0"/>
              <a:sym typeface="Helvetica" charset="0"/>
            </a:endParaRP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914400" algn="l"/>
                <a:tab pos="1371600" algn="l"/>
                <a:tab pos="1828800" algn="l"/>
                <a:tab pos="2286000" algn="l"/>
                <a:tab pos="2743200" algn="l"/>
                <a:tab pos="3200400" algn="l"/>
                <a:tab pos="3657600" algn="l"/>
              </a:tabLst>
            </a:pPr>
            <a:r>
              <a:rPr lang="en-US" dirty="0">
                <a:latin typeface="Helvetica" charset="0"/>
                <a:cs typeface="Helvetica" charset="0"/>
                <a:sym typeface="Helvetica" charset="0"/>
              </a:rPr>
              <a:t>Finally, in the current study, no participants lung function changed drastically during the study so we don't' know if </a:t>
            </a:r>
            <a:r>
              <a:rPr lang="en-US" dirty="0" err="1">
                <a:latin typeface="Helvetica" charset="0"/>
                <a:cs typeface="Helvetica" charset="0"/>
                <a:sym typeface="Helvetica" charset="0"/>
              </a:rPr>
              <a:t>spirosmart</a:t>
            </a:r>
            <a:r>
              <a:rPr lang="en-US" dirty="0">
                <a:latin typeface="Helvetica" charset="0"/>
                <a:cs typeface="Helvetica" charset="0"/>
                <a:sym typeface="Helvetica" charset="0"/>
              </a:rPr>
              <a:t> can track trends over time.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3666" name="Rectangle 2"/>
          <p:cNvSpPr>
            <a:spLocks noGrp="1" noChangeArrowheads="1"/>
          </p:cNvSpPr>
          <p:nvPr>
            <p:ph type="ctrTitle"/>
          </p:nvPr>
        </p:nvSpPr>
        <p:spPr>
          <a:xfrm>
            <a:off x="1219200" y="635000"/>
            <a:ext cx="6781800" cy="687388"/>
          </a:xfrm>
        </p:spPr>
        <p:txBody>
          <a:bodyPr anchorCtr="1"/>
          <a:lstStyle>
            <a:lvl1pPr algn="ctr">
              <a:defRPr sz="3000">
                <a:latin typeface="Helv"/>
              </a:defRPr>
            </a:lvl1pPr>
          </a:lstStyle>
          <a:p>
            <a:r>
              <a:rPr lang="en-US"/>
              <a:t>Click to edit Master title style</a:t>
            </a:r>
          </a:p>
        </p:txBody>
      </p:sp>
      <p:sp>
        <p:nvSpPr>
          <p:cNvPr id="113667" name="Rectangle 3"/>
          <p:cNvSpPr>
            <a:spLocks noGrp="1" noChangeArrowheads="1"/>
          </p:cNvSpPr>
          <p:nvPr>
            <p:ph type="subTitle" idx="1"/>
          </p:nvPr>
        </p:nvSpPr>
        <p:spPr>
          <a:xfrm>
            <a:off x="1487488" y="1673225"/>
            <a:ext cx="6400800" cy="3948113"/>
          </a:xfrm>
        </p:spPr>
        <p:txBody>
          <a:bodyPr/>
          <a:lstStyle>
            <a:lvl1pPr marL="0" indent="0" algn="ctr">
              <a:buFont typeface="Wingdings" pitchFamily="2" charset="2"/>
              <a:buNone/>
              <a:defRPr sz="3000"/>
            </a:lvl1pPr>
          </a:lstStyle>
          <a:p>
            <a:r>
              <a:rPr lang="en-US"/>
              <a:t>Click to edit Master subtitle style</a:t>
            </a:r>
          </a:p>
        </p:txBody>
      </p:sp>
      <p:sp>
        <p:nvSpPr>
          <p:cNvPr id="4" name="Rectangle 6"/>
          <p:cNvSpPr>
            <a:spLocks noGrp="1" noChangeArrowheads="1"/>
          </p:cNvSpPr>
          <p:nvPr>
            <p:ph type="sldNum" sz="quarter" idx="10"/>
          </p:nvPr>
        </p:nvSpPr>
        <p:spPr/>
        <p:txBody>
          <a:bodyPr/>
          <a:lstStyle>
            <a:lvl1pPr>
              <a:defRPr/>
            </a:lvl1pPr>
          </a:lstStyle>
          <a:p>
            <a:fld id="{633F3AC4-B3E9-4478-9574-39320E0FC96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E6D341F-38F2-45CB-8F4F-3F4E96BB9494}" type="datetime1">
              <a:rPr lang="en-US"/>
              <a:pPr/>
              <a:t>6/4/13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4EF7B57-2E24-41C2-A0A9-987AF65B1CE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782CDD8-C256-47B3-B52D-08CF668C92FC}" type="datetime1">
              <a:rPr lang="en-US"/>
              <a:pPr/>
              <a:t>6/4/13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0196423-4F04-41F7-AA81-C025112BD30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17CC9C0-0E83-4F6E-8FDF-DCEB2DBD3447}" type="datetime1">
              <a:rPr lang="en-US"/>
              <a:pPr/>
              <a:t>6/4/13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BC0630-FFEE-4E96-9956-FE65359697C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3216CAB-9987-4D9F-9657-A0DC2AF763FC}" type="datetime1">
              <a:rPr lang="en-US"/>
              <a:pPr/>
              <a:t>6/4/13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8122216-CC97-41F9-B73C-071836B929E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030FF1E-DE90-4D0C-AFA0-9FF8FACFF4C6}" type="datetime1">
              <a:rPr lang="en-US"/>
              <a:pPr/>
              <a:t>6/4/13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AE31327-9914-4FEA-8ABB-9150C3D4463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1AA714-0628-46FC-90D9-EDDD996E1C43}" type="datetime1">
              <a:rPr lang="en-US"/>
              <a:pPr/>
              <a:t>6/4/13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49E4CA4-A49C-4490-AA60-89CEC9815F87}"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7EA38B3-1C08-40CF-9693-63B96D89EF28}" type="datetime1">
              <a:rPr lang="en-US"/>
              <a:pPr/>
              <a:t>6/4/13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D280BAB-909D-443F-83F5-E9EAA7658E39}"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F5507E6-2EFD-4D61-848D-A217EE27F5C6}" type="datetime1">
              <a:rPr lang="en-US"/>
              <a:pPr/>
              <a:t>6/4/13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17954C-91B9-406F-A613-30618E4B39E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E7F956A-5A05-4083-9AE5-22D546610451}" type="datetime1">
              <a:rPr lang="en-US"/>
              <a:pPr/>
              <a:t>6/4/13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B5B3D0-F313-4AEC-B060-F3E682449D17}"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61E2BC7-657A-4C0E-95D2-EBCD5D02F0AA}" type="datetime1">
              <a:rPr lang="en-US"/>
              <a:pPr/>
              <a:t>6/4/13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056769-7CC9-4A46-B7AC-6DB915B6EEF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chemeClr val="tx2"/>
                </a:solidFill>
                <a:latin typeface="Helv"/>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a:latin typeface="Helv"/>
              </a:defRPr>
            </a:lvl1pPr>
            <a:lvl2pPr>
              <a:buClr>
                <a:srgbClr val="46466A"/>
              </a:buClr>
              <a:defRPr>
                <a:latin typeface="Helv"/>
              </a:defRPr>
            </a:lvl2pPr>
            <a:lvl3pPr>
              <a:buClr>
                <a:srgbClr val="FFC000"/>
              </a:buClr>
              <a:defRPr>
                <a:latin typeface="Helv"/>
              </a:defRPr>
            </a:lvl3pPr>
            <a:lvl4pPr>
              <a:defRPr>
                <a:latin typeface="Helv"/>
              </a:defRPr>
            </a:lvl4pPr>
            <a:lvl5pPr>
              <a:defRPr>
                <a:latin typeface="Helv"/>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atin typeface="Helv"/>
              </a:defRPr>
            </a:lvl1pPr>
          </a:lstStyle>
          <a:p>
            <a:pPr>
              <a:defRPr/>
            </a:pPr>
            <a:r>
              <a:rPr lang="en-US" dirty="0" smtClean="0"/>
              <a:t>Shwetak N. Patel - University of Washington</a:t>
            </a:r>
            <a:endParaRPr lang="en-US" dirty="0"/>
          </a:p>
        </p:txBody>
      </p:sp>
      <p:sp>
        <p:nvSpPr>
          <p:cNvPr id="5" name="Rectangle 12"/>
          <p:cNvSpPr>
            <a:spLocks noGrp="1" noChangeArrowheads="1"/>
          </p:cNvSpPr>
          <p:nvPr>
            <p:ph type="sldNum" sz="quarter" idx="11"/>
          </p:nvPr>
        </p:nvSpPr>
        <p:spPr>
          <a:ln/>
        </p:spPr>
        <p:txBody>
          <a:bodyPr/>
          <a:lstStyle>
            <a:lvl1pPr>
              <a:defRPr>
                <a:latin typeface="Helv"/>
              </a:defRPr>
            </a:lvl1pPr>
          </a:lstStyle>
          <a:p>
            <a:fld id="{38B74D81-14E7-4B67-A459-55633F03AC9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42EC882-C2C7-4ABB-B969-F4C282F0E5F7}" type="datetime1">
              <a:rPr lang="en-US"/>
              <a:pPr/>
              <a:t>6/4/13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A4C9306-BFF5-4111-9DFF-2ADED4C91658}"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85800"/>
          </a:xfrm>
        </p:spPr>
        <p:txBody>
          <a:bodyPr>
            <a:noAutofit/>
          </a:bodyPr>
          <a:lstStyle>
            <a:lvl1pPr algn="l">
              <a:defRPr sz="4800">
                <a:solidFill>
                  <a:schemeClr val="tx1">
                    <a:lumMod val="50000"/>
                    <a:lumOff val="50000"/>
                  </a:schemeClr>
                </a:solidFill>
                <a:latin typeface="Franklin Gothic Heavy" pitchFamily="34" charset="0"/>
              </a:defRPr>
            </a:lvl1pPr>
          </a:lstStyle>
          <a:p>
            <a:r>
              <a:rPr lang="en-US" dirty="0" smtClean="0"/>
              <a:t>Click to edit</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2EC882-C2C7-4ABB-B969-F4C282F0E5F7}" type="datetime1">
              <a:rPr lang="en-US"/>
              <a:pPr/>
              <a:t>6/4/13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E47FB9F-CFFC-455B-A1F3-C36A61EB1FDC}"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42EC882-C2C7-4ABB-B969-F4C282F0E5F7}" type="datetime1">
              <a:rPr lang="en-US"/>
              <a:pPr/>
              <a:t>6/4/13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909CA31-CEE8-4E6B-80CA-3A8DE7EF40F6}"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42EC882-C2C7-4ABB-B969-F4C282F0E5F7}" type="datetime1">
              <a:rPr lang="en-US"/>
              <a:pPr/>
              <a:t>6/4/13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E832F8A-5848-45F8-A251-667486773EB1}"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42EC882-C2C7-4ABB-B969-F4C282F0E5F7}" type="datetime1">
              <a:rPr lang="en-US"/>
              <a:pPr/>
              <a:t>6/4/13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C47534B-1721-44F1-AAFF-E553E5F61060}"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42EC882-C2C7-4ABB-B969-F4C282F0E5F7}" type="datetime1">
              <a:rPr lang="en-US"/>
              <a:pPr/>
              <a:t>6/4/13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F098FD1-A6F2-4D6A-B257-5263E78ECE95}"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42EC882-C2C7-4ABB-B969-F4C282F0E5F7}" type="datetime1">
              <a:rPr lang="en-US"/>
              <a:pPr/>
              <a:t>6/4/13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6DD0F96-D7FE-4FDD-8461-0675D2C342D1}"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42EC882-C2C7-4ABB-B969-F4C282F0E5F7}" type="datetime1">
              <a:rPr lang="en-US"/>
              <a:pPr/>
              <a:t>6/4/13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CB19524-ED41-4FE3-B6DB-52E881AC7377}"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42EC882-C2C7-4ABB-B969-F4C282F0E5F7}" type="datetime1">
              <a:rPr lang="en-US"/>
              <a:pPr/>
              <a:t>6/4/13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AA5DA0A-CD24-4171-AB2E-D08CCC718D1B}"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2EC882-C2C7-4ABB-B969-F4C282F0E5F7}" type="datetime1">
              <a:rPr lang="en-US"/>
              <a:pPr/>
              <a:t>6/4/13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7A2170D-131C-484F-8663-63F0354942D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752600"/>
            <a:ext cx="4000500" cy="4191000"/>
          </a:xfrm>
        </p:spPr>
        <p:txBody>
          <a:bodyPr/>
          <a:lstStyle>
            <a:lvl1pPr>
              <a:defRPr lang="en-US" sz="2800" dirty="0" smtClean="0">
                <a:solidFill>
                  <a:schemeClr val="tx1"/>
                </a:solidFill>
                <a:latin typeface="Helv"/>
                <a:ea typeface="Helv"/>
                <a:cs typeface="+mn-cs"/>
              </a:defRPr>
            </a:lvl1pPr>
            <a:lvl2pPr>
              <a:defRPr lang="en-US" sz="2400" dirty="0" smtClean="0">
                <a:solidFill>
                  <a:schemeClr val="tx1"/>
                </a:solidFill>
                <a:latin typeface="Helv"/>
                <a:ea typeface="Helv"/>
                <a:cs typeface="+mn-cs"/>
              </a:defRPr>
            </a:lvl2pPr>
            <a:lvl3pPr>
              <a:buClr>
                <a:srgbClr val="FFC000"/>
              </a:buClr>
              <a:defRPr sz="2000">
                <a:latin typeface="Helv"/>
              </a:defRPr>
            </a:lvl3pPr>
            <a:lvl4pPr>
              <a:defRPr sz="1800">
                <a:latin typeface="Helv"/>
              </a:defRPr>
            </a:lvl4pPr>
            <a:lvl5pPr>
              <a:defRPr sz="1800">
                <a:latin typeface="Helv"/>
              </a:defRPr>
            </a:lvl5pPr>
            <a:lvl6pPr>
              <a:defRPr sz="1800"/>
            </a:lvl6pPr>
            <a:lvl7pPr>
              <a:defRPr sz="1800"/>
            </a:lvl7pPr>
            <a:lvl8pPr>
              <a:defRPr sz="1800"/>
            </a:lvl8pPr>
            <a:lvl9pPr>
              <a:defRPr sz="1800"/>
            </a:lvl9pPr>
          </a:lstStyle>
          <a:p>
            <a:pPr marL="342900" lvl="0" indent="-342900" algn="l" rtl="0" eaLnBrk="0" fontAlgn="base" hangingPunct="0">
              <a:lnSpc>
                <a:spcPct val="120000"/>
              </a:lnSpc>
              <a:spcBef>
                <a:spcPct val="20000"/>
              </a:spcBef>
              <a:spcAft>
                <a:spcPct val="0"/>
              </a:spcAft>
              <a:buClr>
                <a:srgbClr val="FFC000"/>
              </a:buClr>
              <a:buSzPct val="75000"/>
              <a:buFont typeface="Wingdings" pitchFamily="2" charset="2"/>
              <a:buChar char="n"/>
            </a:pPr>
            <a:r>
              <a:rPr lang="en-US" dirty="0" smtClean="0"/>
              <a:t>Click to edit Master text styles</a:t>
            </a:r>
          </a:p>
          <a:p>
            <a:pPr marL="742950" lvl="1" indent="-285750" algn="l" rtl="0" eaLnBrk="0" fontAlgn="base" hangingPunct="0">
              <a:lnSpc>
                <a:spcPct val="120000"/>
              </a:lnSpc>
              <a:spcBef>
                <a:spcPct val="20000"/>
              </a:spcBef>
              <a:spcAft>
                <a:spcPct val="0"/>
              </a:spcAft>
              <a:buClr>
                <a:srgbClr val="46466A"/>
              </a:buClr>
              <a:buSzPct val="65000"/>
              <a:buFont typeface="Wingdings" pitchFamily="2" charset="2"/>
              <a:buChar char="n"/>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752600"/>
            <a:ext cx="4000500" cy="4191000"/>
          </a:xfrm>
        </p:spPr>
        <p:txBody>
          <a:bodyPr/>
          <a:lstStyle>
            <a:lvl1pPr>
              <a:defRPr lang="en-US" sz="2800" dirty="0" smtClean="0">
                <a:solidFill>
                  <a:schemeClr val="tx1"/>
                </a:solidFill>
                <a:latin typeface="Helv"/>
                <a:ea typeface="Helv"/>
                <a:cs typeface="+mn-cs"/>
              </a:defRPr>
            </a:lvl1pPr>
            <a:lvl2pPr>
              <a:defRPr sz="2400"/>
            </a:lvl2pPr>
            <a:lvl3pPr>
              <a:defRPr lang="en-US" sz="2000" dirty="0" smtClean="0">
                <a:solidFill>
                  <a:schemeClr val="tx1"/>
                </a:solidFill>
                <a:latin typeface="Helv"/>
                <a:ea typeface="Helv"/>
                <a:cs typeface="+mn-cs"/>
              </a:defRPr>
            </a:lvl3pPr>
            <a:lvl4pPr>
              <a:defRPr sz="1800">
                <a:latin typeface="Helv"/>
              </a:defRPr>
            </a:lvl4pPr>
            <a:lvl5pPr>
              <a:defRPr sz="1800">
                <a:latin typeface="Helv"/>
              </a:defRPr>
            </a:lvl5pPr>
            <a:lvl6pPr>
              <a:defRPr sz="1800"/>
            </a:lvl6pPr>
            <a:lvl7pPr>
              <a:defRPr sz="1800"/>
            </a:lvl7pPr>
            <a:lvl8pPr>
              <a:defRPr sz="1800"/>
            </a:lvl8pPr>
            <a:lvl9pPr>
              <a:defRPr sz="1800"/>
            </a:lvl9pPr>
          </a:lstStyle>
          <a:p>
            <a:pPr marL="342900" lvl="0" indent="-342900" algn="l" rtl="0" eaLnBrk="0" fontAlgn="base" hangingPunct="0">
              <a:lnSpc>
                <a:spcPct val="120000"/>
              </a:lnSpc>
              <a:spcBef>
                <a:spcPct val="20000"/>
              </a:spcBef>
              <a:spcAft>
                <a:spcPct val="0"/>
              </a:spcAft>
              <a:buClr>
                <a:srgbClr val="FFC000"/>
              </a:buClr>
              <a:buSzPct val="75000"/>
              <a:buFont typeface="Wingdings" pitchFamily="2" charset="2"/>
              <a:buChar char="n"/>
            </a:pPr>
            <a:r>
              <a:rPr lang="en-US" dirty="0" smtClean="0"/>
              <a:t>Click to edit Master text styles</a:t>
            </a:r>
          </a:p>
          <a:p>
            <a:pPr lvl="1"/>
            <a:r>
              <a:rPr lang="en-US" dirty="0" smtClean="0"/>
              <a:t>Second level</a:t>
            </a:r>
          </a:p>
          <a:p>
            <a:pPr marL="1143000" lvl="2" indent="-228600" algn="l" rtl="0" eaLnBrk="0" fontAlgn="base" hangingPunct="0">
              <a:lnSpc>
                <a:spcPct val="120000"/>
              </a:lnSpc>
              <a:spcBef>
                <a:spcPct val="20000"/>
              </a:spcBef>
              <a:spcAft>
                <a:spcPct val="0"/>
              </a:spcAft>
              <a:buClr>
                <a:srgbClr val="FFC000"/>
              </a:buClr>
              <a:buSzPct val="55000"/>
              <a:buFont typeface="Wingdings" pitchFamily="2" charset="2"/>
              <a:buChar char="n"/>
            </a:pPr>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Shwetak N. Patel - University of Washington</a:t>
            </a:r>
          </a:p>
        </p:txBody>
      </p:sp>
      <p:sp>
        <p:nvSpPr>
          <p:cNvPr id="6" name="Rectangle 12"/>
          <p:cNvSpPr>
            <a:spLocks noGrp="1" noChangeArrowheads="1"/>
          </p:cNvSpPr>
          <p:nvPr>
            <p:ph type="sldNum" sz="quarter" idx="11"/>
          </p:nvPr>
        </p:nvSpPr>
        <p:spPr>
          <a:ln/>
        </p:spPr>
        <p:txBody>
          <a:bodyPr/>
          <a:lstStyle>
            <a:lvl1pPr>
              <a:defRPr/>
            </a:lvl1pPr>
          </a:lstStyle>
          <a:p>
            <a:fld id="{B5B996A2-0399-478E-969A-F8D34758E6C6}"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2EC882-C2C7-4ABB-B969-F4C282F0E5F7}" type="datetime1">
              <a:rPr lang="en-US"/>
              <a:pPr/>
              <a:t>6/4/13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DFAD3C4-7362-4757-9DE0-1DFD06326B40}"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752600"/>
            <a:ext cx="40005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752600"/>
            <a:ext cx="40005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005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p:txBody>
          <a:bodyPr/>
          <a:lstStyle>
            <a:lvl1pPr>
              <a:defRPr/>
            </a:lvl1pPr>
          </a:lstStyle>
          <a:p>
            <a:pPr>
              <a:defRPr/>
            </a:pPr>
            <a:r>
              <a:rPr lang="en-US"/>
              <a:t>Shwetak N. Patel - University of Washington</a:t>
            </a:r>
          </a:p>
        </p:txBody>
      </p:sp>
      <p:sp>
        <p:nvSpPr>
          <p:cNvPr id="7" name="Rectangle 6"/>
          <p:cNvSpPr>
            <a:spLocks noGrp="1" noChangeArrowheads="1"/>
          </p:cNvSpPr>
          <p:nvPr>
            <p:ph type="sldNum" sz="quarter" idx="11"/>
          </p:nvPr>
        </p:nvSpPr>
        <p:spPr/>
        <p:txBody>
          <a:bodyPr/>
          <a:lstStyle>
            <a:lvl1pPr>
              <a:defRPr/>
            </a:lvl1pPr>
          </a:lstStyle>
          <a:p>
            <a:fld id="{6310CD64-240C-47E8-A0F1-4097F3CB9554}"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846" indent="0" algn="ctr">
              <a:buNone/>
              <a:defRPr>
                <a:solidFill>
                  <a:schemeClr val="tx1">
                    <a:tint val="75000"/>
                  </a:schemeClr>
                </a:solidFill>
              </a:defRPr>
            </a:lvl2pPr>
            <a:lvl3pPr marL="913696" indent="0" algn="ctr">
              <a:buNone/>
              <a:defRPr>
                <a:solidFill>
                  <a:schemeClr val="tx1">
                    <a:tint val="75000"/>
                  </a:schemeClr>
                </a:solidFill>
              </a:defRPr>
            </a:lvl3pPr>
            <a:lvl4pPr marL="1370550" indent="0" algn="ctr">
              <a:buNone/>
              <a:defRPr>
                <a:solidFill>
                  <a:schemeClr val="tx1">
                    <a:tint val="75000"/>
                  </a:schemeClr>
                </a:solidFill>
              </a:defRPr>
            </a:lvl4pPr>
            <a:lvl5pPr marL="1827398" indent="0" algn="ctr">
              <a:buNone/>
              <a:defRPr>
                <a:solidFill>
                  <a:schemeClr val="tx1">
                    <a:tint val="75000"/>
                  </a:schemeClr>
                </a:solidFill>
              </a:defRPr>
            </a:lvl5pPr>
            <a:lvl6pPr marL="2284245" indent="0" algn="ctr">
              <a:buNone/>
              <a:defRPr>
                <a:solidFill>
                  <a:schemeClr val="tx1">
                    <a:tint val="75000"/>
                  </a:schemeClr>
                </a:solidFill>
              </a:defRPr>
            </a:lvl6pPr>
            <a:lvl7pPr marL="2741098" indent="0" algn="ctr">
              <a:buNone/>
              <a:defRPr>
                <a:solidFill>
                  <a:schemeClr val="tx1">
                    <a:tint val="75000"/>
                  </a:schemeClr>
                </a:solidFill>
              </a:defRPr>
            </a:lvl7pPr>
            <a:lvl8pPr marL="3197941" indent="0" algn="ctr">
              <a:buNone/>
              <a:defRPr>
                <a:solidFill>
                  <a:schemeClr val="tx1">
                    <a:tint val="75000"/>
                  </a:schemeClr>
                </a:solidFill>
              </a:defRPr>
            </a:lvl8pPr>
            <a:lvl9pPr marL="36547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1979F05-00C5-4A69-87AA-5EB552EE7CD3}" type="datetime1">
              <a:rPr lang="en-US"/>
              <a:pPr/>
              <a:t>6/4/13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D0D64DA-CD12-48D1-999C-766918EDAD5C}"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61979F05-00C5-4A69-87AA-5EB552EE7CD3}" type="datetime1">
              <a:rPr lang="en-US"/>
              <a:pPr/>
              <a:t>6/4/13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A13A64A-0D20-47ED-9873-B9E8877FE8AF}"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solidFill>
                  <a:schemeClr val="tx1">
                    <a:tint val="75000"/>
                  </a:schemeClr>
                </a:solidFill>
              </a:defRPr>
            </a:lvl1pPr>
            <a:lvl2pPr marL="456846" indent="0">
              <a:buNone/>
              <a:defRPr sz="1800">
                <a:solidFill>
                  <a:schemeClr val="tx1">
                    <a:tint val="75000"/>
                  </a:schemeClr>
                </a:solidFill>
              </a:defRPr>
            </a:lvl2pPr>
            <a:lvl3pPr marL="913696" indent="0">
              <a:buNone/>
              <a:defRPr sz="1600">
                <a:solidFill>
                  <a:schemeClr val="tx1">
                    <a:tint val="75000"/>
                  </a:schemeClr>
                </a:solidFill>
              </a:defRPr>
            </a:lvl3pPr>
            <a:lvl4pPr marL="1370550" indent="0">
              <a:buNone/>
              <a:defRPr sz="1400">
                <a:solidFill>
                  <a:schemeClr val="tx1">
                    <a:tint val="75000"/>
                  </a:schemeClr>
                </a:solidFill>
              </a:defRPr>
            </a:lvl4pPr>
            <a:lvl5pPr marL="1827398" indent="0">
              <a:buNone/>
              <a:defRPr sz="1400">
                <a:solidFill>
                  <a:schemeClr val="tx1">
                    <a:tint val="75000"/>
                  </a:schemeClr>
                </a:solidFill>
              </a:defRPr>
            </a:lvl5pPr>
            <a:lvl6pPr marL="2284245" indent="0">
              <a:buNone/>
              <a:defRPr sz="1400">
                <a:solidFill>
                  <a:schemeClr val="tx1">
                    <a:tint val="75000"/>
                  </a:schemeClr>
                </a:solidFill>
              </a:defRPr>
            </a:lvl6pPr>
            <a:lvl7pPr marL="2741098" indent="0">
              <a:buNone/>
              <a:defRPr sz="1400">
                <a:solidFill>
                  <a:schemeClr val="tx1">
                    <a:tint val="75000"/>
                  </a:schemeClr>
                </a:solidFill>
              </a:defRPr>
            </a:lvl7pPr>
            <a:lvl8pPr marL="3197941" indent="0">
              <a:buNone/>
              <a:defRPr sz="1400">
                <a:solidFill>
                  <a:schemeClr val="tx1">
                    <a:tint val="75000"/>
                  </a:schemeClr>
                </a:solidFill>
              </a:defRPr>
            </a:lvl8pPr>
            <a:lvl9pPr marL="365479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1979F05-00C5-4A69-87AA-5EB552EE7CD3}" type="datetime1">
              <a:rPr lang="en-US"/>
              <a:pPr/>
              <a:t>6/4/13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87B7439-9AE0-4BCB-AE2D-5A4FECFC0FAC}"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1979F05-00C5-4A69-87AA-5EB552EE7CD3}" type="datetime1">
              <a:rPr lang="en-US"/>
              <a:pPr/>
              <a:t>6/4/13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63211AF-525F-4501-8240-5994047667EF}"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1979F05-00C5-4A69-87AA-5EB552EE7CD3}" type="datetime1">
              <a:rPr lang="en-US"/>
              <a:pPr/>
              <a:t>6/4/13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E0A8FA3-F2A8-47F3-AEC8-7DFFDB66EEBE}"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1979F05-00C5-4A69-87AA-5EB552EE7CD3}" type="datetime1">
              <a:rPr lang="en-US"/>
              <a:pPr/>
              <a:t>6/4/13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A42F5F5-08A6-4E30-872F-561B3686EC24}"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1979F05-00C5-4A69-87AA-5EB552EE7CD3}" type="datetime1">
              <a:rPr lang="en-US"/>
              <a:pPr/>
              <a:t>6/4/13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8DE5662-DA34-4428-B92B-A0CF8EFE62A5}"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1979F05-00C5-4A69-87AA-5EB552EE7CD3}" type="datetime1">
              <a:rPr lang="en-US"/>
              <a:pPr/>
              <a:t>6/4/13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6DBBB0C-179C-44B7-BEA5-6A96C135D0B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Shwetak N. Patel - University of Washington</a:t>
            </a:r>
          </a:p>
        </p:txBody>
      </p:sp>
      <p:sp>
        <p:nvSpPr>
          <p:cNvPr id="4" name="Rectangle 12"/>
          <p:cNvSpPr>
            <a:spLocks noGrp="1" noChangeArrowheads="1"/>
          </p:cNvSpPr>
          <p:nvPr>
            <p:ph type="sldNum" sz="quarter" idx="11"/>
          </p:nvPr>
        </p:nvSpPr>
        <p:spPr>
          <a:ln/>
        </p:spPr>
        <p:txBody>
          <a:bodyPr/>
          <a:lstStyle>
            <a:lvl1pPr>
              <a:defRPr/>
            </a:lvl1pPr>
          </a:lstStyle>
          <a:p>
            <a:fld id="{FDE025BD-AE9B-40A8-8421-5C4BE9B347EE}"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1979F05-00C5-4A69-87AA-5EB552EE7CD3}" type="datetime1">
              <a:rPr lang="en-US"/>
              <a:pPr/>
              <a:t>6/4/13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ADA55DB-2EDE-412E-BEF7-EFA4D4BC9FB5}"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1979F05-00C5-4A69-87AA-5EB552EE7CD3}" type="datetime1">
              <a:rPr lang="en-US"/>
              <a:pPr/>
              <a:t>6/4/13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F89AAC8-110B-438A-9A07-F355F5F0CB31}"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1979F05-00C5-4A69-87AA-5EB552EE7CD3}" type="datetime1">
              <a:rPr lang="en-US"/>
              <a:pPr/>
              <a:t>6/4/13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281ACB-76F6-47DF-8E99-A472FD7B47B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Shwetak N. Patel - University of Washington</a:t>
            </a:r>
          </a:p>
        </p:txBody>
      </p:sp>
      <p:sp>
        <p:nvSpPr>
          <p:cNvPr id="3" name="Rectangle 12"/>
          <p:cNvSpPr>
            <a:spLocks noGrp="1" noChangeArrowheads="1"/>
          </p:cNvSpPr>
          <p:nvPr>
            <p:ph type="sldNum" sz="quarter" idx="11"/>
          </p:nvPr>
        </p:nvSpPr>
        <p:spPr>
          <a:ln/>
        </p:spPr>
        <p:txBody>
          <a:bodyPr/>
          <a:lstStyle>
            <a:lvl1pPr>
              <a:defRPr/>
            </a:lvl1pPr>
          </a:lstStyle>
          <a:p>
            <a:fld id="{58E69DF9-BED7-44CD-A37D-7BB9098CA65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857250"/>
          </a:xfrm>
        </p:spPr>
        <p:txBody>
          <a:bodyPr/>
          <a:lstStyle/>
          <a:p>
            <a:r>
              <a:rPr lang="en-US" dirty="0" smtClean="0"/>
              <a:t>Click to edit Master title style</a:t>
            </a:r>
            <a:endParaRPr lang="en-US" dirty="0"/>
          </a:p>
        </p:txBody>
      </p:sp>
      <p:sp>
        <p:nvSpPr>
          <p:cNvPr id="6" name="Rectangle 5"/>
          <p:cNvSpPr>
            <a:spLocks noGrp="1" noChangeArrowheads="1"/>
          </p:cNvSpPr>
          <p:nvPr>
            <p:ph type="ftr" sz="quarter" idx="10"/>
          </p:nvPr>
        </p:nvSpPr>
        <p:spPr>
          <a:ln/>
        </p:spPr>
        <p:txBody>
          <a:bodyPr/>
          <a:lstStyle>
            <a:lvl1pPr>
              <a:defRPr/>
            </a:lvl1pPr>
          </a:lstStyle>
          <a:p>
            <a:pPr>
              <a:defRPr/>
            </a:pPr>
            <a:r>
              <a:rPr lang="en-US"/>
              <a:t>Shwetak N. Patel - University of Washington</a:t>
            </a:r>
          </a:p>
        </p:txBody>
      </p:sp>
      <p:sp>
        <p:nvSpPr>
          <p:cNvPr id="7" name="Rectangle 12"/>
          <p:cNvSpPr>
            <a:spLocks noGrp="1" noChangeArrowheads="1"/>
          </p:cNvSpPr>
          <p:nvPr>
            <p:ph type="sldNum" sz="quarter" idx="11"/>
          </p:nvPr>
        </p:nvSpPr>
        <p:spPr>
          <a:ln/>
        </p:spPr>
        <p:txBody>
          <a:bodyPr/>
          <a:lstStyle>
            <a:lvl1pPr>
              <a:defRPr/>
            </a:lvl1pPr>
          </a:lstStyle>
          <a:p>
            <a:fld id="{5CBF8BE8-CBE5-4830-BDC8-A3DEFC16DA85}" type="slidenum">
              <a:rPr lang="en-US"/>
              <a:pPr/>
              <a:t>‹#›</a:t>
            </a:fld>
            <a:endParaRPr lang="en-US"/>
          </a:p>
        </p:txBody>
      </p:sp>
      <p:sp>
        <p:nvSpPr>
          <p:cNvPr id="10" name="Content Placeholder 2"/>
          <p:cNvSpPr>
            <a:spLocks noGrp="1"/>
          </p:cNvSpPr>
          <p:nvPr>
            <p:ph sz="half" idx="1"/>
          </p:nvPr>
        </p:nvSpPr>
        <p:spPr>
          <a:xfrm>
            <a:off x="533400" y="1752600"/>
            <a:ext cx="4000500" cy="4191000"/>
          </a:xfrm>
        </p:spPr>
        <p:txBody>
          <a:bodyPr/>
          <a:lstStyle>
            <a:lvl1pPr>
              <a:defRPr lang="en-US" sz="2800" dirty="0" smtClean="0">
                <a:solidFill>
                  <a:schemeClr val="tx1"/>
                </a:solidFill>
                <a:latin typeface="Helv"/>
                <a:ea typeface="Helv"/>
                <a:cs typeface="+mn-cs"/>
              </a:defRPr>
            </a:lvl1pPr>
            <a:lvl2pPr>
              <a:defRPr lang="en-US" sz="2400" dirty="0" smtClean="0">
                <a:solidFill>
                  <a:schemeClr val="tx1"/>
                </a:solidFill>
                <a:latin typeface="Helv"/>
                <a:ea typeface="Helv"/>
                <a:cs typeface="+mn-cs"/>
              </a:defRPr>
            </a:lvl2pPr>
            <a:lvl3pPr>
              <a:buClr>
                <a:srgbClr val="FFC000"/>
              </a:buClr>
              <a:defRPr sz="2000">
                <a:latin typeface="Helv"/>
              </a:defRPr>
            </a:lvl3pPr>
            <a:lvl4pPr>
              <a:defRPr sz="1800">
                <a:latin typeface="Helv"/>
              </a:defRPr>
            </a:lvl4pPr>
            <a:lvl5pPr>
              <a:defRPr sz="1800">
                <a:latin typeface="Helv"/>
              </a:defRPr>
            </a:lvl5pPr>
            <a:lvl6pPr>
              <a:defRPr sz="1800"/>
            </a:lvl6pPr>
            <a:lvl7pPr>
              <a:defRPr sz="1800"/>
            </a:lvl7pPr>
            <a:lvl8pPr>
              <a:defRPr sz="1800"/>
            </a:lvl8pPr>
            <a:lvl9pPr>
              <a:defRPr sz="1800"/>
            </a:lvl9pPr>
          </a:lstStyle>
          <a:p>
            <a:pPr marL="342900" lvl="0" indent="-342900" algn="l" rtl="0" eaLnBrk="0" fontAlgn="base" hangingPunct="0">
              <a:lnSpc>
                <a:spcPct val="120000"/>
              </a:lnSpc>
              <a:spcBef>
                <a:spcPct val="20000"/>
              </a:spcBef>
              <a:spcAft>
                <a:spcPct val="0"/>
              </a:spcAft>
              <a:buClr>
                <a:srgbClr val="FFC000"/>
              </a:buClr>
              <a:buSzPct val="75000"/>
              <a:buFont typeface="Wingdings" pitchFamily="2" charset="2"/>
              <a:buChar char="n"/>
            </a:pPr>
            <a:r>
              <a:rPr lang="en-US" dirty="0" smtClean="0"/>
              <a:t>Click to edit Master text styles</a:t>
            </a:r>
          </a:p>
          <a:p>
            <a:pPr marL="742950" lvl="1" indent="-285750" algn="l" rtl="0" eaLnBrk="0" fontAlgn="base" hangingPunct="0">
              <a:lnSpc>
                <a:spcPct val="120000"/>
              </a:lnSpc>
              <a:spcBef>
                <a:spcPct val="20000"/>
              </a:spcBef>
              <a:spcAft>
                <a:spcPct val="0"/>
              </a:spcAft>
              <a:buClr>
                <a:srgbClr val="46466A"/>
              </a:buClr>
              <a:buSzPct val="65000"/>
              <a:buFont typeface="Wingdings" pitchFamily="2" charset="2"/>
              <a:buChar char="n"/>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2"/>
          </p:nvPr>
        </p:nvSpPr>
        <p:spPr>
          <a:xfrm>
            <a:off x="4686300" y="1752600"/>
            <a:ext cx="4000500" cy="4191000"/>
          </a:xfrm>
        </p:spPr>
        <p:txBody>
          <a:bodyPr/>
          <a:lstStyle>
            <a:lvl1pPr>
              <a:defRPr lang="en-US" sz="2800" dirty="0" smtClean="0">
                <a:solidFill>
                  <a:schemeClr val="tx1"/>
                </a:solidFill>
                <a:latin typeface="Helv"/>
                <a:ea typeface="Helv"/>
                <a:cs typeface="+mn-cs"/>
              </a:defRPr>
            </a:lvl1pPr>
            <a:lvl2pPr>
              <a:defRPr sz="2400"/>
            </a:lvl2pPr>
            <a:lvl3pPr>
              <a:defRPr lang="en-US" sz="2000" dirty="0" smtClean="0">
                <a:solidFill>
                  <a:schemeClr val="tx1"/>
                </a:solidFill>
                <a:latin typeface="Helv"/>
                <a:ea typeface="Helv"/>
                <a:cs typeface="+mn-cs"/>
              </a:defRPr>
            </a:lvl3pPr>
            <a:lvl4pPr>
              <a:defRPr sz="1800">
                <a:latin typeface="Helv"/>
              </a:defRPr>
            </a:lvl4pPr>
            <a:lvl5pPr>
              <a:defRPr sz="1800">
                <a:latin typeface="Helv"/>
              </a:defRPr>
            </a:lvl5pPr>
            <a:lvl6pPr>
              <a:defRPr sz="1800"/>
            </a:lvl6pPr>
            <a:lvl7pPr>
              <a:defRPr sz="1800"/>
            </a:lvl7pPr>
            <a:lvl8pPr>
              <a:defRPr sz="1800"/>
            </a:lvl8pPr>
            <a:lvl9pPr>
              <a:defRPr sz="1800"/>
            </a:lvl9pPr>
          </a:lstStyle>
          <a:p>
            <a:pPr marL="342900" lvl="0" indent="-342900" algn="l" rtl="0" eaLnBrk="0" fontAlgn="base" hangingPunct="0">
              <a:lnSpc>
                <a:spcPct val="120000"/>
              </a:lnSpc>
              <a:spcBef>
                <a:spcPct val="20000"/>
              </a:spcBef>
              <a:spcAft>
                <a:spcPct val="0"/>
              </a:spcAft>
              <a:buClr>
                <a:srgbClr val="FFC000"/>
              </a:buClr>
              <a:buSzPct val="75000"/>
              <a:buFont typeface="Wingdings" pitchFamily="2" charset="2"/>
              <a:buChar char="n"/>
            </a:pPr>
            <a:r>
              <a:rPr lang="en-US" dirty="0" smtClean="0"/>
              <a:t>Click to edit Master text styles</a:t>
            </a:r>
          </a:p>
          <a:p>
            <a:pPr lvl="1"/>
            <a:r>
              <a:rPr lang="en-US" dirty="0" smtClean="0"/>
              <a:t>Second level</a:t>
            </a:r>
          </a:p>
          <a:p>
            <a:pPr marL="1143000" lvl="2" indent="-228600" algn="l" rtl="0" eaLnBrk="0" fontAlgn="base" hangingPunct="0">
              <a:lnSpc>
                <a:spcPct val="120000"/>
              </a:lnSpc>
              <a:spcBef>
                <a:spcPct val="20000"/>
              </a:spcBef>
              <a:spcAft>
                <a:spcPct val="0"/>
              </a:spcAft>
              <a:buClr>
                <a:srgbClr val="FFC000"/>
              </a:buClr>
              <a:buSzPct val="55000"/>
              <a:buFont typeface="Wingdings" pitchFamily="2" charset="2"/>
              <a:buChar char="n"/>
            </a:pPr>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752600"/>
            <a:ext cx="40005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40005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Shwetak N. Patel - University of Washington</a:t>
            </a:r>
          </a:p>
        </p:txBody>
      </p:sp>
      <p:sp>
        <p:nvSpPr>
          <p:cNvPr id="6" name="Rectangle 12"/>
          <p:cNvSpPr>
            <a:spLocks noGrp="1" noChangeArrowheads="1"/>
          </p:cNvSpPr>
          <p:nvPr>
            <p:ph type="sldNum" sz="quarter" idx="11"/>
          </p:nvPr>
        </p:nvSpPr>
        <p:spPr>
          <a:ln/>
        </p:spPr>
        <p:txBody>
          <a:bodyPr/>
          <a:lstStyle>
            <a:lvl1pPr>
              <a:defRPr/>
            </a:lvl1pPr>
          </a:lstStyle>
          <a:p>
            <a:fld id="{63E8F17A-AB48-4BB2-8FB3-EC26C3B767D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a:xfrm>
            <a:off x="6400800" y="6356350"/>
            <a:ext cx="2289175" cy="365125"/>
          </a:xfrm>
          <a:prstGeom prst="rect">
            <a:avLst/>
          </a:prstGeom>
        </p:spPr>
        <p:txBody>
          <a:bodyPr/>
          <a:lstStyle>
            <a:lvl1pPr>
              <a:defRPr/>
            </a:lvl1pPr>
          </a:lstStyle>
          <a:p>
            <a:pPr>
              <a:defRPr/>
            </a:pPr>
            <a:r>
              <a:rPr lang="en-US" smtClean="0"/>
              <a:t>June 2009</a:t>
            </a:r>
            <a:endParaRPr lang="en-US"/>
          </a:p>
        </p:txBody>
      </p:sp>
      <p:sp>
        <p:nvSpPr>
          <p:cNvPr id="8" name="Footer Placeholder 2"/>
          <p:cNvSpPr>
            <a:spLocks noGrp="1"/>
          </p:cNvSpPr>
          <p:nvPr>
            <p:ph type="ftr" sz="quarter" idx="11"/>
          </p:nvPr>
        </p:nvSpPr>
        <p:spPr/>
        <p:txBody>
          <a:bodyPr/>
          <a:lstStyle>
            <a:lvl1pPr>
              <a:defRPr/>
            </a:lvl1pPr>
          </a:lstStyle>
          <a:p>
            <a:pPr>
              <a:defRPr/>
            </a:pPr>
            <a:r>
              <a:rPr lang="en-US" smtClean="0"/>
              <a:t>Spirometry 360 © University of Washington </a:t>
            </a:r>
            <a:endParaRPr lang="en-US"/>
          </a:p>
        </p:txBody>
      </p:sp>
      <p:sp>
        <p:nvSpPr>
          <p:cNvPr id="9" name="Slide Number Placeholder 22"/>
          <p:cNvSpPr>
            <a:spLocks noGrp="1"/>
          </p:cNvSpPr>
          <p:nvPr>
            <p:ph type="sldNum" sz="quarter" idx="12"/>
          </p:nvPr>
        </p:nvSpPr>
        <p:spPr/>
        <p:txBody>
          <a:bodyPr/>
          <a:lstStyle>
            <a:lvl1pPr>
              <a:defRPr/>
            </a:lvl1pPr>
          </a:lstStyle>
          <a:p>
            <a:pPr>
              <a:defRPr/>
            </a:pPr>
            <a:fld id="{FA82C5F1-4563-0D47-A573-9CDFC94C9A1D}" type="slidenum">
              <a:rPr lang="en-US"/>
              <a:pPr>
                <a:defRPr/>
              </a:pPr>
              <a:t>‹#›</a:t>
            </a:fld>
            <a:endParaRPr lang="en-US"/>
          </a:p>
        </p:txBody>
      </p:sp>
    </p:spTree>
    <p:extLst>
      <p:ext uri="{BB962C8B-B14F-4D97-AF65-F5344CB8AC3E}">
        <p14:creationId xmlns:p14="http://schemas.microsoft.com/office/powerpoint/2010/main" val="346423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D645960-98B6-4AFE-973A-BCC596B39910}" type="datetime1">
              <a:rPr lang="en-US"/>
              <a:pPr/>
              <a:t>6/4/13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6B8A627-66EB-4725-A052-48E481ACB71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theme" Target="../theme/theme2.xml"/><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theme" Target="../theme/theme3.xml"/><Relationship Id="rId14" Type="http://schemas.openxmlformats.org/officeDocument/2006/relationships/image" Target="../media/image1.jpeg"/><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2.xml"/><Relationship Id="rId12" Type="http://schemas.openxmlformats.org/officeDocument/2006/relationships/theme" Target="../theme/theme4.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473075"/>
            <a:ext cx="8153400" cy="8572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533400" y="1752600"/>
            <a:ext cx="8153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rtl="0" eaLnBrk="0" fontAlgn="base" hangingPunct="0">
              <a:lnSpc>
                <a:spcPct val="120000"/>
              </a:lnSpc>
              <a:spcBef>
                <a:spcPct val="20000"/>
              </a:spcBef>
              <a:spcAft>
                <a:spcPct val="0"/>
              </a:spcAft>
              <a:buClr>
                <a:srgbClr val="FFC000"/>
              </a:buClr>
              <a:buSzPct val="75000"/>
              <a:buFont typeface="Wingdings" pitchFamily="2" charset="2"/>
              <a:buChar char="n"/>
            </a:pPr>
            <a:r>
              <a:rPr lang="en-US" dirty="0" smtClean="0"/>
              <a:t>Click to edit Master text styles</a:t>
            </a:r>
          </a:p>
          <a:p>
            <a:pPr marL="742950" lvl="1" indent="-285750" algn="l" rtl="0" eaLnBrk="0" fontAlgn="base" hangingPunct="0">
              <a:lnSpc>
                <a:spcPct val="120000"/>
              </a:lnSpc>
              <a:spcBef>
                <a:spcPct val="20000"/>
              </a:spcBef>
              <a:spcAft>
                <a:spcPct val="0"/>
              </a:spcAft>
              <a:buClr>
                <a:srgbClr val="46466A"/>
              </a:buClr>
              <a:buSzPct val="65000"/>
              <a:buFont typeface="Wingdings" pitchFamily="2" charset="2"/>
              <a:buChar char="n"/>
            </a:pPr>
            <a:r>
              <a:rPr lang="en-US" dirty="0" smtClean="0"/>
              <a:t>Second level</a:t>
            </a:r>
          </a:p>
          <a:p>
            <a:pPr marL="1143000" lvl="2" indent="-228600" algn="l" rtl="0" eaLnBrk="0" fontAlgn="base" hangingPunct="0">
              <a:lnSpc>
                <a:spcPct val="120000"/>
              </a:lnSpc>
              <a:spcBef>
                <a:spcPct val="20000"/>
              </a:spcBef>
              <a:spcAft>
                <a:spcPct val="0"/>
              </a:spcAft>
              <a:buClr>
                <a:srgbClr val="FFC000"/>
              </a:buClr>
              <a:buSzPct val="55000"/>
              <a:buFont typeface="Wingdings" pitchFamily="2" charset="2"/>
              <a:buChar char="n"/>
            </a:pPr>
            <a:r>
              <a:rPr lang="en-US" dirty="0" smtClean="0"/>
              <a:t>Third level</a:t>
            </a:r>
          </a:p>
          <a:p>
            <a:pPr lvl="3"/>
            <a:r>
              <a:rPr lang="en-US" dirty="0" smtClean="0"/>
              <a:t>Fourth level</a:t>
            </a:r>
          </a:p>
          <a:p>
            <a:pPr lvl="4"/>
            <a:r>
              <a:rPr lang="en-US" dirty="0" smtClean="0"/>
              <a:t>Fifth level</a:t>
            </a:r>
          </a:p>
        </p:txBody>
      </p:sp>
      <p:sp>
        <p:nvSpPr>
          <p:cNvPr id="112645" name="Rectangle 5"/>
          <p:cNvSpPr>
            <a:spLocks noGrp="1" noChangeArrowheads="1"/>
          </p:cNvSpPr>
          <p:nvPr>
            <p:ph type="ftr" sz="quarter" idx="3"/>
          </p:nvPr>
        </p:nvSpPr>
        <p:spPr bwMode="auto">
          <a:xfrm>
            <a:off x="533400" y="6461125"/>
            <a:ext cx="8153400" cy="244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eaLnBrk="1" hangingPunct="1">
              <a:defRPr sz="1000" i="0">
                <a:latin typeface="Helv"/>
                <a:ea typeface="+mn-ea"/>
                <a:cs typeface="+mn-cs"/>
              </a:defRPr>
            </a:lvl1pPr>
          </a:lstStyle>
          <a:p>
            <a:pPr>
              <a:defRPr/>
            </a:pPr>
            <a:r>
              <a:rPr lang="en-US" dirty="0" smtClean="0"/>
              <a:t>Shwetak N. Patel - University of Washington</a:t>
            </a:r>
            <a:endParaRPr lang="en-US" dirty="0"/>
          </a:p>
        </p:txBody>
      </p:sp>
      <p:sp>
        <p:nvSpPr>
          <p:cNvPr id="112652" name="Rectangle 12"/>
          <p:cNvSpPr>
            <a:spLocks noGrp="1" noChangeArrowheads="1"/>
          </p:cNvSpPr>
          <p:nvPr>
            <p:ph type="sldNum" sz="quarter" idx="4"/>
          </p:nvPr>
        </p:nvSpPr>
        <p:spPr bwMode="auto">
          <a:xfrm>
            <a:off x="6788150" y="62579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i="0">
                <a:latin typeface="Helv"/>
              </a:defRPr>
            </a:lvl1pPr>
          </a:lstStyle>
          <a:p>
            <a:fld id="{539248CC-F157-4C1E-A484-FB39426129DE}"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4167" r:id="rId1"/>
    <p:sldLayoutId id="2147484122" r:id="rId2"/>
    <p:sldLayoutId id="2147484124" r:id="rId3"/>
    <p:sldLayoutId id="2147484126" r:id="rId4"/>
    <p:sldLayoutId id="2147484127" r:id="rId5"/>
    <p:sldLayoutId id="2147484132" r:id="rId6"/>
    <p:sldLayoutId id="2147484133" r:id="rId7"/>
    <p:sldLayoutId id="2147484169" r:id="rId8"/>
  </p:sldLayoutIdLst>
  <p:hf hdr="0" dt="0"/>
  <p:txStyles>
    <p:titleStyle>
      <a:lvl1pPr algn="ctr" rtl="0" eaLnBrk="0" fontAlgn="base" hangingPunct="0">
        <a:lnSpc>
          <a:spcPct val="115000"/>
        </a:lnSpc>
        <a:spcBef>
          <a:spcPct val="0"/>
        </a:spcBef>
        <a:spcAft>
          <a:spcPct val="0"/>
        </a:spcAft>
        <a:defRPr sz="3600" b="1">
          <a:solidFill>
            <a:schemeClr val="tx2"/>
          </a:solidFill>
          <a:latin typeface="Helv"/>
          <a:ea typeface="Helv"/>
          <a:cs typeface="+mj-cs"/>
        </a:defRPr>
      </a:lvl1pPr>
      <a:lvl2pPr algn="l" rtl="0" eaLnBrk="0" fontAlgn="base" hangingPunct="0">
        <a:lnSpc>
          <a:spcPct val="115000"/>
        </a:lnSpc>
        <a:spcBef>
          <a:spcPct val="0"/>
        </a:spcBef>
        <a:spcAft>
          <a:spcPct val="0"/>
        </a:spcAft>
        <a:defRPr sz="3600">
          <a:solidFill>
            <a:srgbClr val="FFFF00"/>
          </a:solidFill>
          <a:latin typeface="Arial" pitchFamily="34" charset="0"/>
          <a:ea typeface="Arial" charset="0"/>
          <a:cs typeface="Arial" pitchFamily="34" charset="0"/>
        </a:defRPr>
      </a:lvl2pPr>
      <a:lvl3pPr algn="l" rtl="0" eaLnBrk="0" fontAlgn="base" hangingPunct="0">
        <a:lnSpc>
          <a:spcPct val="115000"/>
        </a:lnSpc>
        <a:spcBef>
          <a:spcPct val="0"/>
        </a:spcBef>
        <a:spcAft>
          <a:spcPct val="0"/>
        </a:spcAft>
        <a:defRPr sz="3600">
          <a:solidFill>
            <a:srgbClr val="FFFF00"/>
          </a:solidFill>
          <a:latin typeface="Arial" pitchFamily="34" charset="0"/>
          <a:ea typeface="Arial" charset="0"/>
          <a:cs typeface="Arial" pitchFamily="34" charset="0"/>
        </a:defRPr>
      </a:lvl3pPr>
      <a:lvl4pPr algn="l" rtl="0" eaLnBrk="0" fontAlgn="base" hangingPunct="0">
        <a:lnSpc>
          <a:spcPct val="115000"/>
        </a:lnSpc>
        <a:spcBef>
          <a:spcPct val="0"/>
        </a:spcBef>
        <a:spcAft>
          <a:spcPct val="0"/>
        </a:spcAft>
        <a:defRPr sz="3600">
          <a:solidFill>
            <a:srgbClr val="FFFF00"/>
          </a:solidFill>
          <a:latin typeface="Arial" pitchFamily="34" charset="0"/>
          <a:ea typeface="Arial" charset="0"/>
          <a:cs typeface="Arial" pitchFamily="34" charset="0"/>
        </a:defRPr>
      </a:lvl4pPr>
      <a:lvl5pPr algn="l" rtl="0" eaLnBrk="0" fontAlgn="base" hangingPunct="0">
        <a:lnSpc>
          <a:spcPct val="115000"/>
        </a:lnSpc>
        <a:spcBef>
          <a:spcPct val="0"/>
        </a:spcBef>
        <a:spcAft>
          <a:spcPct val="0"/>
        </a:spcAft>
        <a:defRPr sz="3600">
          <a:solidFill>
            <a:srgbClr val="FFFF00"/>
          </a:solidFill>
          <a:latin typeface="Arial" pitchFamily="34" charset="0"/>
          <a:ea typeface="Arial" charset="0"/>
          <a:cs typeface="Arial" pitchFamily="34" charset="0"/>
        </a:defRPr>
      </a:lvl5pPr>
      <a:lvl6pPr marL="457200" algn="l" rtl="0" fontAlgn="base">
        <a:lnSpc>
          <a:spcPct val="115000"/>
        </a:lnSpc>
        <a:spcBef>
          <a:spcPct val="0"/>
        </a:spcBef>
        <a:spcAft>
          <a:spcPct val="0"/>
        </a:spcAft>
        <a:defRPr sz="3600">
          <a:solidFill>
            <a:srgbClr val="FFFF00"/>
          </a:solidFill>
          <a:latin typeface="Arial" pitchFamily="34" charset="0"/>
          <a:cs typeface="Arial" pitchFamily="34" charset="0"/>
        </a:defRPr>
      </a:lvl6pPr>
      <a:lvl7pPr marL="914400" algn="l" rtl="0" fontAlgn="base">
        <a:lnSpc>
          <a:spcPct val="115000"/>
        </a:lnSpc>
        <a:spcBef>
          <a:spcPct val="0"/>
        </a:spcBef>
        <a:spcAft>
          <a:spcPct val="0"/>
        </a:spcAft>
        <a:defRPr sz="3600">
          <a:solidFill>
            <a:srgbClr val="FFFF00"/>
          </a:solidFill>
          <a:latin typeface="Arial" pitchFamily="34" charset="0"/>
          <a:cs typeface="Arial" pitchFamily="34" charset="0"/>
        </a:defRPr>
      </a:lvl7pPr>
      <a:lvl8pPr marL="1371600" algn="l" rtl="0" fontAlgn="base">
        <a:lnSpc>
          <a:spcPct val="115000"/>
        </a:lnSpc>
        <a:spcBef>
          <a:spcPct val="0"/>
        </a:spcBef>
        <a:spcAft>
          <a:spcPct val="0"/>
        </a:spcAft>
        <a:defRPr sz="3600">
          <a:solidFill>
            <a:srgbClr val="FFFF00"/>
          </a:solidFill>
          <a:latin typeface="Arial" pitchFamily="34" charset="0"/>
          <a:cs typeface="Arial" pitchFamily="34" charset="0"/>
        </a:defRPr>
      </a:lvl8pPr>
      <a:lvl9pPr marL="1828800" algn="l" rtl="0" fontAlgn="base">
        <a:lnSpc>
          <a:spcPct val="115000"/>
        </a:lnSpc>
        <a:spcBef>
          <a:spcPct val="0"/>
        </a:spcBef>
        <a:spcAft>
          <a:spcPct val="0"/>
        </a:spcAft>
        <a:defRPr sz="3600">
          <a:solidFill>
            <a:srgbClr val="FFFF00"/>
          </a:solidFill>
          <a:latin typeface="Arial" pitchFamily="34" charset="0"/>
          <a:cs typeface="Arial" pitchFamily="34" charset="0"/>
        </a:defRPr>
      </a:lvl9pPr>
    </p:titleStyle>
    <p:bodyStyle>
      <a:lvl1pPr marL="342900" indent="-342900" algn="l" rtl="0" eaLnBrk="0" fontAlgn="base" hangingPunct="0">
        <a:lnSpc>
          <a:spcPct val="120000"/>
        </a:lnSpc>
        <a:spcBef>
          <a:spcPct val="20000"/>
        </a:spcBef>
        <a:spcAft>
          <a:spcPct val="0"/>
        </a:spcAft>
        <a:buClr>
          <a:schemeClr val="accent2"/>
        </a:buClr>
        <a:buSzPct val="75000"/>
        <a:buFont typeface="Wingdings" pitchFamily="2" charset="2"/>
        <a:buChar char="n"/>
        <a:defRPr lang="en-US" sz="3100" dirty="0" smtClean="0">
          <a:solidFill>
            <a:schemeClr val="tx1"/>
          </a:solidFill>
          <a:latin typeface="Helv"/>
          <a:ea typeface="Helv"/>
          <a:cs typeface="+mn-cs"/>
        </a:defRPr>
      </a:lvl1pPr>
      <a:lvl2pPr marL="742950" indent="-285750" algn="l" rtl="0" eaLnBrk="0" fontAlgn="base" hangingPunct="0">
        <a:lnSpc>
          <a:spcPct val="120000"/>
        </a:lnSpc>
        <a:spcBef>
          <a:spcPct val="20000"/>
        </a:spcBef>
        <a:spcAft>
          <a:spcPct val="0"/>
        </a:spcAft>
        <a:buClr>
          <a:schemeClr val="accent1"/>
        </a:buClr>
        <a:buSzPct val="65000"/>
        <a:buFont typeface="Wingdings" pitchFamily="2" charset="2"/>
        <a:buChar char="n"/>
        <a:defRPr lang="en-US" sz="2600" dirty="0" smtClean="0">
          <a:solidFill>
            <a:schemeClr val="tx1"/>
          </a:solidFill>
          <a:latin typeface="Helv"/>
          <a:ea typeface="Helv"/>
          <a:cs typeface="+mn-cs"/>
        </a:defRPr>
      </a:lvl2pPr>
      <a:lvl3pPr marL="1143000" indent="-228600" algn="l" rtl="0" eaLnBrk="0" fontAlgn="base" hangingPunct="0">
        <a:lnSpc>
          <a:spcPct val="120000"/>
        </a:lnSpc>
        <a:spcBef>
          <a:spcPct val="20000"/>
        </a:spcBef>
        <a:spcAft>
          <a:spcPct val="0"/>
        </a:spcAft>
        <a:buClr>
          <a:schemeClr val="hlink"/>
        </a:buClr>
        <a:buSzPct val="55000"/>
        <a:buFont typeface="Wingdings" pitchFamily="2" charset="2"/>
        <a:buChar char="n"/>
        <a:defRPr lang="en-US" sz="2400" dirty="0" smtClean="0">
          <a:solidFill>
            <a:schemeClr val="tx1"/>
          </a:solidFill>
          <a:latin typeface="Helv"/>
          <a:ea typeface="Helv"/>
          <a:cs typeface="+mn-cs"/>
        </a:defRPr>
      </a:lvl3pPr>
      <a:lvl4pPr marL="1600200" indent="-228600" algn="l" rtl="0" eaLnBrk="0" fontAlgn="base" hangingPunct="0">
        <a:lnSpc>
          <a:spcPct val="120000"/>
        </a:lnSpc>
        <a:spcBef>
          <a:spcPct val="20000"/>
        </a:spcBef>
        <a:spcAft>
          <a:spcPct val="0"/>
        </a:spcAft>
        <a:buClr>
          <a:schemeClr val="accent2"/>
        </a:buClr>
        <a:buFont typeface="Wingdings" pitchFamily="2" charset="2"/>
        <a:buChar char="§"/>
        <a:defRPr sz="2000">
          <a:solidFill>
            <a:schemeClr val="tx1"/>
          </a:solidFill>
          <a:latin typeface="+mn-lt"/>
          <a:ea typeface="Helv"/>
          <a:cs typeface="+mn-cs"/>
        </a:defRPr>
      </a:lvl4pPr>
      <a:lvl5pPr marL="2057400" indent="-228600" algn="l" rtl="0" eaLnBrk="0" fontAlgn="base" hangingPunct="0">
        <a:lnSpc>
          <a:spcPct val="120000"/>
        </a:lnSpc>
        <a:spcBef>
          <a:spcPct val="20000"/>
        </a:spcBef>
        <a:spcAft>
          <a:spcPct val="0"/>
        </a:spcAft>
        <a:buClr>
          <a:schemeClr val="tx1"/>
        </a:buClr>
        <a:buSzPct val="85000"/>
        <a:buFont typeface="Wingdings" pitchFamily="2" charset="2"/>
        <a:buChar char="§"/>
        <a:defRPr sz="2000">
          <a:solidFill>
            <a:schemeClr val="tx1"/>
          </a:solidFill>
          <a:latin typeface="+mn-lt"/>
          <a:ea typeface="Helv"/>
          <a:cs typeface="+mn-cs"/>
        </a:defRPr>
      </a:lvl5pPr>
      <a:lvl6pPr marL="2514600" indent="-228600" algn="l" rtl="0" fontAlgn="base">
        <a:lnSpc>
          <a:spcPct val="120000"/>
        </a:lnSpc>
        <a:spcBef>
          <a:spcPct val="20000"/>
        </a:spcBef>
        <a:spcAft>
          <a:spcPct val="0"/>
        </a:spcAft>
        <a:buClr>
          <a:schemeClr val="tx1"/>
        </a:buClr>
        <a:buSzPct val="85000"/>
        <a:buFont typeface="Wingdings" pitchFamily="2" charset="2"/>
        <a:buChar char="§"/>
        <a:defRPr sz="2000">
          <a:solidFill>
            <a:schemeClr val="tx1"/>
          </a:solidFill>
          <a:latin typeface="+mn-lt"/>
          <a:cs typeface="+mn-cs"/>
        </a:defRPr>
      </a:lvl6pPr>
      <a:lvl7pPr marL="2971800" indent="-228600" algn="l" rtl="0" fontAlgn="base">
        <a:lnSpc>
          <a:spcPct val="120000"/>
        </a:lnSpc>
        <a:spcBef>
          <a:spcPct val="20000"/>
        </a:spcBef>
        <a:spcAft>
          <a:spcPct val="0"/>
        </a:spcAft>
        <a:buClr>
          <a:schemeClr val="tx1"/>
        </a:buClr>
        <a:buSzPct val="85000"/>
        <a:buFont typeface="Wingdings" pitchFamily="2" charset="2"/>
        <a:buChar char="§"/>
        <a:defRPr sz="2000">
          <a:solidFill>
            <a:schemeClr val="tx1"/>
          </a:solidFill>
          <a:latin typeface="+mn-lt"/>
          <a:cs typeface="+mn-cs"/>
        </a:defRPr>
      </a:lvl7pPr>
      <a:lvl8pPr marL="3429000" indent="-228600" algn="l" rtl="0" fontAlgn="base">
        <a:lnSpc>
          <a:spcPct val="120000"/>
        </a:lnSpc>
        <a:spcBef>
          <a:spcPct val="20000"/>
        </a:spcBef>
        <a:spcAft>
          <a:spcPct val="0"/>
        </a:spcAft>
        <a:buClr>
          <a:schemeClr val="tx1"/>
        </a:buClr>
        <a:buSzPct val="85000"/>
        <a:buFont typeface="Wingdings" pitchFamily="2" charset="2"/>
        <a:buChar char="§"/>
        <a:defRPr sz="2000">
          <a:solidFill>
            <a:schemeClr val="tx1"/>
          </a:solidFill>
          <a:latin typeface="+mn-lt"/>
          <a:cs typeface="+mn-cs"/>
        </a:defRPr>
      </a:lvl8pPr>
      <a:lvl9pPr marL="3886200" indent="-228600" algn="l" rtl="0" fontAlgn="base">
        <a:lnSpc>
          <a:spcPct val="120000"/>
        </a:lnSpc>
        <a:spcBef>
          <a:spcPct val="20000"/>
        </a:spcBef>
        <a:spcAft>
          <a:spcPct val="0"/>
        </a:spcAft>
        <a:buClr>
          <a:schemeClr val="tx1"/>
        </a:buClr>
        <a:buSzPct val="8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5000"/>
          </a:schemeClr>
        </a:solid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671A4923-56EC-461B-BC67-581C64887A46}" type="datetime1">
              <a:rPr lang="en-US"/>
              <a:pPr/>
              <a:t>6/4/13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5FAD8B3-2CB6-448B-962D-4B94CA0BC3A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5000"/>
          </a:schemeClr>
        </a:solidFill>
        <a:effectLst/>
      </p:bgPr>
    </p:bg>
    <p:spTree>
      <p:nvGrpSpPr>
        <p:cNvPr id="1" name=""/>
        <p:cNvGrpSpPr/>
        <p:nvPr/>
      </p:nvGrpSpPr>
      <p:grpSpPr>
        <a:xfrm>
          <a:off x="0" y="0"/>
          <a:ext cx="0" cy="0"/>
          <a:chOff x="0" y="0"/>
          <a:chExt cx="0" cy="0"/>
        </a:xfrm>
      </p:grpSpPr>
      <p:sp>
        <p:nvSpPr>
          <p:cNvPr id="27650" name="Title Placeholder 1"/>
          <p:cNvSpPr>
            <a:spLocks noGrp="1"/>
          </p:cNvSpPr>
          <p:nvPr>
            <p:ph type="title"/>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title style</a:t>
            </a:r>
          </a:p>
        </p:txBody>
      </p:sp>
      <p:sp>
        <p:nvSpPr>
          <p:cNvPr id="276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E42EC882-C2C7-4ABB-B969-F4C282F0E5F7}" type="datetime1">
              <a:rPr lang="en-US"/>
              <a:pPr/>
              <a:t>6/4/13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A4A8AF5-867B-495B-8103-E76146A84EF7}" type="slidenum">
              <a:rPr lang="en-US"/>
              <a:pPr/>
              <a:t>‹#›</a:t>
            </a:fld>
            <a:endParaRPr lang="en-US"/>
          </a:p>
        </p:txBody>
      </p:sp>
      <p:pic>
        <p:nvPicPr>
          <p:cNvPr id="27655" name="Picture 6" descr="684412_high_Purple.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9" name="Rectangle 8"/>
          <p:cNvSpPr/>
          <p:nvPr/>
        </p:nvSpPr>
        <p:spPr>
          <a:xfrm>
            <a:off x="0" y="0"/>
            <a:ext cx="9144000" cy="6858000"/>
          </a:xfrm>
          <a:prstGeom prst="rect">
            <a:avLst/>
          </a:prstGeom>
          <a:solidFill>
            <a:srgbClr val="39275B">
              <a:alpha val="59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68" r:id="rId12"/>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800" kern="1200">
          <a:solidFill>
            <a:srgbClr val="7F7F7F"/>
          </a:solidFill>
          <a:latin typeface="Franklin Gothic Heavy" pitchFamily="34" charset="0"/>
          <a:ea typeface="ＭＳ Ｐゴシック" charset="-128"/>
          <a:cs typeface="ＭＳ Ｐゴシック" charset="-128"/>
        </a:defRPr>
      </a:lvl1pPr>
      <a:lvl2pPr algn="l" rtl="0" eaLnBrk="0" fontAlgn="base" hangingPunct="0">
        <a:spcBef>
          <a:spcPct val="0"/>
        </a:spcBef>
        <a:spcAft>
          <a:spcPct val="0"/>
        </a:spcAft>
        <a:defRPr sz="4800">
          <a:solidFill>
            <a:srgbClr val="7F7F7F"/>
          </a:solidFill>
          <a:latin typeface="Franklin Gothic Heavy" pitchFamily="34" charset="0"/>
          <a:ea typeface="ＭＳ Ｐゴシック" charset="-128"/>
          <a:cs typeface="ＭＳ Ｐゴシック" charset="-128"/>
        </a:defRPr>
      </a:lvl2pPr>
      <a:lvl3pPr algn="l" rtl="0" eaLnBrk="0" fontAlgn="base" hangingPunct="0">
        <a:spcBef>
          <a:spcPct val="0"/>
        </a:spcBef>
        <a:spcAft>
          <a:spcPct val="0"/>
        </a:spcAft>
        <a:defRPr sz="4800">
          <a:solidFill>
            <a:srgbClr val="7F7F7F"/>
          </a:solidFill>
          <a:latin typeface="Franklin Gothic Heavy" pitchFamily="34" charset="0"/>
          <a:ea typeface="ＭＳ Ｐゴシック" charset="-128"/>
          <a:cs typeface="ＭＳ Ｐゴシック" charset="-128"/>
        </a:defRPr>
      </a:lvl3pPr>
      <a:lvl4pPr algn="l" rtl="0" eaLnBrk="0" fontAlgn="base" hangingPunct="0">
        <a:spcBef>
          <a:spcPct val="0"/>
        </a:spcBef>
        <a:spcAft>
          <a:spcPct val="0"/>
        </a:spcAft>
        <a:defRPr sz="4800">
          <a:solidFill>
            <a:srgbClr val="7F7F7F"/>
          </a:solidFill>
          <a:latin typeface="Franklin Gothic Heavy" pitchFamily="34" charset="0"/>
          <a:ea typeface="ＭＳ Ｐゴシック" charset="-128"/>
          <a:cs typeface="ＭＳ Ｐゴシック" charset="-128"/>
        </a:defRPr>
      </a:lvl4pPr>
      <a:lvl5pPr algn="l" rtl="0" eaLnBrk="0" fontAlgn="base" hangingPunct="0">
        <a:spcBef>
          <a:spcPct val="0"/>
        </a:spcBef>
        <a:spcAft>
          <a:spcPct val="0"/>
        </a:spcAft>
        <a:defRPr sz="4800">
          <a:solidFill>
            <a:srgbClr val="7F7F7F"/>
          </a:solidFill>
          <a:latin typeface="Franklin Gothic Heavy" pitchFamily="34" charset="0"/>
          <a:ea typeface="ＭＳ Ｐゴシック" charset="-128"/>
          <a:cs typeface="ＭＳ Ｐゴシック" charset="-128"/>
        </a:defRPr>
      </a:lvl5pPr>
      <a:lvl6pPr marL="457200" algn="l" rtl="0" fontAlgn="base">
        <a:spcBef>
          <a:spcPct val="0"/>
        </a:spcBef>
        <a:spcAft>
          <a:spcPct val="0"/>
        </a:spcAft>
        <a:defRPr sz="4800">
          <a:solidFill>
            <a:srgbClr val="7F7F7F"/>
          </a:solidFill>
          <a:latin typeface="Franklin Gothic Heavy" pitchFamily="34" charset="0"/>
          <a:ea typeface="ＭＳ Ｐゴシック" charset="-128"/>
          <a:cs typeface="ＭＳ Ｐゴシック" charset="-128"/>
        </a:defRPr>
      </a:lvl6pPr>
      <a:lvl7pPr marL="914400" algn="l" rtl="0" fontAlgn="base">
        <a:spcBef>
          <a:spcPct val="0"/>
        </a:spcBef>
        <a:spcAft>
          <a:spcPct val="0"/>
        </a:spcAft>
        <a:defRPr sz="4800">
          <a:solidFill>
            <a:srgbClr val="7F7F7F"/>
          </a:solidFill>
          <a:latin typeface="Franklin Gothic Heavy" pitchFamily="34" charset="0"/>
          <a:ea typeface="ＭＳ Ｐゴシック" charset="-128"/>
          <a:cs typeface="ＭＳ Ｐゴシック" charset="-128"/>
        </a:defRPr>
      </a:lvl7pPr>
      <a:lvl8pPr marL="1371600" algn="l" rtl="0" fontAlgn="base">
        <a:spcBef>
          <a:spcPct val="0"/>
        </a:spcBef>
        <a:spcAft>
          <a:spcPct val="0"/>
        </a:spcAft>
        <a:defRPr sz="4800">
          <a:solidFill>
            <a:srgbClr val="7F7F7F"/>
          </a:solidFill>
          <a:latin typeface="Franklin Gothic Heavy" pitchFamily="34" charset="0"/>
          <a:ea typeface="ＭＳ Ｐゴシック" charset="-128"/>
          <a:cs typeface="ＭＳ Ｐゴシック" charset="-128"/>
        </a:defRPr>
      </a:lvl8pPr>
      <a:lvl9pPr marL="1828800" algn="l" rtl="0" fontAlgn="base">
        <a:spcBef>
          <a:spcPct val="0"/>
        </a:spcBef>
        <a:spcAft>
          <a:spcPct val="0"/>
        </a:spcAft>
        <a:defRPr sz="4800">
          <a:solidFill>
            <a:srgbClr val="7F7F7F"/>
          </a:solidFill>
          <a:latin typeface="Franklin Gothic Heavy" pitchFamily="34"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5000"/>
          </a:schemeClr>
        </a:solidFill>
        <a:effectLst/>
      </p:bgPr>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152400" y="152400"/>
            <a:ext cx="8839200" cy="838200"/>
          </a:xfrm>
          <a:prstGeom prst="rect">
            <a:avLst/>
          </a:prstGeom>
          <a:noFill/>
          <a:ln w="9525">
            <a:noFill/>
            <a:miter lim="800000"/>
            <a:headEnd/>
            <a:tailEnd/>
          </a:ln>
        </p:spPr>
        <p:txBody>
          <a:bodyPr vert="horz" wrap="square" lIns="91369" tIns="45685" rIns="91369" bIns="45685" numCol="1" anchor="ctr" anchorCtr="0" compatLnSpc="1">
            <a:prstTxWarp prst="textNoShape">
              <a:avLst/>
            </a:prstTxWarp>
          </a:bodyPr>
          <a:lstStyle/>
          <a:p>
            <a:pPr lvl="0"/>
            <a:r>
              <a:rPr lang="en-US" smtClean="0"/>
              <a:t>Click to edit Master title</a:t>
            </a:r>
          </a:p>
        </p:txBody>
      </p:sp>
      <p:sp>
        <p:nvSpPr>
          <p:cNvPr id="40963" name="Text Placeholder 2"/>
          <p:cNvSpPr>
            <a:spLocks noGrp="1"/>
          </p:cNvSpPr>
          <p:nvPr>
            <p:ph type="body" idx="1"/>
          </p:nvPr>
        </p:nvSpPr>
        <p:spPr bwMode="auto">
          <a:xfrm>
            <a:off x="457200" y="1371600"/>
            <a:ext cx="8229600" cy="4754563"/>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369" tIns="45685" rIns="91369" bIns="45685" numCol="1" anchor="ctr" anchorCtr="0" compatLnSpc="1">
            <a:prstTxWarp prst="textNoShape">
              <a:avLst/>
            </a:prstTxWarp>
          </a:bodyPr>
          <a:lstStyle>
            <a:lvl1pPr>
              <a:defRPr sz="1200">
                <a:solidFill>
                  <a:srgbClr val="898989"/>
                </a:solidFill>
              </a:defRPr>
            </a:lvl1pPr>
          </a:lstStyle>
          <a:p>
            <a:fld id="{61979F05-00C5-4A69-87AA-5EB552EE7CD3}" type="datetime1">
              <a:rPr lang="en-US"/>
              <a:pPr/>
              <a:t>6/4/13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69" tIns="45685" rIns="91369" bIns="45685" rtlCol="0" anchor="ctr"/>
          <a:lstStyle>
            <a:lvl1pPr algn="ctr">
              <a:defRPr sz="1200">
                <a:solidFill>
                  <a:schemeClr val="tx1">
                    <a:tint val="75000"/>
                  </a:schemeClr>
                </a:solidFill>
                <a:latin typeface="Arial" charset="0"/>
                <a:ea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369" tIns="45685" rIns="91369" bIns="45685" numCol="1" anchor="ctr" anchorCtr="0" compatLnSpc="1">
            <a:prstTxWarp prst="textNoShape">
              <a:avLst/>
            </a:prstTxWarp>
          </a:bodyPr>
          <a:lstStyle>
            <a:lvl1pPr algn="r">
              <a:defRPr sz="1200">
                <a:solidFill>
                  <a:srgbClr val="898989"/>
                </a:solidFill>
              </a:defRPr>
            </a:lvl1pPr>
          </a:lstStyle>
          <a:p>
            <a:fld id="{8DAA3DBA-1DFF-48ED-A38B-2B8D11CBAD5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timing>
    <p:tnLst>
      <p:par>
        <p:cTn xmlns:p14="http://schemas.microsoft.com/office/powerpoint/2010/main" id="1" dur="indefinite" restart="never" nodeType="tmRoot"/>
      </p:par>
    </p:tnLst>
  </p:timing>
  <p:txStyles>
    <p:titleStyle>
      <a:lvl1pPr algn="l" defTabSz="912813" rtl="0" eaLnBrk="0" fontAlgn="base" hangingPunct="0">
        <a:spcBef>
          <a:spcPct val="0"/>
        </a:spcBef>
        <a:spcAft>
          <a:spcPct val="0"/>
        </a:spcAft>
        <a:defRPr sz="4400" kern="1200">
          <a:solidFill>
            <a:srgbClr val="BFBFBF"/>
          </a:solidFill>
          <a:latin typeface="Segoe WP Semibold" pitchFamily="34" charset="0"/>
          <a:ea typeface="ＭＳ Ｐゴシック" charset="-128"/>
          <a:cs typeface="Segoe UI" pitchFamily="34" charset="0"/>
        </a:defRPr>
      </a:lvl1pPr>
      <a:lvl2pPr algn="l" defTabSz="912813" rtl="0" eaLnBrk="0" fontAlgn="base" hangingPunct="0">
        <a:spcBef>
          <a:spcPct val="0"/>
        </a:spcBef>
        <a:spcAft>
          <a:spcPct val="0"/>
        </a:spcAft>
        <a:defRPr sz="4400">
          <a:solidFill>
            <a:srgbClr val="BFBFBF"/>
          </a:solidFill>
          <a:latin typeface="Segoe WP Semibold" charset="0"/>
          <a:ea typeface="ＭＳ Ｐゴシック" charset="-128"/>
        </a:defRPr>
      </a:lvl2pPr>
      <a:lvl3pPr algn="l" defTabSz="912813" rtl="0" eaLnBrk="0" fontAlgn="base" hangingPunct="0">
        <a:spcBef>
          <a:spcPct val="0"/>
        </a:spcBef>
        <a:spcAft>
          <a:spcPct val="0"/>
        </a:spcAft>
        <a:defRPr sz="4400">
          <a:solidFill>
            <a:srgbClr val="BFBFBF"/>
          </a:solidFill>
          <a:latin typeface="Segoe WP Semibold" charset="0"/>
          <a:ea typeface="ＭＳ Ｐゴシック" charset="-128"/>
        </a:defRPr>
      </a:lvl3pPr>
      <a:lvl4pPr algn="l" defTabSz="912813" rtl="0" eaLnBrk="0" fontAlgn="base" hangingPunct="0">
        <a:spcBef>
          <a:spcPct val="0"/>
        </a:spcBef>
        <a:spcAft>
          <a:spcPct val="0"/>
        </a:spcAft>
        <a:defRPr sz="4400">
          <a:solidFill>
            <a:srgbClr val="BFBFBF"/>
          </a:solidFill>
          <a:latin typeface="Segoe WP Semibold" charset="0"/>
          <a:ea typeface="ＭＳ Ｐゴシック" charset="-128"/>
        </a:defRPr>
      </a:lvl4pPr>
      <a:lvl5pPr algn="l" defTabSz="912813" rtl="0" eaLnBrk="0" fontAlgn="base" hangingPunct="0">
        <a:spcBef>
          <a:spcPct val="0"/>
        </a:spcBef>
        <a:spcAft>
          <a:spcPct val="0"/>
        </a:spcAft>
        <a:defRPr sz="4400">
          <a:solidFill>
            <a:srgbClr val="BFBFBF"/>
          </a:solidFill>
          <a:latin typeface="Segoe WP Semibold" charset="0"/>
          <a:ea typeface="ＭＳ Ｐゴシック" charset="-128"/>
        </a:defRPr>
      </a:lvl5pPr>
      <a:lvl6pPr marL="457200" algn="l" defTabSz="912813" rtl="0" fontAlgn="base">
        <a:spcBef>
          <a:spcPct val="0"/>
        </a:spcBef>
        <a:spcAft>
          <a:spcPct val="0"/>
        </a:spcAft>
        <a:defRPr sz="4400">
          <a:solidFill>
            <a:srgbClr val="BFBFBF"/>
          </a:solidFill>
          <a:latin typeface="Segoe WP Semibold" charset="0"/>
          <a:ea typeface="ＭＳ Ｐゴシック" charset="-128"/>
        </a:defRPr>
      </a:lvl6pPr>
      <a:lvl7pPr marL="914400" algn="l" defTabSz="912813" rtl="0" fontAlgn="base">
        <a:spcBef>
          <a:spcPct val="0"/>
        </a:spcBef>
        <a:spcAft>
          <a:spcPct val="0"/>
        </a:spcAft>
        <a:defRPr sz="4400">
          <a:solidFill>
            <a:srgbClr val="BFBFBF"/>
          </a:solidFill>
          <a:latin typeface="Segoe WP Semibold" charset="0"/>
          <a:ea typeface="ＭＳ Ｐゴシック" charset="-128"/>
        </a:defRPr>
      </a:lvl7pPr>
      <a:lvl8pPr marL="1371600" algn="l" defTabSz="912813" rtl="0" fontAlgn="base">
        <a:spcBef>
          <a:spcPct val="0"/>
        </a:spcBef>
        <a:spcAft>
          <a:spcPct val="0"/>
        </a:spcAft>
        <a:defRPr sz="4400">
          <a:solidFill>
            <a:srgbClr val="BFBFBF"/>
          </a:solidFill>
          <a:latin typeface="Segoe WP Semibold" charset="0"/>
          <a:ea typeface="ＭＳ Ｐゴシック" charset="-128"/>
        </a:defRPr>
      </a:lvl8pPr>
      <a:lvl9pPr marL="1828800" algn="l" defTabSz="912813" rtl="0" fontAlgn="base">
        <a:spcBef>
          <a:spcPct val="0"/>
        </a:spcBef>
        <a:spcAft>
          <a:spcPct val="0"/>
        </a:spcAft>
        <a:defRPr sz="4400">
          <a:solidFill>
            <a:srgbClr val="BFBFBF"/>
          </a:solidFill>
          <a:latin typeface="Segoe WP Semibold" charset="0"/>
          <a:ea typeface="ＭＳ Ｐゴシック" charset="-128"/>
        </a:defRPr>
      </a:lvl9pPr>
    </p:titleStyle>
    <p:bodyStyle>
      <a:lvl1pPr marL="341313" indent="-341313" algn="l" defTabSz="912813" rtl="0" eaLnBrk="0" fontAlgn="base" hangingPunct="0">
        <a:spcBef>
          <a:spcPct val="20000"/>
        </a:spcBef>
        <a:spcAft>
          <a:spcPct val="0"/>
        </a:spcAft>
        <a:buFont typeface="Arial" pitchFamily="34" charset="0"/>
        <a:buChar char="•"/>
        <a:defRPr sz="3200" kern="1200">
          <a:solidFill>
            <a:srgbClr val="D9D9D9"/>
          </a:solidFill>
          <a:latin typeface="Segoe UI Light" pitchFamily="34" charset="0"/>
          <a:ea typeface="ＭＳ Ｐゴシック" charset="-128"/>
          <a:cs typeface="ＭＳ Ｐゴシック" charset="-128"/>
        </a:defRPr>
      </a:lvl1pPr>
      <a:lvl2pPr marL="741363" indent="-284163" algn="l" defTabSz="912813" rtl="0" eaLnBrk="0" fontAlgn="base" hangingPunct="0">
        <a:spcBef>
          <a:spcPct val="20000"/>
        </a:spcBef>
        <a:spcAft>
          <a:spcPct val="0"/>
        </a:spcAft>
        <a:buFont typeface="Arial" pitchFamily="34" charset="0"/>
        <a:buChar char="–"/>
        <a:defRPr sz="2800" kern="1200">
          <a:solidFill>
            <a:srgbClr val="D9D9D9"/>
          </a:solidFill>
          <a:latin typeface="Segoe UI Light" pitchFamily="34" charset="0"/>
          <a:ea typeface="ＭＳ Ｐゴシック" charset="-128"/>
          <a:cs typeface="+mn-cs"/>
        </a:defRPr>
      </a:lvl2pPr>
      <a:lvl3pPr marL="1141413" indent="-227013" algn="l" defTabSz="912813" rtl="0" eaLnBrk="0" fontAlgn="base" hangingPunct="0">
        <a:spcBef>
          <a:spcPct val="20000"/>
        </a:spcBef>
        <a:spcAft>
          <a:spcPct val="0"/>
        </a:spcAft>
        <a:buFont typeface="Arial" pitchFamily="34" charset="0"/>
        <a:buChar char="•"/>
        <a:defRPr sz="2400" kern="1200">
          <a:solidFill>
            <a:srgbClr val="D9D9D9"/>
          </a:solidFill>
          <a:latin typeface="Segoe UI Light" pitchFamily="34" charset="0"/>
          <a:ea typeface="ＭＳ Ｐゴシック" charset="-128"/>
          <a:cs typeface="+mn-cs"/>
        </a:defRPr>
      </a:lvl3pPr>
      <a:lvl4pPr marL="1598613" indent="-227013" algn="l" defTabSz="912813" rtl="0" eaLnBrk="0" fontAlgn="base" hangingPunct="0">
        <a:spcBef>
          <a:spcPct val="20000"/>
        </a:spcBef>
        <a:spcAft>
          <a:spcPct val="0"/>
        </a:spcAft>
        <a:buFont typeface="Arial" pitchFamily="34" charset="0"/>
        <a:buChar char="–"/>
        <a:defRPr sz="2000" kern="1200">
          <a:solidFill>
            <a:srgbClr val="D9D9D9"/>
          </a:solidFill>
          <a:latin typeface="Segoe UI Light" pitchFamily="34" charset="0"/>
          <a:ea typeface="ＭＳ Ｐゴシック" charset="-128"/>
          <a:cs typeface="+mn-cs"/>
        </a:defRPr>
      </a:lvl4pPr>
      <a:lvl5pPr marL="2055813" indent="-227013" algn="l" defTabSz="912813" rtl="0" eaLnBrk="0" fontAlgn="base" hangingPunct="0">
        <a:spcBef>
          <a:spcPct val="20000"/>
        </a:spcBef>
        <a:spcAft>
          <a:spcPct val="0"/>
        </a:spcAft>
        <a:buFont typeface="Arial" pitchFamily="34" charset="0"/>
        <a:buChar char="»"/>
        <a:defRPr sz="2000" kern="1200">
          <a:solidFill>
            <a:srgbClr val="D9D9D9"/>
          </a:solidFill>
          <a:latin typeface="Segoe UI Light" pitchFamily="34" charset="0"/>
          <a:ea typeface="ＭＳ Ｐゴシック" charset="-128"/>
          <a:cs typeface="+mn-cs"/>
        </a:defRPr>
      </a:lvl5pPr>
      <a:lvl6pPr marL="2512673" indent="-228422" algn="l" defTabSz="9136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520" indent="-228422" algn="l" defTabSz="9136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372" indent="-228422" algn="l" defTabSz="9136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216" indent="-228422" algn="l" defTabSz="9136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96" rtl="0" eaLnBrk="1" latinLnBrk="0" hangingPunct="1">
        <a:defRPr sz="1800" kern="1200">
          <a:solidFill>
            <a:schemeClr val="tx1"/>
          </a:solidFill>
          <a:latin typeface="+mn-lt"/>
          <a:ea typeface="+mn-ea"/>
          <a:cs typeface="+mn-cs"/>
        </a:defRPr>
      </a:lvl1pPr>
      <a:lvl2pPr marL="456846" algn="l" defTabSz="913696" rtl="0" eaLnBrk="1" latinLnBrk="0" hangingPunct="1">
        <a:defRPr sz="1800" kern="1200">
          <a:solidFill>
            <a:schemeClr val="tx1"/>
          </a:solidFill>
          <a:latin typeface="+mn-lt"/>
          <a:ea typeface="+mn-ea"/>
          <a:cs typeface="+mn-cs"/>
        </a:defRPr>
      </a:lvl2pPr>
      <a:lvl3pPr marL="913696" algn="l" defTabSz="913696" rtl="0" eaLnBrk="1" latinLnBrk="0" hangingPunct="1">
        <a:defRPr sz="1800" kern="1200">
          <a:solidFill>
            <a:schemeClr val="tx1"/>
          </a:solidFill>
          <a:latin typeface="+mn-lt"/>
          <a:ea typeface="+mn-ea"/>
          <a:cs typeface="+mn-cs"/>
        </a:defRPr>
      </a:lvl3pPr>
      <a:lvl4pPr marL="1370550" algn="l" defTabSz="913696" rtl="0" eaLnBrk="1" latinLnBrk="0" hangingPunct="1">
        <a:defRPr sz="1800" kern="1200">
          <a:solidFill>
            <a:schemeClr val="tx1"/>
          </a:solidFill>
          <a:latin typeface="+mn-lt"/>
          <a:ea typeface="+mn-ea"/>
          <a:cs typeface="+mn-cs"/>
        </a:defRPr>
      </a:lvl4pPr>
      <a:lvl5pPr marL="1827398" algn="l" defTabSz="913696" rtl="0" eaLnBrk="1" latinLnBrk="0" hangingPunct="1">
        <a:defRPr sz="1800" kern="1200">
          <a:solidFill>
            <a:schemeClr val="tx1"/>
          </a:solidFill>
          <a:latin typeface="+mn-lt"/>
          <a:ea typeface="+mn-ea"/>
          <a:cs typeface="+mn-cs"/>
        </a:defRPr>
      </a:lvl5pPr>
      <a:lvl6pPr marL="2284245" algn="l" defTabSz="913696" rtl="0" eaLnBrk="1" latinLnBrk="0" hangingPunct="1">
        <a:defRPr sz="1800" kern="1200">
          <a:solidFill>
            <a:schemeClr val="tx1"/>
          </a:solidFill>
          <a:latin typeface="+mn-lt"/>
          <a:ea typeface="+mn-ea"/>
          <a:cs typeface="+mn-cs"/>
        </a:defRPr>
      </a:lvl6pPr>
      <a:lvl7pPr marL="2741098" algn="l" defTabSz="913696" rtl="0" eaLnBrk="1" latinLnBrk="0" hangingPunct="1">
        <a:defRPr sz="1800" kern="1200">
          <a:solidFill>
            <a:schemeClr val="tx1"/>
          </a:solidFill>
          <a:latin typeface="+mn-lt"/>
          <a:ea typeface="+mn-ea"/>
          <a:cs typeface="+mn-cs"/>
        </a:defRPr>
      </a:lvl7pPr>
      <a:lvl8pPr marL="3197941" algn="l" defTabSz="913696" rtl="0" eaLnBrk="1" latinLnBrk="0" hangingPunct="1">
        <a:defRPr sz="1800" kern="1200">
          <a:solidFill>
            <a:schemeClr val="tx1"/>
          </a:solidFill>
          <a:latin typeface="+mn-lt"/>
          <a:ea typeface="+mn-ea"/>
          <a:cs typeface="+mn-cs"/>
        </a:defRPr>
      </a:lvl8pPr>
      <a:lvl9pPr marL="3654795" algn="l" defTabSz="9136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6.png"/><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png"/><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ctrTitle"/>
          </p:nvPr>
        </p:nvSpPr>
        <p:spPr>
          <a:xfrm>
            <a:off x="0" y="342900"/>
            <a:ext cx="9144000" cy="1282700"/>
          </a:xfrm>
        </p:spPr>
        <p:txBody>
          <a:bodyPr/>
          <a:lstStyle/>
          <a:p>
            <a:pPr eaLnBrk="1" hangingPunct="1"/>
            <a:r>
              <a:rPr lang="en-US" sz="2800" dirty="0" err="1"/>
              <a:t>S</a:t>
            </a:r>
            <a:r>
              <a:rPr lang="en-US" sz="2800" dirty="0" err="1" smtClean="0"/>
              <a:t>piroSmart</a:t>
            </a:r>
            <a:r>
              <a:rPr lang="en-US" sz="2800" dirty="0" smtClean="0"/>
              <a:t>: Development of a mobile </a:t>
            </a:r>
            <a:r>
              <a:rPr lang="en-US" sz="2800" dirty="0"/>
              <a:t>p</a:t>
            </a:r>
            <a:r>
              <a:rPr lang="en-US" sz="2800" dirty="0" smtClean="0"/>
              <a:t>hone-based  spirometer with feedback </a:t>
            </a:r>
            <a:r>
              <a:rPr lang="en-US" sz="2800" dirty="0"/>
              <a:t>c</a:t>
            </a:r>
            <a:r>
              <a:rPr lang="en-US" sz="2800" dirty="0" smtClean="0"/>
              <a:t>apability</a:t>
            </a:r>
          </a:p>
        </p:txBody>
      </p:sp>
      <p:sp>
        <p:nvSpPr>
          <p:cNvPr id="55299" name="Rectangle 13"/>
          <p:cNvSpPr>
            <a:spLocks noChangeArrowheads="1"/>
          </p:cNvSpPr>
          <p:nvPr/>
        </p:nvSpPr>
        <p:spPr bwMode="auto">
          <a:xfrm>
            <a:off x="4170363" y="2708275"/>
            <a:ext cx="9144000" cy="0"/>
          </a:xfrm>
          <a:prstGeom prst="rect">
            <a:avLst/>
          </a:prstGeom>
          <a:noFill/>
          <a:ln w="12700">
            <a:noFill/>
            <a:miter lim="800000"/>
            <a:headEnd/>
            <a:tailEnd/>
          </a:ln>
        </p:spPr>
        <p:txBody>
          <a:bodyPr>
            <a:spAutoFit/>
          </a:bodyPr>
          <a:lstStyle/>
          <a:p>
            <a:endParaRPr lang="en-US"/>
          </a:p>
        </p:txBody>
      </p:sp>
      <p:sp>
        <p:nvSpPr>
          <p:cNvPr id="55300" name="Rectangle 17"/>
          <p:cNvSpPr>
            <a:spLocks noChangeArrowheads="1"/>
          </p:cNvSpPr>
          <p:nvPr/>
        </p:nvSpPr>
        <p:spPr bwMode="auto">
          <a:xfrm>
            <a:off x="2447925" y="2311400"/>
            <a:ext cx="9144000" cy="0"/>
          </a:xfrm>
          <a:prstGeom prst="rect">
            <a:avLst/>
          </a:prstGeom>
          <a:noFill/>
          <a:ln w="12700">
            <a:noFill/>
            <a:miter lim="800000"/>
            <a:headEnd/>
            <a:tailEnd/>
          </a:ln>
        </p:spPr>
        <p:txBody>
          <a:bodyPr>
            <a:spAutoFit/>
          </a:bodyPr>
          <a:lstStyle/>
          <a:p>
            <a:endParaRPr lang="en-US"/>
          </a:p>
        </p:txBody>
      </p:sp>
      <p:sp>
        <p:nvSpPr>
          <p:cNvPr id="55301" name="Line 8"/>
          <p:cNvSpPr>
            <a:spLocks noChangeShapeType="1"/>
          </p:cNvSpPr>
          <p:nvPr/>
        </p:nvSpPr>
        <p:spPr bwMode="auto">
          <a:xfrm>
            <a:off x="228600" y="5791200"/>
            <a:ext cx="8686800" cy="0"/>
          </a:xfrm>
          <a:prstGeom prst="line">
            <a:avLst/>
          </a:prstGeom>
          <a:noFill/>
          <a:ln w="12700">
            <a:solidFill>
              <a:schemeClr val="tx1"/>
            </a:solidFill>
            <a:round/>
            <a:headEnd/>
            <a:tailEnd/>
          </a:ln>
        </p:spPr>
        <p:txBody>
          <a:bodyPr/>
          <a:lstStyle/>
          <a:p>
            <a:endParaRPr lang="en-US"/>
          </a:p>
        </p:txBody>
      </p:sp>
      <p:sp>
        <p:nvSpPr>
          <p:cNvPr id="55302" name="Rectangle 8"/>
          <p:cNvSpPr>
            <a:spLocks noGrp="1" noChangeArrowheads="1"/>
          </p:cNvSpPr>
          <p:nvPr>
            <p:ph type="subTitle" idx="1"/>
          </p:nvPr>
        </p:nvSpPr>
        <p:spPr>
          <a:xfrm>
            <a:off x="628581" y="3015601"/>
            <a:ext cx="6043152" cy="1945865"/>
          </a:xfrm>
        </p:spPr>
        <p:txBody>
          <a:bodyPr/>
          <a:lstStyle/>
          <a:p>
            <a:pPr eaLnBrk="1" hangingPunct="1">
              <a:lnSpc>
                <a:spcPct val="90000"/>
              </a:lnSpc>
            </a:pPr>
            <a:endParaRPr lang="en-US" sz="2400" dirty="0" smtClean="0">
              <a:latin typeface="Times" charset="0"/>
              <a:cs typeface="Times New Roman" pitchFamily="18" charset="0"/>
            </a:endParaRPr>
          </a:p>
          <a:p>
            <a:pPr eaLnBrk="1" hangingPunct="1">
              <a:lnSpc>
                <a:spcPct val="90000"/>
              </a:lnSpc>
            </a:pPr>
            <a:endParaRPr lang="en-US" sz="3200" b="1" dirty="0" smtClean="0">
              <a:latin typeface="Helv"/>
              <a:cs typeface="Times New Roman" pitchFamily="18" charset="0"/>
            </a:endParaRPr>
          </a:p>
          <a:p>
            <a:pPr eaLnBrk="1" hangingPunct="1">
              <a:lnSpc>
                <a:spcPct val="90000"/>
              </a:lnSpc>
            </a:pPr>
            <a:r>
              <a:rPr lang="en-US" sz="2000" b="1" dirty="0" smtClean="0">
                <a:cs typeface="Times New Roman" pitchFamily="18" charset="0"/>
              </a:rPr>
              <a:t>J. Stout, S. Patel, EC Larson, M. </a:t>
            </a:r>
            <a:r>
              <a:rPr lang="en-US" sz="2000" b="1" dirty="0" err="1" smtClean="0">
                <a:cs typeface="Times New Roman" pitchFamily="18" charset="0"/>
              </a:rPr>
              <a:t>Goel</a:t>
            </a:r>
            <a:r>
              <a:rPr lang="en-US" sz="2000" b="1" dirty="0" smtClean="0">
                <a:cs typeface="Times New Roman" pitchFamily="18" charset="0"/>
              </a:rPr>
              <a:t>,</a:t>
            </a:r>
          </a:p>
          <a:p>
            <a:pPr eaLnBrk="1" hangingPunct="1">
              <a:lnSpc>
                <a:spcPct val="90000"/>
              </a:lnSpc>
            </a:pPr>
            <a:r>
              <a:rPr lang="en-US" sz="2000" b="1" dirty="0" smtClean="0">
                <a:cs typeface="Times New Roman" pitchFamily="18" charset="0"/>
              </a:rPr>
              <a:t> D. Burges, M. Rosenfeld</a:t>
            </a:r>
            <a:br>
              <a:rPr lang="en-US" sz="2000" b="1" dirty="0" smtClean="0">
                <a:cs typeface="Times New Roman" pitchFamily="18" charset="0"/>
              </a:rPr>
            </a:br>
            <a:endParaRPr lang="en-US" sz="2000" b="1" dirty="0" smtClean="0">
              <a:cs typeface="Times New Roman" pitchFamily="18" charset="0"/>
            </a:endParaRPr>
          </a:p>
          <a:p>
            <a:pPr eaLnBrk="1" hangingPunct="1">
              <a:lnSpc>
                <a:spcPct val="90000"/>
              </a:lnSpc>
            </a:pPr>
            <a:endParaRPr lang="en-US" sz="2000" b="1" dirty="0" smtClean="0">
              <a:latin typeface="Helv"/>
              <a:cs typeface="Times New Roman" pitchFamily="18" charset="0"/>
            </a:endParaRPr>
          </a:p>
          <a:p>
            <a:pPr eaLnBrk="1" hangingPunct="1">
              <a:lnSpc>
                <a:spcPct val="90000"/>
              </a:lnSpc>
            </a:pPr>
            <a:endParaRPr lang="en-US" sz="2200" b="1" dirty="0" smtClean="0">
              <a:latin typeface="Helv"/>
              <a:cs typeface="Times New Roman" pitchFamily="18" charset="0"/>
            </a:endParaRPr>
          </a:p>
          <a:p>
            <a:pPr eaLnBrk="1" hangingPunct="1">
              <a:lnSpc>
                <a:spcPct val="90000"/>
              </a:lnSpc>
            </a:pPr>
            <a:endParaRPr lang="en-US" sz="2200" b="1" dirty="0" smtClean="0">
              <a:cs typeface="Times New Roman" pitchFamily="18" charset="0"/>
            </a:endParaRPr>
          </a:p>
          <a:p>
            <a:pPr eaLnBrk="1" hangingPunct="1">
              <a:lnSpc>
                <a:spcPct val="90000"/>
              </a:lnSpc>
            </a:pPr>
            <a:endParaRPr lang="en-US" sz="2200" b="1" dirty="0" smtClean="0">
              <a:latin typeface="Helv"/>
              <a:cs typeface="Times New Roman" pitchFamily="18" charset="0"/>
            </a:endParaRPr>
          </a:p>
          <a:p>
            <a:pPr eaLnBrk="1" hangingPunct="1">
              <a:lnSpc>
                <a:spcPct val="90000"/>
              </a:lnSpc>
            </a:pPr>
            <a:endParaRPr lang="en-US" sz="2200" b="1" dirty="0" smtClean="0">
              <a:latin typeface="Helv"/>
              <a:cs typeface="Times New Roman" pitchFamily="18" charset="0"/>
            </a:endParaRPr>
          </a:p>
          <a:p>
            <a:pPr eaLnBrk="1" hangingPunct="1">
              <a:lnSpc>
                <a:spcPct val="90000"/>
              </a:lnSpc>
            </a:pPr>
            <a:endParaRPr lang="en-US" sz="2200" b="1" dirty="0" smtClean="0">
              <a:latin typeface="Helv"/>
              <a:cs typeface="Times New Roman" pitchFamily="18" charset="0"/>
            </a:endParaRPr>
          </a:p>
          <a:p>
            <a:pPr eaLnBrk="1" hangingPunct="1">
              <a:lnSpc>
                <a:spcPct val="90000"/>
              </a:lnSpc>
            </a:pPr>
            <a:endParaRPr lang="en-US" sz="2200" b="1" dirty="0" smtClean="0">
              <a:cs typeface="Times New Roman" pitchFamily="18" charset="0"/>
            </a:endParaRPr>
          </a:p>
          <a:p>
            <a:pPr eaLnBrk="1" hangingPunct="1">
              <a:lnSpc>
                <a:spcPct val="90000"/>
              </a:lnSpc>
            </a:pPr>
            <a:r>
              <a:rPr lang="en-US" sz="2200" b="1" dirty="0" smtClean="0">
                <a:latin typeface="Helv"/>
                <a:cs typeface="Times New Roman" pitchFamily="18" charset="0"/>
              </a:rPr>
              <a:t/>
            </a:r>
            <a:br>
              <a:rPr lang="en-US" sz="2200" b="1" dirty="0" smtClean="0">
                <a:latin typeface="Helv"/>
                <a:cs typeface="Times New Roman" pitchFamily="18" charset="0"/>
              </a:rPr>
            </a:br>
            <a:r>
              <a:rPr lang="en-US" sz="2200" b="1" dirty="0" smtClean="0">
                <a:latin typeface="Helv"/>
                <a:cs typeface="Times New Roman" pitchFamily="18" charset="0"/>
              </a:rPr>
              <a:t>.</a:t>
            </a:r>
          </a:p>
        </p:txBody>
      </p:sp>
      <p:sp>
        <p:nvSpPr>
          <p:cNvPr id="55303" name="Rectangle 35"/>
          <p:cNvSpPr>
            <a:spLocks noChangeArrowheads="1"/>
          </p:cNvSpPr>
          <p:nvPr/>
        </p:nvSpPr>
        <p:spPr bwMode="auto">
          <a:xfrm>
            <a:off x="0" y="1711325"/>
            <a:ext cx="9144000" cy="0"/>
          </a:xfrm>
          <a:prstGeom prst="rect">
            <a:avLst/>
          </a:prstGeom>
          <a:noFill/>
          <a:ln w="12700">
            <a:noFill/>
            <a:miter lim="800000"/>
            <a:headEnd/>
            <a:tailEnd/>
          </a:ln>
        </p:spPr>
        <p:txBody>
          <a:bodyPr wrap="none" anchor="ctr">
            <a:spAutoFit/>
          </a:bodyPr>
          <a:lstStyle/>
          <a:p>
            <a:endParaRPr lang="en-US"/>
          </a:p>
        </p:txBody>
      </p:sp>
      <p:sp>
        <p:nvSpPr>
          <p:cNvPr id="55304" name="Rectangle 36"/>
          <p:cNvSpPr>
            <a:spLocks noChangeArrowheads="1"/>
          </p:cNvSpPr>
          <p:nvPr/>
        </p:nvSpPr>
        <p:spPr bwMode="auto">
          <a:xfrm>
            <a:off x="0" y="3306763"/>
            <a:ext cx="219075" cy="244475"/>
          </a:xfrm>
          <a:prstGeom prst="rect">
            <a:avLst/>
          </a:prstGeom>
          <a:noFill/>
          <a:ln w="12700">
            <a:noFill/>
            <a:miter lim="800000"/>
            <a:headEnd/>
            <a:tailEnd/>
          </a:ln>
        </p:spPr>
        <p:txBody>
          <a:bodyPr wrap="none" anchor="ctr">
            <a:spAutoFit/>
          </a:bodyPr>
          <a:lstStyle/>
          <a:p>
            <a:pPr algn="just"/>
            <a:r>
              <a:rPr lang="en-US" sz="1000" i="0">
                <a:latin typeface="Times" charset="0"/>
                <a:cs typeface="Times New Roman" pitchFamily="18" charset="0"/>
              </a:rPr>
              <a:t> </a:t>
            </a:r>
            <a:endParaRPr lang="en-US" i="0">
              <a:latin typeface="Times New Roman" pitchFamily="18" charset="0"/>
            </a:endParaRPr>
          </a:p>
        </p:txBody>
      </p:sp>
      <p:pic>
        <p:nvPicPr>
          <p:cNvPr id="1029" name="Picture 5"/>
          <p:cNvPicPr>
            <a:picLocks noChangeAspect="1" noChangeArrowheads="1"/>
          </p:cNvPicPr>
          <p:nvPr/>
        </p:nvPicPr>
        <p:blipFill>
          <a:blip r:embed="rId3" cstate="print"/>
          <a:srcRect r="56046" b="63610"/>
          <a:stretch>
            <a:fillRect/>
          </a:stretch>
        </p:blipFill>
        <p:spPr bwMode="auto">
          <a:xfrm>
            <a:off x="2823335" y="1806100"/>
            <a:ext cx="3178220" cy="1868434"/>
          </a:xfrm>
          <a:prstGeom prst="rect">
            <a:avLst/>
          </a:prstGeom>
          <a:noFill/>
          <a:ln w="9525">
            <a:noFill/>
            <a:miter lim="800000"/>
            <a:headEnd/>
            <a:tailEnd/>
          </a:ln>
        </p:spPr>
      </p:pic>
      <p:pic>
        <p:nvPicPr>
          <p:cNvPr id="14" name="Picture 13"/>
          <p:cNvPicPr>
            <a:picLocks noChangeAspect="1" noChangeArrowheads="1"/>
          </p:cNvPicPr>
          <p:nvPr/>
        </p:nvPicPr>
        <p:blipFill>
          <a:blip r:embed="rId4" cstate="print"/>
          <a:srcRect/>
          <a:stretch>
            <a:fillRect/>
          </a:stretch>
        </p:blipFill>
        <p:spPr bwMode="auto">
          <a:xfrm>
            <a:off x="6652891" y="1896534"/>
            <a:ext cx="2186827" cy="3403600"/>
          </a:xfrm>
          <a:prstGeom prst="rect">
            <a:avLst/>
          </a:prstGeom>
          <a:noFill/>
          <a:ln w="12700" cap="flat">
            <a:solidFill>
              <a:schemeClr val="tx1"/>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6"/>
          <p:cNvSpPr>
            <a:spLocks noGrp="1"/>
          </p:cNvSpPr>
          <p:nvPr>
            <p:ph type="sldNum" sz="quarter" idx="11"/>
          </p:nvPr>
        </p:nvSpPr>
        <p:spPr>
          <a:noFill/>
        </p:spPr>
        <p:txBody>
          <a:bodyPr/>
          <a:lstStyle/>
          <a:p>
            <a:fld id="{86046A04-4F5C-45FE-8A8B-1E98B7FC330A}" type="slidenum">
              <a:rPr lang="en-US"/>
              <a:pPr/>
              <a:t>10</a:t>
            </a:fld>
            <a:endParaRPr lang="en-US" dirty="0"/>
          </a:p>
        </p:txBody>
      </p:sp>
      <p:sp>
        <p:nvSpPr>
          <p:cNvPr id="59396" name="Rectangle 2"/>
          <p:cNvSpPr>
            <a:spLocks noGrp="1" noChangeArrowheads="1"/>
          </p:cNvSpPr>
          <p:nvPr>
            <p:ph type="title"/>
          </p:nvPr>
        </p:nvSpPr>
        <p:spPr>
          <a:xfrm>
            <a:off x="497305" y="196348"/>
            <a:ext cx="8153400" cy="857250"/>
          </a:xfrm>
        </p:spPr>
        <p:txBody>
          <a:bodyPr/>
          <a:lstStyle/>
          <a:p>
            <a:pPr eaLnBrk="1" hangingPunct="1"/>
            <a:r>
              <a:rPr lang="en-US" sz="3000" dirty="0" smtClean="0"/>
              <a:t>Initial Validation</a:t>
            </a:r>
          </a:p>
        </p:txBody>
      </p:sp>
      <p:sp>
        <p:nvSpPr>
          <p:cNvPr id="59397" name="Rectangle 3"/>
          <p:cNvSpPr>
            <a:spLocks noGrp="1" noChangeArrowheads="1"/>
          </p:cNvSpPr>
          <p:nvPr>
            <p:ph type="body" sz="half" idx="4294967295"/>
          </p:nvPr>
        </p:nvSpPr>
        <p:spPr>
          <a:xfrm>
            <a:off x="461210" y="982078"/>
            <a:ext cx="8440738" cy="4826000"/>
          </a:xfrm>
        </p:spPr>
        <p:txBody>
          <a:bodyPr/>
          <a:lstStyle/>
          <a:p>
            <a:pPr eaLnBrk="1" hangingPunct="1">
              <a:buClr>
                <a:srgbClr val="FFC000"/>
              </a:buClr>
            </a:pPr>
            <a:r>
              <a:rPr lang="en-US" sz="2400" dirty="0" smtClean="0"/>
              <a:t>Have a working initial prototype (patent app filed)</a:t>
            </a:r>
          </a:p>
          <a:p>
            <a:pPr eaLnBrk="1" hangingPunct="1">
              <a:buClr>
                <a:srgbClr val="FFC000"/>
              </a:buClr>
            </a:pPr>
            <a:r>
              <a:rPr lang="en-US" sz="2400" dirty="0" smtClean="0"/>
              <a:t>Evaluated in 52 “healthy” subjects</a:t>
            </a:r>
          </a:p>
          <a:p>
            <a:pPr lvl="1" eaLnBrk="1" hangingPunct="1">
              <a:buClr>
                <a:srgbClr val="FFC000"/>
              </a:buClr>
            </a:pPr>
            <a:r>
              <a:rPr lang="en-US" sz="2200" dirty="0" smtClean="0"/>
              <a:t>Accuracy within 5% when compared to a clinical </a:t>
            </a:r>
            <a:r>
              <a:rPr lang="en-US" sz="2200" dirty="0" err="1" smtClean="0"/>
              <a:t>spirometer</a:t>
            </a:r>
            <a:endParaRPr lang="en-US" sz="2200" dirty="0" smtClean="0"/>
          </a:p>
          <a:p>
            <a:pPr lvl="2" eaLnBrk="1" hangingPunct="1">
              <a:buClr>
                <a:srgbClr val="FFC000"/>
              </a:buClr>
            </a:pPr>
            <a:r>
              <a:rPr lang="en-US" sz="2000" dirty="0" smtClean="0"/>
              <a:t>Clinically acceptable variance (within FDA accuracy)</a:t>
            </a:r>
          </a:p>
          <a:p>
            <a:pPr lvl="1" eaLnBrk="1" hangingPunct="1">
              <a:buClr>
                <a:srgbClr val="FFC000"/>
              </a:buClr>
            </a:pPr>
            <a:r>
              <a:rPr lang="en-US" sz="2200" dirty="0" smtClean="0"/>
              <a:t>Output similar measures to clinical spirometers</a:t>
            </a:r>
          </a:p>
          <a:p>
            <a:pPr lvl="2" eaLnBrk="1" hangingPunct="1">
              <a:buClr>
                <a:srgbClr val="FFC000"/>
              </a:buClr>
            </a:pPr>
            <a:r>
              <a:rPr lang="en-US" sz="2000" dirty="0" smtClean="0"/>
              <a:t>FEV1, FEV6, FVC, PEF (Not FEF 25-75)</a:t>
            </a:r>
          </a:p>
          <a:p>
            <a:pPr eaLnBrk="1" hangingPunct="1">
              <a:buClr>
                <a:srgbClr val="FFC000"/>
              </a:buClr>
              <a:buNone/>
            </a:pPr>
            <a:endParaRPr lang="en-US" sz="2900" dirty="0" smtClean="0"/>
          </a:p>
          <a:p>
            <a:pPr eaLnBrk="1" hangingPunct="1">
              <a:buClr>
                <a:srgbClr val="FFC000"/>
              </a:buClr>
            </a:pPr>
            <a:endParaRPr lang="en-US" sz="2900" dirty="0"/>
          </a:p>
          <a:p>
            <a:pPr eaLnBrk="1" hangingPunct="1">
              <a:buClr>
                <a:srgbClr val="FFC000"/>
              </a:buClr>
            </a:pPr>
            <a:endParaRPr lang="en-US" sz="2900" dirty="0" smtClean="0"/>
          </a:p>
        </p:txBody>
      </p:sp>
      <p:pic>
        <p:nvPicPr>
          <p:cNvPr id="16386" name="Picture 2"/>
          <p:cNvPicPr>
            <a:picLocks noChangeAspect="1" noChangeArrowheads="1"/>
          </p:cNvPicPr>
          <p:nvPr/>
        </p:nvPicPr>
        <p:blipFill>
          <a:blip r:embed="rId3" cstate="print"/>
          <a:srcRect/>
          <a:stretch>
            <a:fillRect/>
          </a:stretch>
        </p:blipFill>
        <p:spPr bwMode="auto">
          <a:xfrm>
            <a:off x="2757715" y="3864639"/>
            <a:ext cx="3290910" cy="2481022"/>
          </a:xfrm>
          <a:prstGeom prst="rect">
            <a:avLst/>
          </a:prstGeom>
          <a:noFill/>
          <a:ln w="9525">
            <a:noFill/>
            <a:miter lim="800000"/>
            <a:headEnd/>
            <a:tailEnd/>
          </a:ln>
        </p:spPr>
      </p:pic>
      <p:sp>
        <p:nvSpPr>
          <p:cNvPr id="18" name="TextBox 17"/>
          <p:cNvSpPr txBox="1"/>
          <p:nvPr/>
        </p:nvSpPr>
        <p:spPr>
          <a:xfrm>
            <a:off x="2703476" y="6320023"/>
            <a:ext cx="3483646" cy="338554"/>
          </a:xfrm>
          <a:prstGeom prst="rect">
            <a:avLst/>
          </a:prstGeom>
          <a:noFill/>
        </p:spPr>
        <p:txBody>
          <a:bodyPr wrap="none" rtlCol="0">
            <a:spAutoFit/>
          </a:bodyPr>
          <a:lstStyle/>
          <a:p>
            <a:r>
              <a:rPr lang="en-US" sz="1600" dirty="0" smtClean="0"/>
              <a:t>Example report generated for doctor</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6"/>
          <p:cNvSpPr>
            <a:spLocks noGrp="1"/>
          </p:cNvSpPr>
          <p:nvPr>
            <p:ph type="sldNum" sz="quarter" idx="11"/>
          </p:nvPr>
        </p:nvSpPr>
        <p:spPr>
          <a:noFill/>
        </p:spPr>
        <p:txBody>
          <a:bodyPr/>
          <a:lstStyle/>
          <a:p>
            <a:fld id="{86046A04-4F5C-45FE-8A8B-1E98B7FC330A}" type="slidenum">
              <a:rPr lang="en-US"/>
              <a:pPr/>
              <a:t>11</a:t>
            </a:fld>
            <a:endParaRPr lang="en-US"/>
          </a:p>
        </p:txBody>
      </p:sp>
      <p:sp>
        <p:nvSpPr>
          <p:cNvPr id="59396" name="Rectangle 2"/>
          <p:cNvSpPr>
            <a:spLocks noGrp="1" noChangeArrowheads="1"/>
          </p:cNvSpPr>
          <p:nvPr>
            <p:ph type="title"/>
          </p:nvPr>
        </p:nvSpPr>
        <p:spPr/>
        <p:txBody>
          <a:bodyPr/>
          <a:lstStyle/>
          <a:p>
            <a:pPr eaLnBrk="1" hangingPunct="1"/>
            <a:r>
              <a:rPr lang="en-US" sz="3000" dirty="0" smtClean="0"/>
              <a:t>Current Status</a:t>
            </a:r>
          </a:p>
        </p:txBody>
      </p:sp>
      <p:sp>
        <p:nvSpPr>
          <p:cNvPr id="59397" name="Rectangle 3"/>
          <p:cNvSpPr>
            <a:spLocks noGrp="1" noChangeArrowheads="1"/>
          </p:cNvSpPr>
          <p:nvPr>
            <p:ph type="body" sz="half" idx="4294967295"/>
          </p:nvPr>
        </p:nvSpPr>
        <p:spPr>
          <a:xfrm>
            <a:off x="533400" y="1285017"/>
            <a:ext cx="8440738" cy="4826000"/>
          </a:xfrm>
        </p:spPr>
        <p:txBody>
          <a:bodyPr/>
          <a:lstStyle/>
          <a:p>
            <a:pPr eaLnBrk="1" hangingPunct="1">
              <a:buClr>
                <a:srgbClr val="FFC000"/>
              </a:buClr>
            </a:pPr>
            <a:r>
              <a:rPr lang="en-US" sz="2400" dirty="0" smtClean="0"/>
              <a:t>First iteration of infrastructure complete</a:t>
            </a:r>
          </a:p>
          <a:p>
            <a:pPr lvl="1" eaLnBrk="1" hangingPunct="1">
              <a:buClr>
                <a:srgbClr val="FFC000"/>
              </a:buClr>
            </a:pPr>
            <a:r>
              <a:rPr lang="en-US" sz="2000" dirty="0"/>
              <a:t>I</a:t>
            </a:r>
            <a:r>
              <a:rPr lang="en-US" sz="2000" dirty="0" smtClean="0"/>
              <a:t>nterface on phone</a:t>
            </a:r>
          </a:p>
          <a:p>
            <a:pPr lvl="1" eaLnBrk="1" hangingPunct="1">
              <a:buClr>
                <a:srgbClr val="FFC000"/>
              </a:buClr>
            </a:pPr>
            <a:r>
              <a:rPr lang="en-US" sz="2000" dirty="0"/>
              <a:t>P</a:t>
            </a:r>
            <a:r>
              <a:rPr lang="en-US" sz="2000" dirty="0" smtClean="0"/>
              <a:t>hysician interface in the cloud</a:t>
            </a:r>
          </a:p>
          <a:p>
            <a:pPr lvl="1" eaLnBrk="1" hangingPunct="1">
              <a:buClr>
                <a:srgbClr val="FFC000"/>
              </a:buClr>
            </a:pPr>
            <a:r>
              <a:rPr lang="en-US" sz="2000" dirty="0" smtClean="0"/>
              <a:t>Integrate with feedback reporting system (FRS)</a:t>
            </a:r>
          </a:p>
          <a:p>
            <a:pPr eaLnBrk="1" hangingPunct="1">
              <a:buClr>
                <a:srgbClr val="FFC000"/>
              </a:buClr>
            </a:pPr>
            <a:r>
              <a:rPr lang="en-US" sz="2400" dirty="0" smtClean="0"/>
              <a:t>Head-to-head trial with obstructed patients and children underway</a:t>
            </a:r>
          </a:p>
          <a:p>
            <a:pPr marL="742950" lvl="2" indent="-342900" eaLnBrk="1" hangingPunct="1">
              <a:buClr>
                <a:srgbClr val="FFC000"/>
              </a:buClr>
              <a:buSzPct val="75000"/>
            </a:pPr>
            <a:r>
              <a:rPr lang="en-US" sz="2000" dirty="0" smtClean="0"/>
              <a:t>All were able to successfully conduct test</a:t>
            </a:r>
          </a:p>
          <a:p>
            <a:pPr marL="742950" lvl="2" indent="-342900" eaLnBrk="1" hangingPunct="1">
              <a:buClr>
                <a:srgbClr val="FFC000"/>
              </a:buClr>
              <a:buSzPct val="75000"/>
            </a:pPr>
            <a:r>
              <a:rPr lang="en-US" sz="2000" dirty="0" smtClean="0"/>
              <a:t>Creating new machine learning methods for highly obstructed patients</a:t>
            </a:r>
          </a:p>
          <a:p>
            <a:pPr marL="342900" lvl="1" indent="-342900" eaLnBrk="1" hangingPunct="1">
              <a:buClr>
                <a:srgbClr val="FFC000"/>
              </a:buClr>
              <a:buSzPct val="75000"/>
            </a:pPr>
            <a:r>
              <a:rPr lang="en-US" sz="2400" dirty="0" smtClean="0"/>
              <a:t>FDA</a:t>
            </a:r>
          </a:p>
          <a:p>
            <a:pPr marL="742950" lvl="2" indent="-342900" eaLnBrk="1" hangingPunct="1">
              <a:buClr>
                <a:srgbClr val="FFC000"/>
              </a:buClr>
              <a:buSzPct val="75000"/>
            </a:pPr>
            <a:r>
              <a:rPr lang="en-US" sz="2200" dirty="0" smtClean="0"/>
              <a:t>Risk management completed</a:t>
            </a:r>
          </a:p>
          <a:p>
            <a:pPr marL="742950" lvl="2" indent="-342900" eaLnBrk="1" hangingPunct="1">
              <a:buClr>
                <a:srgbClr val="FFC000"/>
              </a:buClr>
              <a:buSzPct val="75000"/>
            </a:pPr>
            <a:r>
              <a:rPr lang="en-US" sz="2200" dirty="0" smtClean="0"/>
              <a:t>Software development procedure in place</a:t>
            </a:r>
            <a:endParaRPr lang="en-US" sz="1900" dirty="0" smtClean="0"/>
          </a:p>
          <a:p>
            <a:pPr eaLnBrk="1" hangingPunct="1">
              <a:buClr>
                <a:srgbClr val="FFC000"/>
              </a:buClr>
              <a:buNone/>
            </a:pPr>
            <a:endParaRPr lang="en-US" sz="24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39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39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939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39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39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939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39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939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1"/>
          <p:cNvSpPr>
            <a:spLocks/>
          </p:cNvSpPr>
          <p:nvPr/>
        </p:nvSpPr>
        <p:spPr bwMode="auto">
          <a:xfrm>
            <a:off x="553641" y="178594"/>
            <a:ext cx="8036719"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5100">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rPr>
              <a:t>limitations</a:t>
            </a:r>
          </a:p>
        </p:txBody>
      </p:sp>
      <p:sp>
        <p:nvSpPr>
          <p:cNvPr id="150530" name="Freeform 2"/>
          <p:cNvSpPr>
            <a:spLocks/>
          </p:cNvSpPr>
          <p:nvPr/>
        </p:nvSpPr>
        <p:spPr bwMode="auto">
          <a:xfrm flipH="1">
            <a:off x="5331024" y="2838525"/>
            <a:ext cx="1438796" cy="1180951"/>
          </a:xfrm>
          <a:custGeom>
            <a:avLst/>
            <a:gdLst>
              <a:gd name="T0" fmla="*/ 0 w 21600"/>
              <a:gd name="T1" fmla="*/ 19999 h 20025"/>
              <a:gd name="T2" fmla="*/ 21600 w 21600"/>
              <a:gd name="T3" fmla="*/ 0 h 20025"/>
            </a:gdLst>
            <a:ahLst/>
            <a:cxnLst>
              <a:cxn ang="0">
                <a:pos x="T0" y="T1"/>
              </a:cxn>
              <a:cxn ang="0">
                <a:pos x="T2" y="T3"/>
              </a:cxn>
            </a:cxnLst>
            <a:rect l="0" t="0" r="r" b="b"/>
            <a:pathLst>
              <a:path w="21600" h="20025">
                <a:moveTo>
                  <a:pt x="0" y="19999"/>
                </a:moveTo>
                <a:cubicBezTo>
                  <a:pt x="0" y="19999"/>
                  <a:pt x="20326" y="21600"/>
                  <a:pt x="21600" y="0"/>
                </a:cubicBezTo>
              </a:path>
            </a:pathLst>
          </a:custGeom>
          <a:noFill/>
          <a:ln w="203200" cap="flat">
            <a:solidFill>
              <a:schemeClr val="tx1"/>
            </a:solidFill>
            <a:prstDash val="solid"/>
            <a:miter lim="800000"/>
            <a:headEnd type="none"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150531" name="Picture 3"/>
          <p:cNvPicPr>
            <a:picLocks noChangeAspect="1" noChangeArrowheads="1"/>
          </p:cNvPicPr>
          <p:nvPr/>
        </p:nvPicPr>
        <p:blipFill>
          <a:blip r:embed="rId3">
            <a:extLst>
              <a:ext uri="{28A0092B-C50C-407E-A947-70E740481C1C}">
                <a14:useLocalDpi xmlns:a14="http://schemas.microsoft.com/office/drawing/2010/main" val="0"/>
              </a:ext>
            </a:extLst>
          </a:blip>
          <a:srcRect l="3131" t="3862" r="778" b="1038"/>
          <a:stretch>
            <a:fillRect/>
          </a:stretch>
        </p:blipFill>
        <p:spPr bwMode="auto">
          <a:xfrm>
            <a:off x="6032004" y="4412383"/>
            <a:ext cx="2768203" cy="1827237"/>
          </a:xfrm>
          <a:prstGeom prst="rect">
            <a:avLst/>
          </a:prstGeom>
          <a:noFill/>
          <a:ln w="2540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pic>
      <p:sp>
        <p:nvSpPr>
          <p:cNvPr id="150532" name="Rectangle 4"/>
          <p:cNvSpPr>
            <a:spLocks/>
          </p:cNvSpPr>
          <p:nvPr/>
        </p:nvSpPr>
        <p:spPr bwMode="auto">
          <a:xfrm>
            <a:off x="491133" y="3241476"/>
            <a:ext cx="3830836" cy="283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spcBef>
                <a:spcPts val="844"/>
              </a:spcBef>
            </a:pPr>
            <a:r>
              <a:rPr lang="en-US" dirty="0">
                <a:solidFill>
                  <a:srgbClr val="66FF66"/>
                </a:solidFill>
                <a:effectLst>
                  <a:outerShdw blurRad="38100" dist="38100" dir="2700000" algn="tl">
                    <a:srgbClr val="FFFFFF"/>
                  </a:outerShdw>
                </a:effectLst>
                <a:latin typeface="Helvetica Neue Light" charset="0"/>
                <a:ea typeface="ＭＳ Ｐゴシック" charset="0"/>
                <a:cs typeface="Helvetica Neue Light" charset="0"/>
                <a:sym typeface="Helvetica Neue Light" charset="0"/>
              </a:rPr>
              <a:t>no inhalation</a:t>
            </a:r>
          </a:p>
          <a:p>
            <a:pPr>
              <a:spcBef>
                <a:spcPts val="844"/>
              </a:spcBef>
            </a:pPr>
            <a:r>
              <a:rPr lang="en-US" dirty="0">
                <a:solidFill>
                  <a:srgbClr val="66FF66"/>
                </a:solidFill>
                <a:effectLst>
                  <a:outerShdw blurRad="38100" dist="38100" dir="2700000" algn="tl">
                    <a:srgbClr val="FFFFFF"/>
                  </a:outerShdw>
                </a:effectLst>
                <a:latin typeface="Helvetica Neue Light" charset="0"/>
                <a:ea typeface="ＭＳ Ｐゴシック" charset="0"/>
                <a:cs typeface="Helvetica Neue Light" charset="0"/>
                <a:sym typeface="Helvetica Neue Light" charset="0"/>
              </a:rPr>
              <a:t>quiet surroundings</a:t>
            </a:r>
          </a:p>
          <a:p>
            <a:pPr>
              <a:spcBef>
                <a:spcPts val="844"/>
              </a:spcBef>
            </a:pPr>
            <a:r>
              <a:rPr lang="en-US" dirty="0">
                <a:solidFill>
                  <a:srgbClr val="66FF66"/>
                </a:solidFill>
                <a:effectLst>
                  <a:outerShdw blurRad="38100" dist="38100" dir="2700000" algn="tl">
                    <a:srgbClr val="FFFFFF"/>
                  </a:outerShdw>
                </a:effectLst>
                <a:latin typeface="Helvetica Neue Light" charset="0"/>
                <a:ea typeface="ＭＳ Ｐゴシック" charset="0"/>
                <a:cs typeface="Helvetica Neue Light" charset="0"/>
                <a:sym typeface="Helvetica Neue Light" charset="0"/>
              </a:rPr>
              <a:t>coaching</a:t>
            </a:r>
          </a:p>
          <a:p>
            <a:pPr>
              <a:spcBef>
                <a:spcPts val="844"/>
              </a:spcBef>
            </a:pPr>
            <a:r>
              <a:rPr lang="en-US" dirty="0" smtClean="0">
                <a:solidFill>
                  <a:srgbClr val="66FF66"/>
                </a:solidFill>
                <a:effectLst>
                  <a:outerShdw blurRad="38100" dist="38100" dir="2700000" algn="tl">
                    <a:srgbClr val="FFFFFF"/>
                  </a:outerShdw>
                </a:effectLst>
                <a:latin typeface="Helvetica Neue Light" charset="0"/>
                <a:ea typeface="ＭＳ Ｐゴシック" charset="0"/>
                <a:cs typeface="Helvetica Neue Light" charset="0"/>
                <a:sym typeface="Helvetica Neue Light" charset="0"/>
              </a:rPr>
              <a:t>Smartphone*</a:t>
            </a:r>
            <a:endParaRPr lang="en-US" dirty="0">
              <a:solidFill>
                <a:srgbClr val="66FF66"/>
              </a:solidFill>
              <a:effectLst>
                <a:outerShdw blurRad="38100" dist="38100" dir="2700000" algn="tl">
                  <a:srgbClr val="FFFFFF"/>
                </a:outerShdw>
              </a:effectLst>
              <a:latin typeface="Helvetica Neue Light" charset="0"/>
              <a:ea typeface="ＭＳ Ｐゴシック" charset="0"/>
              <a:cs typeface="Helvetica Neue Light" charset="0"/>
              <a:sym typeface="Helvetica Neue Light" charset="0"/>
            </a:endParaRPr>
          </a:p>
        </p:txBody>
      </p:sp>
      <p:pic>
        <p:nvPicPr>
          <p:cNvPr id="150533"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124" y="1313781"/>
            <a:ext cx="2955727" cy="161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nvGrpSpPr>
          <p:cNvPr id="150536" name="Group 8"/>
          <p:cNvGrpSpPr>
            <a:grpSpLocks/>
          </p:cNvGrpSpPr>
          <p:nvPr/>
        </p:nvGrpSpPr>
        <p:grpSpPr bwMode="auto">
          <a:xfrm>
            <a:off x="4261693" y="3629918"/>
            <a:ext cx="1341686" cy="2375297"/>
            <a:chOff x="0" y="0"/>
            <a:chExt cx="1201" cy="2128"/>
          </a:xfrm>
        </p:grpSpPr>
        <p:pic>
          <p:nvPicPr>
            <p:cNvPr id="150534"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8" cy="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5053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 y="397"/>
              <a:ext cx="871"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extLst>
      <p:ext uri="{BB962C8B-B14F-4D97-AF65-F5344CB8AC3E}">
        <p14:creationId xmlns:p14="http://schemas.microsoft.com/office/powerpoint/2010/main" val="3104753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053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053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053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0532">
                                            <p:txEl>
                                              <p:pRg st="3" end="3"/>
                                            </p:txEl>
                                          </p:spTgt>
                                        </p:tgtEl>
                                        <p:attrNameLst>
                                          <p:attrName>style.visibility</p:attrName>
                                        </p:attrNameLst>
                                      </p:cBhvr>
                                      <p:to>
                                        <p:strVal val="visible"/>
                                      </p:to>
                                    </p:set>
                                  </p:childTnLst>
                                </p:cTn>
                              </p:par>
                            </p:childTnLst>
                          </p:cTn>
                        </p:par>
                        <p:par>
                          <p:cTn id="19" fill="hold" nodeType="afterGroup">
                            <p:stCondLst>
                              <p:cond delay="500"/>
                            </p:stCondLst>
                            <p:childTnLst>
                              <p:par>
                                <p:cTn id="20" presetID="23" presetClass="entr" presetSubtype="16" fill="hold" nodeType="afterEffect">
                                  <p:stCondLst>
                                    <p:cond delay="0"/>
                                  </p:stCondLst>
                                  <p:childTnLst>
                                    <p:set>
                                      <p:cBhvr>
                                        <p:cTn id="21" dur="1" fill="hold">
                                          <p:stCondLst>
                                            <p:cond delay="0"/>
                                          </p:stCondLst>
                                        </p:cTn>
                                        <p:tgtEl>
                                          <p:spTgt spid="150531"/>
                                        </p:tgtEl>
                                        <p:attrNameLst>
                                          <p:attrName>style.visibility</p:attrName>
                                        </p:attrNameLst>
                                      </p:cBhvr>
                                      <p:to>
                                        <p:strVal val="visible"/>
                                      </p:to>
                                    </p:set>
                                    <p:anim calcmode="lin" valueType="num">
                                      <p:cBhvr>
                                        <p:cTn id="22" dur="500" fill="hold"/>
                                        <p:tgtEl>
                                          <p:spTgt spid="150531"/>
                                        </p:tgtEl>
                                        <p:attrNameLst>
                                          <p:attrName>ppt_w</p:attrName>
                                        </p:attrNameLst>
                                      </p:cBhvr>
                                      <p:tavLst>
                                        <p:tav tm="0">
                                          <p:val>
                                            <p:fltVal val="0"/>
                                          </p:val>
                                        </p:tav>
                                        <p:tav tm="100000">
                                          <p:val>
                                            <p:strVal val="#ppt_w"/>
                                          </p:val>
                                        </p:tav>
                                      </p:tavLst>
                                    </p:anim>
                                    <p:anim calcmode="lin" valueType="num">
                                      <p:cBhvr>
                                        <p:cTn id="23" dur="500" fill="hold"/>
                                        <p:tgtEl>
                                          <p:spTgt spid="150531"/>
                                        </p:tgtEl>
                                        <p:attrNameLst>
                                          <p:attrName>ppt_h</p:attrName>
                                        </p:attrNameLst>
                                      </p:cBhvr>
                                      <p:tavLst>
                                        <p:tav tm="0">
                                          <p:val>
                                            <p:fltVal val="0"/>
                                          </p:val>
                                        </p:tav>
                                        <p:tav tm="100000">
                                          <p:val>
                                            <p:strVal val="#ppt_h"/>
                                          </p:val>
                                        </p:tav>
                                      </p:tavLst>
                                    </p:anim>
                                  </p:childTnLst>
                                </p:cTn>
                              </p:par>
                            </p:childTnLst>
                          </p:cTn>
                        </p:par>
                        <p:par>
                          <p:cTn id="24" fill="hold" nodeType="afterGroup">
                            <p:stCondLst>
                              <p:cond delay="1000"/>
                            </p:stCondLst>
                            <p:childTnLst>
                              <p:par>
                                <p:cTn id="25" presetID="23" presetClass="entr" presetSubtype="16" fill="hold" nodeType="afterEffect">
                                  <p:stCondLst>
                                    <p:cond delay="0"/>
                                  </p:stCondLst>
                                  <p:childTnLst>
                                    <p:set>
                                      <p:cBhvr>
                                        <p:cTn id="26" dur="1" fill="hold">
                                          <p:stCondLst>
                                            <p:cond delay="0"/>
                                          </p:stCondLst>
                                        </p:cTn>
                                        <p:tgtEl>
                                          <p:spTgt spid="150536"/>
                                        </p:tgtEl>
                                        <p:attrNameLst>
                                          <p:attrName>style.visibility</p:attrName>
                                        </p:attrNameLst>
                                      </p:cBhvr>
                                      <p:to>
                                        <p:strVal val="visible"/>
                                      </p:to>
                                    </p:set>
                                    <p:anim calcmode="lin" valueType="num">
                                      <p:cBhvr>
                                        <p:cTn id="27" dur="500" fill="hold"/>
                                        <p:tgtEl>
                                          <p:spTgt spid="150536"/>
                                        </p:tgtEl>
                                        <p:attrNameLst>
                                          <p:attrName>ppt_w</p:attrName>
                                        </p:attrNameLst>
                                      </p:cBhvr>
                                      <p:tavLst>
                                        <p:tav tm="0">
                                          <p:val>
                                            <p:fltVal val="0"/>
                                          </p:val>
                                        </p:tav>
                                        <p:tav tm="100000">
                                          <p:val>
                                            <p:strVal val="#ppt_w"/>
                                          </p:val>
                                        </p:tav>
                                      </p:tavLst>
                                    </p:anim>
                                    <p:anim calcmode="lin" valueType="num">
                                      <p:cBhvr>
                                        <p:cTn id="28" dur="500" fill="hold"/>
                                        <p:tgtEl>
                                          <p:spTgt spid="150536"/>
                                        </p:tgtEl>
                                        <p:attrNameLst>
                                          <p:attrName>ppt_h</p:attrName>
                                        </p:attrNameLst>
                                      </p:cBhvr>
                                      <p:tavLst>
                                        <p:tav tm="0">
                                          <p:val>
                                            <p:fltVal val="0"/>
                                          </p:val>
                                        </p:tav>
                                        <p:tav tm="100000">
                                          <p:val>
                                            <p:strVal val="#ppt_h"/>
                                          </p:val>
                                        </p:tav>
                                      </p:tavLst>
                                    </p:anim>
                                  </p:childTnLst>
                                </p:cTn>
                              </p:par>
                            </p:childTnLst>
                          </p:cTn>
                        </p:par>
                        <p:par>
                          <p:cTn id="29" fill="hold" nodeType="afterGroup">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50530"/>
                                        </p:tgtEl>
                                        <p:attrNameLst>
                                          <p:attrName>style.visibility</p:attrName>
                                        </p:attrNameLst>
                                      </p:cBhvr>
                                      <p:to>
                                        <p:strVal val="visible"/>
                                      </p:to>
                                    </p:set>
                                    <p:anim calcmode="lin" valueType="num">
                                      <p:cBhvr>
                                        <p:cTn id="32" dur="500" fill="hold"/>
                                        <p:tgtEl>
                                          <p:spTgt spid="150530"/>
                                        </p:tgtEl>
                                        <p:attrNameLst>
                                          <p:attrName>ppt_w</p:attrName>
                                        </p:attrNameLst>
                                      </p:cBhvr>
                                      <p:tavLst>
                                        <p:tav tm="0">
                                          <p:val>
                                            <p:fltVal val="0"/>
                                          </p:val>
                                        </p:tav>
                                        <p:tav tm="100000">
                                          <p:val>
                                            <p:strVal val="#ppt_w"/>
                                          </p:val>
                                        </p:tav>
                                      </p:tavLst>
                                    </p:anim>
                                    <p:anim calcmode="lin" valueType="num">
                                      <p:cBhvr>
                                        <p:cTn id="33" dur="500" fill="hold"/>
                                        <p:tgtEl>
                                          <p:spTgt spid="150530"/>
                                        </p:tgtEl>
                                        <p:attrNameLst>
                                          <p:attrName>ppt_h</p:attrName>
                                        </p:attrNameLst>
                                      </p:cBhvr>
                                      <p:tavLst>
                                        <p:tav tm="0">
                                          <p:val>
                                            <p:fltVal val="0"/>
                                          </p:val>
                                        </p:tav>
                                        <p:tav tm="100000">
                                          <p:val>
                                            <p:strVal val="#ppt_h"/>
                                          </p:val>
                                        </p:tav>
                                      </p:tavLst>
                                    </p:anim>
                                  </p:childTnLst>
                                </p:cTn>
                              </p:par>
                            </p:childTnLst>
                          </p:cTn>
                        </p:par>
                        <p:par>
                          <p:cTn id="34" fill="hold" nodeType="afterGroup">
                            <p:stCondLst>
                              <p:cond delay="2000"/>
                            </p:stCondLst>
                            <p:childTnLst>
                              <p:par>
                                <p:cTn id="35" presetID="23" presetClass="entr" presetSubtype="16" fill="hold" nodeType="afterEffect">
                                  <p:stCondLst>
                                    <p:cond delay="0"/>
                                  </p:stCondLst>
                                  <p:childTnLst>
                                    <p:set>
                                      <p:cBhvr>
                                        <p:cTn id="36" dur="1" fill="hold">
                                          <p:stCondLst>
                                            <p:cond delay="0"/>
                                          </p:stCondLst>
                                        </p:cTn>
                                        <p:tgtEl>
                                          <p:spTgt spid="150533"/>
                                        </p:tgtEl>
                                        <p:attrNameLst>
                                          <p:attrName>style.visibility</p:attrName>
                                        </p:attrNameLst>
                                      </p:cBhvr>
                                      <p:to>
                                        <p:strVal val="visible"/>
                                      </p:to>
                                    </p:set>
                                    <p:anim calcmode="lin" valueType="num">
                                      <p:cBhvr>
                                        <p:cTn id="37" dur="500" fill="hold"/>
                                        <p:tgtEl>
                                          <p:spTgt spid="150533"/>
                                        </p:tgtEl>
                                        <p:attrNameLst>
                                          <p:attrName>ppt_w</p:attrName>
                                        </p:attrNameLst>
                                      </p:cBhvr>
                                      <p:tavLst>
                                        <p:tav tm="0">
                                          <p:val>
                                            <p:fltVal val="0"/>
                                          </p:val>
                                        </p:tav>
                                        <p:tav tm="100000">
                                          <p:val>
                                            <p:strVal val="#ppt_w"/>
                                          </p:val>
                                        </p:tav>
                                      </p:tavLst>
                                    </p:anim>
                                    <p:anim calcmode="lin" valueType="num">
                                      <p:cBhvr>
                                        <p:cTn id="38" dur="500" fill="hold"/>
                                        <p:tgtEl>
                                          <p:spTgt spid="1505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animBg="1"/>
      <p:bldP spid="15053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Freeform 1"/>
          <p:cNvSpPr>
            <a:spLocks/>
          </p:cNvSpPr>
          <p:nvPr/>
        </p:nvSpPr>
        <p:spPr bwMode="auto">
          <a:xfrm>
            <a:off x="2371949" y="3330774"/>
            <a:ext cx="2584028" cy="1910953"/>
          </a:xfrm>
          <a:custGeom>
            <a:avLst/>
            <a:gdLst>
              <a:gd name="T0" fmla="*/ 0 w 21600"/>
              <a:gd name="T1" fmla="*/ 19343 h 19410"/>
              <a:gd name="T2" fmla="*/ 21600 w 21600"/>
              <a:gd name="T3" fmla="*/ 0 h 19410"/>
            </a:gdLst>
            <a:ahLst/>
            <a:cxnLst>
              <a:cxn ang="0">
                <a:pos x="T0" y="T1"/>
              </a:cxn>
              <a:cxn ang="0">
                <a:pos x="T2" y="T3"/>
              </a:cxn>
            </a:cxnLst>
            <a:rect l="0" t="0" r="r" b="b"/>
            <a:pathLst>
              <a:path w="21600" h="19410">
                <a:moveTo>
                  <a:pt x="0" y="19343"/>
                </a:moveTo>
                <a:cubicBezTo>
                  <a:pt x="0" y="19343"/>
                  <a:pt x="11542" y="21600"/>
                  <a:pt x="21600" y="0"/>
                </a:cubicBezTo>
              </a:path>
            </a:pathLst>
          </a:custGeom>
          <a:noFill/>
          <a:ln w="25400" cap="flat">
            <a:solidFill>
              <a:srgbClr val="B3B3B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4626" name="Rectangle 2"/>
          <p:cNvSpPr>
            <a:spLocks/>
          </p:cNvSpPr>
          <p:nvPr/>
        </p:nvSpPr>
        <p:spPr bwMode="auto">
          <a:xfrm>
            <a:off x="553641" y="178594"/>
            <a:ext cx="8036719"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5100">
                <a:effectLst>
                  <a:outerShdw blurRad="38100" dist="38100" dir="2700000" algn="tl">
                    <a:srgbClr val="4C4C4C"/>
                  </a:outerShdw>
                </a:effectLst>
                <a:latin typeface="Helvetica Neue Light" charset="0"/>
                <a:ea typeface="ＭＳ Ｐゴシック" charset="0"/>
                <a:cs typeface="Helvetica Neue Light" charset="0"/>
                <a:sym typeface="Helvetica Neue Light" charset="0"/>
              </a:rPr>
              <a:t>call in service</a:t>
            </a:r>
          </a:p>
        </p:txBody>
      </p:sp>
      <p:grpSp>
        <p:nvGrpSpPr>
          <p:cNvPr id="154634" name="Group 10"/>
          <p:cNvGrpSpPr>
            <a:grpSpLocks/>
          </p:cNvGrpSpPr>
          <p:nvPr/>
        </p:nvGrpSpPr>
        <p:grpSpPr bwMode="auto">
          <a:xfrm>
            <a:off x="4561955" y="2828479"/>
            <a:ext cx="832693" cy="2448967"/>
            <a:chOff x="0" y="0"/>
            <a:chExt cx="745" cy="2193"/>
          </a:xfrm>
        </p:grpSpPr>
        <p:sp>
          <p:nvSpPr>
            <p:cNvPr id="154627" name="Line 3"/>
            <p:cNvSpPr>
              <a:spLocks noChangeShapeType="1"/>
            </p:cNvSpPr>
            <p:nvPr/>
          </p:nvSpPr>
          <p:spPr bwMode="auto">
            <a:xfrm>
              <a:off x="368" y="0"/>
              <a:ext cx="0" cy="2193"/>
            </a:xfrm>
            <a:prstGeom prst="line">
              <a:avLst/>
            </a:prstGeom>
            <a:noFill/>
            <a:ln w="889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4628" name="Line 4"/>
            <p:cNvSpPr>
              <a:spLocks noChangeShapeType="1"/>
            </p:cNvSpPr>
            <p:nvPr/>
          </p:nvSpPr>
          <p:spPr bwMode="auto">
            <a:xfrm flipH="1">
              <a:off x="0" y="170"/>
              <a:ext cx="745" cy="0"/>
            </a:xfrm>
            <a:prstGeom prst="line">
              <a:avLst/>
            </a:prstGeom>
            <a:noFill/>
            <a:ln w="889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4629" name="Line 5"/>
            <p:cNvSpPr>
              <a:spLocks noChangeShapeType="1"/>
            </p:cNvSpPr>
            <p:nvPr/>
          </p:nvSpPr>
          <p:spPr bwMode="auto">
            <a:xfrm flipH="1">
              <a:off x="0" y="473"/>
              <a:ext cx="745" cy="0"/>
            </a:xfrm>
            <a:prstGeom prst="line">
              <a:avLst/>
            </a:prstGeom>
            <a:noFill/>
            <a:ln w="889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4630" name="Line 6"/>
            <p:cNvSpPr>
              <a:spLocks noChangeShapeType="1"/>
            </p:cNvSpPr>
            <p:nvPr/>
          </p:nvSpPr>
          <p:spPr bwMode="auto">
            <a:xfrm>
              <a:off x="181" y="177"/>
              <a:ext cx="174" cy="148"/>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4631" name="Line 7"/>
            <p:cNvSpPr>
              <a:spLocks noChangeShapeType="1"/>
            </p:cNvSpPr>
            <p:nvPr/>
          </p:nvSpPr>
          <p:spPr bwMode="auto">
            <a:xfrm>
              <a:off x="184" y="497"/>
              <a:ext cx="175" cy="148"/>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4632" name="Line 8"/>
            <p:cNvSpPr>
              <a:spLocks noChangeShapeType="1"/>
            </p:cNvSpPr>
            <p:nvPr/>
          </p:nvSpPr>
          <p:spPr bwMode="auto">
            <a:xfrm flipH="1">
              <a:off x="376" y="177"/>
              <a:ext cx="175" cy="148"/>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4633" name="Line 9"/>
            <p:cNvSpPr>
              <a:spLocks noChangeShapeType="1"/>
            </p:cNvSpPr>
            <p:nvPr/>
          </p:nvSpPr>
          <p:spPr bwMode="auto">
            <a:xfrm flipH="1">
              <a:off x="376" y="497"/>
              <a:ext cx="175" cy="148"/>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pic>
        <p:nvPicPr>
          <p:cNvPr id="154635" name="Picture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9" y="4198070"/>
            <a:ext cx="2696766" cy="254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54636" name="AutoShape 12"/>
          <p:cNvSpPr>
            <a:spLocks/>
          </p:cNvSpPr>
          <p:nvPr/>
        </p:nvSpPr>
        <p:spPr bwMode="auto">
          <a:xfrm>
            <a:off x="4750594" y="2937867"/>
            <a:ext cx="89297" cy="107156"/>
          </a:xfrm>
          <a:prstGeom prst="roundRect">
            <a:avLst>
              <a:gd name="adj" fmla="val 50000"/>
            </a:avLst>
          </a:prstGeom>
          <a:solidFill>
            <a:srgbClr val="FFFF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a:p>
        </p:txBody>
      </p:sp>
      <p:sp>
        <p:nvSpPr>
          <p:cNvPr id="154637" name="AutoShape 13"/>
          <p:cNvSpPr>
            <a:spLocks/>
          </p:cNvSpPr>
          <p:nvPr/>
        </p:nvSpPr>
        <p:spPr bwMode="auto">
          <a:xfrm>
            <a:off x="5107781" y="2937867"/>
            <a:ext cx="89297" cy="107156"/>
          </a:xfrm>
          <a:prstGeom prst="roundRect">
            <a:avLst>
              <a:gd name="adj" fmla="val 50000"/>
            </a:avLst>
          </a:prstGeom>
          <a:solidFill>
            <a:srgbClr val="FFFF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a:p>
        </p:txBody>
      </p:sp>
      <p:sp>
        <p:nvSpPr>
          <p:cNvPr id="154638" name="AutoShape 14"/>
          <p:cNvSpPr>
            <a:spLocks/>
          </p:cNvSpPr>
          <p:nvPr/>
        </p:nvSpPr>
        <p:spPr bwMode="auto">
          <a:xfrm>
            <a:off x="4759523" y="3277195"/>
            <a:ext cx="89297" cy="107156"/>
          </a:xfrm>
          <a:prstGeom prst="roundRect">
            <a:avLst>
              <a:gd name="adj" fmla="val 50000"/>
            </a:avLst>
          </a:prstGeom>
          <a:solidFill>
            <a:srgbClr val="FFFF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a:p>
        </p:txBody>
      </p:sp>
      <p:sp>
        <p:nvSpPr>
          <p:cNvPr id="154639" name="AutoShape 15"/>
          <p:cNvSpPr>
            <a:spLocks/>
          </p:cNvSpPr>
          <p:nvPr/>
        </p:nvSpPr>
        <p:spPr bwMode="auto">
          <a:xfrm>
            <a:off x="5116711" y="3277195"/>
            <a:ext cx="89297" cy="107156"/>
          </a:xfrm>
          <a:prstGeom prst="roundRect">
            <a:avLst>
              <a:gd name="adj" fmla="val 50000"/>
            </a:avLst>
          </a:prstGeom>
          <a:solidFill>
            <a:srgbClr val="FFFF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a:p>
        </p:txBody>
      </p:sp>
      <p:sp>
        <p:nvSpPr>
          <p:cNvPr id="154640" name="Line 16"/>
          <p:cNvSpPr>
            <a:spLocks noChangeShapeType="1"/>
          </p:cNvSpPr>
          <p:nvPr/>
        </p:nvSpPr>
        <p:spPr bwMode="auto">
          <a:xfrm flipH="1">
            <a:off x="5491758" y="2695650"/>
            <a:ext cx="555873" cy="455414"/>
          </a:xfrm>
          <a:prstGeom prst="line">
            <a:avLst/>
          </a:prstGeom>
          <a:noFill/>
          <a:ln w="1143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154641" name="Picture 1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2171" y="1063750"/>
            <a:ext cx="2955727" cy="161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776704254"/>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Slide Number Placeholder 4"/>
          <p:cNvSpPr>
            <a:spLocks noGrp="1"/>
          </p:cNvSpPr>
          <p:nvPr>
            <p:ph type="sldNum" sz="quarter" idx="11"/>
          </p:nvPr>
        </p:nvSpPr>
        <p:spPr>
          <a:noFill/>
        </p:spPr>
        <p:txBody>
          <a:bodyPr/>
          <a:lstStyle/>
          <a:p>
            <a:fld id="{6982ADA4-F92E-4497-8926-DFBB7F4E892C}" type="slidenum">
              <a:rPr lang="en-US"/>
              <a:pPr/>
              <a:t>14</a:t>
            </a:fld>
            <a:endParaRPr lang="en-US"/>
          </a:p>
        </p:txBody>
      </p:sp>
      <p:sp>
        <p:nvSpPr>
          <p:cNvPr id="159748" name="Rectangle 2"/>
          <p:cNvSpPr>
            <a:spLocks noGrp="1" noChangeArrowheads="1"/>
          </p:cNvSpPr>
          <p:nvPr>
            <p:ph type="title"/>
          </p:nvPr>
        </p:nvSpPr>
        <p:spPr>
          <a:xfrm>
            <a:off x="549275" y="952500"/>
            <a:ext cx="8153400" cy="857250"/>
          </a:xfrm>
        </p:spPr>
        <p:txBody>
          <a:bodyPr/>
          <a:lstStyle/>
          <a:p>
            <a:pPr eaLnBrk="1" hangingPunct="1"/>
            <a:r>
              <a:rPr lang="en-US" dirty="0" smtClean="0"/>
              <a:t>Initial </a:t>
            </a:r>
            <a:r>
              <a:rPr lang="en-US" dirty="0"/>
              <a:t>I</a:t>
            </a:r>
            <a:r>
              <a:rPr lang="en-US" dirty="0" smtClean="0"/>
              <a:t>nterest  </a:t>
            </a:r>
            <a:br>
              <a:rPr lang="en-US" dirty="0" smtClean="0"/>
            </a:br>
            <a:r>
              <a:rPr lang="en-US" dirty="0" smtClean="0"/>
              <a:t>in </a:t>
            </a:r>
            <a:r>
              <a:rPr lang="en-US" dirty="0" err="1" smtClean="0"/>
              <a:t>SpiroSmart</a:t>
            </a:r>
            <a:endParaRPr lang="en-US" dirty="0" smtClean="0"/>
          </a:p>
        </p:txBody>
      </p:sp>
      <p:sp>
        <p:nvSpPr>
          <p:cNvPr id="5" name="Content Placeholder 4"/>
          <p:cNvSpPr>
            <a:spLocks noGrp="1"/>
          </p:cNvSpPr>
          <p:nvPr>
            <p:ph idx="1"/>
          </p:nvPr>
        </p:nvSpPr>
        <p:spPr>
          <a:xfrm>
            <a:off x="533400" y="1927225"/>
            <a:ext cx="8153400" cy="4191000"/>
          </a:xfrm>
        </p:spPr>
        <p:txBody>
          <a:bodyPr/>
          <a:lstStyle/>
          <a:p>
            <a:r>
              <a:rPr lang="en-US" sz="2800" dirty="0" smtClean="0"/>
              <a:t>Scientific community</a:t>
            </a:r>
          </a:p>
          <a:p>
            <a:pPr marL="742950" lvl="2" indent="-342900">
              <a:buSzPct val="75000"/>
            </a:pPr>
            <a:r>
              <a:rPr lang="en-US" sz="2000" dirty="0" smtClean="0"/>
              <a:t>Effectiveness of new/existing treatments (e.g., </a:t>
            </a:r>
            <a:r>
              <a:rPr lang="en-US" sz="2000" dirty="0" err="1" smtClean="0"/>
              <a:t>Pharma</a:t>
            </a:r>
            <a:r>
              <a:rPr lang="en-US" sz="2000" dirty="0" smtClean="0"/>
              <a:t>)</a:t>
            </a:r>
          </a:p>
          <a:p>
            <a:pPr marL="742950" lvl="2" indent="-342900">
              <a:buSzPct val="75000"/>
            </a:pPr>
            <a:r>
              <a:rPr lang="en-US" sz="2000" dirty="0" smtClean="0"/>
              <a:t>Health services research (e.g., NIH, AHRQ)</a:t>
            </a:r>
          </a:p>
          <a:p>
            <a:pPr marL="742950" lvl="2" indent="-342900">
              <a:buSzPct val="75000"/>
            </a:pPr>
            <a:r>
              <a:rPr lang="en-US" sz="2000" dirty="0" smtClean="0"/>
              <a:t>Prevalence, morbidity, service delivery (e.g., IPCRG, Gates Foundation)</a:t>
            </a:r>
          </a:p>
          <a:p>
            <a:pPr>
              <a:buNone/>
            </a:pPr>
            <a:endParaRPr lang="en-US" sz="1900" dirty="0" smtClean="0"/>
          </a:p>
          <a:p>
            <a:r>
              <a:rPr lang="en-US" sz="2800" dirty="0" smtClean="0"/>
              <a:t>Evidence first, then health care diffusion in developed countries</a:t>
            </a:r>
            <a:endParaRPr lang="en-US" sz="2800" dirty="0"/>
          </a:p>
        </p:txBody>
      </p:sp>
    </p:spTree>
    <p:extLst>
      <p:ext uri="{BB962C8B-B14F-4D97-AF65-F5344CB8AC3E}">
        <p14:creationId xmlns:p14="http://schemas.microsoft.com/office/powerpoint/2010/main" val="42512838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z="2800" dirty="0" err="1" smtClean="0">
                <a:latin typeface="Bookman Old Style" charset="0"/>
                <a:ea typeface="ＭＳ Ｐゴシック" charset="0"/>
                <a:cs typeface="ＭＳ Ｐゴシック" charset="0"/>
              </a:rPr>
              <a:t>Spirometry</a:t>
            </a:r>
            <a:r>
              <a:rPr lang="en-US" sz="2800" dirty="0" smtClean="0">
                <a:latin typeface="Bookman Old Style" charset="0"/>
                <a:ea typeface="ＭＳ Ｐゴシック" charset="0"/>
                <a:cs typeface="ＭＳ Ｐゴシック" charset="0"/>
              </a:rPr>
              <a:t> 360: Training through Feedback Reporting System Cycle</a:t>
            </a:r>
            <a:endParaRPr lang="en-US" sz="2800" dirty="0">
              <a:latin typeface="Bookman Old Style" charset="0"/>
              <a:ea typeface="ＭＳ Ｐゴシック" charset="0"/>
              <a:cs typeface="ＭＳ Ｐゴシック" charset="0"/>
            </a:endParaRPr>
          </a:p>
        </p:txBody>
      </p:sp>
      <p:sp>
        <p:nvSpPr>
          <p:cNvPr id="17411"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smtClean="0">
                <a:solidFill>
                  <a:schemeClr val="tx2"/>
                </a:solidFill>
                <a:latin typeface="Gill Sans MT" charset="0"/>
              </a:rPr>
              <a:t>Spirometry 360 © University of Washington </a:t>
            </a:r>
            <a:endParaRPr lang="en-US" sz="1400">
              <a:solidFill>
                <a:schemeClr val="tx2"/>
              </a:solidFill>
              <a:latin typeface="Gill Sans MT" charset="0"/>
            </a:endParaRPr>
          </a:p>
        </p:txBody>
      </p:sp>
      <p:sp>
        <p:nvSpPr>
          <p:cNvPr id="17412" name="Slide Number Placeholder 4"/>
          <p:cNvSpPr>
            <a:spLocks noGrp="1"/>
          </p:cNvSpPr>
          <p:nvPr>
            <p:ph type="sldNum" sz="quarter" idx="4294967295"/>
          </p:nvPr>
        </p:nvSpPr>
        <p:spPr bwMode="auto">
          <a:xfrm>
            <a:off x="612775" y="6356350"/>
            <a:ext cx="1981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691DFB-87B1-1348-B579-720B5E224B32}" type="slidenum">
              <a:rPr lang="en-US" sz="1400">
                <a:solidFill>
                  <a:schemeClr val="tx2"/>
                </a:solidFill>
                <a:latin typeface="Gill Sans MT" charset="0"/>
              </a:rPr>
              <a:pPr eaLnBrk="1" hangingPunct="1"/>
              <a:t>15</a:t>
            </a:fld>
            <a:endParaRPr lang="en-US" sz="1400">
              <a:solidFill>
                <a:schemeClr val="tx2"/>
              </a:solidFill>
              <a:latin typeface="Gill Sans MT" charset="0"/>
            </a:endParaRPr>
          </a:p>
        </p:txBody>
      </p:sp>
      <p:pic>
        <p:nvPicPr>
          <p:cNvPr id="2" name="Content Placeholder 1" descr="360.png"/>
          <p:cNvPicPr>
            <a:picLocks noGrp="1" noChangeAspect="1"/>
          </p:cNvPicPr>
          <p:nvPr>
            <p:ph sz="quarter" idx="1"/>
          </p:nvPr>
        </p:nvPicPr>
        <p:blipFill>
          <a:blip r:embed="rId3">
            <a:extLst>
              <a:ext uri="{28A0092B-C50C-407E-A947-70E740481C1C}">
                <a14:useLocalDpi xmlns:a14="http://schemas.microsoft.com/office/drawing/2010/main" val="0"/>
              </a:ext>
            </a:extLst>
          </a:blip>
          <a:srcRect t="10005" b="10005"/>
          <a:stretch>
            <a:fillRect/>
          </a:stretch>
        </p:blipFill>
        <p:spPr>
          <a:xfrm>
            <a:off x="457200" y="1490133"/>
            <a:ext cx="8229600" cy="4826000"/>
          </a:xfrm>
        </p:spPr>
      </p:pic>
    </p:spTree>
    <p:extLst>
      <p:ext uri="{BB962C8B-B14F-4D97-AF65-F5344CB8AC3E}">
        <p14:creationId xmlns:p14="http://schemas.microsoft.com/office/powerpoint/2010/main" val="32337607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6"/>
          <p:cNvSpPr>
            <a:spLocks noGrp="1"/>
          </p:cNvSpPr>
          <p:nvPr>
            <p:ph type="sldNum" sz="quarter" idx="11"/>
          </p:nvPr>
        </p:nvSpPr>
        <p:spPr>
          <a:noFill/>
        </p:spPr>
        <p:txBody>
          <a:bodyPr/>
          <a:lstStyle/>
          <a:p>
            <a:fld id="{86046A04-4F5C-45FE-8A8B-1E98B7FC330A}" type="slidenum">
              <a:rPr lang="en-US"/>
              <a:pPr/>
              <a:t>16</a:t>
            </a:fld>
            <a:endParaRPr lang="en-US"/>
          </a:p>
        </p:txBody>
      </p:sp>
      <p:sp>
        <p:nvSpPr>
          <p:cNvPr id="59396" name="Rectangle 2"/>
          <p:cNvSpPr>
            <a:spLocks noGrp="1" noChangeArrowheads="1"/>
          </p:cNvSpPr>
          <p:nvPr>
            <p:ph type="title"/>
          </p:nvPr>
        </p:nvSpPr>
        <p:spPr/>
        <p:txBody>
          <a:bodyPr/>
          <a:lstStyle/>
          <a:p>
            <a:pPr eaLnBrk="1" hangingPunct="1"/>
            <a:r>
              <a:rPr lang="en-US" sz="3000" dirty="0" smtClean="0"/>
              <a:t>Next Steps</a:t>
            </a:r>
          </a:p>
        </p:txBody>
      </p:sp>
      <p:sp>
        <p:nvSpPr>
          <p:cNvPr id="59397" name="Rectangle 3"/>
          <p:cNvSpPr>
            <a:spLocks noGrp="1" noChangeArrowheads="1"/>
          </p:cNvSpPr>
          <p:nvPr>
            <p:ph type="body" sz="half" idx="4294967295"/>
          </p:nvPr>
        </p:nvSpPr>
        <p:spPr>
          <a:xfrm>
            <a:off x="533400" y="1700990"/>
            <a:ext cx="8440738" cy="4826000"/>
          </a:xfrm>
        </p:spPr>
        <p:txBody>
          <a:bodyPr/>
          <a:lstStyle/>
          <a:p>
            <a:pPr eaLnBrk="1" hangingPunct="1">
              <a:buClr>
                <a:srgbClr val="FFC000"/>
              </a:buClr>
            </a:pPr>
            <a:r>
              <a:rPr lang="en-US" sz="2600" dirty="0" smtClean="0"/>
              <a:t>Complete model development for obstruction</a:t>
            </a:r>
          </a:p>
          <a:p>
            <a:pPr eaLnBrk="1" hangingPunct="1">
              <a:buClr>
                <a:srgbClr val="FFC000"/>
              </a:buClr>
            </a:pPr>
            <a:r>
              <a:rPr lang="en-US" sz="2600" dirty="0" smtClean="0"/>
              <a:t>Complete model development for children</a:t>
            </a:r>
          </a:p>
          <a:p>
            <a:pPr eaLnBrk="1" hangingPunct="1">
              <a:buClr>
                <a:srgbClr val="FFC000"/>
              </a:buClr>
            </a:pPr>
            <a:r>
              <a:rPr lang="en-US" sz="2600" dirty="0" smtClean="0"/>
              <a:t>Complete integration with FRS </a:t>
            </a:r>
          </a:p>
          <a:p>
            <a:pPr eaLnBrk="1" hangingPunct="1">
              <a:buClr>
                <a:srgbClr val="FFC000"/>
              </a:buClr>
            </a:pPr>
            <a:r>
              <a:rPr lang="en-US" sz="2600" dirty="0" smtClean="0"/>
              <a:t>Complete home monitoring trial </a:t>
            </a:r>
          </a:p>
          <a:p>
            <a:pPr eaLnBrk="1" hangingPunct="1">
              <a:buClr>
                <a:srgbClr val="FFC000"/>
              </a:buClr>
            </a:pPr>
            <a:r>
              <a:rPr lang="en-US" sz="2600" dirty="0"/>
              <a:t>Evaluate patient and physician user </a:t>
            </a:r>
            <a:r>
              <a:rPr lang="en-US" sz="2600" dirty="0" smtClean="0"/>
              <a:t>interfaces</a:t>
            </a:r>
          </a:p>
          <a:p>
            <a:pPr eaLnBrk="1" hangingPunct="1">
              <a:buClr>
                <a:srgbClr val="FFC000"/>
              </a:buClr>
            </a:pPr>
            <a:r>
              <a:rPr lang="en-US" sz="2600" dirty="0" smtClean="0"/>
              <a:t>Develop comprehensive automatic results analyses</a:t>
            </a:r>
          </a:p>
          <a:p>
            <a:pPr eaLnBrk="1" hangingPunct="1">
              <a:buClr>
                <a:srgbClr val="FFC000"/>
              </a:buClr>
              <a:buNone/>
            </a:pP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Slide Number Placeholder 4"/>
          <p:cNvSpPr>
            <a:spLocks noGrp="1"/>
          </p:cNvSpPr>
          <p:nvPr>
            <p:ph type="sldNum" sz="quarter" idx="11"/>
          </p:nvPr>
        </p:nvSpPr>
        <p:spPr>
          <a:noFill/>
        </p:spPr>
        <p:txBody>
          <a:bodyPr/>
          <a:lstStyle/>
          <a:p>
            <a:fld id="{6982ADA4-F92E-4497-8926-DFBB7F4E892C}" type="slidenum">
              <a:rPr lang="en-US"/>
              <a:pPr/>
              <a:t>17</a:t>
            </a:fld>
            <a:endParaRPr lang="en-US"/>
          </a:p>
        </p:txBody>
      </p:sp>
      <p:sp>
        <p:nvSpPr>
          <p:cNvPr id="159748" name="Rectangle 2"/>
          <p:cNvSpPr>
            <a:spLocks noGrp="1" noChangeArrowheads="1"/>
          </p:cNvSpPr>
          <p:nvPr>
            <p:ph type="title"/>
          </p:nvPr>
        </p:nvSpPr>
        <p:spPr>
          <a:xfrm>
            <a:off x="549275" y="952500"/>
            <a:ext cx="8153400" cy="857250"/>
          </a:xfrm>
        </p:spPr>
        <p:txBody>
          <a:bodyPr/>
          <a:lstStyle/>
          <a:p>
            <a:pPr eaLnBrk="1" hangingPunct="1"/>
            <a:r>
              <a:rPr lang="en-US" dirty="0" smtClean="0"/>
              <a:t>Comprehensive results analysis</a:t>
            </a:r>
          </a:p>
        </p:txBody>
      </p:sp>
      <p:sp>
        <p:nvSpPr>
          <p:cNvPr id="5" name="Content Placeholder 4"/>
          <p:cNvSpPr>
            <a:spLocks noGrp="1"/>
          </p:cNvSpPr>
          <p:nvPr>
            <p:ph idx="1"/>
          </p:nvPr>
        </p:nvSpPr>
        <p:spPr>
          <a:xfrm>
            <a:off x="533400" y="1927225"/>
            <a:ext cx="8153400" cy="4191000"/>
          </a:xfrm>
        </p:spPr>
        <p:txBody>
          <a:bodyPr/>
          <a:lstStyle/>
          <a:p>
            <a:pPr>
              <a:buNone/>
            </a:pPr>
            <a:endParaRPr lang="en-US" sz="1900" dirty="0" smtClean="0"/>
          </a:p>
          <a:p>
            <a:r>
              <a:rPr lang="en-US" sz="2800" dirty="0" smtClean="0"/>
              <a:t>Use of 20,000 tests in </a:t>
            </a:r>
            <a:r>
              <a:rPr lang="en-US" sz="2800" dirty="0" err="1" smtClean="0"/>
              <a:t>Spirometry</a:t>
            </a:r>
            <a:r>
              <a:rPr lang="en-US" sz="2800" dirty="0" smtClean="0"/>
              <a:t> 360 FRS database for “ground truth” machine learning. </a:t>
            </a:r>
          </a:p>
          <a:p>
            <a:r>
              <a:rPr lang="en-US" sz="2800" dirty="0" smtClean="0"/>
              <a:t>Will include all error patterns as we’ve defined them.</a:t>
            </a:r>
            <a:endParaRPr lang="en-US" sz="2800" dirty="0"/>
          </a:p>
        </p:txBody>
      </p:sp>
    </p:spTree>
    <p:extLst>
      <p:ext uri="{BB962C8B-B14F-4D97-AF65-F5344CB8AC3E}">
        <p14:creationId xmlns:p14="http://schemas.microsoft.com/office/powerpoint/2010/main" val="30161839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algn="ctr" eaLnBrk="1" hangingPunct="1"/>
            <a:r>
              <a:rPr lang="en-US" dirty="0" smtClean="0">
                <a:latin typeface="Bookman Old Style" charset="0"/>
                <a:ea typeface="ＭＳ Ｐゴシック" charset="0"/>
                <a:cs typeface="ＭＳ Ｐゴシック" charset="0"/>
              </a:rPr>
              <a:t>Early Termination</a:t>
            </a:r>
            <a:endParaRPr lang="en-US" dirty="0">
              <a:latin typeface="Bookman Old Style" charset="0"/>
              <a:ea typeface="ＭＳ Ｐゴシック" charset="0"/>
              <a:cs typeface="ＭＳ Ｐゴシック" charset="0"/>
            </a:endParaRPr>
          </a:p>
        </p:txBody>
      </p:sp>
      <p:sp>
        <p:nvSpPr>
          <p:cNvPr id="2" name="Text Placeholder 1"/>
          <p:cNvSpPr>
            <a:spLocks noGrp="1"/>
          </p:cNvSpPr>
          <p:nvPr>
            <p:ph type="body" idx="1"/>
          </p:nvPr>
        </p:nvSpPr>
        <p:spPr/>
        <p:txBody>
          <a:bodyPr/>
          <a:lstStyle/>
          <a:p>
            <a:pPr algn="ctr"/>
            <a:r>
              <a:rPr lang="en-US" dirty="0" smtClean="0">
                <a:solidFill>
                  <a:srgbClr val="FFFF00"/>
                </a:solidFill>
              </a:rPr>
              <a:t>FV Curve</a:t>
            </a:r>
            <a:endParaRPr lang="en-US" dirty="0">
              <a:solidFill>
                <a:srgbClr val="FFFF00"/>
              </a:solidFill>
            </a:endParaRPr>
          </a:p>
        </p:txBody>
      </p:sp>
      <p:sp>
        <p:nvSpPr>
          <p:cNvPr id="4" name="Text Placeholder 3"/>
          <p:cNvSpPr>
            <a:spLocks noGrp="1"/>
          </p:cNvSpPr>
          <p:nvPr>
            <p:ph type="body" sz="half" idx="3"/>
          </p:nvPr>
        </p:nvSpPr>
        <p:spPr/>
        <p:txBody>
          <a:bodyPr/>
          <a:lstStyle/>
          <a:p>
            <a:pPr algn="ctr"/>
            <a:r>
              <a:rPr lang="en-US" dirty="0" smtClean="0">
                <a:solidFill>
                  <a:srgbClr val="FFFF00"/>
                </a:solidFill>
              </a:rPr>
              <a:t>VT Curve</a:t>
            </a:r>
            <a:endParaRPr lang="en-US" dirty="0">
              <a:solidFill>
                <a:srgbClr val="FFFF00"/>
              </a:solidFill>
            </a:endParaRPr>
          </a:p>
        </p:txBody>
      </p:sp>
      <p:pic>
        <p:nvPicPr>
          <p:cNvPr id="7" name="Content Placeholder 6" descr="14652-2.png"/>
          <p:cNvPicPr>
            <a:picLocks noGrp="1" noChangeAspect="1"/>
          </p:cNvPicPr>
          <p:nvPr>
            <p:ph sz="quarter" idx="4"/>
          </p:nvPr>
        </p:nvPicPr>
        <p:blipFill>
          <a:blip r:embed="rId3">
            <a:extLst>
              <a:ext uri="{28A0092B-C50C-407E-A947-70E740481C1C}">
                <a14:useLocalDpi xmlns:a14="http://schemas.microsoft.com/office/drawing/2010/main" val="0"/>
              </a:ext>
            </a:extLst>
          </a:blip>
          <a:srcRect t="-86694" b="-86694"/>
          <a:stretch>
            <a:fillRect/>
          </a:stretch>
        </p:blipFill>
        <p:spPr/>
      </p:pic>
      <p:sp>
        <p:nvSpPr>
          <p:cNvPr id="17411"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smtClean="0">
                <a:solidFill>
                  <a:schemeClr val="tx2"/>
                </a:solidFill>
                <a:latin typeface="Gill Sans MT" charset="0"/>
              </a:rPr>
              <a:t>Spirometry 360 © University of Washington </a:t>
            </a:r>
            <a:endParaRPr lang="en-US" sz="1400">
              <a:solidFill>
                <a:schemeClr val="tx2"/>
              </a:solidFill>
              <a:latin typeface="Gill Sans MT" charset="0"/>
            </a:endParaRPr>
          </a:p>
        </p:txBody>
      </p:sp>
      <p:sp>
        <p:nvSpPr>
          <p:cNvPr id="174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6AA62BE-3B21-E647-A38E-5399B6EB3FDB}" type="slidenum">
              <a:rPr lang="en-US" sz="1400">
                <a:solidFill>
                  <a:schemeClr val="tx2"/>
                </a:solidFill>
                <a:latin typeface="Gill Sans MT" charset="0"/>
              </a:rPr>
              <a:pPr eaLnBrk="1" hangingPunct="1"/>
              <a:t>18</a:t>
            </a:fld>
            <a:endParaRPr lang="en-US" sz="1400">
              <a:solidFill>
                <a:schemeClr val="tx2"/>
              </a:solidFill>
              <a:latin typeface="Gill Sans MT" charset="0"/>
            </a:endParaRPr>
          </a:p>
        </p:txBody>
      </p:sp>
      <p:pic>
        <p:nvPicPr>
          <p:cNvPr id="8" name="Content Placeholder 7" descr="14652-1.png"/>
          <p:cNvPicPr>
            <a:picLocks noGrp="1" noChangeAspect="1"/>
          </p:cNvPicPr>
          <p:nvPr>
            <p:ph sz="quarter" idx="2"/>
          </p:nvPr>
        </p:nvPicPr>
        <p:blipFill>
          <a:blip r:embed="rId4">
            <a:extLst>
              <a:ext uri="{28A0092B-C50C-407E-A947-70E740481C1C}">
                <a14:useLocalDpi xmlns:a14="http://schemas.microsoft.com/office/drawing/2010/main" val="0"/>
              </a:ext>
            </a:extLst>
          </a:blip>
          <a:srcRect t="-756" b="-756"/>
          <a:stretch>
            <a:fillRect/>
          </a:stretch>
        </p:blipFill>
        <p:spPr/>
      </p:pic>
    </p:spTree>
    <p:extLst>
      <p:ext uri="{BB962C8B-B14F-4D97-AF65-F5344CB8AC3E}">
        <p14:creationId xmlns:p14="http://schemas.microsoft.com/office/powerpoint/2010/main" val="624532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Variable Flow</a:t>
            </a:r>
            <a:endParaRPr lang="en-US" dirty="0"/>
          </a:p>
        </p:txBody>
      </p:sp>
      <p:sp>
        <p:nvSpPr>
          <p:cNvPr id="3" name="Text Placeholder 2"/>
          <p:cNvSpPr>
            <a:spLocks noGrp="1"/>
          </p:cNvSpPr>
          <p:nvPr>
            <p:ph type="body" idx="1"/>
          </p:nvPr>
        </p:nvSpPr>
        <p:spPr/>
        <p:txBody>
          <a:bodyPr/>
          <a:lstStyle/>
          <a:p>
            <a:pPr algn="ctr"/>
            <a:r>
              <a:rPr lang="en-US" dirty="0" smtClean="0">
                <a:solidFill>
                  <a:srgbClr val="FFFF00"/>
                </a:solidFill>
              </a:rPr>
              <a:t>FV Curve</a:t>
            </a:r>
            <a:endParaRPr lang="en-US" dirty="0">
              <a:solidFill>
                <a:srgbClr val="FFFF00"/>
              </a:solidFill>
            </a:endParaRPr>
          </a:p>
        </p:txBody>
      </p:sp>
      <p:sp>
        <p:nvSpPr>
          <p:cNvPr id="4" name="Text Placeholder 3"/>
          <p:cNvSpPr>
            <a:spLocks noGrp="1"/>
          </p:cNvSpPr>
          <p:nvPr>
            <p:ph type="body" sz="half" idx="3"/>
          </p:nvPr>
        </p:nvSpPr>
        <p:spPr/>
        <p:txBody>
          <a:bodyPr/>
          <a:lstStyle/>
          <a:p>
            <a:pPr algn="ctr"/>
            <a:r>
              <a:rPr lang="en-US" dirty="0" smtClean="0">
                <a:solidFill>
                  <a:srgbClr val="FFFF00"/>
                </a:solidFill>
              </a:rPr>
              <a:t>VT Curve</a:t>
            </a:r>
            <a:endParaRPr lang="en-US" dirty="0">
              <a:solidFill>
                <a:srgbClr val="FFFF00"/>
              </a:solidFill>
            </a:endParaRPr>
          </a:p>
        </p:txBody>
      </p:sp>
      <p:pic>
        <p:nvPicPr>
          <p:cNvPr id="9" name="Content Placeholder 8" descr="12102-1.png"/>
          <p:cNvPicPr>
            <a:picLocks noGrp="1" noChangeAspect="1"/>
          </p:cNvPicPr>
          <p:nvPr>
            <p:ph sz="quarter" idx="2"/>
          </p:nvPr>
        </p:nvPicPr>
        <p:blipFill>
          <a:blip r:embed="rId2">
            <a:extLst>
              <a:ext uri="{28A0092B-C50C-407E-A947-70E740481C1C}">
                <a14:useLocalDpi xmlns:a14="http://schemas.microsoft.com/office/drawing/2010/main" val="0"/>
              </a:ext>
            </a:extLst>
          </a:blip>
          <a:srcRect t="-1360" b="-1360"/>
          <a:stretch>
            <a:fillRect/>
          </a:stretch>
        </p:blipFill>
        <p:spPr/>
      </p:pic>
      <p:pic>
        <p:nvPicPr>
          <p:cNvPr id="10" name="Content Placeholder 9" descr="12102-2.png"/>
          <p:cNvPicPr>
            <a:picLocks noGrp="1" noChangeAspect="1"/>
          </p:cNvPicPr>
          <p:nvPr>
            <p:ph sz="quarter" idx="4"/>
          </p:nvPr>
        </p:nvPicPr>
        <p:blipFill>
          <a:blip r:embed="rId3">
            <a:extLst>
              <a:ext uri="{28A0092B-C50C-407E-A947-70E740481C1C}">
                <a14:useLocalDpi xmlns:a14="http://schemas.microsoft.com/office/drawing/2010/main" val="0"/>
              </a:ext>
            </a:extLst>
          </a:blip>
          <a:srcRect t="-92949" b="-92949"/>
          <a:stretch>
            <a:fillRect/>
          </a:stretch>
        </p:blipFill>
        <p:spPr/>
      </p:pic>
      <p:sp>
        <p:nvSpPr>
          <p:cNvPr id="7" name="Footer Placeholder 6"/>
          <p:cNvSpPr>
            <a:spLocks noGrp="1"/>
          </p:cNvSpPr>
          <p:nvPr>
            <p:ph type="ftr" sz="quarter" idx="11"/>
          </p:nvPr>
        </p:nvSpPr>
        <p:spPr/>
        <p:txBody>
          <a:bodyPr/>
          <a:lstStyle/>
          <a:p>
            <a:pPr>
              <a:defRPr/>
            </a:pPr>
            <a:r>
              <a:rPr lang="en-US" smtClean="0"/>
              <a:t>Spirometry 360 © University of Washington </a:t>
            </a:r>
            <a:endParaRPr lang="en-US"/>
          </a:p>
        </p:txBody>
      </p:sp>
      <p:sp>
        <p:nvSpPr>
          <p:cNvPr id="8" name="Slide Number Placeholder 7"/>
          <p:cNvSpPr>
            <a:spLocks noGrp="1"/>
          </p:cNvSpPr>
          <p:nvPr>
            <p:ph type="sldNum" sz="quarter" idx="12"/>
          </p:nvPr>
        </p:nvSpPr>
        <p:spPr/>
        <p:txBody>
          <a:bodyPr/>
          <a:lstStyle/>
          <a:p>
            <a:pPr>
              <a:defRPr/>
            </a:pPr>
            <a:fld id="{FA82C5F1-4563-0D47-A573-9CDFC94C9A1D}" type="slidenum">
              <a:rPr lang="en-US" smtClean="0"/>
              <a:pPr>
                <a:defRPr/>
              </a:pPr>
              <a:t>19</a:t>
            </a:fld>
            <a:endParaRPr lang="en-US"/>
          </a:p>
        </p:txBody>
      </p:sp>
    </p:spTree>
    <p:extLst>
      <p:ext uri="{BB962C8B-B14F-4D97-AF65-F5344CB8AC3E}">
        <p14:creationId xmlns:p14="http://schemas.microsoft.com/office/powerpoint/2010/main" val="5666478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Grp="1"/>
          </p:cNvSpPr>
          <p:nvPr>
            <p:ph type="title"/>
          </p:nvPr>
        </p:nvSpPr>
        <p:spPr/>
        <p:txBody>
          <a:bodyPr/>
          <a:lstStyle/>
          <a:p>
            <a:pPr algn="ctr"/>
            <a:r>
              <a:rPr lang="en-US" b="1">
                <a:latin typeface="Bookman Old Style" charset="0"/>
                <a:ea typeface="ＭＳ Ｐゴシック" charset="0"/>
                <a:cs typeface="ＭＳ Ｐゴシック" charset="0"/>
              </a:rPr>
              <a:t>Disclosure Slide</a:t>
            </a:r>
          </a:p>
        </p:txBody>
      </p:sp>
      <p:sp>
        <p:nvSpPr>
          <p:cNvPr id="19458" name="Text Box 5"/>
          <p:cNvSpPr txBox="1">
            <a:spLocks noChangeArrowheads="1"/>
          </p:cNvSpPr>
          <p:nvPr/>
        </p:nvSpPr>
        <p:spPr bwMode="auto">
          <a:xfrm>
            <a:off x="609600" y="2743200"/>
            <a:ext cx="7772400" cy="15700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spcBef>
                <a:spcPct val="50000"/>
              </a:spcBef>
            </a:pPr>
            <a:r>
              <a:rPr lang="en-US" b="1" dirty="0"/>
              <a:t>Project implementation was funded through the </a:t>
            </a:r>
          </a:p>
          <a:p>
            <a:pPr algn="ctr" defTabSz="914400" eaLnBrk="1" hangingPunct="1">
              <a:spcBef>
                <a:spcPct val="50000"/>
              </a:spcBef>
            </a:pPr>
            <a:r>
              <a:rPr lang="en-US" b="1" dirty="0" smtClean="0"/>
              <a:t>Coulter Family Foundation.</a:t>
            </a:r>
            <a:endParaRPr lang="en-US" b="1" dirty="0"/>
          </a:p>
          <a:p>
            <a:pPr algn="ctr" defTabSz="914400" eaLnBrk="1" hangingPunct="1">
              <a:spcBef>
                <a:spcPct val="50000"/>
              </a:spcBef>
            </a:pPr>
            <a:r>
              <a:rPr lang="en-US" b="1" dirty="0"/>
              <a:t>I have no financial conflicts of interest.  </a:t>
            </a:r>
          </a:p>
        </p:txBody>
      </p:sp>
      <p:sp>
        <p:nvSpPr>
          <p:cNvPr id="19459" name="Slide Number Placeholder 3"/>
          <p:cNvSpPr>
            <a:spLocks noGrp="1"/>
          </p:cNvSpPr>
          <p:nvPr>
            <p:ph type="sldNum" sz="quarter" idx="4294967295"/>
          </p:nvPr>
        </p:nvSpPr>
        <p:spPr bwMode="auto">
          <a:xfrm>
            <a:off x="612775" y="6356350"/>
            <a:ext cx="1981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B8D81C-2C07-8F4C-A142-BEB14030C5F6}" type="slidenum">
              <a:rPr lang="en-US" sz="1400">
                <a:solidFill>
                  <a:schemeClr val="tx2"/>
                </a:solidFill>
                <a:latin typeface="Gill Sans MT" charset="0"/>
              </a:rPr>
              <a:pPr eaLnBrk="1" hangingPunct="1"/>
              <a:t>2</a:t>
            </a:fld>
            <a:endParaRPr lang="en-US" sz="1400">
              <a:solidFill>
                <a:schemeClr val="tx2"/>
              </a:solidFill>
              <a:latin typeface="Gill Sans MT" charset="0"/>
            </a:endParaRPr>
          </a:p>
        </p:txBody>
      </p:sp>
    </p:spTree>
    <p:extLst>
      <p:ext uri="{BB962C8B-B14F-4D97-AF65-F5344CB8AC3E}">
        <p14:creationId xmlns:p14="http://schemas.microsoft.com/office/powerpoint/2010/main" val="254915220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Cough</a:t>
            </a:r>
            <a:endParaRPr lang="en-US" dirty="0"/>
          </a:p>
        </p:txBody>
      </p:sp>
      <p:sp>
        <p:nvSpPr>
          <p:cNvPr id="3" name="Text Placeholder 2"/>
          <p:cNvSpPr>
            <a:spLocks noGrp="1"/>
          </p:cNvSpPr>
          <p:nvPr>
            <p:ph type="body" idx="1"/>
          </p:nvPr>
        </p:nvSpPr>
        <p:spPr/>
        <p:txBody>
          <a:bodyPr/>
          <a:lstStyle/>
          <a:p>
            <a:pPr algn="ctr"/>
            <a:r>
              <a:rPr lang="en-US" dirty="0" smtClean="0">
                <a:solidFill>
                  <a:srgbClr val="FFFF00"/>
                </a:solidFill>
              </a:rPr>
              <a:t>FV Curve</a:t>
            </a:r>
            <a:endParaRPr lang="en-US" dirty="0">
              <a:solidFill>
                <a:srgbClr val="FFFF00"/>
              </a:solidFill>
            </a:endParaRPr>
          </a:p>
        </p:txBody>
      </p:sp>
      <p:sp>
        <p:nvSpPr>
          <p:cNvPr id="4" name="Text Placeholder 3"/>
          <p:cNvSpPr>
            <a:spLocks noGrp="1"/>
          </p:cNvSpPr>
          <p:nvPr>
            <p:ph type="body" sz="half" idx="3"/>
          </p:nvPr>
        </p:nvSpPr>
        <p:spPr/>
        <p:txBody>
          <a:bodyPr/>
          <a:lstStyle/>
          <a:p>
            <a:pPr algn="ctr"/>
            <a:r>
              <a:rPr lang="en-US" dirty="0" smtClean="0">
                <a:solidFill>
                  <a:srgbClr val="FFFF00"/>
                </a:solidFill>
              </a:rPr>
              <a:t>VT Curve</a:t>
            </a:r>
            <a:endParaRPr lang="en-US" dirty="0">
              <a:solidFill>
                <a:srgbClr val="FFFF00"/>
              </a:solidFill>
            </a:endParaRPr>
          </a:p>
        </p:txBody>
      </p:sp>
      <p:pic>
        <p:nvPicPr>
          <p:cNvPr id="9" name="Content Placeholder 8" descr="11759-1.png"/>
          <p:cNvPicPr>
            <a:picLocks noGrp="1" noChangeAspect="1"/>
          </p:cNvPicPr>
          <p:nvPr>
            <p:ph sz="quarter" idx="2"/>
          </p:nvPr>
        </p:nvPicPr>
        <p:blipFill>
          <a:blip r:embed="rId2">
            <a:extLst>
              <a:ext uri="{28A0092B-C50C-407E-A947-70E740481C1C}">
                <a14:useLocalDpi xmlns:a14="http://schemas.microsoft.com/office/drawing/2010/main" val="0"/>
              </a:ext>
            </a:extLst>
          </a:blip>
          <a:srcRect t="-755" b="-755"/>
          <a:stretch>
            <a:fillRect/>
          </a:stretch>
        </p:blipFill>
        <p:spPr/>
      </p:pic>
      <p:pic>
        <p:nvPicPr>
          <p:cNvPr id="10" name="Content Placeholder 9" descr="11759-2.png"/>
          <p:cNvPicPr>
            <a:picLocks noGrp="1" noChangeAspect="1"/>
          </p:cNvPicPr>
          <p:nvPr>
            <p:ph sz="quarter" idx="4"/>
          </p:nvPr>
        </p:nvPicPr>
        <p:blipFill>
          <a:blip r:embed="rId3">
            <a:extLst>
              <a:ext uri="{28A0092B-C50C-407E-A947-70E740481C1C}">
                <a14:useLocalDpi xmlns:a14="http://schemas.microsoft.com/office/drawing/2010/main" val="0"/>
              </a:ext>
            </a:extLst>
          </a:blip>
          <a:srcRect t="-88382" b="-88382"/>
          <a:stretch>
            <a:fillRect/>
          </a:stretch>
        </p:blipFill>
        <p:spPr/>
      </p:pic>
      <p:sp>
        <p:nvSpPr>
          <p:cNvPr id="7" name="Footer Placeholder 6"/>
          <p:cNvSpPr>
            <a:spLocks noGrp="1"/>
          </p:cNvSpPr>
          <p:nvPr>
            <p:ph type="ftr" sz="quarter" idx="11"/>
          </p:nvPr>
        </p:nvSpPr>
        <p:spPr/>
        <p:txBody>
          <a:bodyPr/>
          <a:lstStyle/>
          <a:p>
            <a:pPr>
              <a:defRPr/>
            </a:pPr>
            <a:r>
              <a:rPr lang="en-US" smtClean="0"/>
              <a:t>Spirometry 360 © University of Washington </a:t>
            </a:r>
            <a:endParaRPr lang="en-US"/>
          </a:p>
        </p:txBody>
      </p:sp>
      <p:sp>
        <p:nvSpPr>
          <p:cNvPr id="8" name="Slide Number Placeholder 7"/>
          <p:cNvSpPr>
            <a:spLocks noGrp="1"/>
          </p:cNvSpPr>
          <p:nvPr>
            <p:ph type="sldNum" sz="quarter" idx="12"/>
          </p:nvPr>
        </p:nvSpPr>
        <p:spPr/>
        <p:txBody>
          <a:bodyPr/>
          <a:lstStyle/>
          <a:p>
            <a:pPr>
              <a:defRPr/>
            </a:pPr>
            <a:fld id="{FA82C5F1-4563-0D47-A573-9CDFC94C9A1D}" type="slidenum">
              <a:rPr lang="en-US" smtClean="0"/>
              <a:pPr>
                <a:defRPr/>
              </a:pPr>
              <a:t>20</a:t>
            </a:fld>
            <a:endParaRPr lang="en-US"/>
          </a:p>
        </p:txBody>
      </p:sp>
    </p:spTree>
    <p:extLst>
      <p:ext uri="{BB962C8B-B14F-4D97-AF65-F5344CB8AC3E}">
        <p14:creationId xmlns:p14="http://schemas.microsoft.com/office/powerpoint/2010/main" val="28368492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Slide Number Placeholder 4"/>
          <p:cNvSpPr>
            <a:spLocks noGrp="1"/>
          </p:cNvSpPr>
          <p:nvPr>
            <p:ph type="sldNum" sz="quarter" idx="11"/>
          </p:nvPr>
        </p:nvSpPr>
        <p:spPr>
          <a:noFill/>
        </p:spPr>
        <p:txBody>
          <a:bodyPr/>
          <a:lstStyle/>
          <a:p>
            <a:fld id="{6982ADA4-F92E-4497-8926-DFBB7F4E892C}" type="slidenum">
              <a:rPr lang="en-US"/>
              <a:pPr/>
              <a:t>21</a:t>
            </a:fld>
            <a:endParaRPr lang="en-US"/>
          </a:p>
        </p:txBody>
      </p:sp>
      <p:sp>
        <p:nvSpPr>
          <p:cNvPr id="159748" name="Rectangle 2"/>
          <p:cNvSpPr>
            <a:spLocks noGrp="1" noChangeArrowheads="1"/>
          </p:cNvSpPr>
          <p:nvPr>
            <p:ph type="title"/>
          </p:nvPr>
        </p:nvSpPr>
        <p:spPr>
          <a:xfrm>
            <a:off x="549275" y="406400"/>
            <a:ext cx="8153400" cy="795867"/>
          </a:xfrm>
        </p:spPr>
        <p:txBody>
          <a:bodyPr/>
          <a:lstStyle/>
          <a:p>
            <a:pPr eaLnBrk="1" hangingPunct="1"/>
            <a:r>
              <a:rPr lang="en-US" dirty="0" smtClean="0"/>
              <a:t>In Summary </a:t>
            </a:r>
          </a:p>
        </p:txBody>
      </p:sp>
      <p:sp>
        <p:nvSpPr>
          <p:cNvPr id="5" name="Content Placeholder 4"/>
          <p:cNvSpPr>
            <a:spLocks noGrp="1"/>
          </p:cNvSpPr>
          <p:nvPr>
            <p:ph idx="1"/>
          </p:nvPr>
        </p:nvSpPr>
        <p:spPr>
          <a:xfrm>
            <a:off x="533400" y="1405467"/>
            <a:ext cx="8153400" cy="4639733"/>
          </a:xfrm>
        </p:spPr>
        <p:txBody>
          <a:bodyPr/>
          <a:lstStyle/>
          <a:p>
            <a:pPr>
              <a:buNone/>
            </a:pPr>
            <a:endParaRPr lang="en-US" sz="1900" dirty="0" smtClean="0"/>
          </a:p>
          <a:p>
            <a:r>
              <a:rPr lang="en-US" sz="2800" dirty="0" smtClean="0"/>
              <a:t>Initial results for “normal” lung function promising</a:t>
            </a:r>
          </a:p>
          <a:p>
            <a:r>
              <a:rPr lang="en-US" sz="2800" dirty="0" smtClean="0"/>
              <a:t>Iterative “machine learning” algorithms will enable model development for obstruction, children, and error patterns</a:t>
            </a:r>
          </a:p>
          <a:p>
            <a:r>
              <a:rPr lang="en-US" sz="2800" dirty="0" smtClean="0"/>
              <a:t>May lead to  greater understanding of lung function in diverse and remote settings</a:t>
            </a:r>
          </a:p>
          <a:p>
            <a:pPr marL="0" indent="0">
              <a:buNone/>
            </a:pPr>
            <a:endParaRPr lang="en-US" sz="2800" dirty="0"/>
          </a:p>
        </p:txBody>
      </p:sp>
    </p:spTree>
    <p:extLst>
      <p:ext uri="{BB962C8B-B14F-4D97-AF65-F5344CB8AC3E}">
        <p14:creationId xmlns:p14="http://schemas.microsoft.com/office/powerpoint/2010/main" val="30161839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6"/>
          <p:cNvSpPr>
            <a:spLocks noGrp="1"/>
          </p:cNvSpPr>
          <p:nvPr>
            <p:ph type="sldNum" sz="quarter" idx="11"/>
          </p:nvPr>
        </p:nvSpPr>
        <p:spPr>
          <a:noFill/>
        </p:spPr>
        <p:txBody>
          <a:bodyPr/>
          <a:lstStyle/>
          <a:p>
            <a:fld id="{86046A04-4F5C-45FE-8A8B-1E98B7FC330A}" type="slidenum">
              <a:rPr lang="en-US"/>
              <a:pPr/>
              <a:t>3</a:t>
            </a:fld>
            <a:endParaRPr lang="en-US"/>
          </a:p>
        </p:txBody>
      </p:sp>
      <p:sp>
        <p:nvSpPr>
          <p:cNvPr id="59396" name="Rectangle 2"/>
          <p:cNvSpPr>
            <a:spLocks noGrp="1" noChangeArrowheads="1"/>
          </p:cNvSpPr>
          <p:nvPr>
            <p:ph type="title"/>
          </p:nvPr>
        </p:nvSpPr>
        <p:spPr>
          <a:xfrm>
            <a:off x="533400" y="418211"/>
            <a:ext cx="8153400" cy="857250"/>
          </a:xfrm>
        </p:spPr>
        <p:txBody>
          <a:bodyPr/>
          <a:lstStyle/>
          <a:p>
            <a:pPr eaLnBrk="1" hangingPunct="1"/>
            <a:r>
              <a:rPr lang="en-US" sz="3200" dirty="0" smtClean="0"/>
              <a:t>The Current Scenario</a:t>
            </a:r>
          </a:p>
        </p:txBody>
      </p:sp>
      <p:sp>
        <p:nvSpPr>
          <p:cNvPr id="59397" name="Rectangle 3"/>
          <p:cNvSpPr>
            <a:spLocks noGrp="1" noChangeArrowheads="1"/>
          </p:cNvSpPr>
          <p:nvPr>
            <p:ph type="body" sz="half" idx="4294967295"/>
          </p:nvPr>
        </p:nvSpPr>
        <p:spPr>
          <a:xfrm>
            <a:off x="377371" y="1397000"/>
            <a:ext cx="8596767" cy="5320665"/>
          </a:xfrm>
        </p:spPr>
        <p:txBody>
          <a:bodyPr/>
          <a:lstStyle/>
          <a:p>
            <a:pPr eaLnBrk="1" hangingPunct="1">
              <a:buClr>
                <a:srgbClr val="FFC000"/>
              </a:buClr>
            </a:pPr>
            <a:r>
              <a:rPr lang="en-US" sz="2000" dirty="0" smtClean="0"/>
              <a:t>Diagnostic </a:t>
            </a:r>
            <a:r>
              <a:rPr lang="en-US" sz="2000" dirty="0" err="1" smtClean="0"/>
              <a:t>spirometry</a:t>
            </a:r>
            <a:r>
              <a:rPr lang="en-US" sz="2000" dirty="0" smtClean="0"/>
              <a:t> is </a:t>
            </a:r>
            <a:r>
              <a:rPr lang="en-US" sz="2000" dirty="0"/>
              <a:t>g</a:t>
            </a:r>
            <a:r>
              <a:rPr lang="en-US" sz="2000" dirty="0" smtClean="0"/>
              <a:t>enerally only done in the clinical setting. Though home devices exist, they often lack complete platforms.</a:t>
            </a:r>
          </a:p>
          <a:p>
            <a:pPr eaLnBrk="1" hangingPunct="1">
              <a:buClr>
                <a:srgbClr val="FFC000"/>
              </a:buClr>
            </a:pPr>
            <a:r>
              <a:rPr lang="en-US" sz="2000" dirty="0"/>
              <a:t>S</a:t>
            </a:r>
            <a:r>
              <a:rPr lang="en-US" sz="2000" dirty="0" smtClean="0"/>
              <a:t>pirometers are relatively expensive, &amp; have minimal coaching capability.</a:t>
            </a:r>
          </a:p>
          <a:p>
            <a:pPr eaLnBrk="1" hangingPunct="1">
              <a:buClr>
                <a:srgbClr val="FFC000"/>
              </a:buClr>
            </a:pPr>
            <a:r>
              <a:rPr lang="en-US" sz="2000" dirty="0"/>
              <a:t>No mobile apps currently measure </a:t>
            </a:r>
            <a:r>
              <a:rPr lang="en-US" sz="2000" dirty="0" err="1" smtClean="0"/>
              <a:t>spirometry</a:t>
            </a:r>
            <a:endParaRPr lang="en-US" sz="2000" dirty="0" smtClean="0"/>
          </a:p>
          <a:p>
            <a:pPr marL="457200" lvl="1" indent="0" eaLnBrk="1" hangingPunct="1">
              <a:buClr>
                <a:srgbClr val="FFC000"/>
              </a:buClr>
              <a:buNone/>
            </a:pPr>
            <a:endParaRPr lang="en-US" sz="2200" dirty="0" smtClean="0"/>
          </a:p>
          <a:p>
            <a:pPr eaLnBrk="1" hangingPunct="1">
              <a:buClr>
                <a:srgbClr val="FFC000"/>
              </a:buClr>
              <a:buNone/>
            </a:pPr>
            <a:endParaRPr lang="en-US" sz="2400" dirty="0" smtClean="0"/>
          </a:p>
        </p:txBody>
      </p:sp>
      <p:pic>
        <p:nvPicPr>
          <p:cNvPr id="10" name="Picture 4"/>
          <p:cNvPicPr>
            <a:picLocks noChangeAspect="1" noChangeArrowheads="1"/>
          </p:cNvPicPr>
          <p:nvPr/>
        </p:nvPicPr>
        <p:blipFill>
          <a:blip r:embed="rId3" cstate="print"/>
          <a:srcRect/>
          <a:stretch>
            <a:fillRect/>
          </a:stretch>
        </p:blipFill>
        <p:spPr bwMode="auto">
          <a:xfrm>
            <a:off x="5340128" y="4746170"/>
            <a:ext cx="1388205" cy="1465944"/>
          </a:xfrm>
          <a:prstGeom prst="rect">
            <a:avLst/>
          </a:prstGeom>
          <a:noFill/>
          <a:ln w="9525">
            <a:noFill/>
            <a:miter lim="800000"/>
            <a:headEnd/>
            <a:tailEnd/>
          </a:ln>
        </p:spPr>
      </p:pic>
      <p:sp>
        <p:nvSpPr>
          <p:cNvPr id="11" name="TextBox 10"/>
          <p:cNvSpPr txBox="1"/>
          <p:nvPr/>
        </p:nvSpPr>
        <p:spPr>
          <a:xfrm>
            <a:off x="1277257" y="6154058"/>
            <a:ext cx="6284686" cy="461665"/>
          </a:xfrm>
          <a:prstGeom prst="rect">
            <a:avLst/>
          </a:prstGeom>
          <a:noFill/>
        </p:spPr>
        <p:txBody>
          <a:bodyPr wrap="square" rtlCol="0">
            <a:spAutoFit/>
          </a:bodyPr>
          <a:lstStyle/>
          <a:p>
            <a:r>
              <a:rPr lang="en-US" dirty="0" smtClean="0"/>
              <a:t>         </a:t>
            </a:r>
            <a:r>
              <a:rPr lang="en-US" sz="1800" dirty="0" smtClean="0"/>
              <a:t>Clinical Spirometer                   Home Spirometer     </a:t>
            </a:r>
            <a:endParaRPr lang="en-US" sz="1800" dirty="0"/>
          </a:p>
        </p:txBody>
      </p:sp>
      <p:pic>
        <p:nvPicPr>
          <p:cNvPr id="9" name="Picture 8"/>
          <p:cNvPicPr>
            <a:picLocks noChangeAspect="1"/>
          </p:cNvPicPr>
          <p:nvPr/>
        </p:nvPicPr>
        <p:blipFill>
          <a:blip r:embed="rId4" cstate="print"/>
          <a:stretch>
            <a:fillRect/>
          </a:stretch>
        </p:blipFill>
        <p:spPr>
          <a:xfrm>
            <a:off x="2328270" y="4805309"/>
            <a:ext cx="1721826" cy="14264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6"/>
          <p:cNvSpPr>
            <a:spLocks noGrp="1"/>
          </p:cNvSpPr>
          <p:nvPr>
            <p:ph type="sldNum" sz="quarter" idx="11"/>
          </p:nvPr>
        </p:nvSpPr>
        <p:spPr>
          <a:noFill/>
        </p:spPr>
        <p:txBody>
          <a:bodyPr/>
          <a:lstStyle/>
          <a:p>
            <a:fld id="{86046A04-4F5C-45FE-8A8B-1E98B7FC330A}" type="slidenum">
              <a:rPr lang="en-US"/>
              <a:pPr/>
              <a:t>4</a:t>
            </a:fld>
            <a:endParaRPr lang="en-US"/>
          </a:p>
        </p:txBody>
      </p:sp>
      <p:sp>
        <p:nvSpPr>
          <p:cNvPr id="59396" name="Rectangle 2"/>
          <p:cNvSpPr>
            <a:spLocks noGrp="1" noChangeArrowheads="1"/>
          </p:cNvSpPr>
          <p:nvPr>
            <p:ph type="title"/>
          </p:nvPr>
        </p:nvSpPr>
        <p:spPr>
          <a:xfrm>
            <a:off x="533400" y="418211"/>
            <a:ext cx="8153400" cy="857250"/>
          </a:xfrm>
        </p:spPr>
        <p:txBody>
          <a:bodyPr/>
          <a:lstStyle/>
          <a:p>
            <a:pPr eaLnBrk="1" hangingPunct="1"/>
            <a:r>
              <a:rPr lang="en-US" sz="3200" dirty="0" smtClean="0"/>
              <a:t>Our Proposed  Solution</a:t>
            </a:r>
          </a:p>
        </p:txBody>
      </p:sp>
      <p:sp>
        <p:nvSpPr>
          <p:cNvPr id="59397" name="Rectangle 3"/>
          <p:cNvSpPr>
            <a:spLocks noGrp="1" noChangeArrowheads="1"/>
          </p:cNvSpPr>
          <p:nvPr>
            <p:ph type="body" sz="half" idx="4294967295"/>
          </p:nvPr>
        </p:nvSpPr>
        <p:spPr>
          <a:xfrm>
            <a:off x="517498" y="1498600"/>
            <a:ext cx="8440738" cy="5004380"/>
          </a:xfrm>
        </p:spPr>
        <p:txBody>
          <a:bodyPr/>
          <a:lstStyle/>
          <a:p>
            <a:pPr eaLnBrk="1" hangingPunct="1">
              <a:buClr>
                <a:srgbClr val="FFC000"/>
              </a:buClr>
            </a:pPr>
            <a:r>
              <a:rPr lang="en-US" sz="2400" dirty="0" smtClean="0"/>
              <a:t>SpiroSmart: Mobile phone spirometry application</a:t>
            </a:r>
          </a:p>
          <a:p>
            <a:pPr lvl="1" eaLnBrk="1" hangingPunct="1">
              <a:buClr>
                <a:srgbClr val="FFC000"/>
              </a:buClr>
            </a:pPr>
            <a:r>
              <a:rPr lang="en-US" sz="2200" dirty="0"/>
              <a:t>U</a:t>
            </a:r>
            <a:r>
              <a:rPr lang="en-US" sz="2200" dirty="0" smtClean="0"/>
              <a:t>ses built-in microphone </a:t>
            </a:r>
          </a:p>
          <a:p>
            <a:pPr lvl="1" eaLnBrk="1" hangingPunct="1">
              <a:buClr>
                <a:srgbClr val="FFC000"/>
              </a:buClr>
            </a:pPr>
            <a:r>
              <a:rPr lang="en-US" sz="2200" dirty="0" smtClean="0"/>
              <a:t>No additional hardware needed</a:t>
            </a:r>
          </a:p>
          <a:p>
            <a:pPr lvl="1" eaLnBrk="1" hangingPunct="1">
              <a:buClr>
                <a:srgbClr val="FFC000"/>
              </a:buClr>
            </a:pPr>
            <a:r>
              <a:rPr lang="en-US" sz="2200" dirty="0" smtClean="0"/>
              <a:t>Built-in automatic feedback software (FRS-based)</a:t>
            </a:r>
          </a:p>
          <a:p>
            <a:pPr lvl="1" eaLnBrk="1" hangingPunct="1">
              <a:buClr>
                <a:srgbClr val="FFC000"/>
              </a:buClr>
            </a:pPr>
            <a:r>
              <a:rPr lang="en-US" sz="2000" dirty="0" smtClean="0"/>
              <a:t>Capable of 1-on-1 remote coaching (in progress)</a:t>
            </a:r>
          </a:p>
          <a:p>
            <a:pPr lvl="1" eaLnBrk="1" hangingPunct="1">
              <a:buClr>
                <a:srgbClr val="FFC000"/>
              </a:buClr>
            </a:pPr>
            <a:r>
              <a:rPr lang="en-US" sz="2200" dirty="0" smtClean="0"/>
              <a:t>Automatic over-reads (in progress)</a:t>
            </a:r>
          </a:p>
        </p:txBody>
      </p:sp>
      <p:pic>
        <p:nvPicPr>
          <p:cNvPr id="18434" name="Picture 2"/>
          <p:cNvPicPr>
            <a:picLocks noChangeAspect="1" noChangeArrowheads="1"/>
          </p:cNvPicPr>
          <p:nvPr/>
        </p:nvPicPr>
        <p:blipFill>
          <a:blip r:embed="rId3" cstate="print"/>
          <a:srcRect t="38282" r="49004"/>
          <a:stretch>
            <a:fillRect/>
          </a:stretch>
        </p:blipFill>
        <p:spPr bwMode="auto">
          <a:xfrm>
            <a:off x="870509" y="4512106"/>
            <a:ext cx="2067714" cy="1772558"/>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r="56046" b="63610"/>
          <a:stretch>
            <a:fillRect/>
          </a:stretch>
        </p:blipFill>
        <p:spPr bwMode="auto">
          <a:xfrm>
            <a:off x="4167757" y="4419822"/>
            <a:ext cx="3644468" cy="2137230"/>
          </a:xfrm>
          <a:prstGeom prst="rect">
            <a:avLst/>
          </a:prstGeom>
          <a:noFill/>
          <a:ln w="9525">
            <a:noFill/>
            <a:miter lim="800000"/>
            <a:headEnd/>
            <a:tailEnd/>
          </a:ln>
        </p:spPr>
      </p:pic>
      <p:cxnSp>
        <p:nvCxnSpPr>
          <p:cNvPr id="12" name="Straight Arrow Connector 11"/>
          <p:cNvCxnSpPr>
            <a:endCxn id="18434" idx="3"/>
          </p:cNvCxnSpPr>
          <p:nvPr/>
        </p:nvCxnSpPr>
        <p:spPr bwMode="auto">
          <a:xfrm flipH="1">
            <a:off x="2938223" y="5150733"/>
            <a:ext cx="1785258" cy="247652"/>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195" name="Group 3"/>
          <p:cNvGrpSpPr>
            <a:grpSpLocks/>
          </p:cNvGrpSpPr>
          <p:nvPr/>
        </p:nvGrpSpPr>
        <p:grpSpPr bwMode="auto">
          <a:xfrm>
            <a:off x="3482578" y="4947047"/>
            <a:ext cx="2160984" cy="892969"/>
            <a:chOff x="0" y="0"/>
            <a:chExt cx="1936" cy="800"/>
          </a:xfrm>
        </p:grpSpPr>
        <p:sp>
          <p:nvSpPr>
            <p:cNvPr id="136193" name="Rectangle 1"/>
            <p:cNvSpPr>
              <a:spLocks/>
            </p:cNvSpPr>
            <p:nvPr/>
          </p:nvSpPr>
          <p:spPr bwMode="auto">
            <a:xfrm>
              <a:off x="9" y="239"/>
              <a:ext cx="1593"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flat">
                  <a:solidFill>
                    <a:schemeClr val="tx1"/>
                  </a:solidFill>
                  <a:miter lim="800000"/>
                  <a:headEnd type="none" w="med" len="med"/>
                  <a:tailEnd type="none" w="med" len="med"/>
                </a14:hiddenLine>
              </a:ext>
            </a:extLst>
          </p:spPr>
          <p:txBody>
            <a:bodyPr wrap="none" lIns="0" tIns="0" rIns="0" bIns="0" anchor="ctr">
              <a:spAutoFit/>
            </a:bodyPr>
            <a:lstStyle/>
            <a:p>
              <a:r>
                <a:rPr lang="en-US">
                  <a:solidFill>
                    <a:schemeClr val="tx1"/>
                  </a:solidFill>
                  <a:latin typeface="Helvetica Neue Light" charset="0"/>
                  <a:ea typeface="ＭＳ Ｐゴシック" charset="0"/>
                  <a:cs typeface="Helvetica Neue Light" charset="0"/>
                  <a:sym typeface="Helvetica Neue Light" charset="0"/>
                </a:rPr>
                <a:t>lung function</a:t>
              </a:r>
            </a:p>
          </p:txBody>
        </p:sp>
        <p:sp>
          <p:nvSpPr>
            <p:cNvPr id="136194" name="Rectangle 2"/>
            <p:cNvSpPr>
              <a:spLocks/>
            </p:cNvSpPr>
            <p:nvPr/>
          </p:nvSpPr>
          <p:spPr bwMode="auto">
            <a:xfrm>
              <a:off x="0" y="0"/>
              <a:ext cx="1936" cy="800"/>
            </a:xfrm>
            <a:prstGeom prst="rect">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136198" name="Group 6"/>
          <p:cNvGrpSpPr>
            <a:grpSpLocks/>
          </p:cNvGrpSpPr>
          <p:nvPr/>
        </p:nvGrpSpPr>
        <p:grpSpPr bwMode="auto">
          <a:xfrm>
            <a:off x="3482578" y="1009055"/>
            <a:ext cx="2160984" cy="892969"/>
            <a:chOff x="0" y="0"/>
            <a:chExt cx="1936" cy="800"/>
          </a:xfrm>
        </p:grpSpPr>
        <p:sp>
          <p:nvSpPr>
            <p:cNvPr id="136196" name="Rectangle 4"/>
            <p:cNvSpPr>
              <a:spLocks/>
            </p:cNvSpPr>
            <p:nvPr/>
          </p:nvSpPr>
          <p:spPr bwMode="auto">
            <a:xfrm>
              <a:off x="398" y="239"/>
              <a:ext cx="95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flat">
                  <a:solidFill>
                    <a:schemeClr val="tx1"/>
                  </a:solidFill>
                  <a:miter lim="800000"/>
                  <a:headEnd type="none" w="med" len="med"/>
                  <a:tailEnd type="none" w="med" len="med"/>
                </a14:hiddenLine>
              </a:ext>
            </a:extLst>
          </p:spPr>
          <p:txBody>
            <a:bodyPr wrap="none" lIns="0" tIns="0" rIns="0" bIns="0" anchor="ctr">
              <a:spAutoFit/>
            </a:bodyPr>
            <a:lstStyle/>
            <a:p>
              <a:r>
                <a:rPr lang="en-US">
                  <a:solidFill>
                    <a:schemeClr val="tx1"/>
                  </a:solidFill>
                  <a:latin typeface="Helvetica Neue Light" charset="0"/>
                  <a:ea typeface="ＭＳ Ｐゴシック" charset="0"/>
                  <a:cs typeface="Helvetica Neue Light" charset="0"/>
                  <a:sym typeface="Helvetica Neue Light" charset="0"/>
                </a:rPr>
                <a:t>dataset</a:t>
              </a:r>
            </a:p>
          </p:txBody>
        </p:sp>
        <p:sp>
          <p:nvSpPr>
            <p:cNvPr id="136197" name="Rectangle 5"/>
            <p:cNvSpPr>
              <a:spLocks/>
            </p:cNvSpPr>
            <p:nvPr/>
          </p:nvSpPr>
          <p:spPr bwMode="auto">
            <a:xfrm>
              <a:off x="0" y="0"/>
              <a:ext cx="1936" cy="800"/>
            </a:xfrm>
            <a:prstGeom prst="rect">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136201" name="Group 9"/>
          <p:cNvGrpSpPr>
            <a:grpSpLocks/>
          </p:cNvGrpSpPr>
          <p:nvPr/>
        </p:nvGrpSpPr>
        <p:grpSpPr bwMode="auto">
          <a:xfrm>
            <a:off x="3482578" y="2321719"/>
            <a:ext cx="2160984" cy="892969"/>
            <a:chOff x="0" y="0"/>
            <a:chExt cx="1936" cy="800"/>
          </a:xfrm>
        </p:grpSpPr>
        <p:sp>
          <p:nvSpPr>
            <p:cNvPr id="136199" name="Rectangle 7"/>
            <p:cNvSpPr>
              <a:spLocks/>
            </p:cNvSpPr>
            <p:nvPr/>
          </p:nvSpPr>
          <p:spPr bwMode="auto">
            <a:xfrm>
              <a:off x="21" y="239"/>
              <a:ext cx="1573"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flat">
                  <a:solidFill>
                    <a:schemeClr val="tx1"/>
                  </a:solidFill>
                  <a:miter lim="800000"/>
                  <a:headEnd type="none" w="med" len="med"/>
                  <a:tailEnd type="none" w="med" len="med"/>
                </a14:hiddenLine>
              </a:ext>
            </a:extLst>
          </p:spPr>
          <p:txBody>
            <a:bodyPr wrap="none" lIns="0" tIns="0" rIns="0" bIns="0" anchor="ctr">
              <a:spAutoFit/>
            </a:bodyPr>
            <a:lstStyle/>
            <a:p>
              <a:r>
                <a:rPr lang="en-US">
                  <a:solidFill>
                    <a:schemeClr val="tx1"/>
                  </a:solidFill>
                  <a:latin typeface="Helvetica Neue Light" charset="0"/>
                  <a:ea typeface="ＭＳ Ｐゴシック" charset="0"/>
                  <a:cs typeface="Helvetica Neue Light" charset="0"/>
                  <a:sym typeface="Helvetica Neue Light" charset="0"/>
                </a:rPr>
                <a:t>flow features</a:t>
              </a:r>
            </a:p>
          </p:txBody>
        </p:sp>
        <p:sp>
          <p:nvSpPr>
            <p:cNvPr id="136200" name="Rectangle 8"/>
            <p:cNvSpPr>
              <a:spLocks/>
            </p:cNvSpPr>
            <p:nvPr/>
          </p:nvSpPr>
          <p:spPr bwMode="auto">
            <a:xfrm>
              <a:off x="0" y="0"/>
              <a:ext cx="1936" cy="800"/>
            </a:xfrm>
            <a:prstGeom prst="rect">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136204" name="Group 12"/>
          <p:cNvGrpSpPr>
            <a:grpSpLocks/>
          </p:cNvGrpSpPr>
          <p:nvPr/>
        </p:nvGrpSpPr>
        <p:grpSpPr bwMode="auto">
          <a:xfrm>
            <a:off x="1750219" y="3643313"/>
            <a:ext cx="2160984" cy="892969"/>
            <a:chOff x="0" y="32"/>
            <a:chExt cx="1936" cy="800"/>
          </a:xfrm>
        </p:grpSpPr>
        <p:sp>
          <p:nvSpPr>
            <p:cNvPr id="136202" name="Rectangle 10"/>
            <p:cNvSpPr>
              <a:spLocks/>
            </p:cNvSpPr>
            <p:nvPr/>
          </p:nvSpPr>
          <p:spPr bwMode="auto">
            <a:xfrm>
              <a:off x="192" y="105"/>
              <a:ext cx="1292"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flat">
                  <a:solidFill>
                    <a:schemeClr val="tx1"/>
                  </a:solidFill>
                  <a:miter lim="800000"/>
                  <a:headEnd type="none" w="med" len="med"/>
                  <a:tailEnd type="none" w="med" len="med"/>
                </a14:hiddenLine>
              </a:ext>
            </a:extLst>
          </p:spPr>
          <p:txBody>
            <a:bodyPr wrap="none" lIns="0" tIns="0" rIns="0" bIns="0" anchor="ctr">
              <a:spAutoFit/>
            </a:bodyPr>
            <a:lstStyle/>
            <a:p>
              <a:r>
                <a:rPr lang="en-US">
                  <a:solidFill>
                    <a:schemeClr val="tx1"/>
                  </a:solidFill>
                  <a:latin typeface="Helvetica Neue Light" charset="0"/>
                  <a:ea typeface="ＭＳ Ｐゴシック" charset="0"/>
                  <a:cs typeface="Helvetica Neue Light" charset="0"/>
                  <a:sym typeface="Helvetica Neue Light" charset="0"/>
                </a:rPr>
                <a:t>measures</a:t>
              </a:r>
            </a:p>
            <a:p>
              <a:r>
                <a:rPr lang="en-US">
                  <a:solidFill>
                    <a:schemeClr val="tx1"/>
                  </a:solidFill>
                  <a:latin typeface="Helvetica Neue Light" charset="0"/>
                  <a:ea typeface="ＭＳ Ｐゴシック" charset="0"/>
                  <a:cs typeface="Helvetica Neue Light" charset="0"/>
                  <a:sym typeface="Helvetica Neue Light" charset="0"/>
                </a:rPr>
                <a:t>regression</a:t>
              </a:r>
            </a:p>
          </p:txBody>
        </p:sp>
        <p:sp>
          <p:nvSpPr>
            <p:cNvPr id="136203" name="Rectangle 11"/>
            <p:cNvSpPr>
              <a:spLocks/>
            </p:cNvSpPr>
            <p:nvPr/>
          </p:nvSpPr>
          <p:spPr bwMode="auto">
            <a:xfrm>
              <a:off x="0" y="32"/>
              <a:ext cx="1936" cy="800"/>
            </a:xfrm>
            <a:prstGeom prst="rect">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136207" name="Group 15"/>
          <p:cNvGrpSpPr>
            <a:grpSpLocks/>
          </p:cNvGrpSpPr>
          <p:nvPr/>
        </p:nvGrpSpPr>
        <p:grpSpPr bwMode="auto">
          <a:xfrm>
            <a:off x="5107781" y="3647778"/>
            <a:ext cx="2160984" cy="892969"/>
            <a:chOff x="0" y="32"/>
            <a:chExt cx="1936" cy="800"/>
          </a:xfrm>
        </p:grpSpPr>
        <p:sp>
          <p:nvSpPr>
            <p:cNvPr id="136205" name="Rectangle 13"/>
            <p:cNvSpPr>
              <a:spLocks/>
            </p:cNvSpPr>
            <p:nvPr/>
          </p:nvSpPr>
          <p:spPr bwMode="auto">
            <a:xfrm>
              <a:off x="192" y="105"/>
              <a:ext cx="1292"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flat">
                  <a:solidFill>
                    <a:schemeClr val="tx1"/>
                  </a:solidFill>
                  <a:miter lim="800000"/>
                  <a:headEnd type="none" w="med" len="med"/>
                  <a:tailEnd type="none" w="med" len="med"/>
                </a14:hiddenLine>
              </a:ext>
            </a:extLst>
          </p:spPr>
          <p:txBody>
            <a:bodyPr wrap="none" lIns="0" tIns="0" rIns="0" bIns="0" anchor="ctr">
              <a:spAutoFit/>
            </a:bodyPr>
            <a:lstStyle/>
            <a:p>
              <a:r>
                <a:rPr lang="en-US">
                  <a:solidFill>
                    <a:schemeClr val="tx1"/>
                  </a:solidFill>
                  <a:latin typeface="Helvetica Neue Light" charset="0"/>
                  <a:ea typeface="ＭＳ Ｐゴシック" charset="0"/>
                  <a:cs typeface="Helvetica Neue Light" charset="0"/>
                  <a:sym typeface="Helvetica Neue Light" charset="0"/>
                </a:rPr>
                <a:t>curve</a:t>
              </a:r>
            </a:p>
            <a:p>
              <a:r>
                <a:rPr lang="en-US">
                  <a:solidFill>
                    <a:schemeClr val="tx1"/>
                  </a:solidFill>
                  <a:latin typeface="Helvetica Neue Light" charset="0"/>
                  <a:ea typeface="ＭＳ Ｐゴシック" charset="0"/>
                  <a:cs typeface="Helvetica Neue Light" charset="0"/>
                  <a:sym typeface="Helvetica Neue Light" charset="0"/>
                </a:rPr>
                <a:t>regression</a:t>
              </a:r>
            </a:p>
          </p:txBody>
        </p:sp>
        <p:sp>
          <p:nvSpPr>
            <p:cNvPr id="136206" name="Rectangle 14"/>
            <p:cNvSpPr>
              <a:spLocks/>
            </p:cNvSpPr>
            <p:nvPr/>
          </p:nvSpPr>
          <p:spPr bwMode="auto">
            <a:xfrm>
              <a:off x="0" y="32"/>
              <a:ext cx="1936" cy="800"/>
            </a:xfrm>
            <a:prstGeom prst="rect">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36208" name="Line 16"/>
          <p:cNvSpPr>
            <a:spLocks noChangeShapeType="1"/>
          </p:cNvSpPr>
          <p:nvPr/>
        </p:nvSpPr>
        <p:spPr bwMode="auto">
          <a:xfrm>
            <a:off x="4569768" y="1928813"/>
            <a:ext cx="0" cy="380628"/>
          </a:xfrm>
          <a:prstGeom prst="line">
            <a:avLst/>
          </a:prstGeom>
          <a:noFill/>
          <a:ln w="50800" cap="flat">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136211" name="Group 19"/>
          <p:cNvGrpSpPr>
            <a:grpSpLocks/>
          </p:cNvGrpSpPr>
          <p:nvPr/>
        </p:nvGrpSpPr>
        <p:grpSpPr bwMode="auto">
          <a:xfrm>
            <a:off x="2830711" y="2768204"/>
            <a:ext cx="665262" cy="863947"/>
            <a:chOff x="0" y="0"/>
            <a:chExt cx="596" cy="774"/>
          </a:xfrm>
        </p:grpSpPr>
        <p:sp>
          <p:nvSpPr>
            <p:cNvPr id="136209" name="Line 17"/>
            <p:cNvSpPr>
              <a:spLocks noChangeShapeType="1"/>
            </p:cNvSpPr>
            <p:nvPr/>
          </p:nvSpPr>
          <p:spPr bwMode="auto">
            <a:xfrm flipH="1">
              <a:off x="0" y="0"/>
              <a:ext cx="0" cy="774"/>
            </a:xfrm>
            <a:prstGeom prst="line">
              <a:avLst/>
            </a:prstGeom>
            <a:noFill/>
            <a:ln w="50800" cap="flat">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6210" name="Line 18"/>
            <p:cNvSpPr>
              <a:spLocks noChangeShapeType="1"/>
            </p:cNvSpPr>
            <p:nvPr/>
          </p:nvSpPr>
          <p:spPr bwMode="auto">
            <a:xfrm>
              <a:off x="2" y="20"/>
              <a:ext cx="594" cy="0"/>
            </a:xfrm>
            <a:prstGeom prst="line">
              <a:avLst/>
            </a:prstGeom>
            <a:noFill/>
            <a:ln w="508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136214" name="Group 22"/>
          <p:cNvGrpSpPr>
            <a:grpSpLocks/>
          </p:cNvGrpSpPr>
          <p:nvPr/>
        </p:nvGrpSpPr>
        <p:grpSpPr bwMode="auto">
          <a:xfrm>
            <a:off x="5643563" y="2768204"/>
            <a:ext cx="587127" cy="863947"/>
            <a:chOff x="0" y="0"/>
            <a:chExt cx="526" cy="774"/>
          </a:xfrm>
        </p:grpSpPr>
        <p:sp>
          <p:nvSpPr>
            <p:cNvPr id="136212" name="Line 20"/>
            <p:cNvSpPr>
              <a:spLocks noChangeShapeType="1"/>
            </p:cNvSpPr>
            <p:nvPr/>
          </p:nvSpPr>
          <p:spPr bwMode="auto">
            <a:xfrm flipH="1">
              <a:off x="504" y="0"/>
              <a:ext cx="0" cy="774"/>
            </a:xfrm>
            <a:prstGeom prst="line">
              <a:avLst/>
            </a:prstGeom>
            <a:noFill/>
            <a:ln w="50800" cap="flat">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6213" name="Line 21"/>
            <p:cNvSpPr>
              <a:spLocks noChangeShapeType="1"/>
            </p:cNvSpPr>
            <p:nvPr/>
          </p:nvSpPr>
          <p:spPr bwMode="auto">
            <a:xfrm>
              <a:off x="0" y="0"/>
              <a:ext cx="526" cy="0"/>
            </a:xfrm>
            <a:prstGeom prst="line">
              <a:avLst/>
            </a:prstGeom>
            <a:noFill/>
            <a:ln w="508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136217" name="Group 25"/>
          <p:cNvGrpSpPr>
            <a:grpSpLocks/>
          </p:cNvGrpSpPr>
          <p:nvPr/>
        </p:nvGrpSpPr>
        <p:grpSpPr bwMode="auto">
          <a:xfrm>
            <a:off x="3925714" y="4036219"/>
            <a:ext cx="1186532" cy="889620"/>
            <a:chOff x="0" y="0"/>
            <a:chExt cx="1062" cy="797"/>
          </a:xfrm>
        </p:grpSpPr>
        <p:sp>
          <p:nvSpPr>
            <p:cNvPr id="136215" name="Line 23"/>
            <p:cNvSpPr>
              <a:spLocks noChangeShapeType="1"/>
            </p:cNvSpPr>
            <p:nvPr/>
          </p:nvSpPr>
          <p:spPr bwMode="auto">
            <a:xfrm flipH="1">
              <a:off x="578" y="22"/>
              <a:ext cx="0" cy="775"/>
            </a:xfrm>
            <a:prstGeom prst="line">
              <a:avLst/>
            </a:prstGeom>
            <a:noFill/>
            <a:ln w="50800" cap="flat">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6216" name="Line 24"/>
            <p:cNvSpPr>
              <a:spLocks noChangeShapeType="1"/>
            </p:cNvSpPr>
            <p:nvPr/>
          </p:nvSpPr>
          <p:spPr bwMode="auto">
            <a:xfrm>
              <a:off x="0" y="0"/>
              <a:ext cx="1062" cy="0"/>
            </a:xfrm>
            <a:prstGeom prst="line">
              <a:avLst/>
            </a:prstGeom>
            <a:noFill/>
            <a:ln w="508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Tree>
    <p:extLst>
      <p:ext uri="{BB962C8B-B14F-4D97-AF65-F5344CB8AC3E}">
        <p14:creationId xmlns:p14="http://schemas.microsoft.com/office/powerpoint/2010/main" val="2524024179"/>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features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Shwetak N. Patel - University of Washington</a:t>
            </a:r>
            <a:endParaRPr lang="en-US" dirty="0"/>
          </a:p>
        </p:txBody>
      </p:sp>
      <p:sp>
        <p:nvSpPr>
          <p:cNvPr id="5" name="Slide Number Placeholder 4"/>
          <p:cNvSpPr>
            <a:spLocks noGrp="1"/>
          </p:cNvSpPr>
          <p:nvPr>
            <p:ph type="sldNum" sz="quarter" idx="11"/>
          </p:nvPr>
        </p:nvSpPr>
        <p:spPr/>
        <p:txBody>
          <a:bodyPr/>
          <a:lstStyle/>
          <a:p>
            <a:fld id="{38B74D81-14E7-4B67-A459-55633F03AC95}" type="slidenum">
              <a:rPr lang="en-US" smtClean="0"/>
              <a:pPr/>
              <a:t>6</a:t>
            </a:fld>
            <a:endParaRPr 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l="11436" t="30049" r="14378" b="29166"/>
          <a:stretch>
            <a:fillRect/>
          </a:stretch>
        </p:blipFill>
        <p:spPr bwMode="auto">
          <a:xfrm>
            <a:off x="1125141" y="812601"/>
            <a:ext cx="8371582" cy="5956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5310456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Auto-regressive estimate</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Shwetak N. Patel - University of Washington</a:t>
            </a:r>
            <a:endParaRPr lang="en-US" dirty="0"/>
          </a:p>
        </p:txBody>
      </p:sp>
      <p:sp>
        <p:nvSpPr>
          <p:cNvPr id="5" name="Slide Number Placeholder 4"/>
          <p:cNvSpPr>
            <a:spLocks noGrp="1"/>
          </p:cNvSpPr>
          <p:nvPr>
            <p:ph type="sldNum" sz="quarter" idx="11"/>
          </p:nvPr>
        </p:nvSpPr>
        <p:spPr/>
        <p:txBody>
          <a:bodyPr/>
          <a:lstStyle/>
          <a:p>
            <a:fld id="{38B74D81-14E7-4B67-A459-55633F03AC95}" type="slidenum">
              <a:rPr lang="en-US" smtClean="0"/>
              <a:pPr/>
              <a:t>7</a:t>
            </a:fld>
            <a:endParaRPr lang="en-US" dirty="0"/>
          </a:p>
        </p:txBody>
      </p:sp>
      <p:grpSp>
        <p:nvGrpSpPr>
          <p:cNvPr id="11" name="Group 15"/>
          <p:cNvGrpSpPr>
            <a:grpSpLocks/>
          </p:cNvGrpSpPr>
          <p:nvPr/>
        </p:nvGrpSpPr>
        <p:grpSpPr bwMode="auto">
          <a:xfrm>
            <a:off x="886437" y="-783605"/>
            <a:ext cx="7201793" cy="9402671"/>
            <a:chOff x="0" y="0"/>
            <a:chExt cx="6452" cy="8350"/>
          </a:xfrm>
        </p:grpSpPr>
        <p:pic>
          <p:nvPicPr>
            <p:cNvPr id="12"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52" cy="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3" name="Rectangle 14"/>
            <p:cNvSpPr>
              <a:spLocks/>
            </p:cNvSpPr>
            <p:nvPr/>
          </p:nvSpPr>
          <p:spPr bwMode="auto">
            <a:xfrm>
              <a:off x="2687" y="4553"/>
              <a:ext cx="2383"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Gill Sans" charset="0"/>
                </a:rPr>
                <a:t>envelope detection</a:t>
              </a:r>
            </a:p>
          </p:txBody>
        </p:sp>
      </p:grpSp>
    </p:spTree>
    <p:extLst>
      <p:ext uri="{BB962C8B-B14F-4D97-AF65-F5344CB8AC3E}">
        <p14:creationId xmlns:p14="http://schemas.microsoft.com/office/powerpoint/2010/main" val="28384963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7" name="Group 3"/>
          <p:cNvGrpSpPr>
            <a:grpSpLocks/>
          </p:cNvGrpSpPr>
          <p:nvPr/>
        </p:nvGrpSpPr>
        <p:grpSpPr bwMode="auto">
          <a:xfrm>
            <a:off x="160735" y="205383"/>
            <a:ext cx="2160984" cy="892969"/>
            <a:chOff x="0" y="0"/>
            <a:chExt cx="1936" cy="800"/>
          </a:xfrm>
        </p:grpSpPr>
        <p:sp>
          <p:nvSpPr>
            <p:cNvPr id="98305" name="Rectangle 1"/>
            <p:cNvSpPr>
              <a:spLocks/>
            </p:cNvSpPr>
            <p:nvPr/>
          </p:nvSpPr>
          <p:spPr bwMode="auto">
            <a:xfrm>
              <a:off x="21" y="239"/>
              <a:ext cx="1573"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flat">
                  <a:solidFill>
                    <a:schemeClr val="tx1"/>
                  </a:solidFill>
                  <a:miter lim="800000"/>
                  <a:headEnd type="none" w="med" len="med"/>
                  <a:tailEnd type="none" w="med" len="med"/>
                </a14:hiddenLine>
              </a:ext>
            </a:extLst>
          </p:spPr>
          <p:txBody>
            <a:bodyPr wrap="none" lIns="0" tIns="0" rIns="0" bIns="0" anchor="ctr">
              <a:spAutoFit/>
            </a:bodyPr>
            <a:lstStyle/>
            <a:p>
              <a:r>
                <a:rPr lang="en-US">
                  <a:solidFill>
                    <a:schemeClr val="tx1"/>
                  </a:solidFill>
                  <a:latin typeface="Helvetica Neue Light" charset="0"/>
                  <a:ea typeface="ＭＳ Ｐゴシック" charset="0"/>
                  <a:cs typeface="Helvetica Neue Light" charset="0"/>
                  <a:sym typeface="Helvetica Neue Light" charset="0"/>
                </a:rPr>
                <a:t>flow features</a:t>
              </a:r>
            </a:p>
          </p:txBody>
        </p:sp>
        <p:sp>
          <p:nvSpPr>
            <p:cNvPr id="98306" name="Rectangle 2"/>
            <p:cNvSpPr>
              <a:spLocks/>
            </p:cNvSpPr>
            <p:nvPr/>
          </p:nvSpPr>
          <p:spPr bwMode="auto">
            <a:xfrm>
              <a:off x="0" y="0"/>
              <a:ext cx="1936" cy="800"/>
            </a:xfrm>
            <a:prstGeom prst="rect">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pic>
        <p:nvPicPr>
          <p:cNvPr id="983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648" y="2134195"/>
            <a:ext cx="5464969" cy="70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983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8508" y="-8930"/>
            <a:ext cx="5464969" cy="70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nvGrpSpPr>
          <p:cNvPr id="98312" name="Group 8"/>
          <p:cNvGrpSpPr>
            <a:grpSpLocks/>
          </p:cNvGrpSpPr>
          <p:nvPr/>
        </p:nvGrpSpPr>
        <p:grpSpPr bwMode="auto">
          <a:xfrm>
            <a:off x="2330648" y="-2278187"/>
            <a:ext cx="5464969" cy="7071197"/>
            <a:chOff x="0" y="0"/>
            <a:chExt cx="4896" cy="6336"/>
          </a:xfrm>
        </p:grpSpPr>
        <p:sp>
          <p:nvSpPr>
            <p:cNvPr id="98310" name="Rectangle 6"/>
            <p:cNvSpPr>
              <a:spLocks/>
            </p:cNvSpPr>
            <p:nvPr/>
          </p:nvSpPr>
          <p:spPr bwMode="auto">
            <a:xfrm>
              <a:off x="808" y="2265"/>
              <a:ext cx="3432" cy="1560"/>
            </a:xfrm>
            <a:prstGeom prst="rect">
              <a:avLst/>
            </a:prstGeom>
            <a:solidFill>
              <a:srgbClr val="000080">
                <a:alpha val="72940"/>
              </a:srgbClr>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a:p>
          </p:txBody>
        </p:sp>
        <p:pic>
          <p:nvPicPr>
            <p:cNvPr id="98311"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896" cy="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
        <p:nvSpPr>
          <p:cNvPr id="98313" name="Rectangle 9"/>
          <p:cNvSpPr>
            <a:spLocks/>
          </p:cNvSpPr>
          <p:nvPr/>
        </p:nvSpPr>
        <p:spPr bwMode="auto">
          <a:xfrm>
            <a:off x="5177851" y="287000"/>
            <a:ext cx="171810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r"/>
            <a:r>
              <a:rPr lang="en-US">
                <a:solidFill>
                  <a:schemeClr val="tx1"/>
                </a:solidFill>
                <a:latin typeface="Helvetica Neue Light" charset="0"/>
                <a:ea typeface="ＭＳ Ｐゴシック" charset="0"/>
                <a:cs typeface="Helvetica Neue Light" charset="0"/>
                <a:sym typeface="Helvetica Neue Light" charset="0"/>
              </a:rPr>
              <a:t>ground truth</a:t>
            </a:r>
          </a:p>
          <a:p>
            <a:pPr algn="r"/>
            <a:r>
              <a:rPr lang="en-US">
                <a:solidFill>
                  <a:schemeClr val="tx1"/>
                </a:solidFill>
                <a:latin typeface="Helvetica Neue Light" charset="0"/>
                <a:ea typeface="ＭＳ Ｐゴシック" charset="0"/>
                <a:cs typeface="Helvetica Neue Light" charset="0"/>
                <a:sym typeface="Helvetica Neue Light" charset="0"/>
              </a:rPr>
              <a:t>spirometer</a:t>
            </a:r>
          </a:p>
        </p:txBody>
      </p:sp>
      <p:pic>
        <p:nvPicPr>
          <p:cNvPr id="98314" name="Picture 10"/>
          <p:cNvPicPr>
            <a:picLocks noChangeAspect="1" noChangeArrowheads="1"/>
          </p:cNvPicPr>
          <p:nvPr/>
        </p:nvPicPr>
        <p:blipFill>
          <a:blip r:embed="rId3">
            <a:extLst>
              <a:ext uri="{28A0092B-C50C-407E-A947-70E740481C1C}">
                <a14:useLocalDpi xmlns:a14="http://schemas.microsoft.com/office/drawing/2010/main" val="0"/>
              </a:ext>
            </a:extLst>
          </a:blip>
          <a:srcRect l="16339" t="37878" r="14542" b="39519"/>
          <a:stretch>
            <a:fillRect/>
          </a:stretch>
        </p:blipFill>
        <p:spPr bwMode="auto">
          <a:xfrm>
            <a:off x="3214687" y="4813102"/>
            <a:ext cx="3777258" cy="159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98315" name="Picture 11"/>
          <p:cNvPicPr>
            <a:picLocks noChangeAspect="1" noChangeArrowheads="1"/>
          </p:cNvPicPr>
          <p:nvPr/>
        </p:nvPicPr>
        <p:blipFill>
          <a:blip r:embed="rId4">
            <a:extLst>
              <a:ext uri="{28A0092B-C50C-407E-A947-70E740481C1C}">
                <a14:useLocalDpi xmlns:a14="http://schemas.microsoft.com/office/drawing/2010/main" val="0"/>
              </a:ext>
            </a:extLst>
          </a:blip>
          <a:srcRect l="17155" t="38383" r="20097" b="39014"/>
          <a:stretch>
            <a:fillRect/>
          </a:stretch>
        </p:blipFill>
        <p:spPr bwMode="auto">
          <a:xfrm>
            <a:off x="3286125" y="2705695"/>
            <a:ext cx="3429000" cy="159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98316" name="Rectangle 12"/>
          <p:cNvSpPr>
            <a:spLocks/>
          </p:cNvSpPr>
          <p:nvPr/>
        </p:nvSpPr>
        <p:spPr bwMode="auto">
          <a:xfrm>
            <a:off x="5517385" y="3157895"/>
            <a:ext cx="140870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r"/>
            <a:r>
              <a:rPr lang="en-US">
                <a:solidFill>
                  <a:schemeClr val="tx1"/>
                </a:solidFill>
                <a:latin typeface="Helvetica Neue Light" charset="0"/>
                <a:ea typeface="ＭＳ Ｐゴシック" charset="0"/>
                <a:cs typeface="Helvetica Neue Light" charset="0"/>
                <a:sym typeface="Helvetica Neue Light" charset="0"/>
              </a:rPr>
              <a:t>feature 1</a:t>
            </a:r>
          </a:p>
          <a:p>
            <a:pPr algn="r"/>
            <a:endParaRPr lang="en-US">
              <a:solidFill>
                <a:schemeClr val="tx1"/>
              </a:solidFill>
              <a:latin typeface="Helvetica Neue Light" charset="0"/>
              <a:ea typeface="ＭＳ Ｐゴシック" charset="0"/>
              <a:cs typeface="Helvetica Neue Light" charset="0"/>
              <a:sym typeface="Helvetica Neue Light" charset="0"/>
            </a:endParaRPr>
          </a:p>
        </p:txBody>
      </p:sp>
      <p:sp>
        <p:nvSpPr>
          <p:cNvPr id="98317" name="Rectangle 13"/>
          <p:cNvSpPr>
            <a:spLocks/>
          </p:cNvSpPr>
          <p:nvPr/>
        </p:nvSpPr>
        <p:spPr bwMode="auto">
          <a:xfrm>
            <a:off x="5605565" y="5417106"/>
            <a:ext cx="140870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r"/>
            <a:r>
              <a:rPr lang="en-US">
                <a:solidFill>
                  <a:schemeClr val="tx1"/>
                </a:solidFill>
                <a:latin typeface="Helvetica Neue Light" charset="0"/>
                <a:ea typeface="ＭＳ Ｐゴシック" charset="0"/>
                <a:cs typeface="Helvetica Neue Light" charset="0"/>
                <a:sym typeface="Helvetica Neue Light" charset="0"/>
              </a:rPr>
              <a:t>feature 2</a:t>
            </a:r>
          </a:p>
          <a:p>
            <a:pPr algn="r"/>
            <a:endParaRPr lang="en-US">
              <a:solidFill>
                <a:schemeClr val="tx1"/>
              </a:solidFill>
              <a:latin typeface="Helvetica Neue Light" charset="0"/>
              <a:ea typeface="ＭＳ Ｐゴシック" charset="0"/>
              <a:cs typeface="Helvetica Neue Light" charset="0"/>
              <a:sym typeface="Helvetica Neue Light" charset="0"/>
            </a:endParaRPr>
          </a:p>
        </p:txBody>
      </p:sp>
      <p:sp>
        <p:nvSpPr>
          <p:cNvPr id="98318" name="Line 14"/>
          <p:cNvSpPr>
            <a:spLocks noChangeShapeType="1"/>
          </p:cNvSpPr>
          <p:nvPr/>
        </p:nvSpPr>
        <p:spPr bwMode="auto">
          <a:xfrm flipH="1">
            <a:off x="4080867" y="515689"/>
            <a:ext cx="0" cy="5773043"/>
          </a:xfrm>
          <a:prstGeom prst="line">
            <a:avLst/>
          </a:prstGeom>
          <a:noFill/>
          <a:ln w="50800" cap="flat">
            <a:solidFill>
              <a:srgbClr val="66FF66"/>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573495427"/>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313"/>
                                        </p:tgtEl>
                                        <p:attrNameLst>
                                          <p:attrName>style.visibility</p:attrName>
                                        </p:attrNameLst>
                                      </p:cBhvr>
                                      <p:to>
                                        <p:strVal val="visible"/>
                                      </p:to>
                                    </p:set>
                                    <p:animEffect transition="in" filter="wipe(left)">
                                      <p:cBhvr>
                                        <p:cTn id="7" dur="500"/>
                                        <p:tgtEl>
                                          <p:spTgt spid="983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8309"/>
                                        </p:tgtEl>
                                        <p:attrNameLst>
                                          <p:attrName>style.visibility</p:attrName>
                                        </p:attrNameLst>
                                      </p:cBhvr>
                                      <p:to>
                                        <p:strVal val="visible"/>
                                      </p:to>
                                    </p:set>
                                    <p:animEffect transition="in" filter="wipe(left)">
                                      <p:cBhvr>
                                        <p:cTn id="12" dur="500"/>
                                        <p:tgtEl>
                                          <p:spTgt spid="98309"/>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8316"/>
                                        </p:tgtEl>
                                        <p:attrNameLst>
                                          <p:attrName>style.visibility</p:attrName>
                                        </p:attrNameLst>
                                      </p:cBhvr>
                                      <p:to>
                                        <p:strVal val="visible"/>
                                      </p:to>
                                    </p:set>
                                    <p:animEffect transition="in" filter="wipe(left)">
                                      <p:cBhvr>
                                        <p:cTn id="16" dur="500"/>
                                        <p:tgtEl>
                                          <p:spTgt spid="983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98308"/>
                                        </p:tgtEl>
                                        <p:attrNameLst>
                                          <p:attrName>style.visibility</p:attrName>
                                        </p:attrNameLst>
                                      </p:cBhvr>
                                      <p:to>
                                        <p:strVal val="visible"/>
                                      </p:to>
                                    </p:set>
                                    <p:animEffect transition="in" filter="wipe(left)">
                                      <p:cBhvr>
                                        <p:cTn id="21" dur="500"/>
                                        <p:tgtEl>
                                          <p:spTgt spid="98308"/>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98317"/>
                                        </p:tgtEl>
                                        <p:attrNameLst>
                                          <p:attrName>style.visibility</p:attrName>
                                        </p:attrNameLst>
                                      </p:cBhvr>
                                      <p:to>
                                        <p:strVal val="visible"/>
                                      </p:to>
                                    </p:set>
                                    <p:animEffect transition="in" filter="wipe(left)">
                                      <p:cBhvr>
                                        <p:cTn id="25" dur="500"/>
                                        <p:tgtEl>
                                          <p:spTgt spid="9831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98318"/>
                                        </p:tgtEl>
                                        <p:attrNameLst>
                                          <p:attrName>style.visibility</p:attrName>
                                        </p:attrNameLst>
                                      </p:cBhvr>
                                      <p:to>
                                        <p:strVal val="visible"/>
                                      </p:to>
                                    </p:set>
                                  </p:childTnLst>
                                </p:cTn>
                              </p:par>
                            </p:childTnLst>
                          </p:cTn>
                        </p:par>
                        <p:par>
                          <p:cTn id="30" fill="hold" nodeType="afterGroup">
                            <p:stCondLst>
                              <p:cond delay="500"/>
                            </p:stCondLst>
                            <p:childTnLst>
                              <p:par>
                                <p:cTn id="31" presetID="1" presetClass="entr" presetSubtype="0" fill="hold" nodeType="afterEffect">
                                  <p:stCondLst>
                                    <p:cond delay="0"/>
                                  </p:stCondLst>
                                  <p:childTnLst>
                                    <p:set>
                                      <p:cBhvr>
                                        <p:cTn id="32" dur="1" fill="hold">
                                          <p:stCondLst>
                                            <p:cond delay="499"/>
                                          </p:stCondLst>
                                        </p:cTn>
                                        <p:tgtEl>
                                          <p:spTgt spid="98315"/>
                                        </p:tgtEl>
                                        <p:attrNameLst>
                                          <p:attrName>style.visibility</p:attrName>
                                        </p:attrNameLst>
                                      </p:cBhvr>
                                      <p:to>
                                        <p:strVal val="visible"/>
                                      </p:to>
                                    </p:set>
                                  </p:childTnLst>
                                </p:cTn>
                              </p:par>
                            </p:childTnLst>
                          </p:cTn>
                        </p:par>
                        <p:par>
                          <p:cTn id="33" fill="hold" nodeType="afterGroup">
                            <p:stCondLst>
                              <p:cond delay="1000"/>
                            </p:stCondLst>
                            <p:childTnLst>
                              <p:par>
                                <p:cTn id="34" presetID="1" presetClass="entr" presetSubtype="0" fill="hold" nodeType="afterEffect">
                                  <p:stCondLst>
                                    <p:cond delay="0"/>
                                  </p:stCondLst>
                                  <p:childTnLst>
                                    <p:set>
                                      <p:cBhvr>
                                        <p:cTn id="35" dur="1" fill="hold">
                                          <p:stCondLst>
                                            <p:cond delay="499"/>
                                          </p:stCondLst>
                                        </p:cTn>
                                        <p:tgtEl>
                                          <p:spTgt spid="98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3" grpId="0" autoUpdateAnimBg="0"/>
      <p:bldP spid="98316" grpId="0" autoUpdateAnimBg="0"/>
      <p:bldP spid="98317" grpId="0" autoUpdateAnimBg="0"/>
      <p:bldP spid="983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
          <p:cNvSpPr>
            <a:spLocks noGrp="1" noChangeArrowheads="1"/>
          </p:cNvSpPr>
          <p:nvPr>
            <p:ph type="title"/>
          </p:nvPr>
        </p:nvSpPr>
        <p:spPr>
          <a:xfrm>
            <a:off x="2446734" y="-348258"/>
            <a:ext cx="7358063" cy="1714500"/>
          </a:xfrm>
          <a:ln/>
        </p:spPr>
        <p:txBody>
          <a:bodyPr/>
          <a:lstStyle/>
          <a:p>
            <a:r>
              <a:rPr lang="en-US" sz="4200">
                <a:latin typeface="Helvetica Neue Light" charset="0"/>
                <a:cs typeface="Helvetica Neue Light" charset="0"/>
                <a:sym typeface="Helvetica Neue Light" charset="0"/>
              </a:rPr>
              <a:t>example curves</a:t>
            </a:r>
            <a:endParaRPr lang="en-US" sz="4200">
              <a:latin typeface="Helvetica Neue Light" charset="0"/>
              <a:sym typeface="Helvetica Neue Light" charset="0"/>
            </a:endParaRPr>
          </a:p>
        </p:txBody>
      </p:sp>
      <p:grpSp>
        <p:nvGrpSpPr>
          <p:cNvPr id="133124" name="Group 4"/>
          <p:cNvGrpSpPr>
            <a:grpSpLocks/>
          </p:cNvGrpSpPr>
          <p:nvPr/>
        </p:nvGrpSpPr>
        <p:grpSpPr bwMode="auto">
          <a:xfrm>
            <a:off x="107156" y="138410"/>
            <a:ext cx="2160984" cy="892969"/>
            <a:chOff x="0" y="32"/>
            <a:chExt cx="1936" cy="800"/>
          </a:xfrm>
        </p:grpSpPr>
        <p:sp>
          <p:nvSpPr>
            <p:cNvPr id="133122" name="Rectangle 2"/>
            <p:cNvSpPr>
              <a:spLocks/>
            </p:cNvSpPr>
            <p:nvPr/>
          </p:nvSpPr>
          <p:spPr bwMode="auto">
            <a:xfrm>
              <a:off x="192" y="105"/>
              <a:ext cx="1292"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flat">
                  <a:solidFill>
                    <a:schemeClr val="tx1"/>
                  </a:solidFill>
                  <a:miter lim="800000"/>
                  <a:headEnd type="none" w="med" len="med"/>
                  <a:tailEnd type="none" w="med" len="med"/>
                </a14:hiddenLine>
              </a:ext>
            </a:extLst>
          </p:spPr>
          <p:txBody>
            <a:bodyPr wrap="none" lIns="0" tIns="0" rIns="0" bIns="0" anchor="ctr">
              <a:spAutoFit/>
            </a:bodyPr>
            <a:lstStyle/>
            <a:p>
              <a:r>
                <a:rPr lang="en-US">
                  <a:solidFill>
                    <a:schemeClr val="tx1"/>
                  </a:solidFill>
                  <a:latin typeface="Helvetica Neue Light" charset="0"/>
                  <a:ea typeface="ＭＳ Ｐゴシック" charset="0"/>
                  <a:cs typeface="Helvetica Neue Light" charset="0"/>
                  <a:sym typeface="Helvetica Neue Light" charset="0"/>
                </a:rPr>
                <a:t>curve</a:t>
              </a:r>
            </a:p>
            <a:p>
              <a:r>
                <a:rPr lang="en-US">
                  <a:solidFill>
                    <a:schemeClr val="tx1"/>
                  </a:solidFill>
                  <a:latin typeface="Helvetica Neue Light" charset="0"/>
                  <a:ea typeface="ＭＳ Ｐゴシック" charset="0"/>
                  <a:cs typeface="Helvetica Neue Light" charset="0"/>
                  <a:sym typeface="Helvetica Neue Light" charset="0"/>
                </a:rPr>
                <a:t>regression</a:t>
              </a:r>
            </a:p>
          </p:txBody>
        </p:sp>
        <p:sp>
          <p:nvSpPr>
            <p:cNvPr id="133123" name="Rectangle 3"/>
            <p:cNvSpPr>
              <a:spLocks/>
            </p:cNvSpPr>
            <p:nvPr/>
          </p:nvSpPr>
          <p:spPr bwMode="auto">
            <a:xfrm>
              <a:off x="0" y="32"/>
              <a:ext cx="1936" cy="800"/>
            </a:xfrm>
            <a:prstGeom prst="rect">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pic>
        <p:nvPicPr>
          <p:cNvPr id="133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789" y="-1732360"/>
            <a:ext cx="6899300" cy="892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33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5789" y="-1732360"/>
            <a:ext cx="6899300" cy="892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33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211" y="1009054"/>
            <a:ext cx="6899300" cy="892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33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211" y="1009054"/>
            <a:ext cx="6899300" cy="892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3312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5141" y="-1732360"/>
            <a:ext cx="6899300" cy="892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3313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5141" y="-1732360"/>
            <a:ext cx="6899300" cy="892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1342768168"/>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3126"/>
                                        </p:tgtEl>
                                        <p:attrNameLst>
                                          <p:attrName>style.visibility</p:attrName>
                                        </p:attrNameLst>
                                      </p:cBhvr>
                                      <p:to>
                                        <p:strVal val="visible"/>
                                      </p:to>
                                    </p:set>
                                    <p:animEffect transition="in" filter="wipe(left)">
                                      <p:cBhvr>
                                        <p:cTn id="7" dur="500"/>
                                        <p:tgtEl>
                                          <p:spTgt spid="13312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33130"/>
                                        </p:tgtEl>
                                        <p:attrNameLst>
                                          <p:attrName>style.visibility</p:attrName>
                                        </p:attrNameLst>
                                      </p:cBhvr>
                                      <p:to>
                                        <p:strVal val="visible"/>
                                      </p:to>
                                    </p:set>
                                    <p:animEffect transition="in" filter="wipe(left)">
                                      <p:cBhvr>
                                        <p:cTn id="11" dur="500"/>
                                        <p:tgtEl>
                                          <p:spTgt spid="13313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33127"/>
                                        </p:tgtEl>
                                        <p:attrNameLst>
                                          <p:attrName>style.visibility</p:attrName>
                                        </p:attrNameLst>
                                      </p:cBhvr>
                                      <p:to>
                                        <p:strVal val="visible"/>
                                      </p:to>
                                    </p:set>
                                    <p:animEffect transition="in" filter="wipe(left)">
                                      <p:cBhvr>
                                        <p:cTn id="16" dur="500"/>
                                        <p:tgtEl>
                                          <p:spTgt spid="13312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33128"/>
                                        </p:tgtEl>
                                        <p:attrNameLst>
                                          <p:attrName>style.visibility</p:attrName>
                                        </p:attrNameLst>
                                      </p:cBhvr>
                                      <p:to>
                                        <p:strVal val="visible"/>
                                      </p:to>
                                    </p:set>
                                    <p:animEffect transition="in" filter="wipe(left)">
                                      <p:cBhvr>
                                        <p:cTn id="21" dur="500"/>
                                        <p:tgtEl>
                                          <p:spTgt spid="133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chemeClr val="bg1">
                <a:lumMod val="85000"/>
              </a:schemeClr>
            </a:solidFill>
            <a:latin typeface="Segoe Condensed" pitchFamily="34" charset="0"/>
          </a:defRPr>
        </a:defPPr>
      </a:lstStyle>
    </a:tx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SHARK-ATOMIKoverview</Template>
  <TotalTime>923249</TotalTime>
  <Words>1184</Words>
  <Application>Microsoft Macintosh PowerPoint</Application>
  <PresentationFormat>Letter Paper (8.5x11 in)</PresentationFormat>
  <Paragraphs>174</Paragraphs>
  <Slides>21</Slides>
  <Notes>16</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Refined</vt:lpstr>
      <vt:lpstr>1_Office Theme</vt:lpstr>
      <vt:lpstr>Office Theme</vt:lpstr>
      <vt:lpstr>2_Office Theme</vt:lpstr>
      <vt:lpstr>SpiroSmart: Development of a mobile phone-based  spirometer with feedback capability</vt:lpstr>
      <vt:lpstr>Disclosure Slide</vt:lpstr>
      <vt:lpstr>The Current Scenario</vt:lpstr>
      <vt:lpstr>Our Proposed  Solution</vt:lpstr>
      <vt:lpstr>PowerPoint Presentation</vt:lpstr>
      <vt:lpstr>Flow features</vt:lpstr>
      <vt:lpstr>Auto-regressive estimate</vt:lpstr>
      <vt:lpstr>PowerPoint Presentation</vt:lpstr>
      <vt:lpstr>example curves</vt:lpstr>
      <vt:lpstr>Initial Validation</vt:lpstr>
      <vt:lpstr>Current Status</vt:lpstr>
      <vt:lpstr>PowerPoint Presentation</vt:lpstr>
      <vt:lpstr>PowerPoint Presentation</vt:lpstr>
      <vt:lpstr>Initial Interest   in SpiroSmart</vt:lpstr>
      <vt:lpstr>Spirometry 360: Training through Feedback Reporting System Cycle</vt:lpstr>
      <vt:lpstr>Next Steps</vt:lpstr>
      <vt:lpstr>Comprehensive results analysis</vt:lpstr>
      <vt:lpstr>Early Termination</vt:lpstr>
      <vt:lpstr>Variable Flow</vt:lpstr>
      <vt:lpstr>Cough</vt:lpstr>
      <vt:lpstr>In Summary </vt:lpstr>
    </vt:vector>
  </TitlesOfParts>
  <Company>Shwetak Patel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dc:title>
  <dc:creator>Shwetak Patel</dc:creator>
  <cp:lastModifiedBy>Jim Stout</cp:lastModifiedBy>
  <cp:revision>2751</cp:revision>
  <dcterms:created xsi:type="dcterms:W3CDTF">2013-05-10T04:30:13Z</dcterms:created>
  <dcterms:modified xsi:type="dcterms:W3CDTF">2013-06-06T03:34:29Z</dcterms:modified>
</cp:coreProperties>
</file>