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xml" ContentType="application/vnd.openxmlformats-officedocument.presentationml.tags+xml"/>
  <Override PartName="/ppt/notesSlides/notesSlide2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tags/tag27.xml" ContentType="application/vnd.openxmlformats-officedocument.presentationml.tags+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8.xml" ContentType="application/vnd.openxmlformats-officedocument.presentationml.tags+xml"/>
  <Override PartName="/ppt/notesSlides/notesSlide36.xml" ContentType="application/vnd.openxmlformats-officedocument.presentationml.notesSlide+xml"/>
  <Override PartName="/ppt/tags/tag29.xml" ContentType="application/vnd.openxmlformats-officedocument.presentationml.tags+xml"/>
  <Override PartName="/ppt/notesSlides/notesSlide37.xml" ContentType="application/vnd.openxmlformats-officedocument.presentationml.notesSlide+xml"/>
  <Override PartName="/ppt/tags/tag30.xml" ContentType="application/vnd.openxmlformats-officedocument.presentationml.tags+xml"/>
  <Override PartName="/ppt/notesSlides/notesSlide38.xml" ContentType="application/vnd.openxmlformats-officedocument.presentationml.notesSlide+xml"/>
  <Override PartName="/ppt/tags/tag31.xml" ContentType="application/vnd.openxmlformats-officedocument.presentationml.tags+xml"/>
  <Override PartName="/ppt/notesSlides/notesSlide39.xml" ContentType="application/vnd.openxmlformats-officedocument.presentationml.notesSlide+xml"/>
  <Override PartName="/ppt/tags/tag32.xml" ContentType="application/vnd.openxmlformats-officedocument.presentationml.tags+xml"/>
  <Override PartName="/ppt/notesSlides/notesSlide40.xml" ContentType="application/vnd.openxmlformats-officedocument.presentationml.notesSlide+xml"/>
  <Override PartName="/ppt/tags/tag33.xml" ContentType="application/vnd.openxmlformats-officedocument.presentationml.tags+xml"/>
  <Override PartName="/ppt/notesSlides/notesSlide41.xml" ContentType="application/vnd.openxmlformats-officedocument.presentationml.notesSlide+xml"/>
  <Override PartName="/ppt/tags/tag34.xml" ContentType="application/vnd.openxmlformats-officedocument.presentationml.tags+xml"/>
  <Override PartName="/ppt/notesSlides/notesSlide42.xml" ContentType="application/vnd.openxmlformats-officedocument.presentationml.notesSlide+xml"/>
  <Override PartName="/ppt/tags/tag35.xml" ContentType="application/vnd.openxmlformats-officedocument.presentationml.tags+xml"/>
  <Override PartName="/ppt/notesSlides/notesSlide43.xml" ContentType="application/vnd.openxmlformats-officedocument.presentationml.notesSlide+xml"/>
  <Override PartName="/ppt/tags/tag36.xml" ContentType="application/vnd.openxmlformats-officedocument.presentationml.tags+xml"/>
  <Override PartName="/ppt/notesSlides/notesSlide44.xml" ContentType="application/vnd.openxmlformats-officedocument.presentationml.notesSlide+xml"/>
  <Override PartName="/ppt/tags/tag37.xml" ContentType="application/vnd.openxmlformats-officedocument.presentationml.tags+xml"/>
  <Override PartName="/ppt/notesSlides/notesSlide45.xml" ContentType="application/vnd.openxmlformats-officedocument.presentationml.notesSlide+xml"/>
  <Override PartName="/ppt/tags/tag38.xml" ContentType="application/vnd.openxmlformats-officedocument.presentationml.tags+xml"/>
  <Override PartName="/ppt/notesSlides/notesSlide46.xml" ContentType="application/vnd.openxmlformats-officedocument.presentationml.notesSlide+xml"/>
  <Override PartName="/ppt/tags/tag39.xml" ContentType="application/vnd.openxmlformats-officedocument.presentationml.tags+xml"/>
  <Override PartName="/ppt/notesSlides/notesSlide47.xml" ContentType="application/vnd.openxmlformats-officedocument.presentationml.notesSlide+xml"/>
  <Override PartName="/ppt/tags/tag40.xml" ContentType="application/vnd.openxmlformats-officedocument.presentationml.tags+xml"/>
  <Override PartName="/ppt/notesSlides/notesSlide48.xml" ContentType="application/vnd.openxmlformats-officedocument.presentationml.notesSlide+xml"/>
  <Override PartName="/ppt/tags/tag41.xml" ContentType="application/vnd.openxmlformats-officedocument.presentationml.tags+xml"/>
  <Override PartName="/ppt/notesSlides/notesSlide49.xml" ContentType="application/vnd.openxmlformats-officedocument.presentationml.notesSlide+xml"/>
  <Override PartName="/ppt/tags/tag42.xml" ContentType="application/vnd.openxmlformats-officedocument.presentationml.tags+xml"/>
  <Override PartName="/ppt/notesSlides/notesSlide50.xml" ContentType="application/vnd.openxmlformats-officedocument.presentationml.notesSlide+xml"/>
  <Override PartName="/ppt/tags/tag43.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44.xml" ContentType="application/vnd.openxmlformats-officedocument.presentationml.tags+xml"/>
  <Override PartName="/ppt/notesSlides/notesSlide53.xml" ContentType="application/vnd.openxmlformats-officedocument.presentationml.notesSlide+xml"/>
  <Override PartName="/ppt/tags/tag45.xml" ContentType="application/vnd.openxmlformats-officedocument.presentationml.tags+xml"/>
  <Override PartName="/ppt/notesSlides/notesSlide5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55.xml" ContentType="application/vnd.openxmlformats-officedocument.presentationml.notesSlide+xml"/>
  <Override PartName="/ppt/tags/tag48.xml" ContentType="application/vnd.openxmlformats-officedocument.presentationml.tags+xml"/>
  <Override PartName="/ppt/notesSlides/notesSlide56.xml" ContentType="application/vnd.openxmlformats-officedocument.presentationml.notesSlide+xml"/>
  <Override PartName="/ppt/tags/tag49.xml" ContentType="application/vnd.openxmlformats-officedocument.presentationml.tags+xml"/>
  <Override PartName="/ppt/notesSlides/notesSlide5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58.xml" ContentType="application/vnd.openxmlformats-officedocument.presentationml.notesSlide+xml"/>
  <Override PartName="/ppt/tags/tag52.xml" ContentType="application/vnd.openxmlformats-officedocument.presentationml.tags+xml"/>
  <Override PartName="/ppt/notesSlides/notesSlide59.xml" ContentType="application/vnd.openxmlformats-officedocument.presentationml.notesSlide+xml"/>
  <Override PartName="/ppt/tags/tag53.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54.xml" ContentType="application/vnd.openxmlformats-officedocument.presentationml.tags+xml"/>
  <Override PartName="/ppt/notesSlides/notesSlide62.xml" ContentType="application/vnd.openxmlformats-officedocument.presentationml.notesSlide+xml"/>
  <Override PartName="/ppt/tags/tag55.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66"/>
  </p:notesMasterIdLst>
  <p:sldIdLst>
    <p:sldId id="263" r:id="rId2"/>
    <p:sldId id="342" r:id="rId3"/>
    <p:sldId id="356" r:id="rId4"/>
    <p:sldId id="323" r:id="rId5"/>
    <p:sldId id="295" r:id="rId6"/>
    <p:sldId id="332" r:id="rId7"/>
    <p:sldId id="343" r:id="rId8"/>
    <p:sldId id="344" r:id="rId9"/>
    <p:sldId id="345" r:id="rId10"/>
    <p:sldId id="346" r:id="rId11"/>
    <p:sldId id="347" r:id="rId12"/>
    <p:sldId id="348" r:id="rId13"/>
    <p:sldId id="350" r:id="rId14"/>
    <p:sldId id="357" r:id="rId15"/>
    <p:sldId id="349" r:id="rId16"/>
    <p:sldId id="351" r:id="rId17"/>
    <p:sldId id="277" r:id="rId18"/>
    <p:sldId id="278" r:id="rId19"/>
    <p:sldId id="268" r:id="rId20"/>
    <p:sldId id="283" r:id="rId21"/>
    <p:sldId id="280" r:id="rId22"/>
    <p:sldId id="281" r:id="rId23"/>
    <p:sldId id="282" r:id="rId24"/>
    <p:sldId id="354" r:id="rId25"/>
    <p:sldId id="329" r:id="rId26"/>
    <p:sldId id="335" r:id="rId27"/>
    <p:sldId id="327" r:id="rId28"/>
    <p:sldId id="286" r:id="rId29"/>
    <p:sldId id="287" r:id="rId30"/>
    <p:sldId id="336" r:id="rId31"/>
    <p:sldId id="326" r:id="rId32"/>
    <p:sldId id="301" r:id="rId33"/>
    <p:sldId id="337" r:id="rId34"/>
    <p:sldId id="325" r:id="rId35"/>
    <p:sldId id="330" r:id="rId36"/>
    <p:sldId id="293" r:id="rId37"/>
    <p:sldId id="304" r:id="rId38"/>
    <p:sldId id="305" r:id="rId39"/>
    <p:sldId id="306" r:id="rId40"/>
    <p:sldId id="319" r:id="rId41"/>
    <p:sldId id="320" r:id="rId42"/>
    <p:sldId id="300" r:id="rId43"/>
    <p:sldId id="290" r:id="rId44"/>
    <p:sldId id="303" r:id="rId45"/>
    <p:sldId id="313" r:id="rId46"/>
    <p:sldId id="310" r:id="rId47"/>
    <p:sldId id="316" r:id="rId48"/>
    <p:sldId id="314" r:id="rId49"/>
    <p:sldId id="309" r:id="rId50"/>
    <p:sldId id="311" r:id="rId51"/>
    <p:sldId id="352" r:id="rId52"/>
    <p:sldId id="302" r:id="rId53"/>
    <p:sldId id="308" r:id="rId54"/>
    <p:sldId id="318" r:id="rId55"/>
    <p:sldId id="339" r:id="rId56"/>
    <p:sldId id="334" r:id="rId57"/>
    <p:sldId id="317" r:id="rId58"/>
    <p:sldId id="340" r:id="rId59"/>
    <p:sldId id="322" r:id="rId60"/>
    <p:sldId id="353" r:id="rId61"/>
    <p:sldId id="321" r:id="rId62"/>
    <p:sldId id="331" r:id="rId63"/>
    <p:sldId id="315" r:id="rId64"/>
    <p:sldId id="355" r:id="rId6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97"/>
    <a:srgbClr val="003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20" autoAdjust="0"/>
  </p:normalViewPr>
  <p:slideViewPr>
    <p:cSldViewPr>
      <p:cViewPr varScale="1">
        <p:scale>
          <a:sx n="109" d="100"/>
          <a:sy n="109" d="100"/>
        </p:scale>
        <p:origin x="16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E94A43-D2C8-4D2F-8859-A830C5CC0304}"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89010075-FC6B-4037-933C-F6941761472F}">
      <dgm:prSet phldrT="[Text]"/>
      <dgm:spPr>
        <a:ln>
          <a:solidFill>
            <a:schemeClr val="accent5">
              <a:lumMod val="90000"/>
            </a:schemeClr>
          </a:solidFill>
        </a:ln>
      </dgm:spPr>
      <dgm:t>
        <a:bodyPr/>
        <a:lstStyle/>
        <a:p>
          <a:r>
            <a:rPr lang="en-US" b="1" dirty="0" smtClean="0">
              <a:solidFill>
                <a:srgbClr val="006F97"/>
              </a:solidFill>
            </a:rPr>
            <a:t>Background</a:t>
          </a:r>
          <a:endParaRPr lang="en-US" b="1" dirty="0">
            <a:solidFill>
              <a:srgbClr val="006F97"/>
            </a:solidFill>
          </a:endParaRPr>
        </a:p>
      </dgm:t>
    </dgm:pt>
    <dgm:pt modelId="{C69B27F1-984A-4EAB-A4B9-DAE4948B685E}" type="parTrans" cxnId="{919E0BA3-E650-43AA-A4CF-5D9D4E1D173A}">
      <dgm:prSet/>
      <dgm:spPr/>
      <dgm:t>
        <a:bodyPr/>
        <a:lstStyle/>
        <a:p>
          <a:endParaRPr lang="en-US"/>
        </a:p>
      </dgm:t>
    </dgm:pt>
    <dgm:pt modelId="{60C15254-A633-4CFE-948F-E7D3B0519498}" type="sibTrans" cxnId="{919E0BA3-E650-43AA-A4CF-5D9D4E1D173A}">
      <dgm:prSet/>
      <dgm:spPr/>
      <dgm:t>
        <a:bodyPr/>
        <a:lstStyle/>
        <a:p>
          <a:endParaRPr lang="en-US"/>
        </a:p>
      </dgm:t>
    </dgm:pt>
    <dgm:pt modelId="{33857AF1-0B3E-4DFD-8F48-EFEAEB92C44D}">
      <dgm:prSet phldrT="[Text]"/>
      <dgm:spPr/>
      <dgm:t>
        <a:bodyPr/>
        <a:lstStyle/>
        <a:p>
          <a:r>
            <a:rPr lang="en-US" dirty="0" smtClean="0">
              <a:solidFill>
                <a:srgbClr val="006F97"/>
              </a:solidFill>
            </a:rPr>
            <a:t>Diagnosis</a:t>
          </a:r>
          <a:endParaRPr lang="en-US" dirty="0">
            <a:solidFill>
              <a:srgbClr val="006F97"/>
            </a:solidFill>
          </a:endParaRPr>
        </a:p>
      </dgm:t>
    </dgm:pt>
    <dgm:pt modelId="{32D941B7-4F8C-482F-AB3F-A0515D067338}" type="parTrans" cxnId="{469F437A-17C7-460C-9591-0E060C93DEE2}">
      <dgm:prSet/>
      <dgm:spPr/>
      <dgm:t>
        <a:bodyPr/>
        <a:lstStyle/>
        <a:p>
          <a:endParaRPr lang="en-US"/>
        </a:p>
      </dgm:t>
    </dgm:pt>
    <dgm:pt modelId="{EECFD9A4-6C27-4D6F-A9C2-11DD379D6CE9}" type="sibTrans" cxnId="{469F437A-17C7-460C-9591-0E060C93DEE2}">
      <dgm:prSet/>
      <dgm:spPr/>
      <dgm:t>
        <a:bodyPr/>
        <a:lstStyle/>
        <a:p>
          <a:endParaRPr lang="en-US"/>
        </a:p>
      </dgm:t>
    </dgm:pt>
    <dgm:pt modelId="{9DA118E6-4F1B-49AC-8C77-97C23DAF659A}">
      <dgm:prSet phldrT="[Text]"/>
      <dgm:spPr/>
      <dgm:t>
        <a:bodyPr/>
        <a:lstStyle/>
        <a:p>
          <a:r>
            <a:rPr lang="en-US" dirty="0" smtClean="0">
              <a:solidFill>
                <a:srgbClr val="006F97"/>
              </a:solidFill>
            </a:rPr>
            <a:t>Management</a:t>
          </a:r>
          <a:endParaRPr lang="en-US" dirty="0">
            <a:solidFill>
              <a:srgbClr val="006F97"/>
            </a:solidFill>
          </a:endParaRPr>
        </a:p>
      </dgm:t>
    </dgm:pt>
    <dgm:pt modelId="{129B9DC1-191D-438D-8FCC-1407111C497A}" type="parTrans" cxnId="{07768507-FE7B-40D0-9247-5F7E91292F96}">
      <dgm:prSet/>
      <dgm:spPr/>
      <dgm:t>
        <a:bodyPr/>
        <a:lstStyle/>
        <a:p>
          <a:endParaRPr lang="en-US"/>
        </a:p>
      </dgm:t>
    </dgm:pt>
    <dgm:pt modelId="{1CD1443E-7666-4E0A-852E-FEF8B949928C}" type="sibTrans" cxnId="{07768507-FE7B-40D0-9247-5F7E91292F96}">
      <dgm:prSet/>
      <dgm:spPr/>
      <dgm:t>
        <a:bodyPr/>
        <a:lstStyle/>
        <a:p>
          <a:endParaRPr lang="en-US"/>
        </a:p>
      </dgm:t>
    </dgm:pt>
    <dgm:pt modelId="{918C3B91-44AF-46A2-A7E8-E0F3F12EBC75}">
      <dgm:prSet/>
      <dgm:spPr/>
      <dgm:t>
        <a:bodyPr/>
        <a:lstStyle/>
        <a:p>
          <a:r>
            <a:rPr lang="en-US" dirty="0" smtClean="0">
              <a:solidFill>
                <a:srgbClr val="006F97"/>
              </a:solidFill>
            </a:rPr>
            <a:t>Questions</a:t>
          </a:r>
          <a:endParaRPr lang="en-US" dirty="0">
            <a:solidFill>
              <a:srgbClr val="006F97"/>
            </a:solidFill>
          </a:endParaRPr>
        </a:p>
      </dgm:t>
    </dgm:pt>
    <dgm:pt modelId="{EC6F4DD2-0E42-48A6-81A9-3218F850016B}" type="parTrans" cxnId="{932ADE48-1E42-4DA0-8B2B-D3F0B2A52407}">
      <dgm:prSet/>
      <dgm:spPr/>
      <dgm:t>
        <a:bodyPr/>
        <a:lstStyle/>
        <a:p>
          <a:endParaRPr lang="en-US"/>
        </a:p>
      </dgm:t>
    </dgm:pt>
    <dgm:pt modelId="{D1A3B435-BE86-457C-AF43-B24936431053}" type="sibTrans" cxnId="{932ADE48-1E42-4DA0-8B2B-D3F0B2A52407}">
      <dgm:prSet/>
      <dgm:spPr/>
      <dgm:t>
        <a:bodyPr/>
        <a:lstStyle/>
        <a:p>
          <a:endParaRPr lang="en-US"/>
        </a:p>
      </dgm:t>
    </dgm:pt>
    <dgm:pt modelId="{5028E202-F365-462E-8F5C-3FA27990EDCB}" type="pres">
      <dgm:prSet presAssocID="{74E94A43-D2C8-4D2F-8859-A830C5CC0304}" presName="linear" presStyleCnt="0">
        <dgm:presLayoutVars>
          <dgm:dir/>
          <dgm:animLvl val="lvl"/>
          <dgm:resizeHandles val="exact"/>
        </dgm:presLayoutVars>
      </dgm:prSet>
      <dgm:spPr/>
      <dgm:t>
        <a:bodyPr/>
        <a:lstStyle/>
        <a:p>
          <a:endParaRPr lang="en-US"/>
        </a:p>
      </dgm:t>
    </dgm:pt>
    <dgm:pt modelId="{6FCA076D-47D5-42AA-9CE1-7595442BCB74}" type="pres">
      <dgm:prSet presAssocID="{89010075-FC6B-4037-933C-F6941761472F}" presName="parentLin" presStyleCnt="0"/>
      <dgm:spPr/>
    </dgm:pt>
    <dgm:pt modelId="{AEF715B8-0370-4BA3-A236-AB6F2F1F9AED}" type="pres">
      <dgm:prSet presAssocID="{89010075-FC6B-4037-933C-F6941761472F}" presName="parentLeftMargin" presStyleLbl="node1" presStyleIdx="0" presStyleCnt="4"/>
      <dgm:spPr/>
      <dgm:t>
        <a:bodyPr/>
        <a:lstStyle/>
        <a:p>
          <a:endParaRPr lang="en-US"/>
        </a:p>
      </dgm:t>
    </dgm:pt>
    <dgm:pt modelId="{1AF5D6F0-2A31-47B1-BCF2-0C66C28E7679}" type="pres">
      <dgm:prSet presAssocID="{89010075-FC6B-4037-933C-F6941761472F}" presName="parentText" presStyleLbl="node1" presStyleIdx="0" presStyleCnt="4">
        <dgm:presLayoutVars>
          <dgm:chMax val="0"/>
          <dgm:bulletEnabled val="1"/>
        </dgm:presLayoutVars>
      </dgm:prSet>
      <dgm:spPr/>
      <dgm:t>
        <a:bodyPr/>
        <a:lstStyle/>
        <a:p>
          <a:endParaRPr lang="en-US"/>
        </a:p>
      </dgm:t>
    </dgm:pt>
    <dgm:pt modelId="{068B45DC-C833-437B-9AA9-863905EDE7A5}" type="pres">
      <dgm:prSet presAssocID="{89010075-FC6B-4037-933C-F6941761472F}" presName="negativeSpace" presStyleCnt="0"/>
      <dgm:spPr/>
    </dgm:pt>
    <dgm:pt modelId="{D6DD7322-0F78-4B79-9F74-96898A0616E9}" type="pres">
      <dgm:prSet presAssocID="{89010075-FC6B-4037-933C-F6941761472F}" presName="childText" presStyleLbl="conFgAcc1" presStyleIdx="0" presStyleCnt="4">
        <dgm:presLayoutVars>
          <dgm:bulletEnabled val="1"/>
        </dgm:presLayoutVars>
      </dgm:prSet>
      <dgm:spPr/>
    </dgm:pt>
    <dgm:pt modelId="{C84E04EE-B98E-4E34-A09B-80FEE3B2E5F2}" type="pres">
      <dgm:prSet presAssocID="{60C15254-A633-4CFE-948F-E7D3B0519498}" presName="spaceBetweenRectangles" presStyleCnt="0"/>
      <dgm:spPr/>
    </dgm:pt>
    <dgm:pt modelId="{05BC689F-E884-4462-8E39-B19BA304DAF9}" type="pres">
      <dgm:prSet presAssocID="{33857AF1-0B3E-4DFD-8F48-EFEAEB92C44D}" presName="parentLin" presStyleCnt="0"/>
      <dgm:spPr/>
    </dgm:pt>
    <dgm:pt modelId="{F21CB96B-2FE4-4982-99F5-AA314EAFB891}" type="pres">
      <dgm:prSet presAssocID="{33857AF1-0B3E-4DFD-8F48-EFEAEB92C44D}" presName="parentLeftMargin" presStyleLbl="node1" presStyleIdx="0" presStyleCnt="4"/>
      <dgm:spPr/>
      <dgm:t>
        <a:bodyPr/>
        <a:lstStyle/>
        <a:p>
          <a:endParaRPr lang="en-US"/>
        </a:p>
      </dgm:t>
    </dgm:pt>
    <dgm:pt modelId="{1C4DFE6C-75AB-4E01-A8C0-DFB6255D0763}" type="pres">
      <dgm:prSet presAssocID="{33857AF1-0B3E-4DFD-8F48-EFEAEB92C44D}" presName="parentText" presStyleLbl="node1" presStyleIdx="1" presStyleCnt="4">
        <dgm:presLayoutVars>
          <dgm:chMax val="0"/>
          <dgm:bulletEnabled val="1"/>
        </dgm:presLayoutVars>
      </dgm:prSet>
      <dgm:spPr/>
      <dgm:t>
        <a:bodyPr/>
        <a:lstStyle/>
        <a:p>
          <a:endParaRPr lang="en-US"/>
        </a:p>
      </dgm:t>
    </dgm:pt>
    <dgm:pt modelId="{19B62C5E-7188-460C-B5C3-7ECE4B724009}" type="pres">
      <dgm:prSet presAssocID="{33857AF1-0B3E-4DFD-8F48-EFEAEB92C44D}" presName="negativeSpace" presStyleCnt="0"/>
      <dgm:spPr/>
    </dgm:pt>
    <dgm:pt modelId="{2D8B0B9E-7D8C-4FCA-94DC-0E114BEA69C9}" type="pres">
      <dgm:prSet presAssocID="{33857AF1-0B3E-4DFD-8F48-EFEAEB92C44D}" presName="childText" presStyleLbl="conFgAcc1" presStyleIdx="1" presStyleCnt="4">
        <dgm:presLayoutVars>
          <dgm:bulletEnabled val="1"/>
        </dgm:presLayoutVars>
      </dgm:prSet>
      <dgm:spPr/>
    </dgm:pt>
    <dgm:pt modelId="{D416CE9D-A256-48C8-9462-715AAAD18DE2}" type="pres">
      <dgm:prSet presAssocID="{EECFD9A4-6C27-4D6F-A9C2-11DD379D6CE9}" presName="spaceBetweenRectangles" presStyleCnt="0"/>
      <dgm:spPr/>
    </dgm:pt>
    <dgm:pt modelId="{C7913FDD-C708-45E5-80E2-B02766073819}" type="pres">
      <dgm:prSet presAssocID="{9DA118E6-4F1B-49AC-8C77-97C23DAF659A}" presName="parentLin" presStyleCnt="0"/>
      <dgm:spPr/>
    </dgm:pt>
    <dgm:pt modelId="{95F0CB69-131F-4E74-8A8A-EB3C01A18489}" type="pres">
      <dgm:prSet presAssocID="{9DA118E6-4F1B-49AC-8C77-97C23DAF659A}" presName="parentLeftMargin" presStyleLbl="node1" presStyleIdx="1" presStyleCnt="4"/>
      <dgm:spPr/>
      <dgm:t>
        <a:bodyPr/>
        <a:lstStyle/>
        <a:p>
          <a:endParaRPr lang="en-US"/>
        </a:p>
      </dgm:t>
    </dgm:pt>
    <dgm:pt modelId="{CCF38E29-799A-4FE5-BEE0-7BB2FF44915A}" type="pres">
      <dgm:prSet presAssocID="{9DA118E6-4F1B-49AC-8C77-97C23DAF659A}" presName="parentText" presStyleLbl="node1" presStyleIdx="2" presStyleCnt="4">
        <dgm:presLayoutVars>
          <dgm:chMax val="0"/>
          <dgm:bulletEnabled val="1"/>
        </dgm:presLayoutVars>
      </dgm:prSet>
      <dgm:spPr/>
      <dgm:t>
        <a:bodyPr/>
        <a:lstStyle/>
        <a:p>
          <a:endParaRPr lang="en-US"/>
        </a:p>
      </dgm:t>
    </dgm:pt>
    <dgm:pt modelId="{7F319E66-031E-42AC-B25A-BF983920B341}" type="pres">
      <dgm:prSet presAssocID="{9DA118E6-4F1B-49AC-8C77-97C23DAF659A}" presName="negativeSpace" presStyleCnt="0"/>
      <dgm:spPr/>
    </dgm:pt>
    <dgm:pt modelId="{DD20A01D-EAA9-4195-A64D-1012CAC9AB96}" type="pres">
      <dgm:prSet presAssocID="{9DA118E6-4F1B-49AC-8C77-97C23DAF659A}" presName="childText" presStyleLbl="conFgAcc1" presStyleIdx="2" presStyleCnt="4">
        <dgm:presLayoutVars>
          <dgm:bulletEnabled val="1"/>
        </dgm:presLayoutVars>
      </dgm:prSet>
      <dgm:spPr/>
    </dgm:pt>
    <dgm:pt modelId="{AFB567CD-0834-4605-BFE9-6F5CF0C6F7A1}" type="pres">
      <dgm:prSet presAssocID="{1CD1443E-7666-4E0A-852E-FEF8B949928C}" presName="spaceBetweenRectangles" presStyleCnt="0"/>
      <dgm:spPr/>
    </dgm:pt>
    <dgm:pt modelId="{FCAC0367-10EC-41AC-9B99-81B0A1C1B8C5}" type="pres">
      <dgm:prSet presAssocID="{918C3B91-44AF-46A2-A7E8-E0F3F12EBC75}" presName="parentLin" presStyleCnt="0"/>
      <dgm:spPr/>
    </dgm:pt>
    <dgm:pt modelId="{57F058EA-6C1A-4294-8435-99BFFD58CCC1}" type="pres">
      <dgm:prSet presAssocID="{918C3B91-44AF-46A2-A7E8-E0F3F12EBC75}" presName="parentLeftMargin" presStyleLbl="node1" presStyleIdx="2" presStyleCnt="4"/>
      <dgm:spPr/>
      <dgm:t>
        <a:bodyPr/>
        <a:lstStyle/>
        <a:p>
          <a:endParaRPr lang="en-US"/>
        </a:p>
      </dgm:t>
    </dgm:pt>
    <dgm:pt modelId="{067E575A-036D-46E0-93B4-69F3C29A184D}" type="pres">
      <dgm:prSet presAssocID="{918C3B91-44AF-46A2-A7E8-E0F3F12EBC75}" presName="parentText" presStyleLbl="node1" presStyleIdx="3" presStyleCnt="4">
        <dgm:presLayoutVars>
          <dgm:chMax val="0"/>
          <dgm:bulletEnabled val="1"/>
        </dgm:presLayoutVars>
      </dgm:prSet>
      <dgm:spPr/>
      <dgm:t>
        <a:bodyPr/>
        <a:lstStyle/>
        <a:p>
          <a:endParaRPr lang="en-US"/>
        </a:p>
      </dgm:t>
    </dgm:pt>
    <dgm:pt modelId="{35676898-B6D3-491D-A310-12791A468460}" type="pres">
      <dgm:prSet presAssocID="{918C3B91-44AF-46A2-A7E8-E0F3F12EBC75}" presName="negativeSpace" presStyleCnt="0"/>
      <dgm:spPr/>
    </dgm:pt>
    <dgm:pt modelId="{70C897CF-AB36-42CC-82FC-10BE457E6A30}" type="pres">
      <dgm:prSet presAssocID="{918C3B91-44AF-46A2-A7E8-E0F3F12EBC75}" presName="childText" presStyleLbl="conFgAcc1" presStyleIdx="3" presStyleCnt="4">
        <dgm:presLayoutVars>
          <dgm:bulletEnabled val="1"/>
        </dgm:presLayoutVars>
      </dgm:prSet>
      <dgm:spPr/>
    </dgm:pt>
  </dgm:ptLst>
  <dgm:cxnLst>
    <dgm:cxn modelId="{9B5391FC-869D-4ADA-BAA9-B9596F501726}" type="presOf" srcId="{74E94A43-D2C8-4D2F-8859-A830C5CC0304}" destId="{5028E202-F365-462E-8F5C-3FA27990EDCB}" srcOrd="0" destOrd="0" presId="urn:microsoft.com/office/officeart/2005/8/layout/list1"/>
    <dgm:cxn modelId="{469F437A-17C7-460C-9591-0E060C93DEE2}" srcId="{74E94A43-D2C8-4D2F-8859-A830C5CC0304}" destId="{33857AF1-0B3E-4DFD-8F48-EFEAEB92C44D}" srcOrd="1" destOrd="0" parTransId="{32D941B7-4F8C-482F-AB3F-A0515D067338}" sibTransId="{EECFD9A4-6C27-4D6F-A9C2-11DD379D6CE9}"/>
    <dgm:cxn modelId="{80A7209C-5DC4-49BA-B236-34C2BDDA69EF}" type="presOf" srcId="{9DA118E6-4F1B-49AC-8C77-97C23DAF659A}" destId="{95F0CB69-131F-4E74-8A8A-EB3C01A18489}" srcOrd="0" destOrd="0" presId="urn:microsoft.com/office/officeart/2005/8/layout/list1"/>
    <dgm:cxn modelId="{77128DE9-319D-4877-ABD4-977B46F5509D}" type="presOf" srcId="{918C3B91-44AF-46A2-A7E8-E0F3F12EBC75}" destId="{067E575A-036D-46E0-93B4-69F3C29A184D}" srcOrd="1" destOrd="0" presId="urn:microsoft.com/office/officeart/2005/8/layout/list1"/>
    <dgm:cxn modelId="{919E0BA3-E650-43AA-A4CF-5D9D4E1D173A}" srcId="{74E94A43-D2C8-4D2F-8859-A830C5CC0304}" destId="{89010075-FC6B-4037-933C-F6941761472F}" srcOrd="0" destOrd="0" parTransId="{C69B27F1-984A-4EAB-A4B9-DAE4948B685E}" sibTransId="{60C15254-A633-4CFE-948F-E7D3B0519498}"/>
    <dgm:cxn modelId="{131A7249-E894-427B-8D68-FE5F16DAAA97}" type="presOf" srcId="{918C3B91-44AF-46A2-A7E8-E0F3F12EBC75}" destId="{57F058EA-6C1A-4294-8435-99BFFD58CCC1}" srcOrd="0" destOrd="0" presId="urn:microsoft.com/office/officeart/2005/8/layout/list1"/>
    <dgm:cxn modelId="{C730BEF1-410A-411A-A781-E15204AF9F33}" type="presOf" srcId="{89010075-FC6B-4037-933C-F6941761472F}" destId="{AEF715B8-0370-4BA3-A236-AB6F2F1F9AED}" srcOrd="0" destOrd="0" presId="urn:microsoft.com/office/officeart/2005/8/layout/list1"/>
    <dgm:cxn modelId="{7A0A912F-6A97-436F-9F71-BCED36558080}" type="presOf" srcId="{33857AF1-0B3E-4DFD-8F48-EFEAEB92C44D}" destId="{1C4DFE6C-75AB-4E01-A8C0-DFB6255D0763}" srcOrd="1" destOrd="0" presId="urn:microsoft.com/office/officeart/2005/8/layout/list1"/>
    <dgm:cxn modelId="{07768507-FE7B-40D0-9247-5F7E91292F96}" srcId="{74E94A43-D2C8-4D2F-8859-A830C5CC0304}" destId="{9DA118E6-4F1B-49AC-8C77-97C23DAF659A}" srcOrd="2" destOrd="0" parTransId="{129B9DC1-191D-438D-8FCC-1407111C497A}" sibTransId="{1CD1443E-7666-4E0A-852E-FEF8B949928C}"/>
    <dgm:cxn modelId="{B3EC07AD-8EFE-4038-A67B-7D6D42B645A5}" type="presOf" srcId="{33857AF1-0B3E-4DFD-8F48-EFEAEB92C44D}" destId="{F21CB96B-2FE4-4982-99F5-AA314EAFB891}" srcOrd="0" destOrd="0" presId="urn:microsoft.com/office/officeart/2005/8/layout/list1"/>
    <dgm:cxn modelId="{009ECEAD-961A-4DF5-B8F2-E3E972F00923}" type="presOf" srcId="{9DA118E6-4F1B-49AC-8C77-97C23DAF659A}" destId="{CCF38E29-799A-4FE5-BEE0-7BB2FF44915A}" srcOrd="1" destOrd="0" presId="urn:microsoft.com/office/officeart/2005/8/layout/list1"/>
    <dgm:cxn modelId="{932ADE48-1E42-4DA0-8B2B-D3F0B2A52407}" srcId="{74E94A43-D2C8-4D2F-8859-A830C5CC0304}" destId="{918C3B91-44AF-46A2-A7E8-E0F3F12EBC75}" srcOrd="3" destOrd="0" parTransId="{EC6F4DD2-0E42-48A6-81A9-3218F850016B}" sibTransId="{D1A3B435-BE86-457C-AF43-B24936431053}"/>
    <dgm:cxn modelId="{363F4F96-7C6A-46CB-8504-807CF1A9ECE7}" type="presOf" srcId="{89010075-FC6B-4037-933C-F6941761472F}" destId="{1AF5D6F0-2A31-47B1-BCF2-0C66C28E7679}" srcOrd="1" destOrd="0" presId="urn:microsoft.com/office/officeart/2005/8/layout/list1"/>
    <dgm:cxn modelId="{AC27BA96-78B1-4455-BB9B-359CB2ADF206}" type="presParOf" srcId="{5028E202-F365-462E-8F5C-3FA27990EDCB}" destId="{6FCA076D-47D5-42AA-9CE1-7595442BCB74}" srcOrd="0" destOrd="0" presId="urn:microsoft.com/office/officeart/2005/8/layout/list1"/>
    <dgm:cxn modelId="{CD60561F-F82B-40D0-9DE5-6DFFFFC3228D}" type="presParOf" srcId="{6FCA076D-47D5-42AA-9CE1-7595442BCB74}" destId="{AEF715B8-0370-4BA3-A236-AB6F2F1F9AED}" srcOrd="0" destOrd="0" presId="urn:microsoft.com/office/officeart/2005/8/layout/list1"/>
    <dgm:cxn modelId="{F10B65F7-DDFB-43EA-8AFE-7BE64195EB2F}" type="presParOf" srcId="{6FCA076D-47D5-42AA-9CE1-7595442BCB74}" destId="{1AF5D6F0-2A31-47B1-BCF2-0C66C28E7679}" srcOrd="1" destOrd="0" presId="urn:microsoft.com/office/officeart/2005/8/layout/list1"/>
    <dgm:cxn modelId="{5B89B4B4-B643-448E-93BA-5AF961362E09}" type="presParOf" srcId="{5028E202-F365-462E-8F5C-3FA27990EDCB}" destId="{068B45DC-C833-437B-9AA9-863905EDE7A5}" srcOrd="1" destOrd="0" presId="urn:microsoft.com/office/officeart/2005/8/layout/list1"/>
    <dgm:cxn modelId="{E20B0BC9-CEAD-4D13-B48D-B8CB9B01B228}" type="presParOf" srcId="{5028E202-F365-462E-8F5C-3FA27990EDCB}" destId="{D6DD7322-0F78-4B79-9F74-96898A0616E9}" srcOrd="2" destOrd="0" presId="urn:microsoft.com/office/officeart/2005/8/layout/list1"/>
    <dgm:cxn modelId="{5A763662-07B0-41B4-9DD8-3C3DD835F722}" type="presParOf" srcId="{5028E202-F365-462E-8F5C-3FA27990EDCB}" destId="{C84E04EE-B98E-4E34-A09B-80FEE3B2E5F2}" srcOrd="3" destOrd="0" presId="urn:microsoft.com/office/officeart/2005/8/layout/list1"/>
    <dgm:cxn modelId="{F040B7BC-1476-48A3-BD9B-1D68F676CC7A}" type="presParOf" srcId="{5028E202-F365-462E-8F5C-3FA27990EDCB}" destId="{05BC689F-E884-4462-8E39-B19BA304DAF9}" srcOrd="4" destOrd="0" presId="urn:microsoft.com/office/officeart/2005/8/layout/list1"/>
    <dgm:cxn modelId="{FF712B5A-06A9-4780-93EC-71A4B00E47A9}" type="presParOf" srcId="{05BC689F-E884-4462-8E39-B19BA304DAF9}" destId="{F21CB96B-2FE4-4982-99F5-AA314EAFB891}" srcOrd="0" destOrd="0" presId="urn:microsoft.com/office/officeart/2005/8/layout/list1"/>
    <dgm:cxn modelId="{AF62398B-ED20-413E-9921-BB83BA7C7B4D}" type="presParOf" srcId="{05BC689F-E884-4462-8E39-B19BA304DAF9}" destId="{1C4DFE6C-75AB-4E01-A8C0-DFB6255D0763}" srcOrd="1" destOrd="0" presId="urn:microsoft.com/office/officeart/2005/8/layout/list1"/>
    <dgm:cxn modelId="{E06F980E-5755-426D-9C64-55067EE5AF1E}" type="presParOf" srcId="{5028E202-F365-462E-8F5C-3FA27990EDCB}" destId="{19B62C5E-7188-460C-B5C3-7ECE4B724009}" srcOrd="5" destOrd="0" presId="urn:microsoft.com/office/officeart/2005/8/layout/list1"/>
    <dgm:cxn modelId="{92DD6306-1FB6-462C-8F03-EF9FC5BC11E8}" type="presParOf" srcId="{5028E202-F365-462E-8F5C-3FA27990EDCB}" destId="{2D8B0B9E-7D8C-4FCA-94DC-0E114BEA69C9}" srcOrd="6" destOrd="0" presId="urn:microsoft.com/office/officeart/2005/8/layout/list1"/>
    <dgm:cxn modelId="{1ACCA65E-66E4-41DA-9167-B0D15F1392B6}" type="presParOf" srcId="{5028E202-F365-462E-8F5C-3FA27990EDCB}" destId="{D416CE9D-A256-48C8-9462-715AAAD18DE2}" srcOrd="7" destOrd="0" presId="urn:microsoft.com/office/officeart/2005/8/layout/list1"/>
    <dgm:cxn modelId="{16BD119F-827A-41A1-8903-63CCBF6FBF15}" type="presParOf" srcId="{5028E202-F365-462E-8F5C-3FA27990EDCB}" destId="{C7913FDD-C708-45E5-80E2-B02766073819}" srcOrd="8" destOrd="0" presId="urn:microsoft.com/office/officeart/2005/8/layout/list1"/>
    <dgm:cxn modelId="{37D4B5CB-C48D-43E2-A958-CF0A9404ECE6}" type="presParOf" srcId="{C7913FDD-C708-45E5-80E2-B02766073819}" destId="{95F0CB69-131F-4E74-8A8A-EB3C01A18489}" srcOrd="0" destOrd="0" presId="urn:microsoft.com/office/officeart/2005/8/layout/list1"/>
    <dgm:cxn modelId="{8FE55EC4-D355-46E4-AF43-1A6B144760B8}" type="presParOf" srcId="{C7913FDD-C708-45E5-80E2-B02766073819}" destId="{CCF38E29-799A-4FE5-BEE0-7BB2FF44915A}" srcOrd="1" destOrd="0" presId="urn:microsoft.com/office/officeart/2005/8/layout/list1"/>
    <dgm:cxn modelId="{C8FE48F3-D89C-4FE2-9CE6-3ADE2B0AB103}" type="presParOf" srcId="{5028E202-F365-462E-8F5C-3FA27990EDCB}" destId="{7F319E66-031E-42AC-B25A-BF983920B341}" srcOrd="9" destOrd="0" presId="urn:microsoft.com/office/officeart/2005/8/layout/list1"/>
    <dgm:cxn modelId="{74A6B39F-859E-4EC4-A750-6B7A6402720D}" type="presParOf" srcId="{5028E202-F365-462E-8F5C-3FA27990EDCB}" destId="{DD20A01D-EAA9-4195-A64D-1012CAC9AB96}" srcOrd="10" destOrd="0" presId="urn:microsoft.com/office/officeart/2005/8/layout/list1"/>
    <dgm:cxn modelId="{8A8A0FD0-F448-427D-90D2-F8F71FDDDF1F}" type="presParOf" srcId="{5028E202-F365-462E-8F5C-3FA27990EDCB}" destId="{AFB567CD-0834-4605-BFE9-6F5CF0C6F7A1}" srcOrd="11" destOrd="0" presId="urn:microsoft.com/office/officeart/2005/8/layout/list1"/>
    <dgm:cxn modelId="{6834E6FD-C591-4332-B2C0-8B9B2317F836}" type="presParOf" srcId="{5028E202-F365-462E-8F5C-3FA27990EDCB}" destId="{FCAC0367-10EC-41AC-9B99-81B0A1C1B8C5}" srcOrd="12" destOrd="0" presId="urn:microsoft.com/office/officeart/2005/8/layout/list1"/>
    <dgm:cxn modelId="{5F566B8D-1D16-42F4-BBAD-D5D99E450E0D}" type="presParOf" srcId="{FCAC0367-10EC-41AC-9B99-81B0A1C1B8C5}" destId="{57F058EA-6C1A-4294-8435-99BFFD58CCC1}" srcOrd="0" destOrd="0" presId="urn:microsoft.com/office/officeart/2005/8/layout/list1"/>
    <dgm:cxn modelId="{FA892863-1C42-451A-A864-6B3BD6DACC5D}" type="presParOf" srcId="{FCAC0367-10EC-41AC-9B99-81B0A1C1B8C5}" destId="{067E575A-036D-46E0-93B4-69F3C29A184D}" srcOrd="1" destOrd="0" presId="urn:microsoft.com/office/officeart/2005/8/layout/list1"/>
    <dgm:cxn modelId="{BF5D4B64-8351-4175-881F-55850106AFC5}" type="presParOf" srcId="{5028E202-F365-462E-8F5C-3FA27990EDCB}" destId="{35676898-B6D3-491D-A310-12791A468460}" srcOrd="13" destOrd="0" presId="urn:microsoft.com/office/officeart/2005/8/layout/list1"/>
    <dgm:cxn modelId="{432853F0-6430-43DB-A288-B6124A2BA8DD}" type="presParOf" srcId="{5028E202-F365-462E-8F5C-3FA27990EDCB}" destId="{70C897CF-AB36-42CC-82FC-10BE457E6A3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E94A43-D2C8-4D2F-8859-A830C5CC0304}"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89010075-FC6B-4037-933C-F6941761472F}">
      <dgm:prSet phldrT="[Text]"/>
      <dgm:spPr>
        <a:ln>
          <a:solidFill>
            <a:schemeClr val="accent5">
              <a:lumMod val="90000"/>
            </a:schemeClr>
          </a:solidFill>
        </a:ln>
      </dgm:spPr>
      <dgm:t>
        <a:bodyPr/>
        <a:lstStyle/>
        <a:p>
          <a:r>
            <a:rPr lang="en-US" dirty="0" smtClean="0">
              <a:solidFill>
                <a:srgbClr val="006F97"/>
              </a:solidFill>
            </a:rPr>
            <a:t>Background</a:t>
          </a:r>
          <a:endParaRPr lang="en-US" dirty="0">
            <a:solidFill>
              <a:srgbClr val="006F97"/>
            </a:solidFill>
          </a:endParaRPr>
        </a:p>
      </dgm:t>
    </dgm:pt>
    <dgm:pt modelId="{C69B27F1-984A-4EAB-A4B9-DAE4948B685E}" type="parTrans" cxnId="{919E0BA3-E650-43AA-A4CF-5D9D4E1D173A}">
      <dgm:prSet/>
      <dgm:spPr/>
      <dgm:t>
        <a:bodyPr/>
        <a:lstStyle/>
        <a:p>
          <a:endParaRPr lang="en-US"/>
        </a:p>
      </dgm:t>
    </dgm:pt>
    <dgm:pt modelId="{60C15254-A633-4CFE-948F-E7D3B0519498}" type="sibTrans" cxnId="{919E0BA3-E650-43AA-A4CF-5D9D4E1D173A}">
      <dgm:prSet/>
      <dgm:spPr/>
      <dgm:t>
        <a:bodyPr/>
        <a:lstStyle/>
        <a:p>
          <a:endParaRPr lang="en-US"/>
        </a:p>
      </dgm:t>
    </dgm:pt>
    <dgm:pt modelId="{33857AF1-0B3E-4DFD-8F48-EFEAEB92C44D}">
      <dgm:prSet phldrT="[Text]"/>
      <dgm:spPr/>
      <dgm:t>
        <a:bodyPr/>
        <a:lstStyle/>
        <a:p>
          <a:r>
            <a:rPr lang="en-US" b="1" dirty="0" smtClean="0">
              <a:solidFill>
                <a:srgbClr val="006F97"/>
              </a:solidFill>
            </a:rPr>
            <a:t>Diagnosis</a:t>
          </a:r>
          <a:endParaRPr lang="en-US" b="1" dirty="0">
            <a:solidFill>
              <a:srgbClr val="006F97"/>
            </a:solidFill>
          </a:endParaRPr>
        </a:p>
      </dgm:t>
    </dgm:pt>
    <dgm:pt modelId="{32D941B7-4F8C-482F-AB3F-A0515D067338}" type="parTrans" cxnId="{469F437A-17C7-460C-9591-0E060C93DEE2}">
      <dgm:prSet/>
      <dgm:spPr/>
      <dgm:t>
        <a:bodyPr/>
        <a:lstStyle/>
        <a:p>
          <a:endParaRPr lang="en-US"/>
        </a:p>
      </dgm:t>
    </dgm:pt>
    <dgm:pt modelId="{EECFD9A4-6C27-4D6F-A9C2-11DD379D6CE9}" type="sibTrans" cxnId="{469F437A-17C7-460C-9591-0E060C93DEE2}">
      <dgm:prSet/>
      <dgm:spPr/>
      <dgm:t>
        <a:bodyPr/>
        <a:lstStyle/>
        <a:p>
          <a:endParaRPr lang="en-US"/>
        </a:p>
      </dgm:t>
    </dgm:pt>
    <dgm:pt modelId="{9DA118E6-4F1B-49AC-8C77-97C23DAF659A}">
      <dgm:prSet phldrT="[Text]"/>
      <dgm:spPr/>
      <dgm:t>
        <a:bodyPr/>
        <a:lstStyle/>
        <a:p>
          <a:r>
            <a:rPr lang="en-US" dirty="0" smtClean="0">
              <a:solidFill>
                <a:srgbClr val="006F97"/>
              </a:solidFill>
            </a:rPr>
            <a:t>Management</a:t>
          </a:r>
          <a:endParaRPr lang="en-US" dirty="0">
            <a:solidFill>
              <a:srgbClr val="006F97"/>
            </a:solidFill>
          </a:endParaRPr>
        </a:p>
      </dgm:t>
    </dgm:pt>
    <dgm:pt modelId="{129B9DC1-191D-438D-8FCC-1407111C497A}" type="parTrans" cxnId="{07768507-FE7B-40D0-9247-5F7E91292F96}">
      <dgm:prSet/>
      <dgm:spPr/>
      <dgm:t>
        <a:bodyPr/>
        <a:lstStyle/>
        <a:p>
          <a:endParaRPr lang="en-US"/>
        </a:p>
      </dgm:t>
    </dgm:pt>
    <dgm:pt modelId="{1CD1443E-7666-4E0A-852E-FEF8B949928C}" type="sibTrans" cxnId="{07768507-FE7B-40D0-9247-5F7E91292F96}">
      <dgm:prSet/>
      <dgm:spPr/>
      <dgm:t>
        <a:bodyPr/>
        <a:lstStyle/>
        <a:p>
          <a:endParaRPr lang="en-US"/>
        </a:p>
      </dgm:t>
    </dgm:pt>
    <dgm:pt modelId="{918C3B91-44AF-46A2-A7E8-E0F3F12EBC75}">
      <dgm:prSet/>
      <dgm:spPr/>
      <dgm:t>
        <a:bodyPr/>
        <a:lstStyle/>
        <a:p>
          <a:r>
            <a:rPr lang="en-US" dirty="0" smtClean="0">
              <a:solidFill>
                <a:srgbClr val="006F97"/>
              </a:solidFill>
            </a:rPr>
            <a:t>Questions</a:t>
          </a:r>
          <a:endParaRPr lang="en-US" dirty="0">
            <a:solidFill>
              <a:srgbClr val="006F97"/>
            </a:solidFill>
          </a:endParaRPr>
        </a:p>
      </dgm:t>
    </dgm:pt>
    <dgm:pt modelId="{EC6F4DD2-0E42-48A6-81A9-3218F850016B}" type="parTrans" cxnId="{932ADE48-1E42-4DA0-8B2B-D3F0B2A52407}">
      <dgm:prSet/>
      <dgm:spPr/>
      <dgm:t>
        <a:bodyPr/>
        <a:lstStyle/>
        <a:p>
          <a:endParaRPr lang="en-US"/>
        </a:p>
      </dgm:t>
    </dgm:pt>
    <dgm:pt modelId="{D1A3B435-BE86-457C-AF43-B24936431053}" type="sibTrans" cxnId="{932ADE48-1E42-4DA0-8B2B-D3F0B2A52407}">
      <dgm:prSet/>
      <dgm:spPr/>
      <dgm:t>
        <a:bodyPr/>
        <a:lstStyle/>
        <a:p>
          <a:endParaRPr lang="en-US"/>
        </a:p>
      </dgm:t>
    </dgm:pt>
    <dgm:pt modelId="{5028E202-F365-462E-8F5C-3FA27990EDCB}" type="pres">
      <dgm:prSet presAssocID="{74E94A43-D2C8-4D2F-8859-A830C5CC0304}" presName="linear" presStyleCnt="0">
        <dgm:presLayoutVars>
          <dgm:dir/>
          <dgm:animLvl val="lvl"/>
          <dgm:resizeHandles val="exact"/>
        </dgm:presLayoutVars>
      </dgm:prSet>
      <dgm:spPr/>
      <dgm:t>
        <a:bodyPr/>
        <a:lstStyle/>
        <a:p>
          <a:endParaRPr lang="en-US"/>
        </a:p>
      </dgm:t>
    </dgm:pt>
    <dgm:pt modelId="{6FCA076D-47D5-42AA-9CE1-7595442BCB74}" type="pres">
      <dgm:prSet presAssocID="{89010075-FC6B-4037-933C-F6941761472F}" presName="parentLin" presStyleCnt="0"/>
      <dgm:spPr/>
    </dgm:pt>
    <dgm:pt modelId="{AEF715B8-0370-4BA3-A236-AB6F2F1F9AED}" type="pres">
      <dgm:prSet presAssocID="{89010075-FC6B-4037-933C-F6941761472F}" presName="parentLeftMargin" presStyleLbl="node1" presStyleIdx="0" presStyleCnt="4"/>
      <dgm:spPr/>
      <dgm:t>
        <a:bodyPr/>
        <a:lstStyle/>
        <a:p>
          <a:endParaRPr lang="en-US"/>
        </a:p>
      </dgm:t>
    </dgm:pt>
    <dgm:pt modelId="{1AF5D6F0-2A31-47B1-BCF2-0C66C28E7679}" type="pres">
      <dgm:prSet presAssocID="{89010075-FC6B-4037-933C-F6941761472F}" presName="parentText" presStyleLbl="node1" presStyleIdx="0" presStyleCnt="4">
        <dgm:presLayoutVars>
          <dgm:chMax val="0"/>
          <dgm:bulletEnabled val="1"/>
        </dgm:presLayoutVars>
      </dgm:prSet>
      <dgm:spPr/>
      <dgm:t>
        <a:bodyPr/>
        <a:lstStyle/>
        <a:p>
          <a:endParaRPr lang="en-US"/>
        </a:p>
      </dgm:t>
    </dgm:pt>
    <dgm:pt modelId="{068B45DC-C833-437B-9AA9-863905EDE7A5}" type="pres">
      <dgm:prSet presAssocID="{89010075-FC6B-4037-933C-F6941761472F}" presName="negativeSpace" presStyleCnt="0"/>
      <dgm:spPr/>
    </dgm:pt>
    <dgm:pt modelId="{D6DD7322-0F78-4B79-9F74-96898A0616E9}" type="pres">
      <dgm:prSet presAssocID="{89010075-FC6B-4037-933C-F6941761472F}" presName="childText" presStyleLbl="conFgAcc1" presStyleIdx="0" presStyleCnt="4">
        <dgm:presLayoutVars>
          <dgm:bulletEnabled val="1"/>
        </dgm:presLayoutVars>
      </dgm:prSet>
      <dgm:spPr/>
    </dgm:pt>
    <dgm:pt modelId="{C84E04EE-B98E-4E34-A09B-80FEE3B2E5F2}" type="pres">
      <dgm:prSet presAssocID="{60C15254-A633-4CFE-948F-E7D3B0519498}" presName="spaceBetweenRectangles" presStyleCnt="0"/>
      <dgm:spPr/>
    </dgm:pt>
    <dgm:pt modelId="{05BC689F-E884-4462-8E39-B19BA304DAF9}" type="pres">
      <dgm:prSet presAssocID="{33857AF1-0B3E-4DFD-8F48-EFEAEB92C44D}" presName="parentLin" presStyleCnt="0"/>
      <dgm:spPr/>
    </dgm:pt>
    <dgm:pt modelId="{F21CB96B-2FE4-4982-99F5-AA314EAFB891}" type="pres">
      <dgm:prSet presAssocID="{33857AF1-0B3E-4DFD-8F48-EFEAEB92C44D}" presName="parentLeftMargin" presStyleLbl="node1" presStyleIdx="0" presStyleCnt="4"/>
      <dgm:spPr/>
      <dgm:t>
        <a:bodyPr/>
        <a:lstStyle/>
        <a:p>
          <a:endParaRPr lang="en-US"/>
        </a:p>
      </dgm:t>
    </dgm:pt>
    <dgm:pt modelId="{1C4DFE6C-75AB-4E01-A8C0-DFB6255D0763}" type="pres">
      <dgm:prSet presAssocID="{33857AF1-0B3E-4DFD-8F48-EFEAEB92C44D}" presName="parentText" presStyleLbl="node1" presStyleIdx="1" presStyleCnt="4">
        <dgm:presLayoutVars>
          <dgm:chMax val="0"/>
          <dgm:bulletEnabled val="1"/>
        </dgm:presLayoutVars>
      </dgm:prSet>
      <dgm:spPr/>
      <dgm:t>
        <a:bodyPr/>
        <a:lstStyle/>
        <a:p>
          <a:endParaRPr lang="en-US"/>
        </a:p>
      </dgm:t>
    </dgm:pt>
    <dgm:pt modelId="{19B62C5E-7188-460C-B5C3-7ECE4B724009}" type="pres">
      <dgm:prSet presAssocID="{33857AF1-0B3E-4DFD-8F48-EFEAEB92C44D}" presName="negativeSpace" presStyleCnt="0"/>
      <dgm:spPr/>
    </dgm:pt>
    <dgm:pt modelId="{2D8B0B9E-7D8C-4FCA-94DC-0E114BEA69C9}" type="pres">
      <dgm:prSet presAssocID="{33857AF1-0B3E-4DFD-8F48-EFEAEB92C44D}" presName="childText" presStyleLbl="conFgAcc1" presStyleIdx="1" presStyleCnt="4">
        <dgm:presLayoutVars>
          <dgm:bulletEnabled val="1"/>
        </dgm:presLayoutVars>
      </dgm:prSet>
      <dgm:spPr/>
    </dgm:pt>
    <dgm:pt modelId="{D416CE9D-A256-48C8-9462-715AAAD18DE2}" type="pres">
      <dgm:prSet presAssocID="{EECFD9A4-6C27-4D6F-A9C2-11DD379D6CE9}" presName="spaceBetweenRectangles" presStyleCnt="0"/>
      <dgm:spPr/>
    </dgm:pt>
    <dgm:pt modelId="{C7913FDD-C708-45E5-80E2-B02766073819}" type="pres">
      <dgm:prSet presAssocID="{9DA118E6-4F1B-49AC-8C77-97C23DAF659A}" presName="parentLin" presStyleCnt="0"/>
      <dgm:spPr/>
    </dgm:pt>
    <dgm:pt modelId="{95F0CB69-131F-4E74-8A8A-EB3C01A18489}" type="pres">
      <dgm:prSet presAssocID="{9DA118E6-4F1B-49AC-8C77-97C23DAF659A}" presName="parentLeftMargin" presStyleLbl="node1" presStyleIdx="1" presStyleCnt="4"/>
      <dgm:spPr/>
      <dgm:t>
        <a:bodyPr/>
        <a:lstStyle/>
        <a:p>
          <a:endParaRPr lang="en-US"/>
        </a:p>
      </dgm:t>
    </dgm:pt>
    <dgm:pt modelId="{CCF38E29-799A-4FE5-BEE0-7BB2FF44915A}" type="pres">
      <dgm:prSet presAssocID="{9DA118E6-4F1B-49AC-8C77-97C23DAF659A}" presName="parentText" presStyleLbl="node1" presStyleIdx="2" presStyleCnt="4">
        <dgm:presLayoutVars>
          <dgm:chMax val="0"/>
          <dgm:bulletEnabled val="1"/>
        </dgm:presLayoutVars>
      </dgm:prSet>
      <dgm:spPr/>
      <dgm:t>
        <a:bodyPr/>
        <a:lstStyle/>
        <a:p>
          <a:endParaRPr lang="en-US"/>
        </a:p>
      </dgm:t>
    </dgm:pt>
    <dgm:pt modelId="{7F319E66-031E-42AC-B25A-BF983920B341}" type="pres">
      <dgm:prSet presAssocID="{9DA118E6-4F1B-49AC-8C77-97C23DAF659A}" presName="negativeSpace" presStyleCnt="0"/>
      <dgm:spPr/>
    </dgm:pt>
    <dgm:pt modelId="{DD20A01D-EAA9-4195-A64D-1012CAC9AB96}" type="pres">
      <dgm:prSet presAssocID="{9DA118E6-4F1B-49AC-8C77-97C23DAF659A}" presName="childText" presStyleLbl="conFgAcc1" presStyleIdx="2" presStyleCnt="4">
        <dgm:presLayoutVars>
          <dgm:bulletEnabled val="1"/>
        </dgm:presLayoutVars>
      </dgm:prSet>
      <dgm:spPr/>
    </dgm:pt>
    <dgm:pt modelId="{AFB567CD-0834-4605-BFE9-6F5CF0C6F7A1}" type="pres">
      <dgm:prSet presAssocID="{1CD1443E-7666-4E0A-852E-FEF8B949928C}" presName="spaceBetweenRectangles" presStyleCnt="0"/>
      <dgm:spPr/>
    </dgm:pt>
    <dgm:pt modelId="{FCAC0367-10EC-41AC-9B99-81B0A1C1B8C5}" type="pres">
      <dgm:prSet presAssocID="{918C3B91-44AF-46A2-A7E8-E0F3F12EBC75}" presName="parentLin" presStyleCnt="0"/>
      <dgm:spPr/>
    </dgm:pt>
    <dgm:pt modelId="{57F058EA-6C1A-4294-8435-99BFFD58CCC1}" type="pres">
      <dgm:prSet presAssocID="{918C3B91-44AF-46A2-A7E8-E0F3F12EBC75}" presName="parentLeftMargin" presStyleLbl="node1" presStyleIdx="2" presStyleCnt="4"/>
      <dgm:spPr/>
      <dgm:t>
        <a:bodyPr/>
        <a:lstStyle/>
        <a:p>
          <a:endParaRPr lang="en-US"/>
        </a:p>
      </dgm:t>
    </dgm:pt>
    <dgm:pt modelId="{067E575A-036D-46E0-93B4-69F3C29A184D}" type="pres">
      <dgm:prSet presAssocID="{918C3B91-44AF-46A2-A7E8-E0F3F12EBC75}" presName="parentText" presStyleLbl="node1" presStyleIdx="3" presStyleCnt="4">
        <dgm:presLayoutVars>
          <dgm:chMax val="0"/>
          <dgm:bulletEnabled val="1"/>
        </dgm:presLayoutVars>
      </dgm:prSet>
      <dgm:spPr/>
      <dgm:t>
        <a:bodyPr/>
        <a:lstStyle/>
        <a:p>
          <a:endParaRPr lang="en-US"/>
        </a:p>
      </dgm:t>
    </dgm:pt>
    <dgm:pt modelId="{35676898-B6D3-491D-A310-12791A468460}" type="pres">
      <dgm:prSet presAssocID="{918C3B91-44AF-46A2-A7E8-E0F3F12EBC75}" presName="negativeSpace" presStyleCnt="0"/>
      <dgm:spPr/>
    </dgm:pt>
    <dgm:pt modelId="{70C897CF-AB36-42CC-82FC-10BE457E6A30}" type="pres">
      <dgm:prSet presAssocID="{918C3B91-44AF-46A2-A7E8-E0F3F12EBC75}" presName="childText" presStyleLbl="conFgAcc1" presStyleIdx="3" presStyleCnt="4">
        <dgm:presLayoutVars>
          <dgm:bulletEnabled val="1"/>
        </dgm:presLayoutVars>
      </dgm:prSet>
      <dgm:spPr/>
    </dgm:pt>
  </dgm:ptLst>
  <dgm:cxnLst>
    <dgm:cxn modelId="{919E0BA3-E650-43AA-A4CF-5D9D4E1D173A}" srcId="{74E94A43-D2C8-4D2F-8859-A830C5CC0304}" destId="{89010075-FC6B-4037-933C-F6941761472F}" srcOrd="0" destOrd="0" parTransId="{C69B27F1-984A-4EAB-A4B9-DAE4948B685E}" sibTransId="{60C15254-A633-4CFE-948F-E7D3B0519498}"/>
    <dgm:cxn modelId="{A1B841F6-C042-4427-962C-183FF56F1461}" type="presOf" srcId="{33857AF1-0B3E-4DFD-8F48-EFEAEB92C44D}" destId="{F21CB96B-2FE4-4982-99F5-AA314EAFB891}" srcOrd="0" destOrd="0" presId="urn:microsoft.com/office/officeart/2005/8/layout/list1"/>
    <dgm:cxn modelId="{BF2F933B-696C-4E88-971A-D9C594BFF796}" type="presOf" srcId="{918C3B91-44AF-46A2-A7E8-E0F3F12EBC75}" destId="{57F058EA-6C1A-4294-8435-99BFFD58CCC1}" srcOrd="0" destOrd="0" presId="urn:microsoft.com/office/officeart/2005/8/layout/list1"/>
    <dgm:cxn modelId="{07768507-FE7B-40D0-9247-5F7E91292F96}" srcId="{74E94A43-D2C8-4D2F-8859-A830C5CC0304}" destId="{9DA118E6-4F1B-49AC-8C77-97C23DAF659A}" srcOrd="2" destOrd="0" parTransId="{129B9DC1-191D-438D-8FCC-1407111C497A}" sibTransId="{1CD1443E-7666-4E0A-852E-FEF8B949928C}"/>
    <dgm:cxn modelId="{932ADE48-1E42-4DA0-8B2B-D3F0B2A52407}" srcId="{74E94A43-D2C8-4D2F-8859-A830C5CC0304}" destId="{918C3B91-44AF-46A2-A7E8-E0F3F12EBC75}" srcOrd="3" destOrd="0" parTransId="{EC6F4DD2-0E42-48A6-81A9-3218F850016B}" sibTransId="{D1A3B435-BE86-457C-AF43-B24936431053}"/>
    <dgm:cxn modelId="{4FC1D1F1-2621-4E1C-B954-0E59BC69215D}" type="presOf" srcId="{33857AF1-0B3E-4DFD-8F48-EFEAEB92C44D}" destId="{1C4DFE6C-75AB-4E01-A8C0-DFB6255D0763}" srcOrd="1" destOrd="0" presId="urn:microsoft.com/office/officeart/2005/8/layout/list1"/>
    <dgm:cxn modelId="{9C56084E-4606-4979-813C-D3D2BCE0C54C}" type="presOf" srcId="{9DA118E6-4F1B-49AC-8C77-97C23DAF659A}" destId="{95F0CB69-131F-4E74-8A8A-EB3C01A18489}" srcOrd="0" destOrd="0" presId="urn:microsoft.com/office/officeart/2005/8/layout/list1"/>
    <dgm:cxn modelId="{0AD840CF-B955-4C9C-AEAA-0AE613619569}" type="presOf" srcId="{89010075-FC6B-4037-933C-F6941761472F}" destId="{AEF715B8-0370-4BA3-A236-AB6F2F1F9AED}" srcOrd="0" destOrd="0" presId="urn:microsoft.com/office/officeart/2005/8/layout/list1"/>
    <dgm:cxn modelId="{53EC96D9-79A6-4CF2-9BD9-534664D085B2}" type="presOf" srcId="{9DA118E6-4F1B-49AC-8C77-97C23DAF659A}" destId="{CCF38E29-799A-4FE5-BEE0-7BB2FF44915A}" srcOrd="1" destOrd="0" presId="urn:microsoft.com/office/officeart/2005/8/layout/list1"/>
    <dgm:cxn modelId="{6EADFDD5-4D51-4EDF-8451-97CDD2195CA0}" type="presOf" srcId="{918C3B91-44AF-46A2-A7E8-E0F3F12EBC75}" destId="{067E575A-036D-46E0-93B4-69F3C29A184D}" srcOrd="1" destOrd="0" presId="urn:microsoft.com/office/officeart/2005/8/layout/list1"/>
    <dgm:cxn modelId="{7FA96C99-B213-48D6-969D-2199B83AFAC5}" type="presOf" srcId="{74E94A43-D2C8-4D2F-8859-A830C5CC0304}" destId="{5028E202-F365-462E-8F5C-3FA27990EDCB}" srcOrd="0" destOrd="0" presId="urn:microsoft.com/office/officeart/2005/8/layout/list1"/>
    <dgm:cxn modelId="{469F437A-17C7-460C-9591-0E060C93DEE2}" srcId="{74E94A43-D2C8-4D2F-8859-A830C5CC0304}" destId="{33857AF1-0B3E-4DFD-8F48-EFEAEB92C44D}" srcOrd="1" destOrd="0" parTransId="{32D941B7-4F8C-482F-AB3F-A0515D067338}" sibTransId="{EECFD9A4-6C27-4D6F-A9C2-11DD379D6CE9}"/>
    <dgm:cxn modelId="{5E4585BA-3FB0-4E2F-9C0A-F4898B282276}" type="presOf" srcId="{89010075-FC6B-4037-933C-F6941761472F}" destId="{1AF5D6F0-2A31-47B1-BCF2-0C66C28E7679}" srcOrd="1" destOrd="0" presId="urn:microsoft.com/office/officeart/2005/8/layout/list1"/>
    <dgm:cxn modelId="{5862AA60-3DC3-4764-BD05-6419DF04FF96}" type="presParOf" srcId="{5028E202-F365-462E-8F5C-3FA27990EDCB}" destId="{6FCA076D-47D5-42AA-9CE1-7595442BCB74}" srcOrd="0" destOrd="0" presId="urn:microsoft.com/office/officeart/2005/8/layout/list1"/>
    <dgm:cxn modelId="{C7AF58AC-1DEA-4F00-B5E6-914631185E29}" type="presParOf" srcId="{6FCA076D-47D5-42AA-9CE1-7595442BCB74}" destId="{AEF715B8-0370-4BA3-A236-AB6F2F1F9AED}" srcOrd="0" destOrd="0" presId="urn:microsoft.com/office/officeart/2005/8/layout/list1"/>
    <dgm:cxn modelId="{3C75CA19-92CD-47DD-A1B1-7A8536A9A25F}" type="presParOf" srcId="{6FCA076D-47D5-42AA-9CE1-7595442BCB74}" destId="{1AF5D6F0-2A31-47B1-BCF2-0C66C28E7679}" srcOrd="1" destOrd="0" presId="urn:microsoft.com/office/officeart/2005/8/layout/list1"/>
    <dgm:cxn modelId="{59CEF6D6-BDD8-45CF-81B6-4148AD7845A7}" type="presParOf" srcId="{5028E202-F365-462E-8F5C-3FA27990EDCB}" destId="{068B45DC-C833-437B-9AA9-863905EDE7A5}" srcOrd="1" destOrd="0" presId="urn:microsoft.com/office/officeart/2005/8/layout/list1"/>
    <dgm:cxn modelId="{127D8620-ABD0-4D81-A0FA-A01A31308897}" type="presParOf" srcId="{5028E202-F365-462E-8F5C-3FA27990EDCB}" destId="{D6DD7322-0F78-4B79-9F74-96898A0616E9}" srcOrd="2" destOrd="0" presId="urn:microsoft.com/office/officeart/2005/8/layout/list1"/>
    <dgm:cxn modelId="{8BE783C3-E424-45D4-9D3C-7D42BE7CCC7B}" type="presParOf" srcId="{5028E202-F365-462E-8F5C-3FA27990EDCB}" destId="{C84E04EE-B98E-4E34-A09B-80FEE3B2E5F2}" srcOrd="3" destOrd="0" presId="urn:microsoft.com/office/officeart/2005/8/layout/list1"/>
    <dgm:cxn modelId="{689CCEFF-97E5-4847-9384-CC8BA5EDB382}" type="presParOf" srcId="{5028E202-F365-462E-8F5C-3FA27990EDCB}" destId="{05BC689F-E884-4462-8E39-B19BA304DAF9}" srcOrd="4" destOrd="0" presId="urn:microsoft.com/office/officeart/2005/8/layout/list1"/>
    <dgm:cxn modelId="{BC1882BA-65E0-4673-9F5D-A648C64B2E20}" type="presParOf" srcId="{05BC689F-E884-4462-8E39-B19BA304DAF9}" destId="{F21CB96B-2FE4-4982-99F5-AA314EAFB891}" srcOrd="0" destOrd="0" presId="urn:microsoft.com/office/officeart/2005/8/layout/list1"/>
    <dgm:cxn modelId="{03AEA628-9BEF-4107-B970-3B44902CDB67}" type="presParOf" srcId="{05BC689F-E884-4462-8E39-B19BA304DAF9}" destId="{1C4DFE6C-75AB-4E01-A8C0-DFB6255D0763}" srcOrd="1" destOrd="0" presId="urn:microsoft.com/office/officeart/2005/8/layout/list1"/>
    <dgm:cxn modelId="{D9CE7E41-28F2-42B2-BE34-9B09E355568A}" type="presParOf" srcId="{5028E202-F365-462E-8F5C-3FA27990EDCB}" destId="{19B62C5E-7188-460C-B5C3-7ECE4B724009}" srcOrd="5" destOrd="0" presId="urn:microsoft.com/office/officeart/2005/8/layout/list1"/>
    <dgm:cxn modelId="{064E2EDE-35E5-47D1-A32C-A81FC9C09EDE}" type="presParOf" srcId="{5028E202-F365-462E-8F5C-3FA27990EDCB}" destId="{2D8B0B9E-7D8C-4FCA-94DC-0E114BEA69C9}" srcOrd="6" destOrd="0" presId="urn:microsoft.com/office/officeart/2005/8/layout/list1"/>
    <dgm:cxn modelId="{7B6032DF-8F32-4FDA-B3CC-89FB6F736EFB}" type="presParOf" srcId="{5028E202-F365-462E-8F5C-3FA27990EDCB}" destId="{D416CE9D-A256-48C8-9462-715AAAD18DE2}" srcOrd="7" destOrd="0" presId="urn:microsoft.com/office/officeart/2005/8/layout/list1"/>
    <dgm:cxn modelId="{9C111A3D-83DE-48DA-86BC-96EAC16E52B1}" type="presParOf" srcId="{5028E202-F365-462E-8F5C-3FA27990EDCB}" destId="{C7913FDD-C708-45E5-80E2-B02766073819}" srcOrd="8" destOrd="0" presId="urn:microsoft.com/office/officeart/2005/8/layout/list1"/>
    <dgm:cxn modelId="{7FEA3886-02FA-4AC5-8417-7F2973C2E760}" type="presParOf" srcId="{C7913FDD-C708-45E5-80E2-B02766073819}" destId="{95F0CB69-131F-4E74-8A8A-EB3C01A18489}" srcOrd="0" destOrd="0" presId="urn:microsoft.com/office/officeart/2005/8/layout/list1"/>
    <dgm:cxn modelId="{FC83D5A6-5CCB-467E-AFA6-54A76EE47419}" type="presParOf" srcId="{C7913FDD-C708-45E5-80E2-B02766073819}" destId="{CCF38E29-799A-4FE5-BEE0-7BB2FF44915A}" srcOrd="1" destOrd="0" presId="urn:microsoft.com/office/officeart/2005/8/layout/list1"/>
    <dgm:cxn modelId="{76F7E881-5EBD-4609-85A4-3936EA76EF59}" type="presParOf" srcId="{5028E202-F365-462E-8F5C-3FA27990EDCB}" destId="{7F319E66-031E-42AC-B25A-BF983920B341}" srcOrd="9" destOrd="0" presId="urn:microsoft.com/office/officeart/2005/8/layout/list1"/>
    <dgm:cxn modelId="{9B3F1BC6-59CA-4374-A8F2-192B088A950B}" type="presParOf" srcId="{5028E202-F365-462E-8F5C-3FA27990EDCB}" destId="{DD20A01D-EAA9-4195-A64D-1012CAC9AB96}" srcOrd="10" destOrd="0" presId="urn:microsoft.com/office/officeart/2005/8/layout/list1"/>
    <dgm:cxn modelId="{7FF89EEF-C724-4E83-AB6F-2176BD1D58DA}" type="presParOf" srcId="{5028E202-F365-462E-8F5C-3FA27990EDCB}" destId="{AFB567CD-0834-4605-BFE9-6F5CF0C6F7A1}" srcOrd="11" destOrd="0" presId="urn:microsoft.com/office/officeart/2005/8/layout/list1"/>
    <dgm:cxn modelId="{2E0DEEA9-36E4-4F0B-A2C2-08DF50834165}" type="presParOf" srcId="{5028E202-F365-462E-8F5C-3FA27990EDCB}" destId="{FCAC0367-10EC-41AC-9B99-81B0A1C1B8C5}" srcOrd="12" destOrd="0" presId="urn:microsoft.com/office/officeart/2005/8/layout/list1"/>
    <dgm:cxn modelId="{539A12C2-3D89-4124-9282-1DBEEB06C69D}" type="presParOf" srcId="{FCAC0367-10EC-41AC-9B99-81B0A1C1B8C5}" destId="{57F058EA-6C1A-4294-8435-99BFFD58CCC1}" srcOrd="0" destOrd="0" presId="urn:microsoft.com/office/officeart/2005/8/layout/list1"/>
    <dgm:cxn modelId="{D49DFB50-377D-44D2-ABBC-1090EA527235}" type="presParOf" srcId="{FCAC0367-10EC-41AC-9B99-81B0A1C1B8C5}" destId="{067E575A-036D-46E0-93B4-69F3C29A184D}" srcOrd="1" destOrd="0" presId="urn:microsoft.com/office/officeart/2005/8/layout/list1"/>
    <dgm:cxn modelId="{F4C29D5E-F0B0-41E2-B7D5-719648011470}" type="presParOf" srcId="{5028E202-F365-462E-8F5C-3FA27990EDCB}" destId="{35676898-B6D3-491D-A310-12791A468460}" srcOrd="13" destOrd="0" presId="urn:microsoft.com/office/officeart/2005/8/layout/list1"/>
    <dgm:cxn modelId="{4F8D331F-7167-4A33-AFCE-4E393ECD3366}" type="presParOf" srcId="{5028E202-F365-462E-8F5C-3FA27990EDCB}" destId="{70C897CF-AB36-42CC-82FC-10BE457E6A3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90054D-4A50-4B00-A452-E8D888C06F81}"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6515D082-1A73-4310-B0D2-4FB22472B506}">
      <dgm:prSet phldrT="[Text]"/>
      <dgm:spPr/>
      <dgm:t>
        <a:bodyPr/>
        <a:lstStyle/>
        <a:p>
          <a:r>
            <a:rPr lang="en-US" b="1" dirty="0" smtClean="0">
              <a:solidFill>
                <a:srgbClr val="006F97"/>
              </a:solidFill>
            </a:rPr>
            <a:t>DOE  -  2 Years  -  70%</a:t>
          </a:r>
          <a:endParaRPr lang="en-US" b="1" dirty="0">
            <a:solidFill>
              <a:srgbClr val="006F97"/>
            </a:solidFill>
          </a:endParaRPr>
        </a:p>
      </dgm:t>
    </dgm:pt>
    <dgm:pt modelId="{FC96AD63-1851-4155-A7D8-5E4AFBDB8EFA}" type="parTrans" cxnId="{CC14367F-AEDB-403E-8E12-AE34FB16DCCD}">
      <dgm:prSet/>
      <dgm:spPr/>
      <dgm:t>
        <a:bodyPr/>
        <a:lstStyle/>
        <a:p>
          <a:endParaRPr lang="en-US"/>
        </a:p>
      </dgm:t>
    </dgm:pt>
    <dgm:pt modelId="{090E2BBE-FEDA-454A-AC5A-1B294979B2E0}" type="sibTrans" cxnId="{CC14367F-AEDB-403E-8E12-AE34FB16DCCD}">
      <dgm:prSet/>
      <dgm:spPr/>
      <dgm:t>
        <a:bodyPr/>
        <a:lstStyle/>
        <a:p>
          <a:endParaRPr lang="en-US"/>
        </a:p>
      </dgm:t>
    </dgm:pt>
    <dgm:pt modelId="{045D0437-545A-4202-877C-9E34D4930F23}">
      <dgm:prSet phldrT="[Text]"/>
      <dgm:spPr/>
      <dgm:t>
        <a:bodyPr/>
        <a:lstStyle/>
        <a:p>
          <a:r>
            <a:rPr lang="en-US" b="1" dirty="0" smtClean="0">
              <a:solidFill>
                <a:srgbClr val="006F97"/>
              </a:solidFill>
            </a:rPr>
            <a:t>CP  -  RV ischemia  -  30%</a:t>
          </a:r>
          <a:endParaRPr lang="en-US" b="1" dirty="0">
            <a:solidFill>
              <a:srgbClr val="006F97"/>
            </a:solidFill>
          </a:endParaRPr>
        </a:p>
      </dgm:t>
    </dgm:pt>
    <dgm:pt modelId="{464155C7-6310-423F-953B-9645FC65F036}" type="parTrans" cxnId="{C2C5B683-CA6B-4ABE-9DDA-7A02B0FC3B5E}">
      <dgm:prSet/>
      <dgm:spPr/>
      <dgm:t>
        <a:bodyPr/>
        <a:lstStyle/>
        <a:p>
          <a:endParaRPr lang="en-US"/>
        </a:p>
      </dgm:t>
    </dgm:pt>
    <dgm:pt modelId="{A811966E-8849-46B4-9190-B01656F2C56D}" type="sibTrans" cxnId="{C2C5B683-CA6B-4ABE-9DDA-7A02B0FC3B5E}">
      <dgm:prSet/>
      <dgm:spPr/>
      <dgm:t>
        <a:bodyPr/>
        <a:lstStyle/>
        <a:p>
          <a:endParaRPr lang="en-US"/>
        </a:p>
      </dgm:t>
    </dgm:pt>
    <dgm:pt modelId="{D63C3024-78BB-4A7E-BD4D-F3CA05B2194C}">
      <dgm:prSet phldrT="[Text]"/>
      <dgm:spPr/>
      <dgm:t>
        <a:bodyPr/>
        <a:lstStyle/>
        <a:p>
          <a:r>
            <a:rPr lang="en-US" b="1" dirty="0" smtClean="0">
              <a:solidFill>
                <a:srgbClr val="006F97"/>
              </a:solidFill>
            </a:rPr>
            <a:t>Raynaud’s phenomenon- 10%</a:t>
          </a:r>
          <a:endParaRPr lang="en-US" b="1" dirty="0">
            <a:solidFill>
              <a:srgbClr val="006F97"/>
            </a:solidFill>
          </a:endParaRPr>
        </a:p>
      </dgm:t>
    </dgm:pt>
    <dgm:pt modelId="{A67FA388-A2B4-4AE0-8943-40BD3AACF4EF}" type="parTrans" cxnId="{DE2636C5-3FA1-491A-812B-7C0E48EE1EDE}">
      <dgm:prSet/>
      <dgm:spPr/>
      <dgm:t>
        <a:bodyPr/>
        <a:lstStyle/>
        <a:p>
          <a:endParaRPr lang="en-US"/>
        </a:p>
      </dgm:t>
    </dgm:pt>
    <dgm:pt modelId="{06C7CB30-B6A2-441D-AABC-D5DD3E786719}" type="sibTrans" cxnId="{DE2636C5-3FA1-491A-812B-7C0E48EE1EDE}">
      <dgm:prSet/>
      <dgm:spPr/>
      <dgm:t>
        <a:bodyPr/>
        <a:lstStyle/>
        <a:p>
          <a:endParaRPr lang="en-US"/>
        </a:p>
      </dgm:t>
    </dgm:pt>
    <dgm:pt modelId="{235F1811-3ADF-4471-9605-E9CC7E2B19B9}">
      <dgm:prSet phldrT="[Text]"/>
      <dgm:spPr/>
      <dgm:t>
        <a:bodyPr/>
        <a:lstStyle/>
        <a:p>
          <a:r>
            <a:rPr lang="en-US" b="1" dirty="0" smtClean="0">
              <a:solidFill>
                <a:srgbClr val="006F97"/>
              </a:solidFill>
            </a:rPr>
            <a:t>Early Satiety – 50%</a:t>
          </a:r>
          <a:endParaRPr lang="en-US" b="1" dirty="0">
            <a:solidFill>
              <a:srgbClr val="006F97"/>
            </a:solidFill>
          </a:endParaRPr>
        </a:p>
      </dgm:t>
    </dgm:pt>
    <dgm:pt modelId="{0A28B793-4829-489A-B8E6-3936FE92523E}" type="parTrans" cxnId="{F5BDC295-019C-4BE3-B2D3-55D9EE840D8B}">
      <dgm:prSet/>
      <dgm:spPr/>
      <dgm:t>
        <a:bodyPr/>
        <a:lstStyle/>
        <a:p>
          <a:endParaRPr lang="en-US"/>
        </a:p>
      </dgm:t>
    </dgm:pt>
    <dgm:pt modelId="{8F2BF962-B07F-4D77-A9C0-6A611AB19FCE}" type="sibTrans" cxnId="{F5BDC295-019C-4BE3-B2D3-55D9EE840D8B}">
      <dgm:prSet/>
      <dgm:spPr/>
      <dgm:t>
        <a:bodyPr/>
        <a:lstStyle/>
        <a:p>
          <a:endParaRPr lang="en-US"/>
        </a:p>
      </dgm:t>
    </dgm:pt>
    <dgm:pt modelId="{F0BAF149-64A9-44FD-A6DA-B4D6607D9F08}">
      <dgm:prSet phldrT="[Text]"/>
      <dgm:spPr/>
      <dgm:t>
        <a:bodyPr/>
        <a:lstStyle/>
        <a:p>
          <a:r>
            <a:rPr lang="en-US" b="1" dirty="0" smtClean="0">
              <a:solidFill>
                <a:srgbClr val="006F97"/>
              </a:solidFill>
            </a:rPr>
            <a:t>Syncope / near syncope – 30%</a:t>
          </a:r>
          <a:endParaRPr lang="en-US" b="1" dirty="0">
            <a:solidFill>
              <a:srgbClr val="006F97"/>
            </a:solidFill>
          </a:endParaRPr>
        </a:p>
      </dgm:t>
    </dgm:pt>
    <dgm:pt modelId="{FCF5AE27-86B6-4848-9BA2-57045E9F254F}" type="parTrans" cxnId="{0ECC5843-F871-4C49-A2B7-A4C8BCD19FD7}">
      <dgm:prSet/>
      <dgm:spPr/>
      <dgm:t>
        <a:bodyPr/>
        <a:lstStyle/>
        <a:p>
          <a:endParaRPr lang="en-US"/>
        </a:p>
      </dgm:t>
    </dgm:pt>
    <dgm:pt modelId="{87BB3FAB-081A-457C-A178-09936C0BBE6F}" type="sibTrans" cxnId="{0ECC5843-F871-4C49-A2B7-A4C8BCD19FD7}">
      <dgm:prSet/>
      <dgm:spPr/>
      <dgm:t>
        <a:bodyPr/>
        <a:lstStyle/>
        <a:p>
          <a:endParaRPr lang="en-US"/>
        </a:p>
      </dgm:t>
    </dgm:pt>
    <dgm:pt modelId="{74C0BD69-ECC2-4B97-849D-76C6F91BED4F}">
      <dgm:prSet/>
      <dgm:spPr/>
      <dgm:t>
        <a:bodyPr/>
        <a:lstStyle/>
        <a:p>
          <a:r>
            <a:rPr lang="en-US" b="1" dirty="0" smtClean="0">
              <a:solidFill>
                <a:srgbClr val="006F97"/>
              </a:solidFill>
            </a:rPr>
            <a:t>Fatigue- 90%</a:t>
          </a:r>
          <a:endParaRPr lang="en-US" b="1" dirty="0">
            <a:solidFill>
              <a:srgbClr val="006F97"/>
            </a:solidFill>
          </a:endParaRPr>
        </a:p>
      </dgm:t>
    </dgm:pt>
    <dgm:pt modelId="{E9E64F93-3765-45CE-A2D8-E3DBD150A24C}" type="parTrans" cxnId="{204EA740-B51C-4825-B491-32CE356729D4}">
      <dgm:prSet/>
      <dgm:spPr/>
      <dgm:t>
        <a:bodyPr/>
        <a:lstStyle/>
        <a:p>
          <a:endParaRPr lang="en-US"/>
        </a:p>
      </dgm:t>
    </dgm:pt>
    <dgm:pt modelId="{246ABBD3-69AB-41AA-B4D7-078E65D73417}" type="sibTrans" cxnId="{204EA740-B51C-4825-B491-32CE356729D4}">
      <dgm:prSet/>
      <dgm:spPr/>
      <dgm:t>
        <a:bodyPr/>
        <a:lstStyle/>
        <a:p>
          <a:endParaRPr lang="en-US"/>
        </a:p>
      </dgm:t>
    </dgm:pt>
    <dgm:pt modelId="{646F41F5-C80F-4710-9F37-02F5DC124119}">
      <dgm:prSet/>
      <dgm:spPr/>
      <dgm:t>
        <a:bodyPr/>
        <a:lstStyle/>
        <a:p>
          <a:r>
            <a:rPr lang="en-US" b="1" dirty="0" smtClean="0">
              <a:solidFill>
                <a:srgbClr val="006F97"/>
              </a:solidFill>
            </a:rPr>
            <a:t>Peripheral Edema – 10%</a:t>
          </a:r>
          <a:endParaRPr lang="en-US" b="1" dirty="0">
            <a:solidFill>
              <a:srgbClr val="006F97"/>
            </a:solidFill>
          </a:endParaRPr>
        </a:p>
      </dgm:t>
    </dgm:pt>
    <dgm:pt modelId="{3EEC9A40-6B25-4E4E-8A7B-F950E56F9CAD}" type="parTrans" cxnId="{D01BFAC9-0C9D-410B-B92F-A4BCEBE21530}">
      <dgm:prSet/>
      <dgm:spPr/>
      <dgm:t>
        <a:bodyPr/>
        <a:lstStyle/>
        <a:p>
          <a:endParaRPr lang="en-US"/>
        </a:p>
      </dgm:t>
    </dgm:pt>
    <dgm:pt modelId="{9B1F5398-1968-4FF6-A58E-090A2BAFC87F}" type="sibTrans" cxnId="{D01BFAC9-0C9D-410B-B92F-A4BCEBE21530}">
      <dgm:prSet/>
      <dgm:spPr/>
      <dgm:t>
        <a:bodyPr/>
        <a:lstStyle/>
        <a:p>
          <a:endParaRPr lang="en-US"/>
        </a:p>
      </dgm:t>
    </dgm:pt>
    <dgm:pt modelId="{64E2783E-1AE1-4F0E-84FD-667320D6B835}">
      <dgm:prSet/>
      <dgm:spPr/>
      <dgm:t>
        <a:bodyPr/>
        <a:lstStyle/>
        <a:p>
          <a:r>
            <a:rPr lang="en-US" b="1" dirty="0" smtClean="0">
              <a:solidFill>
                <a:srgbClr val="006F97"/>
              </a:solidFill>
            </a:rPr>
            <a:t>Hoarseness- 10%</a:t>
          </a:r>
          <a:endParaRPr lang="en-US" b="1" dirty="0">
            <a:solidFill>
              <a:srgbClr val="006F97"/>
            </a:solidFill>
          </a:endParaRPr>
        </a:p>
      </dgm:t>
    </dgm:pt>
    <dgm:pt modelId="{5B68E830-6820-4446-B4AA-44F5DFAB077D}" type="parTrans" cxnId="{5D89D4A0-435F-445D-8CB8-759F287B5250}">
      <dgm:prSet/>
      <dgm:spPr/>
      <dgm:t>
        <a:bodyPr/>
        <a:lstStyle/>
        <a:p>
          <a:endParaRPr lang="en-US"/>
        </a:p>
      </dgm:t>
    </dgm:pt>
    <dgm:pt modelId="{F020B560-6492-4AB2-AC02-41A598129F76}" type="sibTrans" cxnId="{5D89D4A0-435F-445D-8CB8-759F287B5250}">
      <dgm:prSet/>
      <dgm:spPr/>
      <dgm:t>
        <a:bodyPr/>
        <a:lstStyle/>
        <a:p>
          <a:endParaRPr lang="en-US"/>
        </a:p>
      </dgm:t>
    </dgm:pt>
    <dgm:pt modelId="{3C1C996F-1DA0-4B75-85C7-28239090D709}">
      <dgm:prSet/>
      <dgm:spPr/>
      <dgm:t>
        <a:bodyPr/>
        <a:lstStyle/>
        <a:p>
          <a:r>
            <a:rPr lang="en-US" b="1" dirty="0" smtClean="0">
              <a:solidFill>
                <a:srgbClr val="006F97"/>
              </a:solidFill>
            </a:rPr>
            <a:t>Ascites- 20%</a:t>
          </a:r>
          <a:endParaRPr lang="en-US" b="1" dirty="0">
            <a:solidFill>
              <a:srgbClr val="006F97"/>
            </a:solidFill>
          </a:endParaRPr>
        </a:p>
      </dgm:t>
    </dgm:pt>
    <dgm:pt modelId="{4D0A3F16-ED4B-449A-863C-9B6F983851D2}" type="parTrans" cxnId="{C885ADC9-0723-4E06-9810-5957B3DDB187}">
      <dgm:prSet/>
      <dgm:spPr/>
      <dgm:t>
        <a:bodyPr/>
        <a:lstStyle/>
        <a:p>
          <a:endParaRPr lang="en-US"/>
        </a:p>
      </dgm:t>
    </dgm:pt>
    <dgm:pt modelId="{F258A6D1-F0FE-440D-ACF8-0C6141D63460}" type="sibTrans" cxnId="{C885ADC9-0723-4E06-9810-5957B3DDB187}">
      <dgm:prSet/>
      <dgm:spPr/>
      <dgm:t>
        <a:bodyPr/>
        <a:lstStyle/>
        <a:p>
          <a:endParaRPr lang="en-US"/>
        </a:p>
      </dgm:t>
    </dgm:pt>
    <dgm:pt modelId="{8789B328-3775-4C9A-95EC-1EA25F109365}" type="pres">
      <dgm:prSet presAssocID="{3F90054D-4A50-4B00-A452-E8D888C06F81}" presName="diagram" presStyleCnt="0">
        <dgm:presLayoutVars>
          <dgm:dir/>
          <dgm:resizeHandles val="exact"/>
        </dgm:presLayoutVars>
      </dgm:prSet>
      <dgm:spPr/>
      <dgm:t>
        <a:bodyPr/>
        <a:lstStyle/>
        <a:p>
          <a:endParaRPr lang="en-US"/>
        </a:p>
      </dgm:t>
    </dgm:pt>
    <dgm:pt modelId="{C9629BFF-EE5F-48E2-BB76-6F65605821DC}" type="pres">
      <dgm:prSet presAssocID="{6515D082-1A73-4310-B0D2-4FB22472B506}" presName="node" presStyleLbl="node1" presStyleIdx="0" presStyleCnt="9">
        <dgm:presLayoutVars>
          <dgm:bulletEnabled val="1"/>
        </dgm:presLayoutVars>
      </dgm:prSet>
      <dgm:spPr/>
      <dgm:t>
        <a:bodyPr/>
        <a:lstStyle/>
        <a:p>
          <a:endParaRPr lang="en-US"/>
        </a:p>
      </dgm:t>
    </dgm:pt>
    <dgm:pt modelId="{ECDF22D1-EB35-4E85-8E23-BCF7B37EE5AD}" type="pres">
      <dgm:prSet presAssocID="{090E2BBE-FEDA-454A-AC5A-1B294979B2E0}" presName="sibTrans" presStyleCnt="0"/>
      <dgm:spPr/>
    </dgm:pt>
    <dgm:pt modelId="{565095A3-186E-46E3-9B5F-072B46F66E6D}" type="pres">
      <dgm:prSet presAssocID="{74C0BD69-ECC2-4B97-849D-76C6F91BED4F}" presName="node" presStyleLbl="node1" presStyleIdx="1" presStyleCnt="9">
        <dgm:presLayoutVars>
          <dgm:bulletEnabled val="1"/>
        </dgm:presLayoutVars>
      </dgm:prSet>
      <dgm:spPr>
        <a:prstGeom prst="roundRect">
          <a:avLst/>
        </a:prstGeom>
      </dgm:spPr>
      <dgm:t>
        <a:bodyPr/>
        <a:lstStyle/>
        <a:p>
          <a:endParaRPr lang="en-US"/>
        </a:p>
      </dgm:t>
    </dgm:pt>
    <dgm:pt modelId="{34AC0564-A7B6-4EE1-B434-984F4B4E7441}" type="pres">
      <dgm:prSet presAssocID="{246ABBD3-69AB-41AA-B4D7-078E65D73417}" presName="sibTrans" presStyleCnt="0"/>
      <dgm:spPr/>
    </dgm:pt>
    <dgm:pt modelId="{B8E14BD8-7285-42D7-9B56-62897B23F8B9}" type="pres">
      <dgm:prSet presAssocID="{646F41F5-C80F-4710-9F37-02F5DC124119}" presName="node" presStyleLbl="node1" presStyleIdx="2" presStyleCnt="9">
        <dgm:presLayoutVars>
          <dgm:bulletEnabled val="1"/>
        </dgm:presLayoutVars>
      </dgm:prSet>
      <dgm:spPr>
        <a:prstGeom prst="roundRect">
          <a:avLst/>
        </a:prstGeom>
      </dgm:spPr>
      <dgm:t>
        <a:bodyPr/>
        <a:lstStyle/>
        <a:p>
          <a:endParaRPr lang="en-US"/>
        </a:p>
      </dgm:t>
    </dgm:pt>
    <dgm:pt modelId="{D6A8B928-2341-45EE-B533-6ADCA81C06DA}" type="pres">
      <dgm:prSet presAssocID="{9B1F5398-1968-4FF6-A58E-090A2BAFC87F}" presName="sibTrans" presStyleCnt="0"/>
      <dgm:spPr/>
    </dgm:pt>
    <dgm:pt modelId="{1D373DE1-CFB1-4904-BB91-8224C80655B3}" type="pres">
      <dgm:prSet presAssocID="{045D0437-545A-4202-877C-9E34D4930F23}" presName="node" presStyleLbl="node1" presStyleIdx="3" presStyleCnt="9">
        <dgm:presLayoutVars>
          <dgm:bulletEnabled val="1"/>
        </dgm:presLayoutVars>
      </dgm:prSet>
      <dgm:spPr>
        <a:prstGeom prst="hexagon">
          <a:avLst/>
        </a:prstGeom>
      </dgm:spPr>
      <dgm:t>
        <a:bodyPr/>
        <a:lstStyle/>
        <a:p>
          <a:endParaRPr lang="en-US"/>
        </a:p>
      </dgm:t>
    </dgm:pt>
    <dgm:pt modelId="{40B6E94C-1DF6-4C72-B1DC-EB6D6AC55751}" type="pres">
      <dgm:prSet presAssocID="{A811966E-8849-46B4-9190-B01656F2C56D}" presName="sibTrans" presStyleCnt="0"/>
      <dgm:spPr/>
    </dgm:pt>
    <dgm:pt modelId="{EFE19633-E343-49C6-ADD0-3C06EB529AFC}" type="pres">
      <dgm:prSet presAssocID="{D63C3024-78BB-4A7E-BD4D-F3CA05B2194C}" presName="node" presStyleLbl="node1" presStyleIdx="4" presStyleCnt="9">
        <dgm:presLayoutVars>
          <dgm:bulletEnabled val="1"/>
        </dgm:presLayoutVars>
      </dgm:prSet>
      <dgm:spPr>
        <a:prstGeom prst="diamond">
          <a:avLst/>
        </a:prstGeom>
      </dgm:spPr>
      <dgm:t>
        <a:bodyPr/>
        <a:lstStyle/>
        <a:p>
          <a:endParaRPr lang="en-US"/>
        </a:p>
      </dgm:t>
    </dgm:pt>
    <dgm:pt modelId="{511C5850-6925-4132-9ACC-54A00117CA86}" type="pres">
      <dgm:prSet presAssocID="{06C7CB30-B6A2-441D-AABC-D5DD3E786719}" presName="sibTrans" presStyleCnt="0"/>
      <dgm:spPr/>
    </dgm:pt>
    <dgm:pt modelId="{1C4F8D6B-1DB0-43D5-8DE8-6F9639D577FE}" type="pres">
      <dgm:prSet presAssocID="{235F1811-3ADF-4471-9605-E9CC7E2B19B9}" presName="node" presStyleLbl="node1" presStyleIdx="5" presStyleCnt="9">
        <dgm:presLayoutVars>
          <dgm:bulletEnabled val="1"/>
        </dgm:presLayoutVars>
      </dgm:prSet>
      <dgm:spPr>
        <a:prstGeom prst="hexagon">
          <a:avLst/>
        </a:prstGeom>
      </dgm:spPr>
      <dgm:t>
        <a:bodyPr/>
        <a:lstStyle/>
        <a:p>
          <a:endParaRPr lang="en-US"/>
        </a:p>
      </dgm:t>
    </dgm:pt>
    <dgm:pt modelId="{3737C543-9BE3-49F5-AC0D-A4F23B06EA0D}" type="pres">
      <dgm:prSet presAssocID="{8F2BF962-B07F-4D77-A9C0-6A611AB19FCE}" presName="sibTrans" presStyleCnt="0"/>
      <dgm:spPr/>
    </dgm:pt>
    <dgm:pt modelId="{153F8466-BBD2-47B2-9094-828E93E499B6}" type="pres">
      <dgm:prSet presAssocID="{F0BAF149-64A9-44FD-A6DA-B4D6607D9F08}" presName="node" presStyleLbl="node1" presStyleIdx="6" presStyleCnt="9">
        <dgm:presLayoutVars>
          <dgm:bulletEnabled val="1"/>
        </dgm:presLayoutVars>
      </dgm:prSet>
      <dgm:spPr/>
      <dgm:t>
        <a:bodyPr/>
        <a:lstStyle/>
        <a:p>
          <a:endParaRPr lang="en-US"/>
        </a:p>
      </dgm:t>
    </dgm:pt>
    <dgm:pt modelId="{D858B827-6195-4214-8D8A-309AD80DFF49}" type="pres">
      <dgm:prSet presAssocID="{87BB3FAB-081A-457C-A178-09936C0BBE6F}" presName="sibTrans" presStyleCnt="0"/>
      <dgm:spPr/>
    </dgm:pt>
    <dgm:pt modelId="{E4460DEF-C133-41FB-B89F-F40A8264386B}" type="pres">
      <dgm:prSet presAssocID="{3C1C996F-1DA0-4B75-85C7-28239090D709}" presName="node" presStyleLbl="node1" presStyleIdx="7" presStyleCnt="9">
        <dgm:presLayoutVars>
          <dgm:bulletEnabled val="1"/>
        </dgm:presLayoutVars>
      </dgm:prSet>
      <dgm:spPr>
        <a:prstGeom prst="roundRect">
          <a:avLst/>
        </a:prstGeom>
      </dgm:spPr>
      <dgm:t>
        <a:bodyPr/>
        <a:lstStyle/>
        <a:p>
          <a:endParaRPr lang="en-US"/>
        </a:p>
      </dgm:t>
    </dgm:pt>
    <dgm:pt modelId="{F61D2CF8-8DBB-4979-AE0B-6E1BB2E589F2}" type="pres">
      <dgm:prSet presAssocID="{F258A6D1-F0FE-440D-ACF8-0C6141D63460}" presName="sibTrans" presStyleCnt="0"/>
      <dgm:spPr/>
    </dgm:pt>
    <dgm:pt modelId="{CECE8A26-3372-4C7C-A5A0-A555A5457513}" type="pres">
      <dgm:prSet presAssocID="{64E2783E-1AE1-4F0E-84FD-667320D6B835}" presName="node" presStyleLbl="node1" presStyleIdx="8" presStyleCnt="9">
        <dgm:presLayoutVars>
          <dgm:bulletEnabled val="1"/>
        </dgm:presLayoutVars>
      </dgm:prSet>
      <dgm:spPr>
        <a:prstGeom prst="roundRect">
          <a:avLst/>
        </a:prstGeom>
      </dgm:spPr>
      <dgm:t>
        <a:bodyPr/>
        <a:lstStyle/>
        <a:p>
          <a:endParaRPr lang="en-US"/>
        </a:p>
      </dgm:t>
    </dgm:pt>
  </dgm:ptLst>
  <dgm:cxnLst>
    <dgm:cxn modelId="{9907A6EF-ED25-4306-AADD-4B36FCEEF850}" type="presOf" srcId="{D63C3024-78BB-4A7E-BD4D-F3CA05B2194C}" destId="{EFE19633-E343-49C6-ADD0-3C06EB529AFC}" srcOrd="0" destOrd="0" presId="urn:microsoft.com/office/officeart/2005/8/layout/default"/>
    <dgm:cxn modelId="{204EA740-B51C-4825-B491-32CE356729D4}" srcId="{3F90054D-4A50-4B00-A452-E8D888C06F81}" destId="{74C0BD69-ECC2-4B97-849D-76C6F91BED4F}" srcOrd="1" destOrd="0" parTransId="{E9E64F93-3765-45CE-A2D8-E3DBD150A24C}" sibTransId="{246ABBD3-69AB-41AA-B4D7-078E65D73417}"/>
    <dgm:cxn modelId="{D9BE5852-7082-407A-8A05-1318DD56A400}" type="presOf" srcId="{74C0BD69-ECC2-4B97-849D-76C6F91BED4F}" destId="{565095A3-186E-46E3-9B5F-072B46F66E6D}" srcOrd="0" destOrd="0" presId="urn:microsoft.com/office/officeart/2005/8/layout/default"/>
    <dgm:cxn modelId="{CE2F1936-E34D-421E-B674-54E3B5A165AC}" type="presOf" srcId="{045D0437-545A-4202-877C-9E34D4930F23}" destId="{1D373DE1-CFB1-4904-BB91-8224C80655B3}" srcOrd="0" destOrd="0" presId="urn:microsoft.com/office/officeart/2005/8/layout/default"/>
    <dgm:cxn modelId="{14178452-9101-4930-BF77-3F2F94BF533B}" type="presOf" srcId="{3C1C996F-1DA0-4B75-85C7-28239090D709}" destId="{E4460DEF-C133-41FB-B89F-F40A8264386B}" srcOrd="0" destOrd="0" presId="urn:microsoft.com/office/officeart/2005/8/layout/default"/>
    <dgm:cxn modelId="{5D89D4A0-435F-445D-8CB8-759F287B5250}" srcId="{3F90054D-4A50-4B00-A452-E8D888C06F81}" destId="{64E2783E-1AE1-4F0E-84FD-667320D6B835}" srcOrd="8" destOrd="0" parTransId="{5B68E830-6820-4446-B4AA-44F5DFAB077D}" sibTransId="{F020B560-6492-4AB2-AC02-41A598129F76}"/>
    <dgm:cxn modelId="{DE2636C5-3FA1-491A-812B-7C0E48EE1EDE}" srcId="{3F90054D-4A50-4B00-A452-E8D888C06F81}" destId="{D63C3024-78BB-4A7E-BD4D-F3CA05B2194C}" srcOrd="4" destOrd="0" parTransId="{A67FA388-A2B4-4AE0-8943-40BD3AACF4EF}" sibTransId="{06C7CB30-B6A2-441D-AABC-D5DD3E786719}"/>
    <dgm:cxn modelId="{CC14367F-AEDB-403E-8E12-AE34FB16DCCD}" srcId="{3F90054D-4A50-4B00-A452-E8D888C06F81}" destId="{6515D082-1A73-4310-B0D2-4FB22472B506}" srcOrd="0" destOrd="0" parTransId="{FC96AD63-1851-4155-A7D8-5E4AFBDB8EFA}" sibTransId="{090E2BBE-FEDA-454A-AC5A-1B294979B2E0}"/>
    <dgm:cxn modelId="{197445BE-6E9A-47B6-9463-CA2AC75EA2C5}" type="presOf" srcId="{6515D082-1A73-4310-B0D2-4FB22472B506}" destId="{C9629BFF-EE5F-48E2-BB76-6F65605821DC}" srcOrd="0" destOrd="0" presId="urn:microsoft.com/office/officeart/2005/8/layout/default"/>
    <dgm:cxn modelId="{F5BDC295-019C-4BE3-B2D3-55D9EE840D8B}" srcId="{3F90054D-4A50-4B00-A452-E8D888C06F81}" destId="{235F1811-3ADF-4471-9605-E9CC7E2B19B9}" srcOrd="5" destOrd="0" parTransId="{0A28B793-4829-489A-B8E6-3936FE92523E}" sibTransId="{8F2BF962-B07F-4D77-A9C0-6A611AB19FCE}"/>
    <dgm:cxn modelId="{C91B0B52-7678-47CB-8AE0-5BF1CAA219AC}" type="presOf" srcId="{64E2783E-1AE1-4F0E-84FD-667320D6B835}" destId="{CECE8A26-3372-4C7C-A5A0-A555A5457513}" srcOrd="0" destOrd="0" presId="urn:microsoft.com/office/officeart/2005/8/layout/default"/>
    <dgm:cxn modelId="{1A79C085-F6B5-4C70-A451-239016E17FB6}" type="presOf" srcId="{F0BAF149-64A9-44FD-A6DA-B4D6607D9F08}" destId="{153F8466-BBD2-47B2-9094-828E93E499B6}" srcOrd="0" destOrd="0" presId="urn:microsoft.com/office/officeart/2005/8/layout/default"/>
    <dgm:cxn modelId="{463E5174-2038-4130-950C-DFE9E3C5FC90}" type="presOf" srcId="{646F41F5-C80F-4710-9F37-02F5DC124119}" destId="{B8E14BD8-7285-42D7-9B56-62897B23F8B9}" srcOrd="0" destOrd="0" presId="urn:microsoft.com/office/officeart/2005/8/layout/default"/>
    <dgm:cxn modelId="{C885ADC9-0723-4E06-9810-5957B3DDB187}" srcId="{3F90054D-4A50-4B00-A452-E8D888C06F81}" destId="{3C1C996F-1DA0-4B75-85C7-28239090D709}" srcOrd="7" destOrd="0" parTransId="{4D0A3F16-ED4B-449A-863C-9B6F983851D2}" sibTransId="{F258A6D1-F0FE-440D-ACF8-0C6141D63460}"/>
    <dgm:cxn modelId="{EB3C353D-2FE2-441D-9E73-E33DA983FC72}" type="presOf" srcId="{235F1811-3ADF-4471-9605-E9CC7E2B19B9}" destId="{1C4F8D6B-1DB0-43D5-8DE8-6F9639D577FE}" srcOrd="0" destOrd="0" presId="urn:microsoft.com/office/officeart/2005/8/layout/default"/>
    <dgm:cxn modelId="{C2C5B683-CA6B-4ABE-9DDA-7A02B0FC3B5E}" srcId="{3F90054D-4A50-4B00-A452-E8D888C06F81}" destId="{045D0437-545A-4202-877C-9E34D4930F23}" srcOrd="3" destOrd="0" parTransId="{464155C7-6310-423F-953B-9645FC65F036}" sibTransId="{A811966E-8849-46B4-9190-B01656F2C56D}"/>
    <dgm:cxn modelId="{0ECC5843-F871-4C49-A2B7-A4C8BCD19FD7}" srcId="{3F90054D-4A50-4B00-A452-E8D888C06F81}" destId="{F0BAF149-64A9-44FD-A6DA-B4D6607D9F08}" srcOrd="6" destOrd="0" parTransId="{FCF5AE27-86B6-4848-9BA2-57045E9F254F}" sibTransId="{87BB3FAB-081A-457C-A178-09936C0BBE6F}"/>
    <dgm:cxn modelId="{D01BFAC9-0C9D-410B-B92F-A4BCEBE21530}" srcId="{3F90054D-4A50-4B00-A452-E8D888C06F81}" destId="{646F41F5-C80F-4710-9F37-02F5DC124119}" srcOrd="2" destOrd="0" parTransId="{3EEC9A40-6B25-4E4E-8A7B-F950E56F9CAD}" sibTransId="{9B1F5398-1968-4FF6-A58E-090A2BAFC87F}"/>
    <dgm:cxn modelId="{127BC3A8-1D60-46B0-9576-86E96DD16570}" type="presOf" srcId="{3F90054D-4A50-4B00-A452-E8D888C06F81}" destId="{8789B328-3775-4C9A-95EC-1EA25F109365}" srcOrd="0" destOrd="0" presId="urn:microsoft.com/office/officeart/2005/8/layout/default"/>
    <dgm:cxn modelId="{40853CBB-4847-48FF-8733-715ACBB20547}" type="presParOf" srcId="{8789B328-3775-4C9A-95EC-1EA25F109365}" destId="{C9629BFF-EE5F-48E2-BB76-6F65605821DC}" srcOrd="0" destOrd="0" presId="urn:microsoft.com/office/officeart/2005/8/layout/default"/>
    <dgm:cxn modelId="{C16A732E-76BF-49A3-9213-E18F6C1F6BD1}" type="presParOf" srcId="{8789B328-3775-4C9A-95EC-1EA25F109365}" destId="{ECDF22D1-EB35-4E85-8E23-BCF7B37EE5AD}" srcOrd="1" destOrd="0" presId="urn:microsoft.com/office/officeart/2005/8/layout/default"/>
    <dgm:cxn modelId="{167D5A09-BBE1-4C92-B759-D7C935ED965C}" type="presParOf" srcId="{8789B328-3775-4C9A-95EC-1EA25F109365}" destId="{565095A3-186E-46E3-9B5F-072B46F66E6D}" srcOrd="2" destOrd="0" presId="urn:microsoft.com/office/officeart/2005/8/layout/default"/>
    <dgm:cxn modelId="{BD4B302F-E62D-4F13-8CD9-E50D2881783B}" type="presParOf" srcId="{8789B328-3775-4C9A-95EC-1EA25F109365}" destId="{34AC0564-A7B6-4EE1-B434-984F4B4E7441}" srcOrd="3" destOrd="0" presId="urn:microsoft.com/office/officeart/2005/8/layout/default"/>
    <dgm:cxn modelId="{9B696FB1-AB70-4BE3-93ED-D228D070402B}" type="presParOf" srcId="{8789B328-3775-4C9A-95EC-1EA25F109365}" destId="{B8E14BD8-7285-42D7-9B56-62897B23F8B9}" srcOrd="4" destOrd="0" presId="urn:microsoft.com/office/officeart/2005/8/layout/default"/>
    <dgm:cxn modelId="{5E36CC2C-5F26-4D08-9C3F-34E8E70CA16B}" type="presParOf" srcId="{8789B328-3775-4C9A-95EC-1EA25F109365}" destId="{D6A8B928-2341-45EE-B533-6ADCA81C06DA}" srcOrd="5" destOrd="0" presId="urn:microsoft.com/office/officeart/2005/8/layout/default"/>
    <dgm:cxn modelId="{1284D53E-35CC-4DFA-B9A4-347EF9478105}" type="presParOf" srcId="{8789B328-3775-4C9A-95EC-1EA25F109365}" destId="{1D373DE1-CFB1-4904-BB91-8224C80655B3}" srcOrd="6" destOrd="0" presId="urn:microsoft.com/office/officeart/2005/8/layout/default"/>
    <dgm:cxn modelId="{E40F9F5C-39B5-4024-862B-25AF59438082}" type="presParOf" srcId="{8789B328-3775-4C9A-95EC-1EA25F109365}" destId="{40B6E94C-1DF6-4C72-B1DC-EB6D6AC55751}" srcOrd="7" destOrd="0" presId="urn:microsoft.com/office/officeart/2005/8/layout/default"/>
    <dgm:cxn modelId="{F1B06317-B6E4-4A96-9DF4-0CA6260E5740}" type="presParOf" srcId="{8789B328-3775-4C9A-95EC-1EA25F109365}" destId="{EFE19633-E343-49C6-ADD0-3C06EB529AFC}" srcOrd="8" destOrd="0" presId="urn:microsoft.com/office/officeart/2005/8/layout/default"/>
    <dgm:cxn modelId="{4D5E0912-403B-40CE-8C1D-AA22634FC963}" type="presParOf" srcId="{8789B328-3775-4C9A-95EC-1EA25F109365}" destId="{511C5850-6925-4132-9ACC-54A00117CA86}" srcOrd="9" destOrd="0" presId="urn:microsoft.com/office/officeart/2005/8/layout/default"/>
    <dgm:cxn modelId="{347B6751-BDED-4F22-9089-02F26A97A4E6}" type="presParOf" srcId="{8789B328-3775-4C9A-95EC-1EA25F109365}" destId="{1C4F8D6B-1DB0-43D5-8DE8-6F9639D577FE}" srcOrd="10" destOrd="0" presId="urn:microsoft.com/office/officeart/2005/8/layout/default"/>
    <dgm:cxn modelId="{80E195AF-485A-440B-BB0B-A93CDC51BB75}" type="presParOf" srcId="{8789B328-3775-4C9A-95EC-1EA25F109365}" destId="{3737C543-9BE3-49F5-AC0D-A4F23B06EA0D}" srcOrd="11" destOrd="0" presId="urn:microsoft.com/office/officeart/2005/8/layout/default"/>
    <dgm:cxn modelId="{5D3BDA92-BDA5-4611-93F0-19639CE8D547}" type="presParOf" srcId="{8789B328-3775-4C9A-95EC-1EA25F109365}" destId="{153F8466-BBD2-47B2-9094-828E93E499B6}" srcOrd="12" destOrd="0" presId="urn:microsoft.com/office/officeart/2005/8/layout/default"/>
    <dgm:cxn modelId="{13B0079E-D245-45D6-880F-EDCC3550118D}" type="presParOf" srcId="{8789B328-3775-4C9A-95EC-1EA25F109365}" destId="{D858B827-6195-4214-8D8A-309AD80DFF49}" srcOrd="13" destOrd="0" presId="urn:microsoft.com/office/officeart/2005/8/layout/default"/>
    <dgm:cxn modelId="{A615E8B7-451B-433C-B45D-98F4523EE2D6}" type="presParOf" srcId="{8789B328-3775-4C9A-95EC-1EA25F109365}" destId="{E4460DEF-C133-41FB-B89F-F40A8264386B}" srcOrd="14" destOrd="0" presId="urn:microsoft.com/office/officeart/2005/8/layout/default"/>
    <dgm:cxn modelId="{61672F05-F11C-4DC5-BC74-B99A3D48F5DB}" type="presParOf" srcId="{8789B328-3775-4C9A-95EC-1EA25F109365}" destId="{F61D2CF8-8DBB-4979-AE0B-6E1BB2E589F2}" srcOrd="15" destOrd="0" presId="urn:microsoft.com/office/officeart/2005/8/layout/default"/>
    <dgm:cxn modelId="{75F97CCC-DA73-46F3-A040-64889E15657A}" type="presParOf" srcId="{8789B328-3775-4C9A-95EC-1EA25F109365}" destId="{CECE8A26-3372-4C7C-A5A0-A555A5457513}"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4E94A43-D2C8-4D2F-8859-A830C5CC0304}"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89010075-FC6B-4037-933C-F6941761472F}">
      <dgm:prSet phldrT="[Text]"/>
      <dgm:spPr>
        <a:ln>
          <a:solidFill>
            <a:schemeClr val="accent5">
              <a:lumMod val="90000"/>
            </a:schemeClr>
          </a:solidFill>
        </a:ln>
      </dgm:spPr>
      <dgm:t>
        <a:bodyPr/>
        <a:lstStyle/>
        <a:p>
          <a:r>
            <a:rPr lang="en-US" dirty="0" smtClean="0">
              <a:solidFill>
                <a:srgbClr val="006F97"/>
              </a:solidFill>
            </a:rPr>
            <a:t>Background</a:t>
          </a:r>
          <a:endParaRPr lang="en-US" dirty="0">
            <a:solidFill>
              <a:srgbClr val="006F97"/>
            </a:solidFill>
          </a:endParaRPr>
        </a:p>
      </dgm:t>
    </dgm:pt>
    <dgm:pt modelId="{C69B27F1-984A-4EAB-A4B9-DAE4948B685E}" type="parTrans" cxnId="{919E0BA3-E650-43AA-A4CF-5D9D4E1D173A}">
      <dgm:prSet/>
      <dgm:spPr/>
      <dgm:t>
        <a:bodyPr/>
        <a:lstStyle/>
        <a:p>
          <a:endParaRPr lang="en-US"/>
        </a:p>
      </dgm:t>
    </dgm:pt>
    <dgm:pt modelId="{60C15254-A633-4CFE-948F-E7D3B0519498}" type="sibTrans" cxnId="{919E0BA3-E650-43AA-A4CF-5D9D4E1D173A}">
      <dgm:prSet/>
      <dgm:spPr/>
      <dgm:t>
        <a:bodyPr/>
        <a:lstStyle/>
        <a:p>
          <a:endParaRPr lang="en-US"/>
        </a:p>
      </dgm:t>
    </dgm:pt>
    <dgm:pt modelId="{33857AF1-0B3E-4DFD-8F48-EFEAEB92C44D}">
      <dgm:prSet phldrT="[Text]"/>
      <dgm:spPr/>
      <dgm:t>
        <a:bodyPr/>
        <a:lstStyle/>
        <a:p>
          <a:r>
            <a:rPr lang="en-US" dirty="0" smtClean="0">
              <a:solidFill>
                <a:srgbClr val="006F97"/>
              </a:solidFill>
            </a:rPr>
            <a:t>Diagnosis</a:t>
          </a:r>
          <a:endParaRPr lang="en-US" dirty="0">
            <a:solidFill>
              <a:srgbClr val="006F97"/>
            </a:solidFill>
          </a:endParaRPr>
        </a:p>
      </dgm:t>
    </dgm:pt>
    <dgm:pt modelId="{32D941B7-4F8C-482F-AB3F-A0515D067338}" type="parTrans" cxnId="{469F437A-17C7-460C-9591-0E060C93DEE2}">
      <dgm:prSet/>
      <dgm:spPr/>
      <dgm:t>
        <a:bodyPr/>
        <a:lstStyle/>
        <a:p>
          <a:endParaRPr lang="en-US"/>
        </a:p>
      </dgm:t>
    </dgm:pt>
    <dgm:pt modelId="{EECFD9A4-6C27-4D6F-A9C2-11DD379D6CE9}" type="sibTrans" cxnId="{469F437A-17C7-460C-9591-0E060C93DEE2}">
      <dgm:prSet/>
      <dgm:spPr/>
      <dgm:t>
        <a:bodyPr/>
        <a:lstStyle/>
        <a:p>
          <a:endParaRPr lang="en-US"/>
        </a:p>
      </dgm:t>
    </dgm:pt>
    <dgm:pt modelId="{9DA118E6-4F1B-49AC-8C77-97C23DAF659A}">
      <dgm:prSet phldrT="[Text]"/>
      <dgm:spPr/>
      <dgm:t>
        <a:bodyPr/>
        <a:lstStyle/>
        <a:p>
          <a:r>
            <a:rPr lang="en-US" b="1" dirty="0" smtClean="0">
              <a:solidFill>
                <a:srgbClr val="006F97"/>
              </a:solidFill>
            </a:rPr>
            <a:t>Management</a:t>
          </a:r>
          <a:endParaRPr lang="en-US" b="1" dirty="0">
            <a:solidFill>
              <a:srgbClr val="006F97"/>
            </a:solidFill>
          </a:endParaRPr>
        </a:p>
      </dgm:t>
    </dgm:pt>
    <dgm:pt modelId="{129B9DC1-191D-438D-8FCC-1407111C497A}" type="parTrans" cxnId="{07768507-FE7B-40D0-9247-5F7E91292F96}">
      <dgm:prSet/>
      <dgm:spPr/>
      <dgm:t>
        <a:bodyPr/>
        <a:lstStyle/>
        <a:p>
          <a:endParaRPr lang="en-US"/>
        </a:p>
      </dgm:t>
    </dgm:pt>
    <dgm:pt modelId="{1CD1443E-7666-4E0A-852E-FEF8B949928C}" type="sibTrans" cxnId="{07768507-FE7B-40D0-9247-5F7E91292F96}">
      <dgm:prSet/>
      <dgm:spPr/>
      <dgm:t>
        <a:bodyPr/>
        <a:lstStyle/>
        <a:p>
          <a:endParaRPr lang="en-US"/>
        </a:p>
      </dgm:t>
    </dgm:pt>
    <dgm:pt modelId="{918C3B91-44AF-46A2-A7E8-E0F3F12EBC75}">
      <dgm:prSet/>
      <dgm:spPr/>
      <dgm:t>
        <a:bodyPr/>
        <a:lstStyle/>
        <a:p>
          <a:r>
            <a:rPr lang="en-US" dirty="0" smtClean="0">
              <a:solidFill>
                <a:srgbClr val="006F97"/>
              </a:solidFill>
            </a:rPr>
            <a:t>Questions</a:t>
          </a:r>
          <a:endParaRPr lang="en-US" dirty="0">
            <a:solidFill>
              <a:srgbClr val="006F97"/>
            </a:solidFill>
          </a:endParaRPr>
        </a:p>
      </dgm:t>
    </dgm:pt>
    <dgm:pt modelId="{EC6F4DD2-0E42-48A6-81A9-3218F850016B}" type="parTrans" cxnId="{932ADE48-1E42-4DA0-8B2B-D3F0B2A52407}">
      <dgm:prSet/>
      <dgm:spPr/>
      <dgm:t>
        <a:bodyPr/>
        <a:lstStyle/>
        <a:p>
          <a:endParaRPr lang="en-US"/>
        </a:p>
      </dgm:t>
    </dgm:pt>
    <dgm:pt modelId="{D1A3B435-BE86-457C-AF43-B24936431053}" type="sibTrans" cxnId="{932ADE48-1E42-4DA0-8B2B-D3F0B2A52407}">
      <dgm:prSet/>
      <dgm:spPr/>
      <dgm:t>
        <a:bodyPr/>
        <a:lstStyle/>
        <a:p>
          <a:endParaRPr lang="en-US"/>
        </a:p>
      </dgm:t>
    </dgm:pt>
    <dgm:pt modelId="{5028E202-F365-462E-8F5C-3FA27990EDCB}" type="pres">
      <dgm:prSet presAssocID="{74E94A43-D2C8-4D2F-8859-A830C5CC0304}" presName="linear" presStyleCnt="0">
        <dgm:presLayoutVars>
          <dgm:dir/>
          <dgm:animLvl val="lvl"/>
          <dgm:resizeHandles val="exact"/>
        </dgm:presLayoutVars>
      </dgm:prSet>
      <dgm:spPr/>
      <dgm:t>
        <a:bodyPr/>
        <a:lstStyle/>
        <a:p>
          <a:endParaRPr lang="en-US"/>
        </a:p>
      </dgm:t>
    </dgm:pt>
    <dgm:pt modelId="{6FCA076D-47D5-42AA-9CE1-7595442BCB74}" type="pres">
      <dgm:prSet presAssocID="{89010075-FC6B-4037-933C-F6941761472F}" presName="parentLin" presStyleCnt="0"/>
      <dgm:spPr/>
    </dgm:pt>
    <dgm:pt modelId="{AEF715B8-0370-4BA3-A236-AB6F2F1F9AED}" type="pres">
      <dgm:prSet presAssocID="{89010075-FC6B-4037-933C-F6941761472F}" presName="parentLeftMargin" presStyleLbl="node1" presStyleIdx="0" presStyleCnt="4"/>
      <dgm:spPr/>
      <dgm:t>
        <a:bodyPr/>
        <a:lstStyle/>
        <a:p>
          <a:endParaRPr lang="en-US"/>
        </a:p>
      </dgm:t>
    </dgm:pt>
    <dgm:pt modelId="{1AF5D6F0-2A31-47B1-BCF2-0C66C28E7679}" type="pres">
      <dgm:prSet presAssocID="{89010075-FC6B-4037-933C-F6941761472F}" presName="parentText" presStyleLbl="node1" presStyleIdx="0" presStyleCnt="4">
        <dgm:presLayoutVars>
          <dgm:chMax val="0"/>
          <dgm:bulletEnabled val="1"/>
        </dgm:presLayoutVars>
      </dgm:prSet>
      <dgm:spPr/>
      <dgm:t>
        <a:bodyPr/>
        <a:lstStyle/>
        <a:p>
          <a:endParaRPr lang="en-US"/>
        </a:p>
      </dgm:t>
    </dgm:pt>
    <dgm:pt modelId="{068B45DC-C833-437B-9AA9-863905EDE7A5}" type="pres">
      <dgm:prSet presAssocID="{89010075-FC6B-4037-933C-F6941761472F}" presName="negativeSpace" presStyleCnt="0"/>
      <dgm:spPr/>
    </dgm:pt>
    <dgm:pt modelId="{D6DD7322-0F78-4B79-9F74-96898A0616E9}" type="pres">
      <dgm:prSet presAssocID="{89010075-FC6B-4037-933C-F6941761472F}" presName="childText" presStyleLbl="conFgAcc1" presStyleIdx="0" presStyleCnt="4">
        <dgm:presLayoutVars>
          <dgm:bulletEnabled val="1"/>
        </dgm:presLayoutVars>
      </dgm:prSet>
      <dgm:spPr/>
    </dgm:pt>
    <dgm:pt modelId="{C84E04EE-B98E-4E34-A09B-80FEE3B2E5F2}" type="pres">
      <dgm:prSet presAssocID="{60C15254-A633-4CFE-948F-E7D3B0519498}" presName="spaceBetweenRectangles" presStyleCnt="0"/>
      <dgm:spPr/>
    </dgm:pt>
    <dgm:pt modelId="{05BC689F-E884-4462-8E39-B19BA304DAF9}" type="pres">
      <dgm:prSet presAssocID="{33857AF1-0B3E-4DFD-8F48-EFEAEB92C44D}" presName="parentLin" presStyleCnt="0"/>
      <dgm:spPr/>
    </dgm:pt>
    <dgm:pt modelId="{F21CB96B-2FE4-4982-99F5-AA314EAFB891}" type="pres">
      <dgm:prSet presAssocID="{33857AF1-0B3E-4DFD-8F48-EFEAEB92C44D}" presName="parentLeftMargin" presStyleLbl="node1" presStyleIdx="0" presStyleCnt="4"/>
      <dgm:spPr/>
      <dgm:t>
        <a:bodyPr/>
        <a:lstStyle/>
        <a:p>
          <a:endParaRPr lang="en-US"/>
        </a:p>
      </dgm:t>
    </dgm:pt>
    <dgm:pt modelId="{1C4DFE6C-75AB-4E01-A8C0-DFB6255D0763}" type="pres">
      <dgm:prSet presAssocID="{33857AF1-0B3E-4DFD-8F48-EFEAEB92C44D}" presName="parentText" presStyleLbl="node1" presStyleIdx="1" presStyleCnt="4">
        <dgm:presLayoutVars>
          <dgm:chMax val="0"/>
          <dgm:bulletEnabled val="1"/>
        </dgm:presLayoutVars>
      </dgm:prSet>
      <dgm:spPr/>
      <dgm:t>
        <a:bodyPr/>
        <a:lstStyle/>
        <a:p>
          <a:endParaRPr lang="en-US"/>
        </a:p>
      </dgm:t>
    </dgm:pt>
    <dgm:pt modelId="{19B62C5E-7188-460C-B5C3-7ECE4B724009}" type="pres">
      <dgm:prSet presAssocID="{33857AF1-0B3E-4DFD-8F48-EFEAEB92C44D}" presName="negativeSpace" presStyleCnt="0"/>
      <dgm:spPr/>
    </dgm:pt>
    <dgm:pt modelId="{2D8B0B9E-7D8C-4FCA-94DC-0E114BEA69C9}" type="pres">
      <dgm:prSet presAssocID="{33857AF1-0B3E-4DFD-8F48-EFEAEB92C44D}" presName="childText" presStyleLbl="conFgAcc1" presStyleIdx="1" presStyleCnt="4">
        <dgm:presLayoutVars>
          <dgm:bulletEnabled val="1"/>
        </dgm:presLayoutVars>
      </dgm:prSet>
      <dgm:spPr/>
    </dgm:pt>
    <dgm:pt modelId="{D416CE9D-A256-48C8-9462-715AAAD18DE2}" type="pres">
      <dgm:prSet presAssocID="{EECFD9A4-6C27-4D6F-A9C2-11DD379D6CE9}" presName="spaceBetweenRectangles" presStyleCnt="0"/>
      <dgm:spPr/>
    </dgm:pt>
    <dgm:pt modelId="{C7913FDD-C708-45E5-80E2-B02766073819}" type="pres">
      <dgm:prSet presAssocID="{9DA118E6-4F1B-49AC-8C77-97C23DAF659A}" presName="parentLin" presStyleCnt="0"/>
      <dgm:spPr/>
    </dgm:pt>
    <dgm:pt modelId="{95F0CB69-131F-4E74-8A8A-EB3C01A18489}" type="pres">
      <dgm:prSet presAssocID="{9DA118E6-4F1B-49AC-8C77-97C23DAF659A}" presName="parentLeftMargin" presStyleLbl="node1" presStyleIdx="1" presStyleCnt="4"/>
      <dgm:spPr/>
      <dgm:t>
        <a:bodyPr/>
        <a:lstStyle/>
        <a:p>
          <a:endParaRPr lang="en-US"/>
        </a:p>
      </dgm:t>
    </dgm:pt>
    <dgm:pt modelId="{CCF38E29-799A-4FE5-BEE0-7BB2FF44915A}" type="pres">
      <dgm:prSet presAssocID="{9DA118E6-4F1B-49AC-8C77-97C23DAF659A}" presName="parentText" presStyleLbl="node1" presStyleIdx="2" presStyleCnt="4">
        <dgm:presLayoutVars>
          <dgm:chMax val="0"/>
          <dgm:bulletEnabled val="1"/>
        </dgm:presLayoutVars>
      </dgm:prSet>
      <dgm:spPr/>
      <dgm:t>
        <a:bodyPr/>
        <a:lstStyle/>
        <a:p>
          <a:endParaRPr lang="en-US"/>
        </a:p>
      </dgm:t>
    </dgm:pt>
    <dgm:pt modelId="{7F319E66-031E-42AC-B25A-BF983920B341}" type="pres">
      <dgm:prSet presAssocID="{9DA118E6-4F1B-49AC-8C77-97C23DAF659A}" presName="negativeSpace" presStyleCnt="0"/>
      <dgm:spPr/>
    </dgm:pt>
    <dgm:pt modelId="{DD20A01D-EAA9-4195-A64D-1012CAC9AB96}" type="pres">
      <dgm:prSet presAssocID="{9DA118E6-4F1B-49AC-8C77-97C23DAF659A}" presName="childText" presStyleLbl="conFgAcc1" presStyleIdx="2" presStyleCnt="4">
        <dgm:presLayoutVars>
          <dgm:bulletEnabled val="1"/>
        </dgm:presLayoutVars>
      </dgm:prSet>
      <dgm:spPr/>
    </dgm:pt>
    <dgm:pt modelId="{AFB567CD-0834-4605-BFE9-6F5CF0C6F7A1}" type="pres">
      <dgm:prSet presAssocID="{1CD1443E-7666-4E0A-852E-FEF8B949928C}" presName="spaceBetweenRectangles" presStyleCnt="0"/>
      <dgm:spPr/>
    </dgm:pt>
    <dgm:pt modelId="{FCAC0367-10EC-41AC-9B99-81B0A1C1B8C5}" type="pres">
      <dgm:prSet presAssocID="{918C3B91-44AF-46A2-A7E8-E0F3F12EBC75}" presName="parentLin" presStyleCnt="0"/>
      <dgm:spPr/>
    </dgm:pt>
    <dgm:pt modelId="{57F058EA-6C1A-4294-8435-99BFFD58CCC1}" type="pres">
      <dgm:prSet presAssocID="{918C3B91-44AF-46A2-A7E8-E0F3F12EBC75}" presName="parentLeftMargin" presStyleLbl="node1" presStyleIdx="2" presStyleCnt="4"/>
      <dgm:spPr/>
      <dgm:t>
        <a:bodyPr/>
        <a:lstStyle/>
        <a:p>
          <a:endParaRPr lang="en-US"/>
        </a:p>
      </dgm:t>
    </dgm:pt>
    <dgm:pt modelId="{067E575A-036D-46E0-93B4-69F3C29A184D}" type="pres">
      <dgm:prSet presAssocID="{918C3B91-44AF-46A2-A7E8-E0F3F12EBC75}" presName="parentText" presStyleLbl="node1" presStyleIdx="3" presStyleCnt="4">
        <dgm:presLayoutVars>
          <dgm:chMax val="0"/>
          <dgm:bulletEnabled val="1"/>
        </dgm:presLayoutVars>
      </dgm:prSet>
      <dgm:spPr/>
      <dgm:t>
        <a:bodyPr/>
        <a:lstStyle/>
        <a:p>
          <a:endParaRPr lang="en-US"/>
        </a:p>
      </dgm:t>
    </dgm:pt>
    <dgm:pt modelId="{35676898-B6D3-491D-A310-12791A468460}" type="pres">
      <dgm:prSet presAssocID="{918C3B91-44AF-46A2-A7E8-E0F3F12EBC75}" presName="negativeSpace" presStyleCnt="0"/>
      <dgm:spPr/>
    </dgm:pt>
    <dgm:pt modelId="{70C897CF-AB36-42CC-82FC-10BE457E6A30}" type="pres">
      <dgm:prSet presAssocID="{918C3B91-44AF-46A2-A7E8-E0F3F12EBC75}" presName="childText" presStyleLbl="conFgAcc1" presStyleIdx="3" presStyleCnt="4">
        <dgm:presLayoutVars>
          <dgm:bulletEnabled val="1"/>
        </dgm:presLayoutVars>
      </dgm:prSet>
      <dgm:spPr/>
    </dgm:pt>
  </dgm:ptLst>
  <dgm:cxnLst>
    <dgm:cxn modelId="{153FA117-1D81-4045-BC93-6BEDEC94E13E}" type="presOf" srcId="{89010075-FC6B-4037-933C-F6941761472F}" destId="{1AF5D6F0-2A31-47B1-BCF2-0C66C28E7679}" srcOrd="1" destOrd="0" presId="urn:microsoft.com/office/officeart/2005/8/layout/list1"/>
    <dgm:cxn modelId="{919E0BA3-E650-43AA-A4CF-5D9D4E1D173A}" srcId="{74E94A43-D2C8-4D2F-8859-A830C5CC0304}" destId="{89010075-FC6B-4037-933C-F6941761472F}" srcOrd="0" destOrd="0" parTransId="{C69B27F1-984A-4EAB-A4B9-DAE4948B685E}" sibTransId="{60C15254-A633-4CFE-948F-E7D3B0519498}"/>
    <dgm:cxn modelId="{F10D16A1-2E4A-42A7-A223-92A24F8F1C16}" type="presOf" srcId="{74E94A43-D2C8-4D2F-8859-A830C5CC0304}" destId="{5028E202-F365-462E-8F5C-3FA27990EDCB}" srcOrd="0" destOrd="0" presId="urn:microsoft.com/office/officeart/2005/8/layout/list1"/>
    <dgm:cxn modelId="{07D23A24-9661-43E9-BDB3-6884A846A5F2}" type="presOf" srcId="{918C3B91-44AF-46A2-A7E8-E0F3F12EBC75}" destId="{57F058EA-6C1A-4294-8435-99BFFD58CCC1}" srcOrd="0" destOrd="0" presId="urn:microsoft.com/office/officeart/2005/8/layout/list1"/>
    <dgm:cxn modelId="{469F437A-17C7-460C-9591-0E060C93DEE2}" srcId="{74E94A43-D2C8-4D2F-8859-A830C5CC0304}" destId="{33857AF1-0B3E-4DFD-8F48-EFEAEB92C44D}" srcOrd="1" destOrd="0" parTransId="{32D941B7-4F8C-482F-AB3F-A0515D067338}" sibTransId="{EECFD9A4-6C27-4D6F-A9C2-11DD379D6CE9}"/>
    <dgm:cxn modelId="{5D8953D4-D495-4B8B-B12B-CF78F94606D3}" type="presOf" srcId="{33857AF1-0B3E-4DFD-8F48-EFEAEB92C44D}" destId="{1C4DFE6C-75AB-4E01-A8C0-DFB6255D0763}" srcOrd="1" destOrd="0" presId="urn:microsoft.com/office/officeart/2005/8/layout/list1"/>
    <dgm:cxn modelId="{0EC60988-6209-4849-9A88-BC230B5A8FD6}" type="presOf" srcId="{918C3B91-44AF-46A2-A7E8-E0F3F12EBC75}" destId="{067E575A-036D-46E0-93B4-69F3C29A184D}" srcOrd="1" destOrd="0" presId="urn:microsoft.com/office/officeart/2005/8/layout/list1"/>
    <dgm:cxn modelId="{B4909646-3D4D-42C5-BCC2-DF8962ED657B}" type="presOf" srcId="{33857AF1-0B3E-4DFD-8F48-EFEAEB92C44D}" destId="{F21CB96B-2FE4-4982-99F5-AA314EAFB891}" srcOrd="0" destOrd="0" presId="urn:microsoft.com/office/officeart/2005/8/layout/list1"/>
    <dgm:cxn modelId="{07768507-FE7B-40D0-9247-5F7E91292F96}" srcId="{74E94A43-D2C8-4D2F-8859-A830C5CC0304}" destId="{9DA118E6-4F1B-49AC-8C77-97C23DAF659A}" srcOrd="2" destOrd="0" parTransId="{129B9DC1-191D-438D-8FCC-1407111C497A}" sibTransId="{1CD1443E-7666-4E0A-852E-FEF8B949928C}"/>
    <dgm:cxn modelId="{50C2CE09-2D92-4829-BD7A-98304B491847}" type="presOf" srcId="{9DA118E6-4F1B-49AC-8C77-97C23DAF659A}" destId="{CCF38E29-799A-4FE5-BEE0-7BB2FF44915A}" srcOrd="1" destOrd="0" presId="urn:microsoft.com/office/officeart/2005/8/layout/list1"/>
    <dgm:cxn modelId="{6349F800-E318-425E-A27D-5E29C08E6C40}" type="presOf" srcId="{89010075-FC6B-4037-933C-F6941761472F}" destId="{AEF715B8-0370-4BA3-A236-AB6F2F1F9AED}" srcOrd="0" destOrd="0" presId="urn:microsoft.com/office/officeart/2005/8/layout/list1"/>
    <dgm:cxn modelId="{40B499B2-2732-4E3C-99BA-58F294C207B5}" type="presOf" srcId="{9DA118E6-4F1B-49AC-8C77-97C23DAF659A}" destId="{95F0CB69-131F-4E74-8A8A-EB3C01A18489}" srcOrd="0" destOrd="0" presId="urn:microsoft.com/office/officeart/2005/8/layout/list1"/>
    <dgm:cxn modelId="{932ADE48-1E42-4DA0-8B2B-D3F0B2A52407}" srcId="{74E94A43-D2C8-4D2F-8859-A830C5CC0304}" destId="{918C3B91-44AF-46A2-A7E8-E0F3F12EBC75}" srcOrd="3" destOrd="0" parTransId="{EC6F4DD2-0E42-48A6-81A9-3218F850016B}" sibTransId="{D1A3B435-BE86-457C-AF43-B24936431053}"/>
    <dgm:cxn modelId="{820BC215-7AFD-489F-B3B6-BA8B66C7C1BE}" type="presParOf" srcId="{5028E202-F365-462E-8F5C-3FA27990EDCB}" destId="{6FCA076D-47D5-42AA-9CE1-7595442BCB74}" srcOrd="0" destOrd="0" presId="urn:microsoft.com/office/officeart/2005/8/layout/list1"/>
    <dgm:cxn modelId="{528B0FEA-C435-4504-B1EE-9E7AB8F4F130}" type="presParOf" srcId="{6FCA076D-47D5-42AA-9CE1-7595442BCB74}" destId="{AEF715B8-0370-4BA3-A236-AB6F2F1F9AED}" srcOrd="0" destOrd="0" presId="urn:microsoft.com/office/officeart/2005/8/layout/list1"/>
    <dgm:cxn modelId="{736E4E68-0B58-46D3-956D-FD01DC42F6A2}" type="presParOf" srcId="{6FCA076D-47D5-42AA-9CE1-7595442BCB74}" destId="{1AF5D6F0-2A31-47B1-BCF2-0C66C28E7679}" srcOrd="1" destOrd="0" presId="urn:microsoft.com/office/officeart/2005/8/layout/list1"/>
    <dgm:cxn modelId="{7AE75D5C-5F86-43C2-AB89-4ABCABC8385B}" type="presParOf" srcId="{5028E202-F365-462E-8F5C-3FA27990EDCB}" destId="{068B45DC-C833-437B-9AA9-863905EDE7A5}" srcOrd="1" destOrd="0" presId="urn:microsoft.com/office/officeart/2005/8/layout/list1"/>
    <dgm:cxn modelId="{447B3A2A-BDAA-4209-AD06-A03B4126019A}" type="presParOf" srcId="{5028E202-F365-462E-8F5C-3FA27990EDCB}" destId="{D6DD7322-0F78-4B79-9F74-96898A0616E9}" srcOrd="2" destOrd="0" presId="urn:microsoft.com/office/officeart/2005/8/layout/list1"/>
    <dgm:cxn modelId="{CC52F2CD-7038-4973-97EB-1E3CF1C2BDD2}" type="presParOf" srcId="{5028E202-F365-462E-8F5C-3FA27990EDCB}" destId="{C84E04EE-B98E-4E34-A09B-80FEE3B2E5F2}" srcOrd="3" destOrd="0" presId="urn:microsoft.com/office/officeart/2005/8/layout/list1"/>
    <dgm:cxn modelId="{75301AF0-B862-4CEF-8BCE-3B3896D2A0E9}" type="presParOf" srcId="{5028E202-F365-462E-8F5C-3FA27990EDCB}" destId="{05BC689F-E884-4462-8E39-B19BA304DAF9}" srcOrd="4" destOrd="0" presId="urn:microsoft.com/office/officeart/2005/8/layout/list1"/>
    <dgm:cxn modelId="{A924BD7F-6396-4ABF-81DA-4EC144A781C2}" type="presParOf" srcId="{05BC689F-E884-4462-8E39-B19BA304DAF9}" destId="{F21CB96B-2FE4-4982-99F5-AA314EAFB891}" srcOrd="0" destOrd="0" presId="urn:microsoft.com/office/officeart/2005/8/layout/list1"/>
    <dgm:cxn modelId="{681597E8-CCDE-4873-A16C-3358F0A40AA3}" type="presParOf" srcId="{05BC689F-E884-4462-8E39-B19BA304DAF9}" destId="{1C4DFE6C-75AB-4E01-A8C0-DFB6255D0763}" srcOrd="1" destOrd="0" presId="urn:microsoft.com/office/officeart/2005/8/layout/list1"/>
    <dgm:cxn modelId="{36F20DEE-2606-4F10-94FF-4204E2EA8324}" type="presParOf" srcId="{5028E202-F365-462E-8F5C-3FA27990EDCB}" destId="{19B62C5E-7188-460C-B5C3-7ECE4B724009}" srcOrd="5" destOrd="0" presId="urn:microsoft.com/office/officeart/2005/8/layout/list1"/>
    <dgm:cxn modelId="{841FF3EA-8E11-4D58-A046-CE8901D2138B}" type="presParOf" srcId="{5028E202-F365-462E-8F5C-3FA27990EDCB}" destId="{2D8B0B9E-7D8C-4FCA-94DC-0E114BEA69C9}" srcOrd="6" destOrd="0" presId="urn:microsoft.com/office/officeart/2005/8/layout/list1"/>
    <dgm:cxn modelId="{C0FFE194-4C70-46F3-ABC6-24EA5AAD1164}" type="presParOf" srcId="{5028E202-F365-462E-8F5C-3FA27990EDCB}" destId="{D416CE9D-A256-48C8-9462-715AAAD18DE2}" srcOrd="7" destOrd="0" presId="urn:microsoft.com/office/officeart/2005/8/layout/list1"/>
    <dgm:cxn modelId="{FC87A107-9D80-4615-8E60-47390F92A719}" type="presParOf" srcId="{5028E202-F365-462E-8F5C-3FA27990EDCB}" destId="{C7913FDD-C708-45E5-80E2-B02766073819}" srcOrd="8" destOrd="0" presId="urn:microsoft.com/office/officeart/2005/8/layout/list1"/>
    <dgm:cxn modelId="{3E27383E-C9B2-466A-B309-37E227D8B281}" type="presParOf" srcId="{C7913FDD-C708-45E5-80E2-B02766073819}" destId="{95F0CB69-131F-4E74-8A8A-EB3C01A18489}" srcOrd="0" destOrd="0" presId="urn:microsoft.com/office/officeart/2005/8/layout/list1"/>
    <dgm:cxn modelId="{AA1DDDF7-361C-4D02-822A-4D8669D1A800}" type="presParOf" srcId="{C7913FDD-C708-45E5-80E2-B02766073819}" destId="{CCF38E29-799A-4FE5-BEE0-7BB2FF44915A}" srcOrd="1" destOrd="0" presId="urn:microsoft.com/office/officeart/2005/8/layout/list1"/>
    <dgm:cxn modelId="{F00C0C76-C14B-491D-B0D7-56EF34B46FEB}" type="presParOf" srcId="{5028E202-F365-462E-8F5C-3FA27990EDCB}" destId="{7F319E66-031E-42AC-B25A-BF983920B341}" srcOrd="9" destOrd="0" presId="urn:microsoft.com/office/officeart/2005/8/layout/list1"/>
    <dgm:cxn modelId="{7F97425A-0DA8-40A4-A496-3C4101D7B693}" type="presParOf" srcId="{5028E202-F365-462E-8F5C-3FA27990EDCB}" destId="{DD20A01D-EAA9-4195-A64D-1012CAC9AB96}" srcOrd="10" destOrd="0" presId="urn:microsoft.com/office/officeart/2005/8/layout/list1"/>
    <dgm:cxn modelId="{D9752C63-9796-4516-BDA9-356D3627781D}" type="presParOf" srcId="{5028E202-F365-462E-8F5C-3FA27990EDCB}" destId="{AFB567CD-0834-4605-BFE9-6F5CF0C6F7A1}" srcOrd="11" destOrd="0" presId="urn:microsoft.com/office/officeart/2005/8/layout/list1"/>
    <dgm:cxn modelId="{A3E1404D-7DD0-4299-8CB0-43F88392F2D7}" type="presParOf" srcId="{5028E202-F365-462E-8F5C-3FA27990EDCB}" destId="{FCAC0367-10EC-41AC-9B99-81B0A1C1B8C5}" srcOrd="12" destOrd="0" presId="urn:microsoft.com/office/officeart/2005/8/layout/list1"/>
    <dgm:cxn modelId="{6FDE11D2-FC01-4C95-AC06-09580664B216}" type="presParOf" srcId="{FCAC0367-10EC-41AC-9B99-81B0A1C1B8C5}" destId="{57F058EA-6C1A-4294-8435-99BFFD58CCC1}" srcOrd="0" destOrd="0" presId="urn:microsoft.com/office/officeart/2005/8/layout/list1"/>
    <dgm:cxn modelId="{FC91D0C8-F023-42EE-AC21-A8AF3CEFE36B}" type="presParOf" srcId="{FCAC0367-10EC-41AC-9B99-81B0A1C1B8C5}" destId="{067E575A-036D-46E0-93B4-69F3C29A184D}" srcOrd="1" destOrd="0" presId="urn:microsoft.com/office/officeart/2005/8/layout/list1"/>
    <dgm:cxn modelId="{B682C482-4F43-45EB-9111-795056ECEE5C}" type="presParOf" srcId="{5028E202-F365-462E-8F5C-3FA27990EDCB}" destId="{35676898-B6D3-491D-A310-12791A468460}" srcOrd="13" destOrd="0" presId="urn:microsoft.com/office/officeart/2005/8/layout/list1"/>
    <dgm:cxn modelId="{B365C2C8-AA24-4F27-86ED-6341A5717E78}" type="presParOf" srcId="{5028E202-F365-462E-8F5C-3FA27990EDCB}" destId="{70C897CF-AB36-42CC-82FC-10BE457E6A3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D7322-0F78-4B79-9F74-96898A0616E9}">
      <dsp:nvSpPr>
        <dsp:cNvPr id="0" name=""/>
        <dsp:cNvSpPr/>
      </dsp:nvSpPr>
      <dsp:spPr>
        <a:xfrm>
          <a:off x="0" y="347020"/>
          <a:ext cx="6096000" cy="579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F5D6F0-2A31-47B1-BCF2-0C66C28E7679}">
      <dsp:nvSpPr>
        <dsp:cNvPr id="0" name=""/>
        <dsp:cNvSpPr/>
      </dsp:nvSpPr>
      <dsp:spPr>
        <a:xfrm>
          <a:off x="304800" y="7539"/>
          <a:ext cx="4267200" cy="678960"/>
        </a:xfrm>
        <a:prstGeom prst="roundRect">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6F97"/>
              </a:solidFill>
            </a:rPr>
            <a:t>Background</a:t>
          </a:r>
          <a:endParaRPr lang="en-US" sz="2300" b="1" kern="1200" dirty="0">
            <a:solidFill>
              <a:srgbClr val="006F97"/>
            </a:solidFill>
          </a:endParaRPr>
        </a:p>
      </dsp:txBody>
      <dsp:txXfrm>
        <a:off x="337944" y="40683"/>
        <a:ext cx="4200912" cy="612672"/>
      </dsp:txXfrm>
    </dsp:sp>
    <dsp:sp modelId="{2D8B0B9E-7D8C-4FCA-94DC-0E114BEA69C9}">
      <dsp:nvSpPr>
        <dsp:cNvPr id="0" name=""/>
        <dsp:cNvSpPr/>
      </dsp:nvSpPr>
      <dsp:spPr>
        <a:xfrm>
          <a:off x="0" y="1390300"/>
          <a:ext cx="6096000" cy="579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4DFE6C-75AB-4E01-A8C0-DFB6255D0763}">
      <dsp:nvSpPr>
        <dsp:cNvPr id="0" name=""/>
        <dsp:cNvSpPr/>
      </dsp:nvSpPr>
      <dsp:spPr>
        <a:xfrm>
          <a:off x="304800" y="1050819"/>
          <a:ext cx="4267200" cy="678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solidFill>
                <a:srgbClr val="006F97"/>
              </a:solidFill>
            </a:rPr>
            <a:t>Diagnosis</a:t>
          </a:r>
          <a:endParaRPr lang="en-US" sz="2300" kern="1200" dirty="0">
            <a:solidFill>
              <a:srgbClr val="006F97"/>
            </a:solidFill>
          </a:endParaRPr>
        </a:p>
      </dsp:txBody>
      <dsp:txXfrm>
        <a:off x="337944" y="1083963"/>
        <a:ext cx="4200912" cy="612672"/>
      </dsp:txXfrm>
    </dsp:sp>
    <dsp:sp modelId="{DD20A01D-EAA9-4195-A64D-1012CAC9AB96}">
      <dsp:nvSpPr>
        <dsp:cNvPr id="0" name=""/>
        <dsp:cNvSpPr/>
      </dsp:nvSpPr>
      <dsp:spPr>
        <a:xfrm>
          <a:off x="0" y="2433580"/>
          <a:ext cx="6096000" cy="579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F38E29-799A-4FE5-BEE0-7BB2FF44915A}">
      <dsp:nvSpPr>
        <dsp:cNvPr id="0" name=""/>
        <dsp:cNvSpPr/>
      </dsp:nvSpPr>
      <dsp:spPr>
        <a:xfrm>
          <a:off x="304800" y="2094100"/>
          <a:ext cx="4267200" cy="678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solidFill>
                <a:srgbClr val="006F97"/>
              </a:solidFill>
            </a:rPr>
            <a:t>Management</a:t>
          </a:r>
          <a:endParaRPr lang="en-US" sz="2300" kern="1200" dirty="0">
            <a:solidFill>
              <a:srgbClr val="006F97"/>
            </a:solidFill>
          </a:endParaRPr>
        </a:p>
      </dsp:txBody>
      <dsp:txXfrm>
        <a:off x="337944" y="2127244"/>
        <a:ext cx="4200912" cy="612672"/>
      </dsp:txXfrm>
    </dsp:sp>
    <dsp:sp modelId="{70C897CF-AB36-42CC-82FC-10BE457E6A30}">
      <dsp:nvSpPr>
        <dsp:cNvPr id="0" name=""/>
        <dsp:cNvSpPr/>
      </dsp:nvSpPr>
      <dsp:spPr>
        <a:xfrm>
          <a:off x="0" y="3476860"/>
          <a:ext cx="6096000" cy="579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7E575A-036D-46E0-93B4-69F3C29A184D}">
      <dsp:nvSpPr>
        <dsp:cNvPr id="0" name=""/>
        <dsp:cNvSpPr/>
      </dsp:nvSpPr>
      <dsp:spPr>
        <a:xfrm>
          <a:off x="304800" y="3137380"/>
          <a:ext cx="4267200" cy="678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solidFill>
                <a:srgbClr val="006F97"/>
              </a:solidFill>
            </a:rPr>
            <a:t>Questions</a:t>
          </a:r>
          <a:endParaRPr lang="en-US" sz="2300" kern="1200" dirty="0">
            <a:solidFill>
              <a:srgbClr val="006F97"/>
            </a:solidFill>
          </a:endParaRPr>
        </a:p>
      </dsp:txBody>
      <dsp:txXfrm>
        <a:off x="337944" y="3170524"/>
        <a:ext cx="420091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D7322-0F78-4B79-9F74-96898A0616E9}">
      <dsp:nvSpPr>
        <dsp:cNvPr id="0" name=""/>
        <dsp:cNvSpPr/>
      </dsp:nvSpPr>
      <dsp:spPr>
        <a:xfrm>
          <a:off x="0" y="347020"/>
          <a:ext cx="6096000" cy="579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F5D6F0-2A31-47B1-BCF2-0C66C28E7679}">
      <dsp:nvSpPr>
        <dsp:cNvPr id="0" name=""/>
        <dsp:cNvSpPr/>
      </dsp:nvSpPr>
      <dsp:spPr>
        <a:xfrm>
          <a:off x="304800" y="7539"/>
          <a:ext cx="4267200" cy="678960"/>
        </a:xfrm>
        <a:prstGeom prst="roundRect">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solidFill>
                <a:srgbClr val="006F97"/>
              </a:solidFill>
            </a:rPr>
            <a:t>Background</a:t>
          </a:r>
          <a:endParaRPr lang="en-US" sz="2300" kern="1200" dirty="0">
            <a:solidFill>
              <a:srgbClr val="006F97"/>
            </a:solidFill>
          </a:endParaRPr>
        </a:p>
      </dsp:txBody>
      <dsp:txXfrm>
        <a:off x="337944" y="40683"/>
        <a:ext cx="4200912" cy="612672"/>
      </dsp:txXfrm>
    </dsp:sp>
    <dsp:sp modelId="{2D8B0B9E-7D8C-4FCA-94DC-0E114BEA69C9}">
      <dsp:nvSpPr>
        <dsp:cNvPr id="0" name=""/>
        <dsp:cNvSpPr/>
      </dsp:nvSpPr>
      <dsp:spPr>
        <a:xfrm>
          <a:off x="0" y="1390300"/>
          <a:ext cx="6096000" cy="579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4DFE6C-75AB-4E01-A8C0-DFB6255D0763}">
      <dsp:nvSpPr>
        <dsp:cNvPr id="0" name=""/>
        <dsp:cNvSpPr/>
      </dsp:nvSpPr>
      <dsp:spPr>
        <a:xfrm>
          <a:off x="304800" y="1050819"/>
          <a:ext cx="4267200" cy="678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6F97"/>
              </a:solidFill>
            </a:rPr>
            <a:t>Diagnosis</a:t>
          </a:r>
          <a:endParaRPr lang="en-US" sz="2300" b="1" kern="1200" dirty="0">
            <a:solidFill>
              <a:srgbClr val="006F97"/>
            </a:solidFill>
          </a:endParaRPr>
        </a:p>
      </dsp:txBody>
      <dsp:txXfrm>
        <a:off x="337944" y="1083963"/>
        <a:ext cx="4200912" cy="612672"/>
      </dsp:txXfrm>
    </dsp:sp>
    <dsp:sp modelId="{DD20A01D-EAA9-4195-A64D-1012CAC9AB96}">
      <dsp:nvSpPr>
        <dsp:cNvPr id="0" name=""/>
        <dsp:cNvSpPr/>
      </dsp:nvSpPr>
      <dsp:spPr>
        <a:xfrm>
          <a:off x="0" y="2433580"/>
          <a:ext cx="6096000" cy="579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F38E29-799A-4FE5-BEE0-7BB2FF44915A}">
      <dsp:nvSpPr>
        <dsp:cNvPr id="0" name=""/>
        <dsp:cNvSpPr/>
      </dsp:nvSpPr>
      <dsp:spPr>
        <a:xfrm>
          <a:off x="304800" y="2094100"/>
          <a:ext cx="4267200" cy="678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solidFill>
                <a:srgbClr val="006F97"/>
              </a:solidFill>
            </a:rPr>
            <a:t>Management</a:t>
          </a:r>
          <a:endParaRPr lang="en-US" sz="2300" kern="1200" dirty="0">
            <a:solidFill>
              <a:srgbClr val="006F97"/>
            </a:solidFill>
          </a:endParaRPr>
        </a:p>
      </dsp:txBody>
      <dsp:txXfrm>
        <a:off x="337944" y="2127244"/>
        <a:ext cx="4200912" cy="612672"/>
      </dsp:txXfrm>
    </dsp:sp>
    <dsp:sp modelId="{70C897CF-AB36-42CC-82FC-10BE457E6A30}">
      <dsp:nvSpPr>
        <dsp:cNvPr id="0" name=""/>
        <dsp:cNvSpPr/>
      </dsp:nvSpPr>
      <dsp:spPr>
        <a:xfrm>
          <a:off x="0" y="3476860"/>
          <a:ext cx="6096000" cy="579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7E575A-036D-46E0-93B4-69F3C29A184D}">
      <dsp:nvSpPr>
        <dsp:cNvPr id="0" name=""/>
        <dsp:cNvSpPr/>
      </dsp:nvSpPr>
      <dsp:spPr>
        <a:xfrm>
          <a:off x="304800" y="3137380"/>
          <a:ext cx="4267200" cy="678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solidFill>
                <a:srgbClr val="006F97"/>
              </a:solidFill>
            </a:rPr>
            <a:t>Questions</a:t>
          </a:r>
          <a:endParaRPr lang="en-US" sz="2300" kern="1200" dirty="0">
            <a:solidFill>
              <a:srgbClr val="006F97"/>
            </a:solidFill>
          </a:endParaRPr>
        </a:p>
      </dsp:txBody>
      <dsp:txXfrm>
        <a:off x="337944" y="3170524"/>
        <a:ext cx="4200912"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29BFF-EE5F-48E2-BB76-6F65605821DC}">
      <dsp:nvSpPr>
        <dsp:cNvPr id="0" name=""/>
        <dsp:cNvSpPr/>
      </dsp:nvSpPr>
      <dsp:spPr>
        <a:xfrm>
          <a:off x="0" y="69056"/>
          <a:ext cx="2369343" cy="142160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6F97"/>
              </a:solidFill>
            </a:rPr>
            <a:t>DOE  -  2 Years  -  70%</a:t>
          </a:r>
          <a:endParaRPr lang="en-US" sz="1500" b="1" kern="1200" dirty="0">
            <a:solidFill>
              <a:srgbClr val="006F97"/>
            </a:solidFill>
          </a:endParaRPr>
        </a:p>
      </dsp:txBody>
      <dsp:txXfrm>
        <a:off x="0" y="69056"/>
        <a:ext cx="2369343" cy="1421606"/>
      </dsp:txXfrm>
    </dsp:sp>
    <dsp:sp modelId="{565095A3-186E-46E3-9B5F-072B46F66E6D}">
      <dsp:nvSpPr>
        <dsp:cNvPr id="0" name=""/>
        <dsp:cNvSpPr/>
      </dsp:nvSpPr>
      <dsp:spPr>
        <a:xfrm>
          <a:off x="2606278" y="69056"/>
          <a:ext cx="2369343" cy="14216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6F97"/>
              </a:solidFill>
            </a:rPr>
            <a:t>Fatigue- 90%</a:t>
          </a:r>
          <a:endParaRPr lang="en-US" sz="1500" b="1" kern="1200" dirty="0">
            <a:solidFill>
              <a:srgbClr val="006F97"/>
            </a:solidFill>
          </a:endParaRPr>
        </a:p>
      </dsp:txBody>
      <dsp:txXfrm>
        <a:off x="2675675" y="138453"/>
        <a:ext cx="2230549" cy="1282812"/>
      </dsp:txXfrm>
    </dsp:sp>
    <dsp:sp modelId="{B8E14BD8-7285-42D7-9B56-62897B23F8B9}">
      <dsp:nvSpPr>
        <dsp:cNvPr id="0" name=""/>
        <dsp:cNvSpPr/>
      </dsp:nvSpPr>
      <dsp:spPr>
        <a:xfrm>
          <a:off x="5212556" y="69056"/>
          <a:ext cx="2369343" cy="14216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6F97"/>
              </a:solidFill>
            </a:rPr>
            <a:t>Peripheral Edema – 10%</a:t>
          </a:r>
          <a:endParaRPr lang="en-US" sz="1500" b="1" kern="1200" dirty="0">
            <a:solidFill>
              <a:srgbClr val="006F97"/>
            </a:solidFill>
          </a:endParaRPr>
        </a:p>
      </dsp:txBody>
      <dsp:txXfrm>
        <a:off x="5281953" y="138453"/>
        <a:ext cx="2230549" cy="1282812"/>
      </dsp:txXfrm>
    </dsp:sp>
    <dsp:sp modelId="{1D373DE1-CFB1-4904-BB91-8224C80655B3}">
      <dsp:nvSpPr>
        <dsp:cNvPr id="0" name=""/>
        <dsp:cNvSpPr/>
      </dsp:nvSpPr>
      <dsp:spPr>
        <a:xfrm>
          <a:off x="0" y="1727596"/>
          <a:ext cx="2369343" cy="1421606"/>
        </a:xfrm>
        <a:prstGeom prst="hexag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6F97"/>
              </a:solidFill>
            </a:rPr>
            <a:t>CP  -  RV ischemia  -  30%</a:t>
          </a:r>
          <a:endParaRPr lang="en-US" sz="1500" b="1" kern="1200" dirty="0">
            <a:solidFill>
              <a:srgbClr val="006F97"/>
            </a:solidFill>
          </a:endParaRPr>
        </a:p>
      </dsp:txBody>
      <dsp:txXfrm>
        <a:off x="315912" y="1917143"/>
        <a:ext cx="1737519" cy="1042512"/>
      </dsp:txXfrm>
    </dsp:sp>
    <dsp:sp modelId="{EFE19633-E343-49C6-ADD0-3C06EB529AFC}">
      <dsp:nvSpPr>
        <dsp:cNvPr id="0" name=""/>
        <dsp:cNvSpPr/>
      </dsp:nvSpPr>
      <dsp:spPr>
        <a:xfrm>
          <a:off x="2606278" y="1727596"/>
          <a:ext cx="2369343" cy="1421606"/>
        </a:xfrm>
        <a:prstGeom prst="diamond">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6F97"/>
              </a:solidFill>
            </a:rPr>
            <a:t>Raynaud’s phenomenon- 10%</a:t>
          </a:r>
          <a:endParaRPr lang="en-US" sz="1500" b="1" kern="1200" dirty="0">
            <a:solidFill>
              <a:srgbClr val="006F97"/>
            </a:solidFill>
          </a:endParaRPr>
        </a:p>
      </dsp:txBody>
      <dsp:txXfrm>
        <a:off x="3198614" y="2082998"/>
        <a:ext cx="1184671" cy="710803"/>
      </dsp:txXfrm>
    </dsp:sp>
    <dsp:sp modelId="{1C4F8D6B-1DB0-43D5-8DE8-6F9639D577FE}">
      <dsp:nvSpPr>
        <dsp:cNvPr id="0" name=""/>
        <dsp:cNvSpPr/>
      </dsp:nvSpPr>
      <dsp:spPr>
        <a:xfrm>
          <a:off x="5212556" y="1727596"/>
          <a:ext cx="2369343" cy="1421606"/>
        </a:xfrm>
        <a:prstGeom prst="hexag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6F97"/>
              </a:solidFill>
            </a:rPr>
            <a:t>Early Satiety – 50%</a:t>
          </a:r>
          <a:endParaRPr lang="en-US" sz="1500" b="1" kern="1200" dirty="0">
            <a:solidFill>
              <a:srgbClr val="006F97"/>
            </a:solidFill>
          </a:endParaRPr>
        </a:p>
      </dsp:txBody>
      <dsp:txXfrm>
        <a:off x="5528468" y="1917143"/>
        <a:ext cx="1737519" cy="1042512"/>
      </dsp:txXfrm>
    </dsp:sp>
    <dsp:sp modelId="{153F8466-BBD2-47B2-9094-828E93E499B6}">
      <dsp:nvSpPr>
        <dsp:cNvPr id="0" name=""/>
        <dsp:cNvSpPr/>
      </dsp:nvSpPr>
      <dsp:spPr>
        <a:xfrm>
          <a:off x="0" y="3386137"/>
          <a:ext cx="2369343" cy="142160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6F97"/>
              </a:solidFill>
            </a:rPr>
            <a:t>Syncope / near syncope – 30%</a:t>
          </a:r>
          <a:endParaRPr lang="en-US" sz="1500" b="1" kern="1200" dirty="0">
            <a:solidFill>
              <a:srgbClr val="006F97"/>
            </a:solidFill>
          </a:endParaRPr>
        </a:p>
      </dsp:txBody>
      <dsp:txXfrm>
        <a:off x="0" y="3386137"/>
        <a:ext cx="2369343" cy="1421606"/>
      </dsp:txXfrm>
    </dsp:sp>
    <dsp:sp modelId="{E4460DEF-C133-41FB-B89F-F40A8264386B}">
      <dsp:nvSpPr>
        <dsp:cNvPr id="0" name=""/>
        <dsp:cNvSpPr/>
      </dsp:nvSpPr>
      <dsp:spPr>
        <a:xfrm>
          <a:off x="2606278" y="3386137"/>
          <a:ext cx="2369343" cy="14216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6F97"/>
              </a:solidFill>
            </a:rPr>
            <a:t>Ascites- 20%</a:t>
          </a:r>
          <a:endParaRPr lang="en-US" sz="1500" b="1" kern="1200" dirty="0">
            <a:solidFill>
              <a:srgbClr val="006F97"/>
            </a:solidFill>
          </a:endParaRPr>
        </a:p>
      </dsp:txBody>
      <dsp:txXfrm>
        <a:off x="2675675" y="3455534"/>
        <a:ext cx="2230549" cy="1282812"/>
      </dsp:txXfrm>
    </dsp:sp>
    <dsp:sp modelId="{CECE8A26-3372-4C7C-A5A0-A555A5457513}">
      <dsp:nvSpPr>
        <dsp:cNvPr id="0" name=""/>
        <dsp:cNvSpPr/>
      </dsp:nvSpPr>
      <dsp:spPr>
        <a:xfrm>
          <a:off x="5212556" y="3386137"/>
          <a:ext cx="2369343" cy="14216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6F97"/>
              </a:solidFill>
            </a:rPr>
            <a:t>Hoarseness- 10%</a:t>
          </a:r>
          <a:endParaRPr lang="en-US" sz="1500" b="1" kern="1200" dirty="0">
            <a:solidFill>
              <a:srgbClr val="006F97"/>
            </a:solidFill>
          </a:endParaRPr>
        </a:p>
      </dsp:txBody>
      <dsp:txXfrm>
        <a:off x="5281953" y="3455534"/>
        <a:ext cx="2230549" cy="1282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D7322-0F78-4B79-9F74-96898A0616E9}">
      <dsp:nvSpPr>
        <dsp:cNvPr id="0" name=""/>
        <dsp:cNvSpPr/>
      </dsp:nvSpPr>
      <dsp:spPr>
        <a:xfrm>
          <a:off x="0" y="347020"/>
          <a:ext cx="6096000" cy="579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F5D6F0-2A31-47B1-BCF2-0C66C28E7679}">
      <dsp:nvSpPr>
        <dsp:cNvPr id="0" name=""/>
        <dsp:cNvSpPr/>
      </dsp:nvSpPr>
      <dsp:spPr>
        <a:xfrm>
          <a:off x="304800" y="7539"/>
          <a:ext cx="4267200" cy="678960"/>
        </a:xfrm>
        <a:prstGeom prst="roundRect">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solidFill>
                <a:srgbClr val="006F97"/>
              </a:solidFill>
            </a:rPr>
            <a:t>Background</a:t>
          </a:r>
          <a:endParaRPr lang="en-US" sz="2300" kern="1200" dirty="0">
            <a:solidFill>
              <a:srgbClr val="006F97"/>
            </a:solidFill>
          </a:endParaRPr>
        </a:p>
      </dsp:txBody>
      <dsp:txXfrm>
        <a:off x="337944" y="40683"/>
        <a:ext cx="4200912" cy="612672"/>
      </dsp:txXfrm>
    </dsp:sp>
    <dsp:sp modelId="{2D8B0B9E-7D8C-4FCA-94DC-0E114BEA69C9}">
      <dsp:nvSpPr>
        <dsp:cNvPr id="0" name=""/>
        <dsp:cNvSpPr/>
      </dsp:nvSpPr>
      <dsp:spPr>
        <a:xfrm>
          <a:off x="0" y="1390300"/>
          <a:ext cx="6096000" cy="579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4DFE6C-75AB-4E01-A8C0-DFB6255D0763}">
      <dsp:nvSpPr>
        <dsp:cNvPr id="0" name=""/>
        <dsp:cNvSpPr/>
      </dsp:nvSpPr>
      <dsp:spPr>
        <a:xfrm>
          <a:off x="304800" y="1050819"/>
          <a:ext cx="4267200" cy="678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solidFill>
                <a:srgbClr val="006F97"/>
              </a:solidFill>
            </a:rPr>
            <a:t>Diagnosis</a:t>
          </a:r>
          <a:endParaRPr lang="en-US" sz="2300" kern="1200" dirty="0">
            <a:solidFill>
              <a:srgbClr val="006F97"/>
            </a:solidFill>
          </a:endParaRPr>
        </a:p>
      </dsp:txBody>
      <dsp:txXfrm>
        <a:off x="337944" y="1083963"/>
        <a:ext cx="4200912" cy="612672"/>
      </dsp:txXfrm>
    </dsp:sp>
    <dsp:sp modelId="{DD20A01D-EAA9-4195-A64D-1012CAC9AB96}">
      <dsp:nvSpPr>
        <dsp:cNvPr id="0" name=""/>
        <dsp:cNvSpPr/>
      </dsp:nvSpPr>
      <dsp:spPr>
        <a:xfrm>
          <a:off x="0" y="2433580"/>
          <a:ext cx="6096000" cy="579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F38E29-799A-4FE5-BEE0-7BB2FF44915A}">
      <dsp:nvSpPr>
        <dsp:cNvPr id="0" name=""/>
        <dsp:cNvSpPr/>
      </dsp:nvSpPr>
      <dsp:spPr>
        <a:xfrm>
          <a:off x="304800" y="2094100"/>
          <a:ext cx="4267200" cy="678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006F97"/>
              </a:solidFill>
            </a:rPr>
            <a:t>Management</a:t>
          </a:r>
          <a:endParaRPr lang="en-US" sz="2300" b="1" kern="1200" dirty="0">
            <a:solidFill>
              <a:srgbClr val="006F97"/>
            </a:solidFill>
          </a:endParaRPr>
        </a:p>
      </dsp:txBody>
      <dsp:txXfrm>
        <a:off x="337944" y="2127244"/>
        <a:ext cx="4200912" cy="612672"/>
      </dsp:txXfrm>
    </dsp:sp>
    <dsp:sp modelId="{70C897CF-AB36-42CC-82FC-10BE457E6A30}">
      <dsp:nvSpPr>
        <dsp:cNvPr id="0" name=""/>
        <dsp:cNvSpPr/>
      </dsp:nvSpPr>
      <dsp:spPr>
        <a:xfrm>
          <a:off x="0" y="3476860"/>
          <a:ext cx="6096000" cy="579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7E575A-036D-46E0-93B4-69F3C29A184D}">
      <dsp:nvSpPr>
        <dsp:cNvPr id="0" name=""/>
        <dsp:cNvSpPr/>
      </dsp:nvSpPr>
      <dsp:spPr>
        <a:xfrm>
          <a:off x="304800" y="3137380"/>
          <a:ext cx="4267200" cy="678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solidFill>
                <a:srgbClr val="006F97"/>
              </a:solidFill>
            </a:rPr>
            <a:t>Questions</a:t>
          </a:r>
          <a:endParaRPr lang="en-US" sz="2300" kern="1200" dirty="0">
            <a:solidFill>
              <a:srgbClr val="006F97"/>
            </a:solidFill>
          </a:endParaRPr>
        </a:p>
      </dsp:txBody>
      <dsp:txXfrm>
        <a:off x="337944" y="3170524"/>
        <a:ext cx="42009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smtClean="0">
                <a:ea typeface="MS PGothic" pitchFamily="34" charset="-128"/>
              </a:defRPr>
            </a:lvl1pPr>
          </a:lstStyle>
          <a:p>
            <a:pPr>
              <a:defRPr/>
            </a:pPr>
            <a:fld id="{3E3CF837-C79B-4C7C-ADBE-ABF9A7084157}" type="slidenum">
              <a:rPr lang="en-US"/>
              <a:pPr>
                <a:defRPr/>
              </a:pPr>
              <a:t>‹#›</a:t>
            </a:fld>
            <a:endParaRPr lang="en-US"/>
          </a:p>
        </p:txBody>
      </p:sp>
    </p:spTree>
    <p:extLst>
      <p:ext uri="{BB962C8B-B14F-4D97-AF65-F5344CB8AC3E}">
        <p14:creationId xmlns:p14="http://schemas.microsoft.com/office/powerpoint/2010/main" val="189053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1</a:t>
            </a:fld>
            <a:endParaRPr lang="en-US"/>
          </a:p>
        </p:txBody>
      </p:sp>
    </p:spTree>
    <p:extLst>
      <p:ext uri="{BB962C8B-B14F-4D97-AF65-F5344CB8AC3E}">
        <p14:creationId xmlns:p14="http://schemas.microsoft.com/office/powerpoint/2010/main" val="862106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10</a:t>
            </a:fld>
            <a:endParaRPr lang="en-US"/>
          </a:p>
        </p:txBody>
      </p:sp>
    </p:spTree>
    <p:extLst>
      <p:ext uri="{BB962C8B-B14F-4D97-AF65-F5344CB8AC3E}">
        <p14:creationId xmlns:p14="http://schemas.microsoft.com/office/powerpoint/2010/main" val="68575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11</a:t>
            </a:fld>
            <a:endParaRPr lang="en-US"/>
          </a:p>
        </p:txBody>
      </p:sp>
    </p:spTree>
    <p:extLst>
      <p:ext uri="{BB962C8B-B14F-4D97-AF65-F5344CB8AC3E}">
        <p14:creationId xmlns:p14="http://schemas.microsoft.com/office/powerpoint/2010/main" val="420899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12</a:t>
            </a:fld>
            <a:endParaRPr lang="en-US"/>
          </a:p>
        </p:txBody>
      </p:sp>
    </p:spTree>
    <p:extLst>
      <p:ext uri="{BB962C8B-B14F-4D97-AF65-F5344CB8AC3E}">
        <p14:creationId xmlns:p14="http://schemas.microsoft.com/office/powerpoint/2010/main" val="3584961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What is the next best step in management?
https://www.polleverywhere.com/multiple_choice_polls/ocNP2MP5tcaKu2V</a:t>
            </a:r>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13</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07217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14</a:t>
            </a:fld>
            <a:endParaRPr lang="en-US"/>
          </a:p>
        </p:txBody>
      </p:sp>
    </p:spTree>
    <p:extLst>
      <p:ext uri="{BB962C8B-B14F-4D97-AF65-F5344CB8AC3E}">
        <p14:creationId xmlns:p14="http://schemas.microsoft.com/office/powerpoint/2010/main" val="1212156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15</a:t>
            </a:fld>
            <a:endParaRPr lang="en-US"/>
          </a:p>
        </p:txBody>
      </p:sp>
    </p:spTree>
    <p:extLst>
      <p:ext uri="{BB962C8B-B14F-4D97-AF65-F5344CB8AC3E}">
        <p14:creationId xmlns:p14="http://schemas.microsoft.com/office/powerpoint/2010/main" val="1973174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a:latin typeface="Arial" pitchFamily="34" charset="0"/>
                <a:ea typeface="msgothic" charset="0"/>
                <a:cs typeface="msgothic" charset="0"/>
              </a:rPr>
              <a:t>Survival estimates of patients in REVEAL using Kaplan–Meier estimates stratified by newly versus previously diagnosed patients and survival estimated by a delayed entry model accounting for truncation. The model includes all REVEAL patients but the number of patients at risk is limited to the time period during which they were followed in the study. Therefore, the first 3 months is estimated exclusively based on newly diagnosed patients and thereafter combined data from previously diagnosed patients and long-term follow-up of newly diagnosed patients. #: newly diagnosed; ¶: previously diagnosed.</a:t>
            </a:r>
          </a:p>
        </p:txBody>
      </p:sp>
    </p:spTree>
    <p:extLst>
      <p:ext uri="{BB962C8B-B14F-4D97-AF65-F5344CB8AC3E}">
        <p14:creationId xmlns:p14="http://schemas.microsoft.com/office/powerpoint/2010/main" val="1333137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17</a:t>
            </a:fld>
            <a:endParaRPr lang="en-US"/>
          </a:p>
        </p:txBody>
      </p:sp>
    </p:spTree>
    <p:extLst>
      <p:ext uri="{BB962C8B-B14F-4D97-AF65-F5344CB8AC3E}">
        <p14:creationId xmlns:p14="http://schemas.microsoft.com/office/powerpoint/2010/main" val="4257123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eaLnBrk="1" hangingPunct="1">
              <a:defRPr/>
            </a:pPr>
            <a:r>
              <a:rPr lang="en-US" dirty="0" smtClean="0"/>
              <a:t>Normal</a:t>
            </a:r>
          </a:p>
          <a:p>
            <a:pPr eaLnBrk="1" hangingPunct="1">
              <a:defRPr/>
            </a:pPr>
            <a:r>
              <a:rPr lang="en-US" dirty="0" smtClean="0"/>
              <a:t>Smooth muscle hypertrophy</a:t>
            </a:r>
          </a:p>
          <a:p>
            <a:pPr eaLnBrk="1" hangingPunct="1">
              <a:defRPr/>
            </a:pPr>
            <a:r>
              <a:rPr lang="en-US" dirty="0" smtClean="0"/>
              <a:t>Intimal hyperplasia</a:t>
            </a:r>
          </a:p>
          <a:p>
            <a:pPr eaLnBrk="1" hangingPunct="1">
              <a:defRPr/>
            </a:pPr>
            <a:r>
              <a:rPr lang="en-US" dirty="0" smtClean="0"/>
              <a:t>In situ thrombosis</a:t>
            </a:r>
          </a:p>
          <a:p>
            <a:pPr eaLnBrk="1" hangingPunct="1">
              <a:defRPr/>
            </a:pPr>
            <a:r>
              <a:rPr lang="en-US" dirty="0" err="1" smtClean="0"/>
              <a:t>Plexogenic</a:t>
            </a:r>
            <a:r>
              <a:rPr lang="en-US" dirty="0" smtClean="0"/>
              <a:t> lesion</a:t>
            </a:r>
          </a:p>
          <a:p>
            <a:endParaRPr lang="en-US" dirty="0"/>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18</a:t>
            </a:fld>
            <a:endParaRPr lang="en-US"/>
          </a:p>
        </p:txBody>
      </p:sp>
    </p:spTree>
    <p:extLst>
      <p:ext uri="{BB962C8B-B14F-4D97-AF65-F5344CB8AC3E}">
        <p14:creationId xmlns:p14="http://schemas.microsoft.com/office/powerpoint/2010/main" val="3478695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19</a:t>
            </a:fld>
            <a:endParaRPr lang="en-US"/>
          </a:p>
        </p:txBody>
      </p:sp>
    </p:spTree>
    <p:extLst>
      <p:ext uri="{BB962C8B-B14F-4D97-AF65-F5344CB8AC3E}">
        <p14:creationId xmlns:p14="http://schemas.microsoft.com/office/powerpoint/2010/main" val="322722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2</a:t>
            </a:fld>
            <a:endParaRPr lang="en-US"/>
          </a:p>
        </p:txBody>
      </p:sp>
    </p:spTree>
    <p:extLst>
      <p:ext uri="{BB962C8B-B14F-4D97-AF65-F5344CB8AC3E}">
        <p14:creationId xmlns:p14="http://schemas.microsoft.com/office/powerpoint/2010/main" val="3891614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400" eaLnBrk="1" hangingPunct="1">
              <a:spcBef>
                <a:spcPct val="0"/>
              </a:spcBef>
            </a:pPr>
            <a:r>
              <a:rPr lang="en-GB" dirty="0" smtClean="0"/>
              <a:t>The exact causes of the development of PAH remain unknown. However, research has led to a better understanding of underlying pathological mechanisms.</a:t>
            </a:r>
          </a:p>
          <a:p>
            <a:pPr defTabSz="914400" eaLnBrk="1" hangingPunct="1">
              <a:spcBef>
                <a:spcPct val="0"/>
              </a:spcBef>
            </a:pPr>
            <a:r>
              <a:rPr lang="en-GB" dirty="0" smtClean="0"/>
              <a:t>PAH is recognised as a complex, multi-factorial condition involving numerous biochemical pathways and different cell types.</a:t>
            </a:r>
            <a:r>
              <a:rPr lang="en-GB" baseline="30000" dirty="0" smtClean="0"/>
              <a:t>1,2</a:t>
            </a:r>
            <a:r>
              <a:rPr lang="en-GB" dirty="0" smtClean="0"/>
              <a:t> Endothelial dysfunction, an abnormality of the inner lining of blood vessels, is believed to occur early in disease pathogenesis, and this leads to endothelial and smooth muscle cell proliferation followed by structural changes (remodelling) of the pulmonary vascular bed, which in turn results in an increase in pulmonary vascular resistance. Vascular remodelling itself involves every layer of the vessel wall and is characterised by proliferative and obstructive changes involving many cell types; including endothelial cells, smooth muscle cells, and fibroblasts.</a:t>
            </a:r>
            <a:r>
              <a:rPr lang="en-GB" baseline="30000" dirty="0" smtClean="0"/>
              <a:t>1 </a:t>
            </a:r>
            <a:r>
              <a:rPr lang="en-GB" dirty="0" smtClean="0"/>
              <a:t>Inflammatory cells and platelets may also play a significant role in PAH.</a:t>
            </a:r>
          </a:p>
          <a:p>
            <a:pPr defTabSz="914400" eaLnBrk="1" hangingPunct="1">
              <a:spcBef>
                <a:spcPct val="0"/>
              </a:spcBef>
            </a:pPr>
            <a:r>
              <a:rPr lang="en-GB" dirty="0" smtClean="0"/>
              <a:t>Endothelial dysfunction results in chronically impaired production of vasodilatory mediators, such as </a:t>
            </a:r>
            <a:r>
              <a:rPr lang="en-GB" b="1" dirty="0" smtClean="0"/>
              <a:t>nitric oxide (NO) </a:t>
            </a:r>
            <a:r>
              <a:rPr lang="en-GB" dirty="0" smtClean="0"/>
              <a:t>and </a:t>
            </a:r>
            <a:r>
              <a:rPr lang="en-GB" b="1" dirty="0" smtClean="0"/>
              <a:t>prostacyclin</a:t>
            </a:r>
            <a:r>
              <a:rPr lang="en-GB" dirty="0" smtClean="0"/>
              <a:t>, along with prolonged overexpression of vasoconstrictors, such as </a:t>
            </a:r>
            <a:r>
              <a:rPr lang="en-GB" b="1" dirty="0" smtClean="0"/>
              <a:t>endothelin-1 (ET-1),</a:t>
            </a:r>
            <a:r>
              <a:rPr lang="en-GB" dirty="0" smtClean="0"/>
              <a:t> which not only affect vascular tone but also promote vascular remodelling. These substances are important therapeutic targets for new treatment options in PAH.</a:t>
            </a:r>
            <a:r>
              <a:rPr lang="en-GB" baseline="30000" dirty="0" smtClean="0"/>
              <a:t>1,3</a:t>
            </a:r>
          </a:p>
          <a:p>
            <a:pPr defTabSz="914400" eaLnBrk="1" hangingPunct="1">
              <a:spcBef>
                <a:spcPct val="0"/>
              </a:spcBef>
            </a:pPr>
            <a:endParaRPr lang="en-GB" dirty="0" smtClean="0"/>
          </a:p>
          <a:p>
            <a:pPr marL="228600" indent="-228600" defTabSz="914400" eaLnBrk="1" hangingPunct="1">
              <a:spcBef>
                <a:spcPct val="0"/>
              </a:spcBef>
              <a:buAutoNum type="arabicPeriod"/>
            </a:pPr>
            <a:r>
              <a:rPr lang="en-GB" dirty="0" err="1" smtClean="0"/>
              <a:t>Galiè</a:t>
            </a:r>
            <a:r>
              <a:rPr lang="en-GB" dirty="0" smtClean="0"/>
              <a:t> N, et al. </a:t>
            </a:r>
            <a:r>
              <a:rPr lang="en-GB" i="1" dirty="0" err="1" smtClean="0"/>
              <a:t>Eur</a:t>
            </a:r>
            <a:r>
              <a:rPr lang="en-GB" i="1" dirty="0" smtClean="0"/>
              <a:t> Heart J</a:t>
            </a:r>
            <a:r>
              <a:rPr lang="en-GB" dirty="0" smtClean="0"/>
              <a:t> 2009;30:2493–537;</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en-GB" sz="1200" kern="1200" dirty="0" smtClean="0">
                <a:solidFill>
                  <a:schemeClr val="tx1"/>
                </a:solidFill>
                <a:latin typeface="Arial" charset="0"/>
                <a:ea typeface="ＭＳ Ｐゴシック" pitchFamily="34" charset="-128"/>
                <a:cs typeface="ＭＳ Ｐゴシック" charset="0"/>
              </a:rPr>
              <a:t>McLaughlin VV, et al. </a:t>
            </a:r>
            <a:r>
              <a:rPr lang="en-GB" sz="1200" i="1" kern="1200" dirty="0" smtClean="0">
                <a:solidFill>
                  <a:schemeClr val="tx1"/>
                </a:solidFill>
                <a:latin typeface="Arial" charset="0"/>
                <a:ea typeface="ＭＳ Ｐゴシック" pitchFamily="34" charset="-128"/>
                <a:cs typeface="ＭＳ Ｐゴシック" charset="0"/>
              </a:rPr>
              <a:t>Circulation</a:t>
            </a:r>
            <a:r>
              <a:rPr lang="en-GB" sz="1200" kern="1200" dirty="0" smtClean="0">
                <a:solidFill>
                  <a:schemeClr val="tx1"/>
                </a:solidFill>
                <a:latin typeface="Arial" charset="0"/>
                <a:ea typeface="ＭＳ Ｐゴシック" pitchFamily="34" charset="-128"/>
                <a:cs typeface="ＭＳ Ｐゴシック" charset="0"/>
              </a:rPr>
              <a:t> 2009;119:2250–94;</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en-GB" dirty="0" smtClean="0"/>
              <a:t>Humbert M, et al. </a:t>
            </a:r>
            <a:r>
              <a:rPr lang="en-GB" i="1" dirty="0" smtClean="0"/>
              <a:t>N </a:t>
            </a:r>
            <a:r>
              <a:rPr lang="en-GB" i="1" dirty="0" err="1" smtClean="0"/>
              <a:t>Engl</a:t>
            </a:r>
            <a:r>
              <a:rPr lang="en-GB" i="1" dirty="0" smtClean="0"/>
              <a:t> J Med</a:t>
            </a:r>
            <a:r>
              <a:rPr lang="en-GB" dirty="0" smtClean="0"/>
              <a:t> 2004;351:1425–36.</a:t>
            </a:r>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20</a:t>
            </a:fld>
            <a:endParaRPr lang="en-US"/>
          </a:p>
        </p:txBody>
      </p:sp>
    </p:spTree>
    <p:extLst>
      <p:ext uri="{BB962C8B-B14F-4D97-AF65-F5344CB8AC3E}">
        <p14:creationId xmlns:p14="http://schemas.microsoft.com/office/powerpoint/2010/main" val="1292728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err="1"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Simonneau</a:t>
            </a:r>
            <a:r>
              <a:rPr lang="en-US" sz="1200" b="0"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 et al. </a:t>
            </a:r>
            <a:r>
              <a:rPr lang="en-US" sz="1200" b="0" i="1"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J Am </a:t>
            </a:r>
            <a:r>
              <a:rPr lang="en-US" sz="1200" b="0" i="1" dirty="0" err="1"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Coll</a:t>
            </a:r>
            <a:r>
              <a:rPr lang="en-US" sz="1200" b="0" i="1"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1200" b="0" i="1" dirty="0" err="1"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Cardiol</a:t>
            </a:r>
            <a:r>
              <a:rPr lang="en-US" sz="1200" b="0"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 2009;54(1 </a:t>
            </a:r>
            <a:r>
              <a:rPr lang="en-US" sz="1200" b="0" dirty="0" err="1"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suppl</a:t>
            </a:r>
            <a:r>
              <a:rPr lang="en-US" sz="1200" b="0"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 S):S43-S54.</a:t>
            </a:r>
          </a:p>
          <a:p>
            <a:endParaRPr lang="en-US" dirty="0"/>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21</a:t>
            </a:fld>
            <a:endParaRPr lang="en-US"/>
          </a:p>
        </p:txBody>
      </p:sp>
    </p:spTree>
    <p:extLst>
      <p:ext uri="{BB962C8B-B14F-4D97-AF65-F5344CB8AC3E}">
        <p14:creationId xmlns:p14="http://schemas.microsoft.com/office/powerpoint/2010/main" val="769889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cs typeface="Arial" charset="0"/>
              </a:rPr>
              <a:t>1.Peacock AJ et al. </a:t>
            </a:r>
            <a:r>
              <a:rPr lang="en-GB" sz="1200" i="1" dirty="0" err="1" smtClean="0">
                <a:cs typeface="Arial" charset="0"/>
              </a:rPr>
              <a:t>Eur</a:t>
            </a:r>
            <a:r>
              <a:rPr lang="en-GB" sz="1200" i="1" dirty="0" smtClean="0">
                <a:cs typeface="Arial" charset="0"/>
              </a:rPr>
              <a:t> </a:t>
            </a:r>
            <a:r>
              <a:rPr lang="en-GB" sz="1200" i="1" dirty="0" err="1" smtClean="0">
                <a:cs typeface="Arial" charset="0"/>
              </a:rPr>
              <a:t>Respir</a:t>
            </a:r>
            <a:r>
              <a:rPr lang="en-GB" sz="1200" i="1" dirty="0" smtClean="0">
                <a:cs typeface="Arial" charset="0"/>
              </a:rPr>
              <a:t> J</a:t>
            </a:r>
            <a:r>
              <a:rPr lang="en-GB" sz="1200" dirty="0" smtClean="0">
                <a:cs typeface="Arial" charset="0"/>
              </a:rPr>
              <a:t> 2007; 2. </a:t>
            </a:r>
            <a:r>
              <a:rPr lang="en-GB" sz="1200" dirty="0" err="1" smtClean="0">
                <a:cs typeface="Arial" charset="0"/>
              </a:rPr>
              <a:t>Gaine</a:t>
            </a:r>
            <a:r>
              <a:rPr lang="en-GB" sz="1200" dirty="0" smtClean="0">
                <a:cs typeface="Arial" charset="0"/>
              </a:rPr>
              <a:t> SP, Rubin LJ</a:t>
            </a:r>
            <a:r>
              <a:rPr lang="en-GB" sz="1200" i="1" dirty="0" smtClean="0">
                <a:cs typeface="Arial" charset="0"/>
              </a:rPr>
              <a:t>. Lancet </a:t>
            </a:r>
            <a:r>
              <a:rPr lang="en-GB" sz="1200" dirty="0" smtClean="0">
                <a:cs typeface="Arial" charset="0"/>
              </a:rPr>
              <a:t>1998; 3. </a:t>
            </a:r>
            <a:r>
              <a:rPr lang="en-GB" sz="1200" dirty="0" err="1" smtClean="0">
                <a:cs typeface="Arial" charset="0"/>
              </a:rPr>
              <a:t>Badesch</a:t>
            </a:r>
            <a:r>
              <a:rPr lang="en-GB" sz="1200" dirty="0" smtClean="0">
                <a:cs typeface="Arial" charset="0"/>
              </a:rPr>
              <a:t> DB et al. </a:t>
            </a:r>
            <a:r>
              <a:rPr lang="en-GB" sz="1200" i="1" dirty="0" smtClean="0">
                <a:cs typeface="Arial" charset="0"/>
              </a:rPr>
              <a:t>Chest </a:t>
            </a:r>
            <a:r>
              <a:rPr lang="en-GB" sz="1200" dirty="0" smtClean="0">
                <a:cs typeface="Arial" charset="0"/>
              </a:rPr>
              <a:t>2010; 4. </a:t>
            </a:r>
            <a:r>
              <a:rPr lang="fr-FR" sz="1200" dirty="0" err="1" smtClean="0"/>
              <a:t>Hachulla</a:t>
            </a:r>
            <a:r>
              <a:rPr lang="fr-FR" sz="1200" dirty="0" smtClean="0"/>
              <a:t> E et al</a:t>
            </a:r>
            <a:r>
              <a:rPr lang="fr-FR" sz="1200" i="1" dirty="0" smtClean="0"/>
              <a:t>. </a:t>
            </a:r>
            <a:r>
              <a:rPr lang="en-GB" sz="1200" i="1" dirty="0" smtClean="0"/>
              <a:t>Arthritis Rheum </a:t>
            </a:r>
            <a:r>
              <a:rPr lang="en-GB" sz="1200" dirty="0" smtClean="0"/>
              <a:t>2005;</a:t>
            </a:r>
            <a:r>
              <a:rPr lang="en-GB" sz="1200" dirty="0" smtClean="0">
                <a:cs typeface="Arial" charset="0"/>
              </a:rPr>
              <a:t> 5. </a:t>
            </a:r>
            <a:r>
              <a:rPr lang="en-US" sz="1200" dirty="0" err="1" smtClean="0"/>
              <a:t>Mukerjee</a:t>
            </a:r>
            <a:r>
              <a:rPr lang="en-US" sz="1200" dirty="0" smtClean="0"/>
              <a:t> D et al. </a:t>
            </a:r>
            <a:r>
              <a:rPr lang="fr-FR" sz="1200" i="1" dirty="0" smtClean="0"/>
              <a:t>Ann </a:t>
            </a:r>
            <a:r>
              <a:rPr lang="fr-FR" sz="1200" i="1" dirty="0" err="1" smtClean="0"/>
              <a:t>Rheum</a:t>
            </a:r>
            <a:r>
              <a:rPr lang="fr-FR" sz="1200" i="1" dirty="0" smtClean="0"/>
              <a:t> Dis</a:t>
            </a:r>
            <a:r>
              <a:rPr lang="fr-FR" sz="1200" dirty="0" smtClean="0"/>
              <a:t> 2003;</a:t>
            </a:r>
            <a:r>
              <a:rPr lang="en-GB" sz="1200" dirty="0" smtClean="0">
                <a:cs typeface="Arial" charset="0"/>
              </a:rPr>
              <a:t> 6. </a:t>
            </a:r>
            <a:r>
              <a:rPr lang="fr-CH" sz="1200" dirty="0" smtClean="0"/>
              <a:t>Sitbon O et al.</a:t>
            </a:r>
            <a:r>
              <a:rPr lang="en-GB" sz="1200" dirty="0" smtClean="0"/>
              <a:t> </a:t>
            </a:r>
            <a:r>
              <a:rPr lang="en-GB" sz="1200" i="1" dirty="0" smtClean="0"/>
              <a:t>Am J </a:t>
            </a:r>
            <a:r>
              <a:rPr lang="en-GB" sz="1200" i="1" dirty="0" err="1" smtClean="0"/>
              <a:t>Respir</a:t>
            </a:r>
            <a:r>
              <a:rPr lang="en-GB" sz="1200" i="1" dirty="0" smtClean="0"/>
              <a:t> </a:t>
            </a:r>
            <a:r>
              <a:rPr lang="en-GB" sz="1200" i="1" dirty="0" err="1" smtClean="0"/>
              <a:t>Crit</a:t>
            </a:r>
            <a:r>
              <a:rPr lang="en-GB" sz="1200" i="1" dirty="0" smtClean="0"/>
              <a:t> Care Med</a:t>
            </a:r>
            <a:r>
              <a:rPr lang="en-GB" sz="1200" dirty="0" smtClean="0"/>
              <a:t> 2008; 7</a:t>
            </a:r>
            <a:r>
              <a:rPr lang="en-GB" sz="1200" dirty="0" smtClean="0">
                <a:cs typeface="Arial" charset="0"/>
              </a:rPr>
              <a:t>. </a:t>
            </a:r>
            <a:r>
              <a:rPr lang="en-GB" sz="1200" dirty="0" smtClean="0"/>
              <a:t>Machado RF, Gladwin MT. </a:t>
            </a:r>
            <a:r>
              <a:rPr lang="en-GB" sz="1200" i="1" dirty="0" smtClean="0"/>
              <a:t>Chest</a:t>
            </a:r>
            <a:r>
              <a:rPr lang="en-GB" sz="1200" dirty="0" smtClean="0"/>
              <a:t> 2010; 8.Fonseca GH, et al. </a:t>
            </a:r>
            <a:r>
              <a:rPr lang="en-GB" sz="1200" i="1" dirty="0" err="1" smtClean="0"/>
              <a:t>Eur</a:t>
            </a:r>
            <a:r>
              <a:rPr lang="en-GB" sz="1200" i="1" dirty="0" smtClean="0"/>
              <a:t> </a:t>
            </a:r>
            <a:r>
              <a:rPr lang="en-GB" sz="1200" i="1" dirty="0" err="1" smtClean="0"/>
              <a:t>Respir</a:t>
            </a:r>
            <a:r>
              <a:rPr lang="en-GB" sz="1200" i="1" dirty="0" smtClean="0"/>
              <a:t> J</a:t>
            </a:r>
            <a:r>
              <a:rPr lang="en-GB" sz="1200" dirty="0" smtClean="0"/>
              <a:t> 2011; 9. </a:t>
            </a:r>
            <a:r>
              <a:rPr lang="en-GB" sz="1200" dirty="0" err="1" smtClean="0"/>
              <a:t>Lapa</a:t>
            </a:r>
            <a:r>
              <a:rPr lang="en-GB" sz="1200" dirty="0" smtClean="0"/>
              <a:t> M et al. </a:t>
            </a:r>
            <a:r>
              <a:rPr lang="en-GB" sz="1200" i="1" dirty="0" smtClean="0"/>
              <a:t>Circulation</a:t>
            </a:r>
            <a:r>
              <a:rPr lang="en-GB" sz="1200" dirty="0" smtClean="0"/>
              <a:t> 2009</a:t>
            </a:r>
          </a:p>
          <a:p>
            <a:endParaRPr lang="en-US" dirty="0"/>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22</a:t>
            </a:fld>
            <a:endParaRPr lang="en-US"/>
          </a:p>
        </p:txBody>
      </p:sp>
    </p:spTree>
    <p:extLst>
      <p:ext uri="{BB962C8B-B14F-4D97-AF65-F5344CB8AC3E}">
        <p14:creationId xmlns:p14="http://schemas.microsoft.com/office/powerpoint/2010/main" val="2240284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dirty="0" smtClean="0">
                <a:solidFill>
                  <a:schemeClr val="tx1"/>
                </a:solidFill>
                <a:latin typeface="Arial" panose="020B0604020202020204" pitchFamily="34" charset="0"/>
                <a:cs typeface="Arial" panose="020B0604020202020204" pitchFamily="34" charset="0"/>
              </a:rPr>
              <a:t>1. </a:t>
            </a:r>
            <a:r>
              <a:rPr lang="en-US" sz="1200" b="0" dirty="0" err="1" smtClean="0">
                <a:solidFill>
                  <a:schemeClr val="tx1"/>
                </a:solidFill>
                <a:latin typeface="Arial" panose="020B0604020202020204" pitchFamily="34" charset="0"/>
                <a:cs typeface="Arial" panose="020B0604020202020204" pitchFamily="34" charset="0"/>
              </a:rPr>
              <a:t>Simonneau</a:t>
            </a:r>
            <a:r>
              <a:rPr lang="en-US" sz="1200" b="0" dirty="0" smtClean="0">
                <a:solidFill>
                  <a:schemeClr val="tx1"/>
                </a:solidFill>
                <a:latin typeface="Arial" panose="020B0604020202020204" pitchFamily="34" charset="0"/>
                <a:cs typeface="Arial" panose="020B0604020202020204" pitchFamily="34" charset="0"/>
              </a:rPr>
              <a:t> et al. </a:t>
            </a:r>
            <a:r>
              <a:rPr lang="en-US" sz="1200" b="0" i="1" dirty="0" smtClean="0">
                <a:solidFill>
                  <a:schemeClr val="tx1"/>
                </a:solidFill>
                <a:latin typeface="Arial" panose="020B0604020202020204" pitchFamily="34" charset="0"/>
                <a:cs typeface="Arial" panose="020B0604020202020204" pitchFamily="34" charset="0"/>
              </a:rPr>
              <a:t>J Am </a:t>
            </a:r>
            <a:r>
              <a:rPr lang="en-US" sz="1200" b="0" i="1" dirty="0" err="1" smtClean="0">
                <a:solidFill>
                  <a:schemeClr val="tx1"/>
                </a:solidFill>
                <a:latin typeface="Arial" panose="020B0604020202020204" pitchFamily="34" charset="0"/>
                <a:cs typeface="Arial" panose="020B0604020202020204" pitchFamily="34" charset="0"/>
              </a:rPr>
              <a:t>Coll</a:t>
            </a:r>
            <a:r>
              <a:rPr lang="en-US" sz="1200" b="0" i="1" dirty="0" smtClean="0">
                <a:solidFill>
                  <a:schemeClr val="tx1"/>
                </a:solidFill>
                <a:latin typeface="Arial" panose="020B0604020202020204" pitchFamily="34" charset="0"/>
                <a:cs typeface="Arial" panose="020B0604020202020204" pitchFamily="34" charset="0"/>
              </a:rPr>
              <a:t> </a:t>
            </a:r>
            <a:r>
              <a:rPr lang="en-US" sz="1200" b="0" i="1" dirty="0" err="1" smtClean="0">
                <a:solidFill>
                  <a:schemeClr val="tx1"/>
                </a:solidFill>
                <a:latin typeface="Arial" panose="020B0604020202020204" pitchFamily="34" charset="0"/>
                <a:cs typeface="Arial" panose="020B0604020202020204" pitchFamily="34" charset="0"/>
              </a:rPr>
              <a:t>Cardiol</a:t>
            </a:r>
            <a:r>
              <a:rPr lang="en-US" sz="1200" b="0" dirty="0" smtClean="0">
                <a:solidFill>
                  <a:schemeClr val="tx1"/>
                </a:solidFill>
                <a:latin typeface="Arial" panose="020B0604020202020204" pitchFamily="34" charset="0"/>
                <a:cs typeface="Arial" panose="020B0604020202020204" pitchFamily="34" charset="0"/>
              </a:rPr>
              <a:t>. 2009;54(1 </a:t>
            </a:r>
            <a:r>
              <a:rPr lang="en-US" sz="1200" b="0" dirty="0" err="1" smtClean="0">
                <a:solidFill>
                  <a:schemeClr val="tx1"/>
                </a:solidFill>
                <a:latin typeface="Arial" panose="020B0604020202020204" pitchFamily="34" charset="0"/>
                <a:cs typeface="Arial" panose="020B0604020202020204" pitchFamily="34" charset="0"/>
              </a:rPr>
              <a:t>suppl</a:t>
            </a:r>
            <a:r>
              <a:rPr lang="en-US" sz="1200" b="0" dirty="0" smtClean="0">
                <a:solidFill>
                  <a:schemeClr val="tx1"/>
                </a:solidFill>
                <a:latin typeface="Arial" panose="020B0604020202020204" pitchFamily="34" charset="0"/>
                <a:cs typeface="Arial" panose="020B0604020202020204" pitchFamily="34" charset="0"/>
              </a:rPr>
              <a:t> S):S43-S54. 2. </a:t>
            </a:r>
            <a:r>
              <a:rPr lang="en-US" sz="1200" b="0" dirty="0" err="1" smtClean="0">
                <a:solidFill>
                  <a:schemeClr val="tx1"/>
                </a:solidFill>
                <a:latin typeface="Arial" panose="020B0604020202020204" pitchFamily="34" charset="0"/>
                <a:cs typeface="Arial" panose="020B0604020202020204" pitchFamily="34" charset="0"/>
              </a:rPr>
              <a:t>Hachulla</a:t>
            </a:r>
            <a:r>
              <a:rPr lang="en-US" sz="1200" b="0" dirty="0" smtClean="0">
                <a:solidFill>
                  <a:schemeClr val="tx1"/>
                </a:solidFill>
                <a:latin typeface="Arial" panose="020B0604020202020204" pitchFamily="34" charset="0"/>
                <a:cs typeface="Arial" panose="020B0604020202020204" pitchFamily="34" charset="0"/>
              </a:rPr>
              <a:t> et al. </a:t>
            </a:r>
            <a:r>
              <a:rPr lang="en-US" sz="1200" b="0" i="1" dirty="0" smtClean="0">
                <a:solidFill>
                  <a:schemeClr val="tx1"/>
                </a:solidFill>
                <a:latin typeface="Arial" panose="020B0604020202020204" pitchFamily="34" charset="0"/>
                <a:cs typeface="Arial" panose="020B0604020202020204" pitchFamily="34" charset="0"/>
              </a:rPr>
              <a:t>Arthritis Rheum</a:t>
            </a:r>
            <a:r>
              <a:rPr lang="en-US" sz="1200" b="0" dirty="0" smtClean="0">
                <a:solidFill>
                  <a:schemeClr val="tx1"/>
                </a:solidFill>
                <a:latin typeface="Arial" panose="020B0604020202020204" pitchFamily="34" charset="0"/>
                <a:cs typeface="Arial" panose="020B0604020202020204" pitchFamily="34" charset="0"/>
              </a:rPr>
              <a:t>. 2009;60:1831-1839. 3. </a:t>
            </a:r>
            <a:r>
              <a:rPr lang="en-US" sz="1200" b="0" dirty="0" err="1" smtClean="0">
                <a:solidFill>
                  <a:schemeClr val="tx1"/>
                </a:solidFill>
                <a:latin typeface="Arial" panose="020B0604020202020204" pitchFamily="34" charset="0"/>
                <a:cs typeface="Arial" panose="020B0604020202020204" pitchFamily="34" charset="0"/>
              </a:rPr>
              <a:t>Mukerjee</a:t>
            </a:r>
            <a:r>
              <a:rPr lang="en-US" sz="1200" b="0" dirty="0" smtClean="0">
                <a:solidFill>
                  <a:schemeClr val="tx1"/>
                </a:solidFill>
                <a:latin typeface="Arial" panose="020B0604020202020204" pitchFamily="34" charset="0"/>
                <a:cs typeface="Arial" panose="020B0604020202020204" pitchFamily="34" charset="0"/>
              </a:rPr>
              <a:t> et al. </a:t>
            </a:r>
            <a:r>
              <a:rPr lang="en-US" sz="1200" b="0" i="1" dirty="0" smtClean="0">
                <a:solidFill>
                  <a:schemeClr val="tx1"/>
                </a:solidFill>
                <a:latin typeface="Arial" panose="020B0604020202020204" pitchFamily="34" charset="0"/>
                <a:cs typeface="Arial" panose="020B0604020202020204" pitchFamily="34" charset="0"/>
              </a:rPr>
              <a:t>Ann Rheum Dis</a:t>
            </a:r>
            <a:r>
              <a:rPr lang="en-US" sz="1200" b="0" dirty="0" smtClean="0">
                <a:solidFill>
                  <a:schemeClr val="tx1"/>
                </a:solidFill>
                <a:latin typeface="Arial" panose="020B0604020202020204" pitchFamily="34" charset="0"/>
                <a:cs typeface="Arial" panose="020B0604020202020204" pitchFamily="34" charset="0"/>
              </a:rPr>
              <a:t>. 2003;62:1088-1093. 4. </a:t>
            </a:r>
            <a:r>
              <a:rPr lang="en-US" sz="1200" b="0" dirty="0" err="1" smtClean="0">
                <a:solidFill>
                  <a:schemeClr val="tx1"/>
                </a:solidFill>
                <a:latin typeface="Arial" panose="020B0604020202020204" pitchFamily="34" charset="0"/>
                <a:cs typeface="Arial" panose="020B0604020202020204" pitchFamily="34" charset="0"/>
              </a:rPr>
              <a:t>Landzberg</a:t>
            </a:r>
            <a:r>
              <a:rPr lang="en-US" sz="1200" b="0" dirty="0" smtClean="0">
                <a:solidFill>
                  <a:schemeClr val="tx1"/>
                </a:solidFill>
                <a:latin typeface="Arial" panose="020B0604020202020204" pitchFamily="34" charset="0"/>
                <a:cs typeface="Arial" panose="020B0604020202020204" pitchFamily="34" charset="0"/>
              </a:rPr>
              <a:t>. </a:t>
            </a:r>
            <a:r>
              <a:rPr lang="en-US" sz="1200" b="0" i="1" dirty="0" err="1" smtClean="0">
                <a:solidFill>
                  <a:schemeClr val="tx1"/>
                </a:solidFill>
                <a:latin typeface="Arial" panose="020B0604020202020204" pitchFamily="34" charset="0"/>
                <a:cs typeface="Arial" panose="020B0604020202020204" pitchFamily="34" charset="0"/>
              </a:rPr>
              <a:t>Clin</a:t>
            </a:r>
            <a:r>
              <a:rPr lang="en-US" sz="1200" b="0" i="1" dirty="0" smtClean="0">
                <a:solidFill>
                  <a:schemeClr val="tx1"/>
                </a:solidFill>
                <a:latin typeface="Arial" panose="020B0604020202020204" pitchFamily="34" charset="0"/>
                <a:cs typeface="Arial" panose="020B0604020202020204" pitchFamily="34" charset="0"/>
              </a:rPr>
              <a:t> Chest Med</a:t>
            </a:r>
            <a:r>
              <a:rPr lang="en-US" sz="1200" b="0" dirty="0" smtClean="0">
                <a:solidFill>
                  <a:schemeClr val="tx1"/>
                </a:solidFill>
                <a:latin typeface="Arial" panose="020B0604020202020204" pitchFamily="34" charset="0"/>
                <a:cs typeface="Arial" panose="020B0604020202020204" pitchFamily="34" charset="0"/>
              </a:rPr>
              <a:t>. 2007;28:243-253. 5. </a:t>
            </a:r>
            <a:r>
              <a:rPr lang="en-US" sz="1200" b="0" dirty="0" err="1" smtClean="0">
                <a:solidFill>
                  <a:schemeClr val="tx1"/>
                </a:solidFill>
                <a:latin typeface="Arial" panose="020B0604020202020204" pitchFamily="34" charset="0"/>
                <a:cs typeface="Arial" panose="020B0604020202020204" pitchFamily="34" charset="0"/>
              </a:rPr>
              <a:t>Hadengue</a:t>
            </a:r>
            <a:r>
              <a:rPr lang="en-US" sz="1200" b="0" dirty="0" smtClean="0">
                <a:solidFill>
                  <a:schemeClr val="tx1"/>
                </a:solidFill>
                <a:latin typeface="Arial" panose="020B0604020202020204" pitchFamily="34" charset="0"/>
                <a:cs typeface="Arial" panose="020B0604020202020204" pitchFamily="34" charset="0"/>
              </a:rPr>
              <a:t> et al. </a:t>
            </a:r>
            <a:r>
              <a:rPr lang="en-US" sz="1200" b="0" i="1" dirty="0" smtClean="0">
                <a:solidFill>
                  <a:schemeClr val="tx1"/>
                </a:solidFill>
                <a:latin typeface="Arial" panose="020B0604020202020204" pitchFamily="34" charset="0"/>
                <a:cs typeface="Arial" panose="020B0604020202020204" pitchFamily="34" charset="0"/>
              </a:rPr>
              <a:t>Gastroenterology</a:t>
            </a:r>
            <a:r>
              <a:rPr lang="en-US" sz="1200" b="0" dirty="0" smtClean="0">
                <a:solidFill>
                  <a:schemeClr val="tx1"/>
                </a:solidFill>
                <a:latin typeface="Arial" panose="020B0604020202020204" pitchFamily="34" charset="0"/>
                <a:cs typeface="Arial" panose="020B0604020202020204" pitchFamily="34" charset="0"/>
              </a:rPr>
              <a:t>. 1991;100:520-528. 6. </a:t>
            </a:r>
            <a:r>
              <a:rPr lang="en-US" sz="1200" b="0" dirty="0" err="1" smtClean="0">
                <a:solidFill>
                  <a:schemeClr val="tx1"/>
                </a:solidFill>
                <a:latin typeface="Arial" panose="020B0604020202020204" pitchFamily="34" charset="0"/>
                <a:cs typeface="Arial" panose="020B0604020202020204" pitchFamily="34" charset="0"/>
              </a:rPr>
              <a:t>Krowka</a:t>
            </a:r>
            <a:r>
              <a:rPr lang="en-US" sz="1200" b="0" dirty="0" smtClean="0">
                <a:solidFill>
                  <a:schemeClr val="tx1"/>
                </a:solidFill>
                <a:latin typeface="Arial" panose="020B0604020202020204" pitchFamily="34" charset="0"/>
                <a:cs typeface="Arial" panose="020B0604020202020204" pitchFamily="34" charset="0"/>
              </a:rPr>
              <a:t> et al. </a:t>
            </a:r>
            <a:r>
              <a:rPr lang="en-US" sz="1200" b="0" i="1" dirty="0" err="1" smtClean="0">
                <a:solidFill>
                  <a:schemeClr val="tx1"/>
                </a:solidFill>
                <a:latin typeface="Arial" panose="020B0604020202020204" pitchFamily="34" charset="0"/>
                <a:cs typeface="Arial" panose="020B0604020202020204" pitchFamily="34" charset="0"/>
              </a:rPr>
              <a:t>Hepatology</a:t>
            </a:r>
            <a:r>
              <a:rPr lang="en-US" sz="1200" b="0" dirty="0" smtClean="0">
                <a:solidFill>
                  <a:schemeClr val="tx1"/>
                </a:solidFill>
                <a:latin typeface="Arial" panose="020B0604020202020204" pitchFamily="34" charset="0"/>
                <a:cs typeface="Arial" panose="020B0604020202020204" pitchFamily="34" charset="0"/>
              </a:rPr>
              <a:t>. 2006;44:1502-1510. 7. </a:t>
            </a:r>
            <a:r>
              <a:rPr lang="en-US" sz="1200" b="0" dirty="0" err="1" smtClean="0">
                <a:solidFill>
                  <a:schemeClr val="tx1"/>
                </a:solidFill>
                <a:latin typeface="Arial" panose="020B0604020202020204" pitchFamily="34" charset="0"/>
                <a:cs typeface="Arial" panose="020B0604020202020204" pitchFamily="34" charset="0"/>
              </a:rPr>
              <a:t>Sitbon</a:t>
            </a:r>
            <a:r>
              <a:rPr lang="en-US" sz="1200" b="0" dirty="0" smtClean="0">
                <a:solidFill>
                  <a:schemeClr val="tx1"/>
                </a:solidFill>
                <a:latin typeface="Arial" panose="020B0604020202020204" pitchFamily="34" charset="0"/>
                <a:cs typeface="Arial" panose="020B0604020202020204" pitchFamily="34" charset="0"/>
              </a:rPr>
              <a:t> et al. </a:t>
            </a:r>
            <a:r>
              <a:rPr lang="en-US" sz="1200" b="0" i="1" dirty="0" smtClean="0">
                <a:solidFill>
                  <a:schemeClr val="tx1"/>
                </a:solidFill>
                <a:latin typeface="Arial" panose="020B0604020202020204" pitchFamily="34" charset="0"/>
                <a:cs typeface="Arial" panose="020B0604020202020204" pitchFamily="34" charset="0"/>
              </a:rPr>
              <a:t>Am J </a:t>
            </a:r>
            <a:r>
              <a:rPr lang="en-US" sz="1200" b="0" i="1" dirty="0" err="1" smtClean="0">
                <a:solidFill>
                  <a:schemeClr val="tx1"/>
                </a:solidFill>
                <a:latin typeface="Arial" panose="020B0604020202020204" pitchFamily="34" charset="0"/>
                <a:cs typeface="Arial" panose="020B0604020202020204" pitchFamily="34" charset="0"/>
              </a:rPr>
              <a:t>Respir</a:t>
            </a:r>
            <a:r>
              <a:rPr lang="en-US" sz="1200" b="0" i="1" dirty="0" smtClean="0">
                <a:solidFill>
                  <a:schemeClr val="tx1"/>
                </a:solidFill>
                <a:latin typeface="Arial" panose="020B0604020202020204" pitchFamily="34" charset="0"/>
                <a:cs typeface="Arial" panose="020B0604020202020204" pitchFamily="34" charset="0"/>
              </a:rPr>
              <a:t> </a:t>
            </a:r>
            <a:r>
              <a:rPr lang="en-US" sz="1200" b="0" i="1" dirty="0" err="1" smtClean="0">
                <a:solidFill>
                  <a:schemeClr val="tx1"/>
                </a:solidFill>
                <a:latin typeface="Arial" panose="020B0604020202020204" pitchFamily="34" charset="0"/>
                <a:cs typeface="Arial" panose="020B0604020202020204" pitchFamily="34" charset="0"/>
              </a:rPr>
              <a:t>Crit</a:t>
            </a:r>
            <a:r>
              <a:rPr lang="en-US" sz="1200" b="0" i="1" dirty="0" smtClean="0">
                <a:solidFill>
                  <a:schemeClr val="tx1"/>
                </a:solidFill>
                <a:latin typeface="Arial" panose="020B0604020202020204" pitchFamily="34" charset="0"/>
                <a:cs typeface="Arial" panose="020B0604020202020204" pitchFamily="34" charset="0"/>
              </a:rPr>
              <a:t> Care Med</a:t>
            </a:r>
            <a:r>
              <a:rPr lang="en-US" sz="1200" b="0" dirty="0" smtClean="0">
                <a:solidFill>
                  <a:schemeClr val="tx1"/>
                </a:solidFill>
                <a:latin typeface="Arial" panose="020B0604020202020204" pitchFamily="34" charset="0"/>
                <a:cs typeface="Arial" panose="020B0604020202020204" pitchFamily="34" charset="0"/>
              </a:rPr>
              <a:t>. 2008;177:108-113. 8. </a:t>
            </a:r>
            <a:r>
              <a:rPr lang="en-US" sz="1200" b="0" dirty="0" err="1" smtClean="0">
                <a:solidFill>
                  <a:schemeClr val="tx1"/>
                </a:solidFill>
                <a:latin typeface="Arial" panose="020B0604020202020204" pitchFamily="34" charset="0"/>
                <a:cs typeface="Arial" panose="020B0604020202020204" pitchFamily="34" charset="0"/>
              </a:rPr>
              <a:t>Humbert</a:t>
            </a:r>
            <a:r>
              <a:rPr lang="en-US" sz="1200" b="0" dirty="0" smtClean="0">
                <a:solidFill>
                  <a:schemeClr val="tx1"/>
                </a:solidFill>
                <a:latin typeface="Arial" panose="020B0604020202020204" pitchFamily="34" charset="0"/>
                <a:cs typeface="Arial" panose="020B0604020202020204" pitchFamily="34" charset="0"/>
              </a:rPr>
              <a:t> et al. </a:t>
            </a:r>
            <a:r>
              <a:rPr lang="en-US" sz="1200" b="0" i="1" dirty="0" smtClean="0">
                <a:solidFill>
                  <a:schemeClr val="tx1"/>
                </a:solidFill>
                <a:latin typeface="Arial" panose="020B0604020202020204" pitchFamily="34" charset="0"/>
                <a:cs typeface="Arial" panose="020B0604020202020204" pitchFamily="34" charset="0"/>
              </a:rPr>
              <a:t>Am J </a:t>
            </a:r>
            <a:r>
              <a:rPr lang="en-US" sz="1200" b="0" i="1" dirty="0" err="1" smtClean="0">
                <a:solidFill>
                  <a:schemeClr val="tx1"/>
                </a:solidFill>
                <a:latin typeface="Arial" panose="020B0604020202020204" pitchFamily="34" charset="0"/>
                <a:cs typeface="Arial" panose="020B0604020202020204" pitchFamily="34" charset="0"/>
              </a:rPr>
              <a:t>Respir</a:t>
            </a:r>
            <a:r>
              <a:rPr lang="en-US" sz="1200" b="0" i="1" dirty="0" smtClean="0">
                <a:solidFill>
                  <a:schemeClr val="tx1"/>
                </a:solidFill>
                <a:latin typeface="Arial" panose="020B0604020202020204" pitchFamily="34" charset="0"/>
                <a:cs typeface="Arial" panose="020B0604020202020204" pitchFamily="34" charset="0"/>
              </a:rPr>
              <a:t> </a:t>
            </a:r>
            <a:r>
              <a:rPr lang="en-US" sz="1200" b="0" i="1" dirty="0" err="1" smtClean="0">
                <a:solidFill>
                  <a:schemeClr val="tx1"/>
                </a:solidFill>
                <a:latin typeface="Arial" panose="020B0604020202020204" pitchFamily="34" charset="0"/>
                <a:cs typeface="Arial" panose="020B0604020202020204" pitchFamily="34" charset="0"/>
              </a:rPr>
              <a:t>Crit</a:t>
            </a:r>
            <a:r>
              <a:rPr lang="en-US" sz="1200" b="0" i="1" dirty="0" smtClean="0">
                <a:solidFill>
                  <a:schemeClr val="tx1"/>
                </a:solidFill>
                <a:latin typeface="Arial" panose="020B0604020202020204" pitchFamily="34" charset="0"/>
                <a:cs typeface="Arial" panose="020B0604020202020204" pitchFamily="34" charset="0"/>
              </a:rPr>
              <a:t> Care Med</a:t>
            </a:r>
            <a:r>
              <a:rPr lang="en-US" sz="1200" b="0" dirty="0" smtClean="0">
                <a:solidFill>
                  <a:schemeClr val="tx1"/>
                </a:solidFill>
                <a:latin typeface="Arial" panose="020B0604020202020204" pitchFamily="34" charset="0"/>
                <a:cs typeface="Arial" panose="020B0604020202020204" pitchFamily="34" charset="0"/>
              </a:rPr>
              <a:t>. 2006;173:1023-1030</a:t>
            </a:r>
            <a:endParaRPr lang="en-US" dirty="0"/>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23</a:t>
            </a:fld>
            <a:endParaRPr lang="en-US"/>
          </a:p>
        </p:txBody>
      </p:sp>
    </p:spTree>
    <p:extLst>
      <p:ext uri="{BB962C8B-B14F-4D97-AF65-F5344CB8AC3E}">
        <p14:creationId xmlns:p14="http://schemas.microsoft.com/office/powerpoint/2010/main" val="2396993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 name="Notes Placeholder 2"/>
          <p:cNvSpPr>
            <a:spLocks noGrp="1"/>
          </p:cNvSpPr>
          <p:nvPr>
            <p:ph type="body" idx="1"/>
            <p:custDataLst>
              <p:tags r:id="rId1"/>
            </p:custDataLst>
          </p:nvPr>
        </p:nvSpPr>
        <p:spPr/>
        <p:txBody>
          <a:bodyPr>
            <a:normAutofit/>
          </a:bodyPr>
          <a:lstStyle/>
          <a:p>
            <a:r>
              <a:rPr lang="en-GB" sz="1200" kern="1200" dirty="0" smtClean="0">
                <a:solidFill>
                  <a:schemeClr val="tx1"/>
                </a:solidFill>
                <a:latin typeface="+mn-lt"/>
                <a:ea typeface="+mn-ea"/>
                <a:cs typeface="+mn-cs"/>
              </a:rPr>
              <a:t>Results from a PAH registry in France, for example, showed that without screening the majority of patients were diagnosed in WHO FC III or IV, and only 24% of patients were in the less severe WHO FC II.</a:t>
            </a:r>
            <a:r>
              <a:rPr lang="en-GB" sz="1200" kern="1200" baseline="30000" dirty="0" smtClean="0">
                <a:solidFill>
                  <a:schemeClr val="tx1"/>
                </a:solidFill>
                <a:latin typeface="+mn-lt"/>
                <a:ea typeface="+mn-ea"/>
                <a:cs typeface="+mn-cs"/>
              </a:rPr>
              <a:t>1</a:t>
            </a:r>
            <a:r>
              <a:rPr lang="en-GB" sz="1200" kern="1200" dirty="0" smtClean="0">
                <a:solidFill>
                  <a:schemeClr val="tx1"/>
                </a:solidFill>
                <a:latin typeface="+mn-lt"/>
                <a:ea typeface="+mn-ea"/>
                <a:cs typeface="+mn-cs"/>
              </a:rPr>
              <a:t> In the US, over 60% of newly diagnosed patients with PAH enrolled in the REVEAL registry were in functional class III.</a:t>
            </a:r>
            <a:r>
              <a:rPr lang="en-GB" sz="1200" kern="1200" baseline="30000" dirty="0" smtClean="0">
                <a:solidFill>
                  <a:schemeClr val="tx1"/>
                </a:solidFill>
                <a:latin typeface="+mn-lt"/>
                <a:ea typeface="+mn-ea"/>
                <a:cs typeface="+mn-cs"/>
              </a:rPr>
              <a:t>2 </a:t>
            </a:r>
            <a:r>
              <a:rPr lang="en-GB" sz="1200" kern="1200" dirty="0" smtClean="0">
                <a:solidFill>
                  <a:schemeClr val="tx1"/>
                </a:solidFill>
                <a:latin typeface="+mn-lt"/>
                <a:ea typeface="+mn-ea"/>
                <a:cs typeface="+mn-cs"/>
              </a:rPr>
              <a:t>However, PAH was detected at an earlier stage during a national screening programme in a high-risk population, demonstrating the potential value of a screening strategy.</a:t>
            </a:r>
            <a:r>
              <a:rPr lang="en-GB" sz="1200" kern="1200" baseline="30000" dirty="0" smtClean="0">
                <a:solidFill>
                  <a:schemeClr val="tx1"/>
                </a:solidFill>
                <a:latin typeface="+mn-lt"/>
                <a:ea typeface="+mn-ea"/>
                <a:cs typeface="+mn-cs"/>
              </a:rPr>
              <a:t>3</a:t>
            </a:r>
            <a:endParaRPr lang="en-GB" sz="1200" kern="1200" dirty="0" smtClean="0">
              <a:solidFill>
                <a:schemeClr val="tx1"/>
              </a:solidFill>
              <a:latin typeface="+mn-lt"/>
              <a:ea typeface="+mn-ea"/>
              <a:cs typeface="+mn-cs"/>
            </a:endParaRPr>
          </a:p>
          <a:p>
            <a:pPr defTabSz="914400" eaLnBrk="1" fontAlgn="auto" hangingPunct="1">
              <a:spcBef>
                <a:spcPts val="0"/>
              </a:spcBef>
              <a:spcAft>
                <a:spcPts val="0"/>
              </a:spcAft>
              <a:defRPr/>
            </a:pPr>
            <a:endParaRPr lang="en-GB" dirty="0" smtClean="0"/>
          </a:p>
          <a:p>
            <a:pPr marL="228600" indent="-228600" defTabSz="914400" eaLnBrk="1" fontAlgn="auto" hangingPunct="1">
              <a:spcBef>
                <a:spcPts val="0"/>
              </a:spcBef>
              <a:spcAft>
                <a:spcPts val="0"/>
              </a:spcAft>
              <a:buFontTx/>
              <a:buAutoNum type="arabicPeriod"/>
              <a:defRPr/>
            </a:pPr>
            <a:r>
              <a:rPr lang="en-GB" dirty="0" err="1" smtClean="0"/>
              <a:t>Humbert</a:t>
            </a:r>
            <a:r>
              <a:rPr lang="en-GB" dirty="0" smtClean="0"/>
              <a:t> M, et al. </a:t>
            </a:r>
            <a:r>
              <a:rPr lang="en-GB" i="1" dirty="0" smtClean="0"/>
              <a:t>Am J </a:t>
            </a:r>
            <a:r>
              <a:rPr lang="en-GB" i="1" dirty="0" err="1" smtClean="0"/>
              <a:t>Respir</a:t>
            </a:r>
            <a:r>
              <a:rPr lang="en-GB" i="1" dirty="0" smtClean="0"/>
              <a:t> </a:t>
            </a:r>
            <a:r>
              <a:rPr lang="en-GB" i="1" dirty="0" err="1" smtClean="0"/>
              <a:t>Crit</a:t>
            </a:r>
            <a:r>
              <a:rPr lang="en-GB" i="1" dirty="0" smtClean="0"/>
              <a:t> Care Med</a:t>
            </a:r>
            <a:r>
              <a:rPr lang="en-GB" dirty="0" smtClean="0"/>
              <a:t> 2006;173:1023–30;</a:t>
            </a:r>
          </a:p>
          <a:p>
            <a:pPr marL="228600" indent="-228600" defTabSz="914400" eaLnBrk="1" fontAlgn="auto" hangingPunct="1">
              <a:spcBef>
                <a:spcPts val="0"/>
              </a:spcBef>
              <a:spcAft>
                <a:spcPts val="0"/>
              </a:spcAft>
              <a:buFontTx/>
              <a:buAutoNum type="arabicPeriod"/>
              <a:defRPr/>
            </a:pPr>
            <a:r>
              <a:rPr lang="en-GB" sz="1200" kern="1200" dirty="0" err="1" smtClean="0">
                <a:solidFill>
                  <a:schemeClr val="tx1"/>
                </a:solidFill>
                <a:latin typeface="+mn-lt"/>
                <a:ea typeface="+mn-ea"/>
                <a:cs typeface="+mn-cs"/>
              </a:rPr>
              <a:t>Benza</a:t>
            </a:r>
            <a:r>
              <a:rPr lang="en-GB" sz="1200" kern="1200" dirty="0" smtClean="0">
                <a:solidFill>
                  <a:schemeClr val="tx1"/>
                </a:solidFill>
                <a:latin typeface="+mn-lt"/>
                <a:ea typeface="+mn-ea"/>
                <a:cs typeface="+mn-cs"/>
              </a:rPr>
              <a:t> RL, et al. </a:t>
            </a:r>
            <a:r>
              <a:rPr lang="en-GB" sz="1200" i="1" kern="1200" dirty="0" smtClean="0">
                <a:solidFill>
                  <a:schemeClr val="tx1"/>
                </a:solidFill>
                <a:latin typeface="+mn-lt"/>
                <a:ea typeface="+mn-ea"/>
                <a:cs typeface="+mn-cs"/>
              </a:rPr>
              <a:t>Chest</a:t>
            </a:r>
            <a:r>
              <a:rPr lang="en-GB" sz="1200" kern="1200" dirty="0" smtClean="0">
                <a:solidFill>
                  <a:schemeClr val="tx1"/>
                </a:solidFill>
                <a:latin typeface="+mn-lt"/>
                <a:ea typeface="+mn-ea"/>
                <a:cs typeface="+mn-cs"/>
              </a:rPr>
              <a:t> 2011 Jun 16. </a:t>
            </a:r>
            <a:r>
              <a:rPr lang="en-GB" dirty="0" smtClean="0"/>
              <a:t>[</a:t>
            </a:r>
            <a:r>
              <a:rPr lang="en-GB" dirty="0" err="1" smtClean="0"/>
              <a:t>Epub</a:t>
            </a:r>
            <a:r>
              <a:rPr lang="en-GB" dirty="0" smtClean="0"/>
              <a:t> ahead of print]</a:t>
            </a:r>
            <a:r>
              <a:rPr lang="en-GB" sz="1200" kern="1200" dirty="0" smtClean="0">
                <a:solidFill>
                  <a:schemeClr val="tx1"/>
                </a:solidFill>
                <a:latin typeface="+mn-lt"/>
                <a:ea typeface="+mn-ea"/>
                <a:cs typeface="+mn-cs"/>
              </a:rPr>
              <a:t>;</a:t>
            </a:r>
            <a:endParaRPr lang="en-GB" dirty="0" smtClean="0"/>
          </a:p>
          <a:p>
            <a:pPr marL="228600" indent="-228600" defTabSz="914400" eaLnBrk="1" fontAlgn="auto" hangingPunct="1">
              <a:spcBef>
                <a:spcPts val="0"/>
              </a:spcBef>
              <a:spcAft>
                <a:spcPts val="0"/>
              </a:spcAft>
              <a:buFontTx/>
              <a:buAutoNum type="arabicPeriod"/>
              <a:defRPr/>
            </a:pPr>
            <a:r>
              <a:rPr lang="en-GB" dirty="0" err="1" smtClean="0"/>
              <a:t>Hachulla</a:t>
            </a:r>
            <a:r>
              <a:rPr lang="en-GB" dirty="0" smtClean="0"/>
              <a:t> E, et al. </a:t>
            </a:r>
            <a:r>
              <a:rPr lang="en-GB" i="1" dirty="0" smtClean="0"/>
              <a:t>Arthritis Rheum </a:t>
            </a:r>
            <a:r>
              <a:rPr lang="en-GB" dirty="0" smtClean="0"/>
              <a:t>2005;52:3792-800.</a:t>
            </a:r>
          </a:p>
          <a:p>
            <a:pPr marL="228600" indent="-228600" defTabSz="914400" eaLnBrk="1" fontAlgn="auto" hangingPunct="1">
              <a:spcBef>
                <a:spcPts val="0"/>
              </a:spcBef>
              <a:spcAft>
                <a:spcPts val="0"/>
              </a:spcAft>
              <a:buFontTx/>
              <a:buAutoNum type="arabicPeriod"/>
              <a:defRPr/>
            </a:pPr>
            <a:endParaRPr lang="en-GB" dirty="0" smtClean="0"/>
          </a:p>
          <a:p>
            <a:pPr defTabSz="914400" eaLnBrk="1" fontAlgn="auto" hangingPunct="1">
              <a:spcBef>
                <a:spcPts val="0"/>
              </a:spcBef>
              <a:spcAft>
                <a:spcPts val="0"/>
              </a:spcAft>
              <a:defRPr/>
            </a:pPr>
            <a:endParaRPr lang="en-GB" dirty="0"/>
          </a:p>
        </p:txBody>
      </p:sp>
      <p:sp>
        <p:nvSpPr>
          <p:cNvPr id="73731"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anchor="b"/>
          <a:lstStyle/>
          <a:p>
            <a:pPr algn="r" defTabSz="914400"/>
            <a:fld id="{B6292682-8F8C-406B-BF15-230AF6F1163A}" type="slidenum">
              <a:rPr lang="en-GB" sz="1200">
                <a:latin typeface="Calibri" pitchFamily="34" charset="0"/>
              </a:rPr>
              <a:pPr algn="r" defTabSz="914400"/>
              <a:t>24</a:t>
            </a:fld>
            <a:endParaRPr lang="en-GB" sz="1200">
              <a:latin typeface="Calibri" pitchFamily="34" charset="0"/>
            </a:endParaRPr>
          </a:p>
        </p:txBody>
      </p:sp>
    </p:spTree>
    <p:extLst>
      <p:ext uri="{BB962C8B-B14F-4D97-AF65-F5344CB8AC3E}">
        <p14:creationId xmlns:p14="http://schemas.microsoft.com/office/powerpoint/2010/main" val="1536166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25</a:t>
            </a:fld>
            <a:endParaRPr lang="en-US"/>
          </a:p>
        </p:txBody>
      </p:sp>
    </p:spTree>
    <p:extLst>
      <p:ext uri="{BB962C8B-B14F-4D97-AF65-F5344CB8AC3E}">
        <p14:creationId xmlns:p14="http://schemas.microsoft.com/office/powerpoint/2010/main" val="1037675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You suspect PAH in a 32 y/o W with history of cocaine use. Which symptom pairs coincide with that suspicion?
https://www.polleverywhere.com/multiple_choice_polls/ecgqVRR0wPf669E</a:t>
            </a:r>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26</a:t>
            </a:fld>
            <a:endParaRPr lang="en-US"/>
          </a:p>
        </p:txBody>
      </p:sp>
    </p:spTree>
    <p:extLst>
      <p:ext uri="{BB962C8B-B14F-4D97-AF65-F5344CB8AC3E}">
        <p14:creationId xmlns:p14="http://schemas.microsoft.com/office/powerpoint/2010/main" val="2618816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27</a:t>
            </a:fld>
            <a:endParaRPr lang="en-US"/>
          </a:p>
        </p:txBody>
      </p:sp>
    </p:spTree>
    <p:extLst>
      <p:ext uri="{BB962C8B-B14F-4D97-AF65-F5344CB8AC3E}">
        <p14:creationId xmlns:p14="http://schemas.microsoft.com/office/powerpoint/2010/main" val="650958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eaLnBrk="1" hangingPunct="1"/>
            <a:r>
              <a:rPr lang="en-GB" sz="2800" dirty="0" smtClean="0"/>
              <a:t>Early symptoms mild and non-specific</a:t>
            </a:r>
          </a:p>
          <a:p>
            <a:pPr eaLnBrk="1" hangingPunct="1"/>
            <a:r>
              <a:rPr lang="en-GB" sz="2800" dirty="0" smtClean="0"/>
              <a:t>Commonly attributed to other conditions</a:t>
            </a:r>
          </a:p>
          <a:p>
            <a:pPr eaLnBrk="1" hangingPunct="1"/>
            <a:r>
              <a:rPr lang="en-GB" sz="2800" dirty="0" smtClean="0"/>
              <a:t>Over time, symptoms become more severe and limit normal daily activities</a:t>
            </a:r>
          </a:p>
          <a:p>
            <a:pPr eaLnBrk="1" hangingPunct="1"/>
            <a:r>
              <a:rPr lang="en-GB" sz="2800" dirty="0" smtClean="0"/>
              <a:t>Delayed diagnosis common:</a:t>
            </a:r>
          </a:p>
          <a:p>
            <a:pPr lvl="1" eaLnBrk="1" hangingPunct="1"/>
            <a:r>
              <a:rPr lang="en-GB" sz="2400" dirty="0" smtClean="0"/>
              <a:t>symptom onset to disease diagnosis &gt; 2 years</a:t>
            </a:r>
            <a:r>
              <a:rPr lang="en-GB" sz="2400" baseline="30000" dirty="0" smtClean="0"/>
              <a:t>1,2,3</a:t>
            </a:r>
          </a:p>
          <a:p>
            <a:pPr lvl="1" eaLnBrk="1" hangingPunct="1"/>
            <a:r>
              <a:rPr lang="en-GB" sz="2400" dirty="0" smtClean="0"/>
              <a:t>frequently not recognised until the disease is relatively advanced</a:t>
            </a:r>
            <a:r>
              <a:rPr lang="en-GB" sz="2400" baseline="30000" dirty="0" smtClean="0"/>
              <a:t>1,3</a:t>
            </a:r>
          </a:p>
          <a:p>
            <a:endParaRPr lang="en-US" dirty="0"/>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28</a:t>
            </a:fld>
            <a:endParaRPr lang="en-US"/>
          </a:p>
        </p:txBody>
      </p:sp>
    </p:spTree>
    <p:extLst>
      <p:ext uri="{BB962C8B-B14F-4D97-AF65-F5344CB8AC3E}">
        <p14:creationId xmlns:p14="http://schemas.microsoft.com/office/powerpoint/2010/main" val="2546000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29</a:t>
            </a:fld>
            <a:endParaRPr lang="en-US"/>
          </a:p>
        </p:txBody>
      </p:sp>
    </p:spTree>
    <p:extLst>
      <p:ext uri="{BB962C8B-B14F-4D97-AF65-F5344CB8AC3E}">
        <p14:creationId xmlns:p14="http://schemas.microsoft.com/office/powerpoint/2010/main" val="406842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3</a:t>
            </a:fld>
            <a:endParaRPr lang="en-US"/>
          </a:p>
        </p:txBody>
      </p:sp>
    </p:spTree>
    <p:extLst>
      <p:ext uri="{BB962C8B-B14F-4D97-AF65-F5344CB8AC3E}">
        <p14:creationId xmlns:p14="http://schemas.microsoft.com/office/powerpoint/2010/main" val="3746472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Which of the following exposures place a patient at risk of developing PAH?
https://www.polleverywhere.com/multiple_choice_polls/2O8lPbj1d6l05m0</a:t>
            </a:r>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30</a:t>
            </a:fld>
            <a:endParaRPr lang="en-US"/>
          </a:p>
        </p:txBody>
      </p:sp>
    </p:spTree>
    <p:extLst>
      <p:ext uri="{BB962C8B-B14F-4D97-AF65-F5344CB8AC3E}">
        <p14:creationId xmlns:p14="http://schemas.microsoft.com/office/powerpoint/2010/main" val="3267110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31</a:t>
            </a:fld>
            <a:endParaRPr lang="en-US"/>
          </a:p>
        </p:txBody>
      </p:sp>
    </p:spTree>
    <p:extLst>
      <p:ext uri="{BB962C8B-B14F-4D97-AF65-F5344CB8AC3E}">
        <p14:creationId xmlns:p14="http://schemas.microsoft.com/office/powerpoint/2010/main" val="702876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939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defTabSz="914400" eaLnBrk="1" hangingPunct="1">
              <a:spcBef>
                <a:spcPct val="0"/>
              </a:spcBef>
            </a:pPr>
            <a:r>
              <a:rPr lang="en-GB" sz="1200" kern="1200" dirty="0" smtClean="0">
                <a:solidFill>
                  <a:schemeClr val="tx1"/>
                </a:solidFill>
                <a:latin typeface="+mn-lt"/>
                <a:ea typeface="+mn-ea"/>
                <a:cs typeface="+mn-cs"/>
              </a:rPr>
              <a:t>The diagnosis process can be summarised in four general stages, although the type of tests used may vary between centres, depending on the individual circumstances and the needs of the patient</a:t>
            </a:r>
            <a:r>
              <a:rPr lang="en-GB" dirty="0" smtClean="0"/>
              <a:t>.</a:t>
            </a:r>
          </a:p>
          <a:p>
            <a:pPr defTabSz="914400" eaLnBrk="1" hangingPunct="1">
              <a:spcBef>
                <a:spcPct val="0"/>
              </a:spcBef>
            </a:pPr>
            <a:r>
              <a:rPr lang="en-GB" dirty="0" smtClean="0"/>
              <a:t>1. Clinical suspicion of PAH: Symptoms such as </a:t>
            </a:r>
            <a:r>
              <a:rPr lang="en-GB" dirty="0" err="1" smtClean="0"/>
              <a:t>exertional</a:t>
            </a:r>
            <a:r>
              <a:rPr lang="en-GB" dirty="0" smtClean="0"/>
              <a:t> dyspnoea, syncope, angina, and/or progressive limitation of exercise capacity without apparent risk factors, symptoms, or signs of common cardiovascular and respiratory disorders, or patients with associated conditions and/or risk factors (e.g. family history, connective tissue diseases, HIV)</a:t>
            </a:r>
          </a:p>
          <a:p>
            <a:pPr defTabSz="914400" eaLnBrk="1" hangingPunct="1">
              <a:spcBef>
                <a:spcPct val="0"/>
              </a:spcBef>
            </a:pPr>
            <a:r>
              <a:rPr lang="en-GB" dirty="0" smtClean="0"/>
              <a:t>2. Exclusion of Group 2 and Group 3 PH: Clinical history, electrocardiogram (ECG), chest radiograph, </a:t>
            </a:r>
            <a:r>
              <a:rPr lang="en-GB" dirty="0" err="1" smtClean="0"/>
              <a:t>transthoracic</a:t>
            </a:r>
            <a:r>
              <a:rPr lang="en-GB" dirty="0" smtClean="0"/>
              <a:t> echocardiogram, pulmonary function tests (PFTs), and high-resolution computed tomography (HRCT) of the chest are requested in order to identify the presence of Group 2 (left heart disease) or Group 3 (lung diseases)</a:t>
            </a:r>
          </a:p>
          <a:p>
            <a:pPr defTabSz="914400" eaLnBrk="1" hangingPunct="1">
              <a:spcBef>
                <a:spcPct val="0"/>
              </a:spcBef>
            </a:pPr>
            <a:r>
              <a:rPr lang="en-GB" dirty="0" smtClean="0"/>
              <a:t>3. Exclusion of Group 4 PH</a:t>
            </a:r>
            <a:r>
              <a:rPr lang="en-GB" baseline="30000" dirty="0" smtClean="0"/>
              <a:t>: </a:t>
            </a:r>
            <a:r>
              <a:rPr lang="en-GB" dirty="0" smtClean="0"/>
              <a:t>If PH Groups 2 or 3 are not found, less common causes of PH should be looked for. For example, ventilation/perfusion lung scan is used to exclude Group 4 chronic </a:t>
            </a:r>
            <a:r>
              <a:rPr lang="en-GB" dirty="0" err="1" smtClean="0"/>
              <a:t>thromboembolic</a:t>
            </a:r>
            <a:r>
              <a:rPr lang="en-GB" dirty="0" smtClean="0"/>
              <a:t> pulmonary hypertension (CTEPH)</a:t>
            </a:r>
          </a:p>
          <a:p>
            <a:pPr defTabSz="914400" eaLnBrk="1" hangingPunct="1">
              <a:spcBef>
                <a:spcPct val="0"/>
              </a:spcBef>
            </a:pPr>
            <a:r>
              <a:rPr lang="en-GB" dirty="0" smtClean="0"/>
              <a:t>4. PAH evaluation and characterisation:</a:t>
            </a:r>
            <a:r>
              <a:rPr lang="en-GB" baseline="30000" dirty="0" smtClean="0"/>
              <a:t> </a:t>
            </a:r>
            <a:r>
              <a:rPr lang="en-GB" dirty="0" smtClean="0"/>
              <a:t>A range of other tests can be performed to refine the final diagnosis, including CT pulmonary angiography, cardiac magnetic resonance imaging (CMRI), haematology, biochemistry, immunology, serology, and </a:t>
            </a:r>
            <a:r>
              <a:rPr lang="en-GB" dirty="0" err="1" smtClean="0"/>
              <a:t>ultrasonography</a:t>
            </a:r>
            <a:r>
              <a:rPr lang="en-GB" dirty="0" smtClean="0"/>
              <a:t>. </a:t>
            </a:r>
            <a:r>
              <a:rPr lang="en-GB" sz="1200" kern="1200" dirty="0" smtClean="0">
                <a:solidFill>
                  <a:schemeClr val="tx1"/>
                </a:solidFill>
                <a:latin typeface="+mn-lt"/>
                <a:ea typeface="+mn-ea"/>
                <a:cs typeface="+mn-cs"/>
              </a:rPr>
              <a:t>The degree of limitation to the patient caused by PAH is assessed by determining functional class and by exercise tests such as the six-minute walk test (6MWT). </a:t>
            </a:r>
            <a:r>
              <a:rPr lang="en-GB" dirty="0" smtClean="0"/>
              <a:t>However, the diagnostic gold standard for the confirmation of a diagnosis of PAH is right heart catheterisation (RHC).</a:t>
            </a:r>
          </a:p>
          <a:p>
            <a:pPr defTabSz="914400" eaLnBrk="1" hangingPunct="1">
              <a:spcBef>
                <a:spcPct val="0"/>
              </a:spcBef>
            </a:pPr>
            <a:endParaRPr lang="en-GB" dirty="0" smtClean="0"/>
          </a:p>
          <a:p>
            <a:pPr defTabSz="914400" eaLnBrk="1" hangingPunct="1">
              <a:spcBef>
                <a:spcPct val="0"/>
              </a:spcBef>
            </a:pPr>
            <a:r>
              <a:rPr lang="en-GB" dirty="0" err="1" smtClean="0"/>
              <a:t>Galiè</a:t>
            </a:r>
            <a:r>
              <a:rPr lang="en-GB" dirty="0" smtClean="0"/>
              <a:t> N, et al. </a:t>
            </a:r>
            <a:r>
              <a:rPr lang="en-GB" i="1" dirty="0" err="1" smtClean="0"/>
              <a:t>Eur</a:t>
            </a:r>
            <a:r>
              <a:rPr lang="en-GB" i="1" dirty="0" smtClean="0"/>
              <a:t> Heart J</a:t>
            </a:r>
            <a:r>
              <a:rPr lang="en-GB" dirty="0" smtClean="0"/>
              <a:t> 2009;30:2493–537.</a:t>
            </a:r>
          </a:p>
          <a:p>
            <a:pPr defTabSz="914400" eaLnBrk="1" hangingPunct="1">
              <a:spcBef>
                <a:spcPct val="0"/>
              </a:spcBef>
            </a:pPr>
            <a:endParaRPr lang="en-GB" dirty="0" smtClean="0"/>
          </a:p>
          <a:p>
            <a:pPr defTabSz="914400" eaLnBrk="1" hangingPunct="1">
              <a:spcBef>
                <a:spcPct val="0"/>
              </a:spcBef>
            </a:pPr>
            <a:endParaRPr lang="en-GB" dirty="0" smtClean="0"/>
          </a:p>
        </p:txBody>
      </p:sp>
      <p:sp>
        <p:nvSpPr>
          <p:cNvPr id="59395"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anchor="b"/>
          <a:lstStyle/>
          <a:p>
            <a:pPr algn="r" defTabSz="914400"/>
            <a:fld id="{1DED0F49-879F-4A68-83F7-A514E7B9BC4A}" type="slidenum">
              <a:rPr lang="en-GB" sz="1200">
                <a:latin typeface="Calibri" pitchFamily="34" charset="0"/>
              </a:rPr>
              <a:pPr algn="r" defTabSz="914400"/>
              <a:t>32</a:t>
            </a:fld>
            <a:endParaRPr lang="en-GB" sz="1200">
              <a:latin typeface="Calibri" pitchFamily="34" charset="0"/>
            </a:endParaRPr>
          </a:p>
        </p:txBody>
      </p:sp>
    </p:spTree>
    <p:extLst>
      <p:ext uri="{BB962C8B-B14F-4D97-AF65-F5344CB8AC3E}">
        <p14:creationId xmlns:p14="http://schemas.microsoft.com/office/powerpoint/2010/main" val="3269865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Name 4 markers of PAH on an Echocardiogram:
https://www.polleverywhere.com/multiple_choice_polls/gkJa2Ng5H856mAl</a:t>
            </a:r>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33</a:t>
            </a:fld>
            <a:endParaRPr lang="en-US"/>
          </a:p>
        </p:txBody>
      </p:sp>
    </p:spTree>
    <p:extLst>
      <p:ext uri="{BB962C8B-B14F-4D97-AF65-F5344CB8AC3E}">
        <p14:creationId xmlns:p14="http://schemas.microsoft.com/office/powerpoint/2010/main" val="761546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34</a:t>
            </a:fld>
            <a:endParaRPr lang="en-US"/>
          </a:p>
        </p:txBody>
      </p:sp>
    </p:spTree>
    <p:extLst>
      <p:ext uri="{BB962C8B-B14F-4D97-AF65-F5344CB8AC3E}">
        <p14:creationId xmlns:p14="http://schemas.microsoft.com/office/powerpoint/2010/main" val="2959985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35</a:t>
            </a:fld>
            <a:endParaRPr lang="en-US"/>
          </a:p>
        </p:txBody>
      </p:sp>
    </p:spTree>
    <p:extLst>
      <p:ext uri="{BB962C8B-B14F-4D97-AF65-F5344CB8AC3E}">
        <p14:creationId xmlns:p14="http://schemas.microsoft.com/office/powerpoint/2010/main" val="3698607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36</a:t>
            </a:fld>
            <a:endParaRPr lang="en-US"/>
          </a:p>
        </p:txBody>
      </p:sp>
    </p:spTree>
    <p:extLst>
      <p:ext uri="{BB962C8B-B14F-4D97-AF65-F5344CB8AC3E}">
        <p14:creationId xmlns:p14="http://schemas.microsoft.com/office/powerpoint/2010/main" val="1028197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6258"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defTabSz="914400" eaLnBrk="1" hangingPunct="1">
              <a:spcBef>
                <a:spcPct val="0"/>
              </a:spcBef>
            </a:pPr>
            <a:r>
              <a:rPr lang="en-GB" sz="1200" kern="1200" dirty="0" smtClean="0">
                <a:solidFill>
                  <a:schemeClr val="tx1"/>
                </a:solidFill>
                <a:latin typeface="+mn-lt"/>
                <a:ea typeface="+mn-ea"/>
                <a:cs typeface="+mn-cs"/>
              </a:rPr>
              <a:t>The clinical severity of PAH is classified according to a system originally developed for heart failure by the New York Heart Association (NYHA) and then modified by the World Health Organisation (WHO) for patients with PAH. This system grades PAH severity according to the functional status of the patient, linking symptoms with activity limitations, and allows clinicians to quickly and accurately predict disease progression and prognosis, as well as the need for specific treatment regimens, irrespective of the underlying aetiology of PAH </a:t>
            </a:r>
            <a:r>
              <a:rPr lang="en-GB" dirty="0" smtClean="0"/>
              <a:t>. </a:t>
            </a:r>
          </a:p>
          <a:p>
            <a:pPr defTabSz="914400" eaLnBrk="1" hangingPunct="1">
              <a:spcBef>
                <a:spcPct val="0"/>
              </a:spcBef>
            </a:pPr>
            <a:endParaRPr lang="en-GB" dirty="0" smtClean="0"/>
          </a:p>
          <a:p>
            <a:pPr defTabSz="914400" eaLnBrk="1" hangingPunct="1">
              <a:spcBef>
                <a:spcPct val="0"/>
              </a:spcBef>
            </a:pPr>
            <a:r>
              <a:rPr lang="en-GB" dirty="0" err="1" smtClean="0"/>
              <a:t>Galiè</a:t>
            </a:r>
            <a:r>
              <a:rPr lang="en-GB" dirty="0" smtClean="0"/>
              <a:t> N, et al. </a:t>
            </a:r>
            <a:r>
              <a:rPr lang="en-GB" i="1" dirty="0" err="1" smtClean="0"/>
              <a:t>Eur</a:t>
            </a:r>
            <a:r>
              <a:rPr lang="en-GB" i="1" dirty="0" smtClean="0"/>
              <a:t> Heart J</a:t>
            </a:r>
            <a:r>
              <a:rPr lang="en-GB" dirty="0" smtClean="0"/>
              <a:t> 2009;30:2493–537.</a:t>
            </a:r>
          </a:p>
          <a:p>
            <a:pPr defTabSz="914400" eaLnBrk="1" hangingPunct="1">
              <a:spcBef>
                <a:spcPct val="0"/>
              </a:spcBef>
            </a:pPr>
            <a:endParaRPr lang="en-GB" dirty="0" smtClean="0"/>
          </a:p>
        </p:txBody>
      </p:sp>
      <p:sp>
        <p:nvSpPr>
          <p:cNvPr id="96259"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anchor="b"/>
          <a:lstStyle/>
          <a:p>
            <a:pPr algn="r" defTabSz="914400"/>
            <a:fld id="{ECD68787-215F-46C8-B38D-6AD1EE877B6F}" type="slidenum">
              <a:rPr lang="en-GB" sz="1200">
                <a:latin typeface="Calibri" pitchFamily="34" charset="0"/>
              </a:rPr>
              <a:pPr algn="r" defTabSz="914400"/>
              <a:t>37</a:t>
            </a:fld>
            <a:endParaRPr lang="en-GB" sz="1200">
              <a:latin typeface="Calibri" pitchFamily="34" charset="0"/>
            </a:endParaRPr>
          </a:p>
        </p:txBody>
      </p:sp>
    </p:spTree>
    <p:extLst>
      <p:ext uri="{BB962C8B-B14F-4D97-AF65-F5344CB8AC3E}">
        <p14:creationId xmlns:p14="http://schemas.microsoft.com/office/powerpoint/2010/main" val="1673172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035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defTabSz="914400" eaLnBrk="1" hangingPunct="1">
              <a:spcBef>
                <a:spcPct val="0"/>
              </a:spcBef>
            </a:pPr>
            <a:r>
              <a:rPr lang="en-GB" dirty="0" smtClean="0"/>
              <a:t>WHO FC is a powerful predictor of survival in patients with PAH. </a:t>
            </a:r>
            <a:r>
              <a:rPr lang="en-GB" sz="1200" kern="1200" dirty="0" smtClean="0">
                <a:solidFill>
                  <a:schemeClr val="tx1"/>
                </a:solidFill>
                <a:latin typeface="+mn-lt"/>
                <a:ea typeface="+mn-ea"/>
                <a:cs typeface="+mn-cs"/>
              </a:rPr>
              <a:t>In a recent French study, lower functional class (I/II) was found to be positively and significantly associated with survival (Figure);</a:t>
            </a:r>
            <a:r>
              <a:rPr lang="en-GB" sz="1200" kern="1200" baseline="30000" dirty="0" smtClean="0">
                <a:solidFill>
                  <a:schemeClr val="tx1"/>
                </a:solidFill>
                <a:latin typeface="+mn-lt"/>
                <a:ea typeface="+mn-ea"/>
                <a:cs typeface="+mn-cs"/>
              </a:rPr>
              <a:t>1</a:t>
            </a:r>
            <a:r>
              <a:rPr lang="en-GB" sz="1200" kern="1200" dirty="0" smtClean="0">
                <a:solidFill>
                  <a:schemeClr val="tx1"/>
                </a:solidFill>
                <a:latin typeface="+mn-lt"/>
                <a:ea typeface="+mn-ea"/>
                <a:cs typeface="+mn-cs"/>
              </a:rPr>
              <a:t> while data from the US REVEAL registry showed that functional class IV was independently associated with increased mortality.</a:t>
            </a:r>
            <a:r>
              <a:rPr lang="en-GB" sz="1200" kern="1200" baseline="30000" dirty="0" smtClean="0">
                <a:solidFill>
                  <a:schemeClr val="tx1"/>
                </a:solidFill>
                <a:latin typeface="+mn-lt"/>
                <a:ea typeface="+mn-ea"/>
                <a:cs typeface="+mn-cs"/>
              </a:rPr>
              <a:t>2</a:t>
            </a:r>
            <a:endParaRPr lang="en-GB" dirty="0" smtClean="0"/>
          </a:p>
          <a:p>
            <a:pPr defTabSz="914400" eaLnBrk="1" hangingPunct="1">
              <a:spcBef>
                <a:spcPct val="0"/>
              </a:spcBef>
            </a:pPr>
            <a:endParaRPr lang="en-GB" dirty="0" smtClean="0"/>
          </a:p>
          <a:p>
            <a:pPr defTabSz="914400" eaLnBrk="1" hangingPunct="1">
              <a:spcBef>
                <a:spcPct val="0"/>
              </a:spcBef>
            </a:pPr>
            <a:r>
              <a:rPr lang="en-GB" dirty="0" smtClean="0"/>
              <a:t>Given this link with prognosis, improvement from WHO FC III/IV to WHO FC II and improvement or maintenance of patients with early signs at WHO FC I/II are very important goals of therapy.</a:t>
            </a:r>
            <a:r>
              <a:rPr lang="en-GB" baseline="30000" dirty="0" smtClean="0"/>
              <a:t>3</a:t>
            </a:r>
          </a:p>
          <a:p>
            <a:pPr defTabSz="914400" eaLnBrk="1" hangingPunct="1">
              <a:spcBef>
                <a:spcPct val="0"/>
              </a:spcBef>
            </a:pPr>
            <a:endParaRPr lang="en-GB" dirty="0" smtClean="0"/>
          </a:p>
          <a:p>
            <a:pPr marL="228600" indent="-228600" defTabSz="914400" eaLnBrk="1" hangingPunct="1">
              <a:spcBef>
                <a:spcPct val="0"/>
              </a:spcBef>
              <a:buAutoNum type="arabicPeriod"/>
            </a:pPr>
            <a:r>
              <a:rPr lang="en-GB" dirty="0" err="1" smtClean="0"/>
              <a:t>Humbert</a:t>
            </a:r>
            <a:r>
              <a:rPr lang="en-GB" dirty="0" smtClean="0"/>
              <a:t> M, et al. </a:t>
            </a:r>
            <a:r>
              <a:rPr lang="en-GB" i="1" dirty="0" smtClean="0"/>
              <a:t>Circulation</a:t>
            </a:r>
            <a:r>
              <a:rPr lang="en-GB" dirty="0" smtClean="0"/>
              <a:t> 2010;122:156–63;</a:t>
            </a:r>
          </a:p>
          <a:p>
            <a:pPr marL="228600" indent="-228600" defTabSz="914400" eaLnBrk="1" hangingPunct="1">
              <a:spcBef>
                <a:spcPct val="0"/>
              </a:spcBef>
              <a:buAutoNum type="arabicPeriod"/>
            </a:pPr>
            <a:r>
              <a:rPr lang="en-GB" sz="1200" kern="1200" dirty="0" err="1" smtClean="0">
                <a:solidFill>
                  <a:schemeClr val="tx1"/>
                </a:solidFill>
                <a:latin typeface="+mn-lt"/>
                <a:ea typeface="+mn-ea"/>
                <a:cs typeface="+mn-cs"/>
              </a:rPr>
              <a:t>Benza</a:t>
            </a:r>
            <a:r>
              <a:rPr lang="en-GB" sz="1200" kern="1200" dirty="0" smtClean="0">
                <a:solidFill>
                  <a:schemeClr val="tx1"/>
                </a:solidFill>
                <a:latin typeface="+mn-lt"/>
                <a:ea typeface="+mn-ea"/>
                <a:cs typeface="+mn-cs"/>
              </a:rPr>
              <a:t> RL, et al. </a:t>
            </a:r>
            <a:r>
              <a:rPr lang="en-GB" sz="1200" i="1" kern="1200" dirty="0" smtClean="0">
                <a:solidFill>
                  <a:schemeClr val="tx1"/>
                </a:solidFill>
                <a:latin typeface="+mn-lt"/>
                <a:ea typeface="+mn-ea"/>
                <a:cs typeface="+mn-cs"/>
              </a:rPr>
              <a:t>Circulation</a:t>
            </a:r>
            <a:r>
              <a:rPr lang="en-GB" sz="1200" kern="1200" dirty="0" smtClean="0">
                <a:solidFill>
                  <a:schemeClr val="tx1"/>
                </a:solidFill>
                <a:latin typeface="+mn-lt"/>
                <a:ea typeface="+mn-ea"/>
                <a:cs typeface="+mn-cs"/>
              </a:rPr>
              <a:t> 2010;122:164</a:t>
            </a:r>
            <a:r>
              <a:rPr lang="en-GB" dirty="0" smtClean="0"/>
              <a:t>–72</a:t>
            </a:r>
            <a:r>
              <a:rPr lang="en-GB" sz="1200" kern="1200" dirty="0" smtClean="0">
                <a:solidFill>
                  <a:schemeClr val="tx1"/>
                </a:solidFill>
                <a:latin typeface="+mn-lt"/>
                <a:ea typeface="+mn-ea"/>
                <a:cs typeface="+mn-cs"/>
              </a:rPr>
              <a:t>;</a:t>
            </a:r>
          </a:p>
          <a:p>
            <a:pPr marL="228600" indent="-228600" defTabSz="914400" eaLnBrk="1" hangingPunct="1">
              <a:spcBef>
                <a:spcPct val="0"/>
              </a:spcBef>
              <a:buAutoNum type="arabicPeriod"/>
            </a:pPr>
            <a:r>
              <a:rPr lang="en-GB" sz="1200" kern="1200" dirty="0" err="1" smtClean="0">
                <a:solidFill>
                  <a:schemeClr val="tx1"/>
                </a:solidFill>
                <a:latin typeface="+mn-lt"/>
                <a:ea typeface="+mn-ea"/>
                <a:cs typeface="+mn-cs"/>
              </a:rPr>
              <a:t>Barst</a:t>
            </a:r>
            <a:r>
              <a:rPr lang="en-GB" sz="1200" kern="1200" dirty="0" smtClean="0">
                <a:solidFill>
                  <a:schemeClr val="tx1"/>
                </a:solidFill>
                <a:latin typeface="+mn-lt"/>
                <a:ea typeface="+mn-ea"/>
                <a:cs typeface="+mn-cs"/>
              </a:rPr>
              <a:t> RJ, et al. </a:t>
            </a:r>
            <a:r>
              <a:rPr lang="en-GB" sz="1200" i="1" kern="1200" dirty="0" smtClean="0">
                <a:solidFill>
                  <a:schemeClr val="tx1"/>
                </a:solidFill>
                <a:latin typeface="+mn-lt"/>
                <a:ea typeface="+mn-ea"/>
                <a:cs typeface="+mn-cs"/>
              </a:rPr>
              <a:t>J Am </a:t>
            </a:r>
            <a:r>
              <a:rPr lang="en-GB" sz="1200" i="1" kern="1200" dirty="0" err="1" smtClean="0">
                <a:solidFill>
                  <a:schemeClr val="tx1"/>
                </a:solidFill>
                <a:latin typeface="+mn-lt"/>
                <a:ea typeface="+mn-ea"/>
                <a:cs typeface="+mn-cs"/>
              </a:rPr>
              <a:t>Coll</a:t>
            </a:r>
            <a:r>
              <a:rPr lang="en-GB" sz="1200" i="1"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Cardiol</a:t>
            </a:r>
            <a:r>
              <a:rPr lang="en-GB" sz="1200" i="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2009;54:S78–84</a:t>
            </a:r>
            <a:r>
              <a:rPr lang="en-GB" dirty="0" smtClean="0"/>
              <a:t>.</a:t>
            </a:r>
          </a:p>
        </p:txBody>
      </p:sp>
      <p:sp>
        <p:nvSpPr>
          <p:cNvPr id="100355"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anchor="b"/>
          <a:lstStyle/>
          <a:p>
            <a:pPr algn="r" defTabSz="914400"/>
            <a:fld id="{76D4FA7D-8B3E-4CDF-BDBC-EA73AEFE2BA9}" type="slidenum">
              <a:rPr lang="en-GB" sz="1200">
                <a:latin typeface="Calibri" pitchFamily="34" charset="0"/>
              </a:rPr>
              <a:pPr algn="r" defTabSz="914400"/>
              <a:t>38</a:t>
            </a:fld>
            <a:endParaRPr lang="en-GB" sz="1200">
              <a:latin typeface="Calibri" pitchFamily="34" charset="0"/>
            </a:endParaRPr>
          </a:p>
        </p:txBody>
      </p:sp>
    </p:spTree>
    <p:extLst>
      <p:ext uri="{BB962C8B-B14F-4D97-AF65-F5344CB8AC3E}">
        <p14:creationId xmlns:p14="http://schemas.microsoft.com/office/powerpoint/2010/main" val="1215158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 name="Notes Placeholder 2"/>
          <p:cNvSpPr>
            <a:spLocks noGrp="1"/>
          </p:cNvSpPr>
          <p:nvPr>
            <p:ph type="body" idx="1"/>
            <p:custDataLst>
              <p:tags r:id="rId1"/>
            </p:custDataLst>
          </p:nvPr>
        </p:nvSpPr>
        <p:spPr/>
        <p:txBody>
          <a:bodyPr>
            <a:normAutofit lnSpcReduction="10000"/>
          </a:bodyPr>
          <a:lstStyle/>
          <a:p>
            <a:r>
              <a:rPr lang="en-GB" sz="1200" kern="1200" dirty="0" smtClean="0">
                <a:solidFill>
                  <a:schemeClr val="tx1"/>
                </a:solidFill>
                <a:latin typeface="+mn-lt"/>
                <a:ea typeface="+mn-ea"/>
                <a:cs typeface="+mn-cs"/>
              </a:rPr>
              <a:t>The six-minute walk test (6MWT) is a key test in PAH management because it is a measure of the patient’s functional limitation and correlates with peak aerobic capacity.</a:t>
            </a:r>
            <a:r>
              <a:rPr lang="en-GB" sz="1200" kern="1200" baseline="30000" dirty="0" smtClean="0">
                <a:solidFill>
                  <a:schemeClr val="tx1"/>
                </a:solidFill>
                <a:latin typeface="+mn-lt"/>
                <a:ea typeface="+mn-ea"/>
                <a:cs typeface="+mn-cs"/>
              </a:rPr>
              <a:t>1</a:t>
            </a:r>
            <a:r>
              <a:rPr lang="en-GB" sz="1200" kern="1200" dirty="0" smtClean="0">
                <a:solidFill>
                  <a:schemeClr val="tx1"/>
                </a:solidFill>
                <a:latin typeface="+mn-lt"/>
                <a:ea typeface="+mn-ea"/>
                <a:cs typeface="+mn-cs"/>
              </a:rPr>
              <a:t> It is also a simple test to perform, which is inexpensive and convenient. In addition to distance walked, dyspnoea on exertion, and O</a:t>
            </a:r>
            <a:r>
              <a:rPr lang="en-GB" sz="1200" kern="1200" baseline="-25000" dirty="0" smtClean="0">
                <a:solidFill>
                  <a:schemeClr val="tx1"/>
                </a:solidFill>
                <a:latin typeface="+mn-lt"/>
                <a:ea typeface="+mn-ea"/>
                <a:cs typeface="+mn-cs"/>
              </a:rPr>
              <a:t>2</a:t>
            </a:r>
            <a:r>
              <a:rPr lang="en-GB" sz="1200" kern="1200" dirty="0" smtClean="0">
                <a:solidFill>
                  <a:schemeClr val="tx1"/>
                </a:solidFill>
                <a:latin typeface="+mn-lt"/>
                <a:ea typeface="+mn-ea"/>
                <a:cs typeface="+mn-cs"/>
              </a:rPr>
              <a:t> saturation can also be recorded, which can provide further information regarding the patient’s condition.</a:t>
            </a:r>
          </a:p>
          <a:p>
            <a:r>
              <a:rPr lang="en-GB" sz="1200" kern="1200" dirty="0" smtClean="0">
                <a:solidFill>
                  <a:schemeClr val="tx1"/>
                </a:solidFill>
                <a:latin typeface="+mn-lt"/>
                <a:ea typeface="+mn-ea"/>
                <a:cs typeface="+mn-cs"/>
              </a:rPr>
              <a:t>Results of the 6MWT have been shown to correlate with functional class and the distance walked significantly decreases in proportion to the severity of </a:t>
            </a:r>
            <a:r>
              <a:rPr lang="en-GB" dirty="0" smtClean="0"/>
              <a:t>NYHA</a:t>
            </a:r>
            <a:r>
              <a:rPr lang="en-GB" sz="1200" kern="1200" dirty="0" smtClean="0">
                <a:solidFill>
                  <a:schemeClr val="tx1"/>
                </a:solidFill>
                <a:latin typeface="+mn-lt"/>
                <a:ea typeface="+mn-ea"/>
                <a:cs typeface="+mn-cs"/>
              </a:rPr>
              <a:t> FC.</a:t>
            </a:r>
            <a:r>
              <a:rPr lang="en-GB" sz="1200" kern="1200" baseline="30000" dirty="0" smtClean="0">
                <a:solidFill>
                  <a:schemeClr val="tx1"/>
                </a:solidFill>
                <a:latin typeface="+mn-lt"/>
                <a:ea typeface="+mn-ea"/>
                <a:cs typeface="+mn-cs"/>
              </a:rPr>
              <a:t>2</a:t>
            </a:r>
            <a:endParaRPr lang="en-GB" sz="1200" kern="1200" dirty="0" smtClean="0">
              <a:solidFill>
                <a:schemeClr val="tx1"/>
              </a:solidFill>
              <a:latin typeface="+mn-lt"/>
              <a:ea typeface="+mn-ea"/>
              <a:cs typeface="+mn-cs"/>
            </a:endParaRPr>
          </a:p>
          <a:p>
            <a:pPr defTabSz="914400" eaLnBrk="1" fontAlgn="auto" hangingPunct="1">
              <a:spcBef>
                <a:spcPts val="0"/>
              </a:spcBef>
              <a:spcAft>
                <a:spcPts val="0"/>
              </a:spcAf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It should be noted that, despite these advantages, the 6MWT is only properly validated for patients with IPAH. It is not yet clear whether it is appropriate for the assessment of treatment success in patients with, for example, PAH-</a:t>
            </a:r>
            <a:r>
              <a:rPr lang="en-GB" sz="1200" kern="1200" dirty="0" err="1" smtClean="0">
                <a:solidFill>
                  <a:schemeClr val="tx1"/>
                </a:solidFill>
                <a:latin typeface="+mn-lt"/>
                <a:ea typeface="+mn-ea"/>
                <a:cs typeface="+mn-cs"/>
              </a:rPr>
              <a:t>SSc</a:t>
            </a:r>
            <a:r>
              <a:rPr lang="en-GB" sz="1200" kern="1200" dirty="0" smtClean="0">
                <a:solidFill>
                  <a:schemeClr val="tx1"/>
                </a:solidFill>
                <a:latin typeface="+mn-lt"/>
                <a:ea typeface="+mn-ea"/>
                <a:cs typeface="+mn-cs"/>
              </a:rPr>
              <a:t> where accompanying conditions can make the 6MWT difficult. It also has not been standardised for all populations, and it is important that the test is performed under supervision according to a standardised protocol in order to allow meaningful comparisons.</a:t>
            </a:r>
            <a:r>
              <a:rPr lang="en-GB" sz="1200" kern="1200" baseline="30000" dirty="0" smtClean="0">
                <a:solidFill>
                  <a:schemeClr val="tx1"/>
                </a:solidFill>
                <a:latin typeface="+mn-lt"/>
                <a:ea typeface="+mn-ea"/>
                <a:cs typeface="+mn-cs"/>
              </a:rPr>
              <a:t>3</a:t>
            </a:r>
            <a:endParaRPr lang="en-GB" dirty="0" smtClean="0"/>
          </a:p>
          <a:p>
            <a:pPr defTabSz="914400" eaLnBrk="1" fontAlgn="auto" hangingPunct="1">
              <a:spcBef>
                <a:spcPts val="0"/>
              </a:spcBef>
              <a:spcAft>
                <a:spcPts val="0"/>
              </a:spcAft>
              <a:defRPr/>
            </a:pPr>
            <a:endParaRPr lang="en-GB" dirty="0" smtClean="0"/>
          </a:p>
          <a:p>
            <a:pPr marL="228600" indent="-228600" defTabSz="914400" eaLnBrk="1" fontAlgn="auto" hangingPunct="1">
              <a:spcBef>
                <a:spcPts val="0"/>
              </a:spcBef>
              <a:spcAft>
                <a:spcPts val="0"/>
              </a:spcAft>
              <a:buFontTx/>
              <a:buAutoNum type="arabicPeriod"/>
              <a:defRPr/>
            </a:pPr>
            <a:r>
              <a:rPr lang="en-GB" dirty="0" smtClean="0"/>
              <a:t>Ross RM, et al. </a:t>
            </a:r>
            <a:r>
              <a:rPr lang="en-GB" i="1" dirty="0" smtClean="0"/>
              <a:t>BMC </a:t>
            </a:r>
            <a:r>
              <a:rPr lang="en-GB" i="1" dirty="0" err="1" smtClean="0"/>
              <a:t>Pulm</a:t>
            </a:r>
            <a:r>
              <a:rPr lang="en-GB" i="1" dirty="0" smtClean="0"/>
              <a:t> Med</a:t>
            </a:r>
            <a:r>
              <a:rPr lang="en-GB" dirty="0" smtClean="0"/>
              <a:t> 2010;10:31;</a:t>
            </a:r>
          </a:p>
          <a:p>
            <a:pPr marL="228600" indent="-228600" defTabSz="914400" eaLnBrk="1" fontAlgn="auto" hangingPunct="1">
              <a:spcBef>
                <a:spcPts val="0"/>
              </a:spcBef>
              <a:spcAft>
                <a:spcPts val="0"/>
              </a:spcAft>
              <a:buFontTx/>
              <a:buAutoNum type="arabicPeriod"/>
              <a:defRPr/>
            </a:pPr>
            <a:r>
              <a:rPr lang="en-GB" dirty="0" smtClean="0"/>
              <a:t>Miyamoto S, et al. </a:t>
            </a:r>
            <a:r>
              <a:rPr lang="en-GB" i="1" dirty="0" smtClean="0"/>
              <a:t>Am J </a:t>
            </a:r>
            <a:r>
              <a:rPr lang="en-GB" i="1" dirty="0" err="1" smtClean="0"/>
              <a:t>Respir</a:t>
            </a:r>
            <a:r>
              <a:rPr lang="en-GB" i="1" dirty="0" smtClean="0"/>
              <a:t> </a:t>
            </a:r>
            <a:r>
              <a:rPr lang="en-GB" i="1" dirty="0" err="1" smtClean="0"/>
              <a:t>Crit</a:t>
            </a:r>
            <a:r>
              <a:rPr lang="en-GB" i="1" dirty="0" smtClean="0"/>
              <a:t> Care Med</a:t>
            </a:r>
            <a:r>
              <a:rPr lang="en-GB" dirty="0" smtClean="0"/>
              <a:t> 2000;161(2 </a:t>
            </a:r>
            <a:r>
              <a:rPr lang="en-GB" dirty="0" err="1" smtClean="0"/>
              <a:t>Pt</a:t>
            </a:r>
            <a:r>
              <a:rPr lang="en-GB" dirty="0" smtClean="0"/>
              <a:t> 1):487–92;</a:t>
            </a:r>
          </a:p>
          <a:p>
            <a:pPr marL="228600" indent="-228600" defTabSz="914400" eaLnBrk="1" fontAlgn="auto" hangingPunct="1">
              <a:spcBef>
                <a:spcPts val="0"/>
              </a:spcBef>
              <a:spcAft>
                <a:spcPts val="0"/>
              </a:spcAft>
              <a:buFontTx/>
              <a:buAutoNum type="arabicPeriod"/>
              <a:defRPr/>
            </a:pPr>
            <a:r>
              <a:rPr lang="en-GB" dirty="0" smtClean="0"/>
              <a:t>ATS statement: guidelines for the 6-minute walk test. </a:t>
            </a:r>
            <a:r>
              <a:rPr lang="en-GB" i="1" dirty="0" smtClean="0"/>
              <a:t>Am J </a:t>
            </a:r>
            <a:r>
              <a:rPr lang="en-GB" i="1" dirty="0" err="1" smtClean="0"/>
              <a:t>Crit</a:t>
            </a:r>
            <a:r>
              <a:rPr lang="en-GB" i="1" dirty="0" smtClean="0"/>
              <a:t> Care Med</a:t>
            </a:r>
            <a:r>
              <a:rPr lang="en-GB" dirty="0" smtClean="0"/>
              <a:t> 2002;166:111–7.</a:t>
            </a:r>
          </a:p>
          <a:p>
            <a:pPr marL="228600" indent="-228600" defTabSz="914400" eaLnBrk="1" fontAlgn="auto" hangingPunct="1">
              <a:spcBef>
                <a:spcPts val="0"/>
              </a:spcBef>
              <a:spcAft>
                <a:spcPts val="0"/>
              </a:spcAft>
              <a:buFontTx/>
              <a:buAutoNum type="arabicPeriod"/>
              <a:defRPr/>
            </a:pPr>
            <a:endParaRPr lang="en-GB" dirty="0" smtClean="0"/>
          </a:p>
          <a:p>
            <a:pPr marL="228600" indent="-228600" defTabSz="914400" eaLnBrk="1" fontAlgn="auto" hangingPunct="1">
              <a:spcBef>
                <a:spcPts val="0"/>
              </a:spcBef>
              <a:spcAft>
                <a:spcPts val="0"/>
              </a:spcAft>
              <a:buFontTx/>
              <a:buAutoNum type="arabicPeriod"/>
              <a:defRPr/>
            </a:pPr>
            <a:endParaRPr lang="en-GB" dirty="0"/>
          </a:p>
        </p:txBody>
      </p:sp>
      <p:sp>
        <p:nvSpPr>
          <p:cNvPr id="102403"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anchor="b"/>
          <a:lstStyle/>
          <a:p>
            <a:pPr algn="r" defTabSz="914400"/>
            <a:fld id="{70D4DCE4-2CC4-4934-9685-C97FC8298CE8}" type="slidenum">
              <a:rPr lang="en-GB" sz="1200">
                <a:latin typeface="Calibri" pitchFamily="34" charset="0"/>
              </a:rPr>
              <a:pPr algn="r" defTabSz="914400"/>
              <a:t>39</a:t>
            </a:fld>
            <a:endParaRPr lang="en-GB" sz="1200">
              <a:latin typeface="Calibri" pitchFamily="34" charset="0"/>
            </a:endParaRPr>
          </a:p>
        </p:txBody>
      </p:sp>
    </p:spTree>
    <p:extLst>
      <p:ext uri="{BB962C8B-B14F-4D97-AF65-F5344CB8AC3E}">
        <p14:creationId xmlns:p14="http://schemas.microsoft.com/office/powerpoint/2010/main" val="329230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4</a:t>
            </a:fld>
            <a:endParaRPr lang="en-US"/>
          </a:p>
        </p:txBody>
      </p:sp>
    </p:spTree>
    <p:extLst>
      <p:ext uri="{BB962C8B-B14F-4D97-AF65-F5344CB8AC3E}">
        <p14:creationId xmlns:p14="http://schemas.microsoft.com/office/powerpoint/2010/main" val="4240944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758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defTabSz="914400" eaLnBrk="1" hangingPunct="1">
              <a:spcBef>
                <a:spcPct val="0"/>
              </a:spcBef>
            </a:pPr>
            <a:r>
              <a:rPr lang="en-GB" dirty="0" smtClean="0"/>
              <a:t>Right heart catheterisation (RHC) is required for a definitive diagnosis of PAH,</a:t>
            </a:r>
            <a:r>
              <a:rPr lang="en-GB" baseline="30000" dirty="0" smtClean="0"/>
              <a:t>1,2</a:t>
            </a:r>
            <a:r>
              <a:rPr lang="en-GB" dirty="0" smtClean="0"/>
              <a:t> to assess the severity of haemodynamic impairment, and to test the vasoreactivity of the pulmonary circulation. PAH is defined as a sustained elevation of mean pulmonary arterial pressure (mPAP) to ≥25 mmHg at rest, and a mean pulmonary capillary wedge pressure (PCWP) of ≤15 mmHg.</a:t>
            </a:r>
            <a:r>
              <a:rPr lang="en-GB" baseline="30000" dirty="0" smtClean="0"/>
              <a:t>1,3</a:t>
            </a:r>
          </a:p>
          <a:p>
            <a:pPr defTabSz="914400" eaLnBrk="1" hangingPunct="1">
              <a:spcBef>
                <a:spcPct val="0"/>
              </a:spcBef>
            </a:pPr>
            <a:endParaRPr lang="en-GB" dirty="0" smtClean="0"/>
          </a:p>
          <a:p>
            <a:pPr marL="228600" indent="-228600" defTabSz="914400" eaLnBrk="1" hangingPunct="1">
              <a:spcBef>
                <a:spcPct val="0"/>
              </a:spcBef>
              <a:buAutoNum type="arabicPeriod"/>
            </a:pPr>
            <a:r>
              <a:rPr lang="en-GB" dirty="0" err="1" smtClean="0"/>
              <a:t>Galiè</a:t>
            </a:r>
            <a:r>
              <a:rPr lang="en-GB" dirty="0" smtClean="0"/>
              <a:t> N, et al. </a:t>
            </a:r>
            <a:r>
              <a:rPr lang="en-GB" i="1" dirty="0" err="1" smtClean="0"/>
              <a:t>Eur</a:t>
            </a:r>
            <a:r>
              <a:rPr lang="en-GB" i="1" dirty="0" smtClean="0"/>
              <a:t> Heart J</a:t>
            </a:r>
            <a:r>
              <a:rPr lang="en-GB" dirty="0" smtClean="0"/>
              <a:t> 2009;30:2493–537; </a:t>
            </a:r>
          </a:p>
          <a:p>
            <a:pPr marL="228600" indent="-228600" defTabSz="914400" eaLnBrk="1" hangingPunct="1">
              <a:spcBef>
                <a:spcPct val="0"/>
              </a:spcBef>
              <a:buAutoNum type="arabicPeriod"/>
            </a:pPr>
            <a:r>
              <a:rPr lang="en-GB" dirty="0" err="1" smtClean="0"/>
              <a:t>Habib</a:t>
            </a:r>
            <a:r>
              <a:rPr lang="en-GB" dirty="0" smtClean="0"/>
              <a:t> G, </a:t>
            </a:r>
            <a:r>
              <a:rPr lang="en-GB" dirty="0" err="1" smtClean="0"/>
              <a:t>Horbicki</a:t>
            </a:r>
            <a:r>
              <a:rPr lang="en-GB" dirty="0" smtClean="0"/>
              <a:t> A. </a:t>
            </a:r>
            <a:r>
              <a:rPr lang="en-GB" i="1" dirty="0" err="1" smtClean="0"/>
              <a:t>Eur</a:t>
            </a:r>
            <a:r>
              <a:rPr lang="en-GB" i="1" dirty="0" smtClean="0"/>
              <a:t> </a:t>
            </a:r>
            <a:r>
              <a:rPr lang="en-GB" i="1" dirty="0" err="1" smtClean="0"/>
              <a:t>Respir</a:t>
            </a:r>
            <a:r>
              <a:rPr lang="en-GB" i="1" dirty="0" smtClean="0"/>
              <a:t> Rev </a:t>
            </a:r>
            <a:r>
              <a:rPr lang="en-GB" dirty="0" smtClean="0"/>
              <a:t>2010;19:1–12;</a:t>
            </a:r>
            <a:endParaRPr lang="en-GB" dirty="0"/>
          </a:p>
          <a:p>
            <a:pPr marL="228600" indent="-228600" defTabSz="914400" eaLnBrk="1" hangingPunct="1">
              <a:spcBef>
                <a:spcPct val="0"/>
              </a:spcBef>
              <a:buAutoNum type="arabicPeriod"/>
            </a:pPr>
            <a:r>
              <a:rPr lang="en-GB" dirty="0" err="1" smtClean="0"/>
              <a:t>Badesch</a:t>
            </a:r>
            <a:r>
              <a:rPr lang="en-GB" dirty="0" smtClean="0"/>
              <a:t> DB, et al. </a:t>
            </a:r>
            <a:r>
              <a:rPr lang="en-GB" i="1" dirty="0" smtClean="0"/>
              <a:t>J Am </a:t>
            </a:r>
            <a:r>
              <a:rPr lang="en-GB" i="1" dirty="0" err="1" smtClean="0"/>
              <a:t>Coll</a:t>
            </a:r>
            <a:r>
              <a:rPr lang="en-GB" i="1" dirty="0" smtClean="0"/>
              <a:t> </a:t>
            </a:r>
            <a:r>
              <a:rPr lang="en-GB" i="1" dirty="0" err="1" smtClean="0"/>
              <a:t>Cardiol</a:t>
            </a:r>
            <a:r>
              <a:rPr lang="en-GB" i="1" dirty="0" smtClean="0"/>
              <a:t> </a:t>
            </a:r>
            <a:r>
              <a:rPr lang="en-GB" dirty="0" smtClean="0"/>
              <a:t>2009;54:S55–66</a:t>
            </a:r>
            <a:r>
              <a:rPr lang="en-GB" baseline="0" dirty="0" smtClean="0"/>
              <a:t>.</a:t>
            </a:r>
            <a:endParaRPr lang="en-GB" dirty="0" smtClean="0"/>
          </a:p>
          <a:p>
            <a:pPr defTabSz="914400" eaLnBrk="1" hangingPunct="1">
              <a:spcBef>
                <a:spcPct val="0"/>
              </a:spcBef>
            </a:pPr>
            <a:endParaRPr lang="en-GB" dirty="0" smtClean="0"/>
          </a:p>
        </p:txBody>
      </p:sp>
      <p:sp>
        <p:nvSpPr>
          <p:cNvPr id="67587"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anchor="b"/>
          <a:lstStyle/>
          <a:p>
            <a:pPr algn="r" defTabSz="914400"/>
            <a:fld id="{F7AD672C-110C-4D16-8899-DF60BF6FF4E8}" type="slidenum">
              <a:rPr lang="en-GB" sz="1200">
                <a:latin typeface="Calibri" pitchFamily="34" charset="0"/>
              </a:rPr>
              <a:pPr algn="r" defTabSz="914400"/>
              <a:t>40</a:t>
            </a:fld>
            <a:endParaRPr lang="en-GB" sz="1200">
              <a:latin typeface="Calibri" pitchFamily="34" charset="0"/>
            </a:endParaRPr>
          </a:p>
        </p:txBody>
      </p:sp>
    </p:spTree>
    <p:extLst>
      <p:ext uri="{BB962C8B-B14F-4D97-AF65-F5344CB8AC3E}">
        <p14:creationId xmlns:p14="http://schemas.microsoft.com/office/powerpoint/2010/main" val="123238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41</a:t>
            </a:fld>
            <a:endParaRPr lang="en-US"/>
          </a:p>
        </p:txBody>
      </p:sp>
    </p:spTree>
    <p:extLst>
      <p:ext uri="{BB962C8B-B14F-4D97-AF65-F5344CB8AC3E}">
        <p14:creationId xmlns:p14="http://schemas.microsoft.com/office/powerpoint/2010/main" val="23801976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a:solidFill>
                  <a:schemeClr val="tx1"/>
                </a:solidFill>
                <a:latin typeface="Tahoma" pitchFamily="34" charset="0"/>
              </a:defRPr>
            </a:lvl1pPr>
            <a:lvl2pPr marL="729057" indent="-280406" defTabSz="914437">
              <a:defRPr>
                <a:solidFill>
                  <a:schemeClr val="tx1"/>
                </a:solidFill>
                <a:latin typeface="Tahoma" pitchFamily="34" charset="0"/>
              </a:defRPr>
            </a:lvl2pPr>
            <a:lvl3pPr marL="1121626" indent="-224325" defTabSz="914437">
              <a:defRPr>
                <a:solidFill>
                  <a:schemeClr val="tx1"/>
                </a:solidFill>
                <a:latin typeface="Tahoma" pitchFamily="34" charset="0"/>
              </a:defRPr>
            </a:lvl3pPr>
            <a:lvl4pPr marL="1570276" indent="-224325" defTabSz="914437">
              <a:defRPr>
                <a:solidFill>
                  <a:schemeClr val="tx1"/>
                </a:solidFill>
                <a:latin typeface="Tahoma" pitchFamily="34" charset="0"/>
              </a:defRPr>
            </a:lvl4pPr>
            <a:lvl5pPr marL="2018927" indent="-224325" defTabSz="914437">
              <a:defRPr>
                <a:solidFill>
                  <a:schemeClr val="tx1"/>
                </a:solidFill>
                <a:latin typeface="Tahoma" pitchFamily="34" charset="0"/>
              </a:defRPr>
            </a:lvl5pPr>
            <a:lvl6pPr marL="2467577" indent="-224325" defTabSz="914437" eaLnBrk="0" fontAlgn="base" hangingPunct="0">
              <a:spcBef>
                <a:spcPct val="0"/>
              </a:spcBef>
              <a:spcAft>
                <a:spcPct val="0"/>
              </a:spcAft>
              <a:defRPr>
                <a:solidFill>
                  <a:schemeClr val="tx1"/>
                </a:solidFill>
                <a:latin typeface="Tahoma" pitchFamily="34" charset="0"/>
              </a:defRPr>
            </a:lvl6pPr>
            <a:lvl7pPr marL="2916227" indent="-224325" defTabSz="914437" eaLnBrk="0" fontAlgn="base" hangingPunct="0">
              <a:spcBef>
                <a:spcPct val="0"/>
              </a:spcBef>
              <a:spcAft>
                <a:spcPct val="0"/>
              </a:spcAft>
              <a:defRPr>
                <a:solidFill>
                  <a:schemeClr val="tx1"/>
                </a:solidFill>
                <a:latin typeface="Tahoma" pitchFamily="34" charset="0"/>
              </a:defRPr>
            </a:lvl7pPr>
            <a:lvl8pPr marL="3364878" indent="-224325" defTabSz="914437" eaLnBrk="0" fontAlgn="base" hangingPunct="0">
              <a:spcBef>
                <a:spcPct val="0"/>
              </a:spcBef>
              <a:spcAft>
                <a:spcPct val="0"/>
              </a:spcAft>
              <a:defRPr>
                <a:solidFill>
                  <a:schemeClr val="tx1"/>
                </a:solidFill>
                <a:latin typeface="Tahoma" pitchFamily="34" charset="0"/>
              </a:defRPr>
            </a:lvl8pPr>
            <a:lvl9pPr marL="3813528" indent="-224325" defTabSz="914437" eaLnBrk="0" fontAlgn="base" hangingPunct="0">
              <a:spcBef>
                <a:spcPct val="0"/>
              </a:spcBef>
              <a:spcAft>
                <a:spcPct val="0"/>
              </a:spcAft>
              <a:defRPr>
                <a:solidFill>
                  <a:schemeClr val="tx1"/>
                </a:solidFill>
                <a:latin typeface="Tahoma" pitchFamily="34" charset="0"/>
              </a:defRPr>
            </a:lvl9pPr>
          </a:lstStyle>
          <a:p>
            <a:fld id="{5AC248CF-9EF6-4F0B-B009-D839F7DE6785}" type="slidenum">
              <a:rPr lang="en-US" altLang="en-US" smtClean="0">
                <a:latin typeface="Arial" charset="0"/>
              </a:rPr>
              <a:pPr/>
              <a:t>42</a:t>
            </a:fld>
            <a:endParaRPr lang="en-US" altLang="en-US" smtClean="0">
              <a:latin typeface="Arial" charset="0"/>
            </a:endParaRPr>
          </a:p>
        </p:txBody>
      </p:sp>
      <p:sp>
        <p:nvSpPr>
          <p:cNvPr id="53251"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7" tIns="46149" rIns="92297" bIns="46149" anchor="b"/>
          <a:lstStyle>
            <a:lvl1pPr defTabSz="931863">
              <a:defRPr>
                <a:solidFill>
                  <a:schemeClr val="tx1"/>
                </a:solidFill>
                <a:latin typeface="Tahoma" pitchFamily="34" charset="0"/>
              </a:defRPr>
            </a:lvl1pPr>
            <a:lvl2pPr marL="742950" indent="-285750" defTabSz="931863">
              <a:defRPr>
                <a:solidFill>
                  <a:schemeClr val="tx1"/>
                </a:solidFill>
                <a:latin typeface="Tahoma" pitchFamily="34" charset="0"/>
              </a:defRPr>
            </a:lvl2pPr>
            <a:lvl3pPr marL="1143000" indent="-228600" defTabSz="931863">
              <a:defRPr>
                <a:solidFill>
                  <a:schemeClr val="tx1"/>
                </a:solidFill>
                <a:latin typeface="Tahoma" pitchFamily="34" charset="0"/>
              </a:defRPr>
            </a:lvl3pPr>
            <a:lvl4pPr marL="1600200" indent="-228600" defTabSz="931863">
              <a:defRPr>
                <a:solidFill>
                  <a:schemeClr val="tx1"/>
                </a:solidFill>
                <a:latin typeface="Tahoma" pitchFamily="34" charset="0"/>
              </a:defRPr>
            </a:lvl4pPr>
            <a:lvl5pPr marL="2057400" indent="-228600" defTabSz="931863">
              <a:defRPr>
                <a:solidFill>
                  <a:schemeClr val="tx1"/>
                </a:solidFill>
                <a:latin typeface="Tahoma" pitchFamily="34" charset="0"/>
              </a:defRPr>
            </a:lvl5pPr>
            <a:lvl6pPr marL="2514600" indent="-228600" defTabSz="931863" eaLnBrk="0" fontAlgn="base" hangingPunct="0">
              <a:spcBef>
                <a:spcPct val="0"/>
              </a:spcBef>
              <a:spcAft>
                <a:spcPct val="0"/>
              </a:spcAft>
              <a:defRPr>
                <a:solidFill>
                  <a:schemeClr val="tx1"/>
                </a:solidFill>
                <a:latin typeface="Tahoma" pitchFamily="34" charset="0"/>
              </a:defRPr>
            </a:lvl6pPr>
            <a:lvl7pPr marL="2971800" indent="-228600" defTabSz="931863" eaLnBrk="0" fontAlgn="base" hangingPunct="0">
              <a:spcBef>
                <a:spcPct val="0"/>
              </a:spcBef>
              <a:spcAft>
                <a:spcPct val="0"/>
              </a:spcAft>
              <a:defRPr>
                <a:solidFill>
                  <a:schemeClr val="tx1"/>
                </a:solidFill>
                <a:latin typeface="Tahoma" pitchFamily="34" charset="0"/>
              </a:defRPr>
            </a:lvl7pPr>
            <a:lvl8pPr marL="3429000" indent="-228600" defTabSz="931863" eaLnBrk="0" fontAlgn="base" hangingPunct="0">
              <a:spcBef>
                <a:spcPct val="0"/>
              </a:spcBef>
              <a:spcAft>
                <a:spcPct val="0"/>
              </a:spcAft>
              <a:defRPr>
                <a:solidFill>
                  <a:schemeClr val="tx1"/>
                </a:solidFill>
                <a:latin typeface="Tahoma" pitchFamily="34" charset="0"/>
              </a:defRPr>
            </a:lvl8pPr>
            <a:lvl9pPr marL="3886200" indent="-228600" defTabSz="931863" eaLnBrk="0" fontAlgn="base" hangingPunct="0">
              <a:spcBef>
                <a:spcPct val="0"/>
              </a:spcBef>
              <a:spcAft>
                <a:spcPct val="0"/>
              </a:spcAft>
              <a:defRPr>
                <a:solidFill>
                  <a:schemeClr val="tx1"/>
                </a:solidFill>
                <a:latin typeface="Tahoma" pitchFamily="34" charset="0"/>
              </a:defRPr>
            </a:lvl9pPr>
          </a:lstStyle>
          <a:p>
            <a:pPr algn="r" eaLnBrk="1" hangingPunct="1"/>
            <a:fld id="{FC187ED5-377F-4A42-A95F-FF67800B4AC0}" type="slidenum">
              <a:rPr lang="en-US" altLang="en-US" sz="1200">
                <a:latin typeface="Arial" charset="0"/>
                <a:cs typeface="Arial" charset="0"/>
              </a:rPr>
              <a:pPr algn="r" eaLnBrk="1" hangingPunct="1"/>
              <a:t>42</a:t>
            </a:fld>
            <a:endParaRPr lang="en-US" altLang="en-US" sz="1200">
              <a:latin typeface="Arial" charset="0"/>
              <a:cs typeface="Arial"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7" tIns="46149" rIns="92297" bIns="46149"/>
          <a:lstStyle/>
          <a:p>
            <a:pPr defTabSz="914400" eaLnBrk="1" hangingPunct="1">
              <a:spcBef>
                <a:spcPct val="0"/>
              </a:spcBef>
            </a:pPr>
            <a:r>
              <a:rPr lang="en-GB" sz="1000" dirty="0" smtClean="0"/>
              <a:t>The symptoms of PAH may not be obvious at first and are often attributed to more common conditions. Over time, however, they can become more severe and begin to limit normal activities. As the disease progresses, some patients may experience constant dyspnoea and fatigue so that even simple tasks, such as getting dressed and walking short distances, become difficult.</a:t>
            </a:r>
          </a:p>
          <a:p>
            <a:pPr defTabSz="914400" eaLnBrk="1" hangingPunct="1">
              <a:spcBef>
                <a:spcPct val="0"/>
              </a:spcBef>
            </a:pPr>
            <a:endParaRPr lang="en-GB" sz="1000" dirty="0" smtClean="0"/>
          </a:p>
          <a:p>
            <a:pPr defTabSz="914400" eaLnBrk="1" hangingPunct="1">
              <a:spcBef>
                <a:spcPct val="0"/>
              </a:spcBef>
            </a:pPr>
            <a:r>
              <a:rPr lang="en-GB" sz="1000" dirty="0" smtClean="0"/>
              <a:t>As the early symptoms of PAH are often mild, time from symptom onset to disease diagnosis is, on average, more than 2 years.</a:t>
            </a:r>
            <a:r>
              <a:rPr lang="en-GB" sz="1000" baseline="30000" dirty="0" smtClean="0"/>
              <a:t>1,2</a:t>
            </a:r>
            <a:r>
              <a:rPr lang="en-GB" sz="1000" dirty="0" smtClean="0"/>
              <a:t> This means that PAH is frequently not recognised until the disease is relatively advanced.</a:t>
            </a:r>
            <a:r>
              <a:rPr lang="en-GB" sz="1000" baseline="30000" dirty="0" smtClean="0"/>
              <a:t>1,3</a:t>
            </a:r>
          </a:p>
          <a:p>
            <a:pPr defTabSz="914400" eaLnBrk="1" hangingPunct="1">
              <a:spcBef>
                <a:spcPct val="0"/>
              </a:spcBef>
            </a:pPr>
            <a:endParaRPr lang="en-GB" sz="1000" dirty="0" smtClean="0">
              <a:cs typeface="Arial" charset="0"/>
            </a:endParaRP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en-GB" sz="1000" dirty="0" smtClean="0">
                <a:cs typeface="Arial" charset="0"/>
              </a:rPr>
              <a:t>Humbert M, </a:t>
            </a:r>
            <a:r>
              <a:rPr lang="en-GB" sz="1000" i="0" dirty="0" smtClean="0">
                <a:cs typeface="Arial" charset="0"/>
              </a:rPr>
              <a:t>et al. </a:t>
            </a:r>
            <a:r>
              <a:rPr lang="en-GB" sz="1000" i="1" dirty="0" smtClean="0">
                <a:cs typeface="Arial" charset="0"/>
              </a:rPr>
              <a:t>Am J </a:t>
            </a:r>
            <a:r>
              <a:rPr lang="en-GB" sz="1000" i="1" dirty="0" err="1" smtClean="0">
                <a:cs typeface="Arial" charset="0"/>
              </a:rPr>
              <a:t>Respir</a:t>
            </a:r>
            <a:r>
              <a:rPr lang="en-GB" sz="1000" i="1" dirty="0" smtClean="0">
                <a:cs typeface="Arial" charset="0"/>
              </a:rPr>
              <a:t> </a:t>
            </a:r>
            <a:r>
              <a:rPr lang="en-GB" sz="1000" i="1" dirty="0" err="1" smtClean="0">
                <a:cs typeface="Arial" charset="0"/>
              </a:rPr>
              <a:t>Crit</a:t>
            </a:r>
            <a:r>
              <a:rPr lang="en-GB" sz="1000" i="1" dirty="0" smtClean="0">
                <a:cs typeface="Arial" charset="0"/>
              </a:rPr>
              <a:t> Care Med</a:t>
            </a:r>
            <a:r>
              <a:rPr lang="en-GB" sz="1000" i="1" baseline="0" dirty="0" smtClean="0">
                <a:cs typeface="Arial" charset="0"/>
              </a:rPr>
              <a:t> </a:t>
            </a:r>
            <a:r>
              <a:rPr lang="en-GB" sz="1000" dirty="0" smtClean="0">
                <a:cs typeface="Arial" charset="0"/>
              </a:rPr>
              <a:t>2006</a:t>
            </a:r>
            <a:r>
              <a:rPr lang="en-GB" sz="1000" dirty="0" smtClean="0"/>
              <a:t>;173:1023–30;</a:t>
            </a:r>
          </a:p>
          <a:p>
            <a:pPr marL="228600" marR="0" indent="-228600" algn="l" defTabSz="914400" rtl="0" eaLnBrk="1" fontAlgn="base" latinLnBrk="0" hangingPunct="1">
              <a:lnSpc>
                <a:spcPct val="100000"/>
              </a:lnSpc>
              <a:spcBef>
                <a:spcPct val="0"/>
              </a:spcBef>
              <a:spcAft>
                <a:spcPct val="0"/>
              </a:spcAft>
              <a:buClrTx/>
              <a:buSzTx/>
              <a:buFontTx/>
              <a:buAutoNum type="arabicPeriod"/>
              <a:tabLst/>
              <a:defRPr/>
            </a:pPr>
            <a:r>
              <a:rPr lang="en-GB" sz="1000" dirty="0" err="1" smtClean="0"/>
              <a:t>Badesch</a:t>
            </a:r>
            <a:r>
              <a:rPr lang="en-GB" sz="1000" baseline="0" dirty="0" smtClean="0"/>
              <a:t> DB, et al. </a:t>
            </a:r>
            <a:r>
              <a:rPr lang="en-GB" sz="1000" i="1" baseline="0" dirty="0" smtClean="0"/>
              <a:t>Chest</a:t>
            </a:r>
            <a:r>
              <a:rPr lang="en-GB" sz="1000" baseline="0" dirty="0" smtClean="0"/>
              <a:t> 2011;137:376</a:t>
            </a:r>
            <a:r>
              <a:rPr lang="en-GB" sz="1000" dirty="0" smtClean="0"/>
              <a:t>–</a:t>
            </a:r>
            <a:r>
              <a:rPr lang="en-GB" sz="1000" baseline="0" dirty="0" smtClean="0"/>
              <a:t>87</a:t>
            </a:r>
            <a:r>
              <a:rPr lang="en-GB" sz="1000" dirty="0" smtClean="0"/>
              <a:t>;</a:t>
            </a:r>
          </a:p>
          <a:p>
            <a:pPr marL="228600" indent="-228600" defTabSz="914400" eaLnBrk="1" hangingPunct="1">
              <a:spcBef>
                <a:spcPct val="0"/>
              </a:spcBef>
              <a:buAutoNum type="arabicPeriod"/>
            </a:pPr>
            <a:r>
              <a:rPr lang="en-GB" sz="1000" dirty="0" err="1" smtClean="0"/>
              <a:t>Gaine</a:t>
            </a:r>
            <a:r>
              <a:rPr lang="en-GB" sz="1000" dirty="0" smtClean="0"/>
              <a:t> SP, Rubin LJ. </a:t>
            </a:r>
            <a:r>
              <a:rPr lang="en-GB" sz="1000" i="1" dirty="0" smtClean="0"/>
              <a:t>Lancet</a:t>
            </a:r>
            <a:r>
              <a:rPr lang="en-GB" sz="1000" dirty="0" smtClean="0"/>
              <a:t> 1998;352:719–25</a:t>
            </a:r>
            <a:r>
              <a:rPr lang="en-GB" sz="1000" dirty="0" smtClean="0">
                <a:cs typeface="Arial" charset="0"/>
              </a:rPr>
              <a:t>. </a:t>
            </a:r>
          </a:p>
          <a:p>
            <a:pPr eaLnBrk="1" hangingPunct="1"/>
            <a:endParaRPr lang="en-US" altLang="en-US" sz="1000" dirty="0"/>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70932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9874"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defTabSz="914400" eaLnBrk="1" hangingPunct="1">
              <a:spcBef>
                <a:spcPct val="0"/>
              </a:spcBef>
            </a:pPr>
            <a:r>
              <a:rPr lang="en-GB" b="1" dirty="0" smtClean="0"/>
              <a:t>General measures </a:t>
            </a:r>
            <a:r>
              <a:rPr lang="en-GB" dirty="0" smtClean="0"/>
              <a:t>aim to limit any potentially deleterious effects of the patient’s external circumstances on their PAH disease, and include avoiding pregnancy, prevention and prompt treatment of chest infections, and awareness of the potential effects of altitude.</a:t>
            </a:r>
            <a:r>
              <a:rPr lang="en-GB" baseline="30000" dirty="0" smtClean="0"/>
              <a:t>1,2</a:t>
            </a:r>
          </a:p>
          <a:p>
            <a:pPr defTabSz="914400" eaLnBrk="1" hangingPunct="1">
              <a:spcBef>
                <a:spcPct val="0"/>
              </a:spcBef>
            </a:pPr>
            <a:r>
              <a:rPr lang="en-GB" b="1" dirty="0" smtClean="0"/>
              <a:t>Conventional or supportive therapy </a:t>
            </a:r>
            <a:r>
              <a:rPr lang="en-GB" dirty="0" smtClean="0"/>
              <a:t>aims to</a:t>
            </a:r>
            <a:r>
              <a:rPr lang="en-GB" b="1" dirty="0" smtClean="0"/>
              <a:t> </a:t>
            </a:r>
            <a:r>
              <a:rPr lang="en-GB" dirty="0" smtClean="0"/>
              <a:t>provide symptomatic benefit. Such measures include supplemental oxygen, oral anticoagulants, diuretics, and calcium channel blockers.</a:t>
            </a:r>
          </a:p>
          <a:p>
            <a:pPr defTabSz="914400" eaLnBrk="1" hangingPunct="1">
              <a:spcBef>
                <a:spcPct val="0"/>
              </a:spcBef>
            </a:pPr>
            <a:endParaRPr lang="en-GB" dirty="0" smtClean="0"/>
          </a:p>
          <a:p>
            <a:pPr defTabSz="914400" eaLnBrk="1" hangingPunct="1">
              <a:spcBef>
                <a:spcPct val="0"/>
              </a:spcBef>
            </a:pPr>
            <a:r>
              <a:rPr lang="en-GB" dirty="0" smtClean="0"/>
              <a:t>1. </a:t>
            </a:r>
            <a:r>
              <a:rPr lang="en-GB" dirty="0" err="1" smtClean="0"/>
              <a:t>Galiè</a:t>
            </a:r>
            <a:r>
              <a:rPr lang="en-GB" dirty="0" smtClean="0"/>
              <a:t> N, et al. </a:t>
            </a:r>
            <a:r>
              <a:rPr lang="en-GB" i="1" dirty="0" err="1" smtClean="0"/>
              <a:t>Eur</a:t>
            </a:r>
            <a:r>
              <a:rPr lang="en-GB" i="1" dirty="0" smtClean="0"/>
              <a:t> Heart J</a:t>
            </a:r>
            <a:r>
              <a:rPr lang="en-GB" dirty="0" smtClean="0"/>
              <a:t> 2009;30:2493–537;</a:t>
            </a:r>
          </a:p>
          <a:p>
            <a:pPr defTabSz="914400" eaLnBrk="1" hangingPunct="1">
              <a:spcBef>
                <a:spcPct val="0"/>
              </a:spcBef>
            </a:pPr>
            <a:r>
              <a:rPr lang="en-GB" dirty="0" smtClean="0"/>
              <a:t>2. McLaughlin VV, et al. </a:t>
            </a:r>
            <a:r>
              <a:rPr lang="en-GB" i="1" dirty="0" smtClean="0"/>
              <a:t>Circulation</a:t>
            </a:r>
            <a:r>
              <a:rPr lang="en-GB" dirty="0" smtClean="0"/>
              <a:t> 2009;119:2250–94;</a:t>
            </a:r>
          </a:p>
          <a:p>
            <a:pPr defTabSz="914400" eaLnBrk="1" hangingPunct="1">
              <a:spcBef>
                <a:spcPct val="0"/>
              </a:spcBef>
            </a:pPr>
            <a:r>
              <a:rPr lang="en-GB" dirty="0" smtClean="0"/>
              <a:t>3. </a:t>
            </a:r>
            <a:r>
              <a:rPr lang="en-GB" dirty="0" err="1" smtClean="0"/>
              <a:t>Badesch</a:t>
            </a:r>
            <a:r>
              <a:rPr lang="en-GB" dirty="0" smtClean="0"/>
              <a:t> DB, et al. </a:t>
            </a:r>
            <a:r>
              <a:rPr lang="en-GB" i="1" dirty="0" smtClean="0"/>
              <a:t>Chest</a:t>
            </a:r>
            <a:r>
              <a:rPr lang="en-GB" dirty="0" smtClean="0"/>
              <a:t> 2004;126(1</a:t>
            </a:r>
            <a:r>
              <a:rPr lang="en-GB" baseline="0" dirty="0" smtClean="0"/>
              <a:t> </a:t>
            </a:r>
            <a:r>
              <a:rPr lang="en-GB" baseline="0" dirty="0" err="1" smtClean="0"/>
              <a:t>Suppl</a:t>
            </a:r>
            <a:r>
              <a:rPr lang="en-GB" baseline="0" dirty="0" smtClean="0"/>
              <a:t>):35S</a:t>
            </a:r>
            <a:r>
              <a:rPr lang="en-GB" dirty="0" smtClean="0"/>
              <a:t>–</a:t>
            </a:r>
            <a:r>
              <a:rPr lang="en-GB" baseline="0" dirty="0" smtClean="0"/>
              <a:t>62S</a:t>
            </a:r>
            <a:r>
              <a:rPr lang="en-GB" dirty="0" smtClean="0"/>
              <a:t>.</a:t>
            </a:r>
          </a:p>
          <a:p>
            <a:pPr defTabSz="914400" eaLnBrk="1" hangingPunct="1">
              <a:spcBef>
                <a:spcPct val="0"/>
              </a:spcBef>
            </a:pPr>
            <a:endParaRPr lang="en-GB" dirty="0" smtClean="0"/>
          </a:p>
        </p:txBody>
      </p:sp>
      <p:sp>
        <p:nvSpPr>
          <p:cNvPr id="79875"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anchor="b"/>
          <a:lstStyle/>
          <a:p>
            <a:pPr algn="r" defTabSz="914400"/>
            <a:fld id="{C13686BC-89DA-4463-A0DB-181EA26B6F75}" type="slidenum">
              <a:rPr lang="en-GB" sz="1200">
                <a:latin typeface="Calibri" pitchFamily="34" charset="0"/>
              </a:rPr>
              <a:pPr algn="r" defTabSz="914400"/>
              <a:t>43</a:t>
            </a:fld>
            <a:endParaRPr lang="en-GB" sz="1200">
              <a:latin typeface="Calibri" pitchFamily="34" charset="0"/>
            </a:endParaRPr>
          </a:p>
        </p:txBody>
      </p:sp>
    </p:spTree>
    <p:extLst>
      <p:ext uri="{BB962C8B-B14F-4D97-AF65-F5344CB8AC3E}">
        <p14:creationId xmlns:p14="http://schemas.microsoft.com/office/powerpoint/2010/main" val="1744560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192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defTabSz="914400" eaLnBrk="1" hangingPunct="1">
              <a:spcBef>
                <a:spcPct val="0"/>
              </a:spcBef>
            </a:pPr>
            <a:r>
              <a:rPr lang="en-GB" sz="1050" b="1" dirty="0" smtClean="0"/>
              <a:t>Advanced therapy (also termed ‘PAH-specific therapy’)</a:t>
            </a:r>
            <a:endParaRPr lang="en-GB" sz="1050" dirty="0" smtClean="0"/>
          </a:p>
          <a:p>
            <a:pPr defTabSz="914400" eaLnBrk="1" hangingPunct="1">
              <a:spcBef>
                <a:spcPct val="0"/>
              </a:spcBef>
            </a:pPr>
            <a:r>
              <a:rPr lang="en-GB" sz="1050" dirty="0" smtClean="0"/>
              <a:t>PAH-specific therapies have been developed to target one of three major pathways known to be involved in the development of PAH and have, to varying degrees, been shown to affect the disease process.</a:t>
            </a:r>
          </a:p>
          <a:p>
            <a:pPr defTabSz="914400" eaLnBrk="1" hangingPunct="1">
              <a:spcBef>
                <a:spcPct val="0"/>
              </a:spcBef>
            </a:pPr>
            <a:endParaRPr lang="en-GB" sz="1050" dirty="0" smtClean="0"/>
          </a:p>
          <a:p>
            <a:pPr defTabSz="914400" eaLnBrk="1" hangingPunct="1">
              <a:spcBef>
                <a:spcPct val="0"/>
              </a:spcBef>
            </a:pPr>
            <a:r>
              <a:rPr lang="en-GB" sz="1050" dirty="0" smtClean="0"/>
              <a:t>Endothelin receptor antagonists (ERAs) are oral treatments that act by blocking the binding of endothelin, which is implicated in the pathogenesis of PAH through its actions on the pulmonary vasculature, to either one (single antagonist) or both (dual antagonist) of its receptors. </a:t>
            </a:r>
            <a:r>
              <a:rPr lang="en-GB" sz="1050" kern="1200" dirty="0" smtClean="0">
                <a:solidFill>
                  <a:schemeClr val="tx1"/>
                </a:solidFill>
                <a:latin typeface="+mn-lt"/>
                <a:ea typeface="+mn-ea"/>
                <a:cs typeface="+mn-cs"/>
              </a:rPr>
              <a:t>Clinical trials have shown that treatment with ERAs has a beneficial effect on exercise capacity, WHO Functional Class (FC), </a:t>
            </a:r>
            <a:r>
              <a:rPr lang="en-GB" sz="1050" kern="1200" dirty="0" err="1" smtClean="0">
                <a:solidFill>
                  <a:schemeClr val="tx1"/>
                </a:solidFill>
                <a:latin typeface="+mn-lt"/>
                <a:ea typeface="+mn-ea"/>
                <a:cs typeface="+mn-cs"/>
              </a:rPr>
              <a:t>haemodynamics</a:t>
            </a:r>
            <a:r>
              <a:rPr lang="en-GB" sz="1050" kern="1200" dirty="0" smtClean="0">
                <a:solidFill>
                  <a:schemeClr val="tx1"/>
                </a:solidFill>
                <a:latin typeface="+mn-lt"/>
                <a:ea typeface="+mn-ea"/>
                <a:cs typeface="+mn-cs"/>
              </a:rPr>
              <a:t> and time to clinical worsening in patients with PAH</a:t>
            </a:r>
            <a:r>
              <a:rPr lang="en-GB" sz="1050" dirty="0" smtClean="0"/>
              <a:t>.</a:t>
            </a:r>
            <a:r>
              <a:rPr lang="en-GB" sz="1050" baseline="30000" dirty="0" smtClean="0"/>
              <a:t>1-6</a:t>
            </a:r>
            <a:endParaRPr lang="en-GB" sz="105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GB" sz="1050" dirty="0"/>
              <a:t>S</a:t>
            </a:r>
            <a:r>
              <a:rPr lang="en-GB" sz="1050" dirty="0" smtClean="0"/>
              <a:t>ynthetic </a:t>
            </a:r>
            <a:r>
              <a:rPr lang="en-GB" sz="1050" dirty="0" err="1" smtClean="0"/>
              <a:t>prostacyclins</a:t>
            </a:r>
            <a:r>
              <a:rPr lang="en-GB" sz="1050" dirty="0" smtClean="0"/>
              <a:t> and prostacyclin analogues act by helping to correct the deficiency of endogenous prostacyclin seen in patients with PAH. </a:t>
            </a:r>
            <a:r>
              <a:rPr lang="en-GB" sz="1050" kern="1200" dirty="0" smtClean="0">
                <a:solidFill>
                  <a:schemeClr val="tx1"/>
                </a:solidFill>
                <a:latin typeface="+mn-lt"/>
                <a:ea typeface="+mn-ea"/>
                <a:cs typeface="+mn-cs"/>
              </a:rPr>
              <a:t>The clinical use of prostacyclins in patients with PAH has been extended by the synthesis of more stable analogues for intravenous infusion,</a:t>
            </a:r>
            <a:r>
              <a:rPr lang="en-GB" sz="1050" baseline="30000" dirty="0"/>
              <a:t>7</a:t>
            </a:r>
            <a:r>
              <a:rPr lang="en-GB" sz="1050" kern="1200" dirty="0" smtClean="0">
                <a:solidFill>
                  <a:schemeClr val="tx1"/>
                </a:solidFill>
                <a:latin typeface="+mn-lt"/>
                <a:ea typeface="+mn-ea"/>
                <a:cs typeface="+mn-cs"/>
              </a:rPr>
              <a:t> as well as those that can be given by subcutaneous infusion,</a:t>
            </a:r>
            <a:r>
              <a:rPr lang="en-GB" sz="1050" baseline="30000" dirty="0" smtClean="0"/>
              <a:t>8</a:t>
            </a:r>
            <a:r>
              <a:rPr lang="en-GB" sz="1050" kern="1200" baseline="30000" dirty="0" smtClean="0">
                <a:solidFill>
                  <a:schemeClr val="tx1"/>
                </a:solidFill>
                <a:latin typeface="+mn-lt"/>
                <a:ea typeface="+mn-ea"/>
                <a:cs typeface="+mn-cs"/>
              </a:rPr>
              <a:t>,9</a:t>
            </a:r>
            <a:r>
              <a:rPr lang="en-GB" sz="1050" kern="1200" dirty="0" smtClean="0">
                <a:solidFill>
                  <a:schemeClr val="tx1"/>
                </a:solidFill>
                <a:latin typeface="+mn-lt"/>
                <a:ea typeface="+mn-ea"/>
                <a:cs typeface="+mn-cs"/>
              </a:rPr>
              <a:t> or by </a:t>
            </a:r>
            <a:r>
              <a:rPr lang="en-GB" sz="1050" kern="1200" dirty="0" smtClean="0">
                <a:solidFill>
                  <a:schemeClr val="tx1"/>
                </a:solidFill>
              </a:rPr>
              <a:t>inhalation.</a:t>
            </a:r>
            <a:r>
              <a:rPr lang="en-GB" sz="1050" baseline="30000" dirty="0" smtClean="0"/>
              <a:t>10</a:t>
            </a:r>
            <a:endParaRPr lang="en-GB" sz="1050" kern="1200" baseline="30000" dirty="0" smtClean="0">
              <a:solidFill>
                <a:schemeClr val="tx1"/>
              </a:solidFill>
            </a:endParaRPr>
          </a:p>
          <a:p>
            <a:pPr defTabSz="914400" eaLnBrk="1" hangingPunct="1">
              <a:spcBef>
                <a:spcPct val="0"/>
              </a:spcBef>
            </a:pPr>
            <a:r>
              <a:rPr lang="en-GB" sz="1050" dirty="0" smtClean="0"/>
              <a:t>Phosphodiesterase-5 (PDE-5) inhibitors are oral agents which act on the nitric oxide (NO) pathway to induce </a:t>
            </a:r>
            <a:r>
              <a:rPr lang="en-GB" sz="1050" dirty="0" err="1" smtClean="0"/>
              <a:t>vasodilation</a:t>
            </a:r>
            <a:r>
              <a:rPr lang="en-GB" sz="1050" dirty="0" smtClean="0"/>
              <a:t> and also have </a:t>
            </a:r>
            <a:r>
              <a:rPr lang="en-GB" sz="1050" dirty="0" err="1" smtClean="0"/>
              <a:t>antiproliferative</a:t>
            </a:r>
            <a:r>
              <a:rPr lang="en-GB" sz="1050" dirty="0" smtClean="0"/>
              <a:t> effects on vascular smooth muscle cells. Clinical trials have shown that treatment with PDE-5 inhibitors has a beneficial effect on exercise capacity, haemodynamic parameters, and symptoms </a:t>
            </a:r>
            <a:r>
              <a:rPr lang="en-GB" sz="1050" kern="1200" dirty="0" smtClean="0">
                <a:solidFill>
                  <a:schemeClr val="tx1"/>
                </a:solidFill>
                <a:latin typeface="+mn-lt"/>
                <a:ea typeface="+mn-ea"/>
                <a:cs typeface="+mn-cs"/>
              </a:rPr>
              <a:t>in patients with PAH</a:t>
            </a:r>
            <a:r>
              <a:rPr lang="en-GB" sz="1050" dirty="0" smtClean="0"/>
              <a:t>.</a:t>
            </a:r>
            <a:r>
              <a:rPr lang="en-GB" sz="1050" baseline="30000" dirty="0" smtClean="0"/>
              <a:t>11,12</a:t>
            </a:r>
          </a:p>
          <a:p>
            <a:pPr defTabSz="914400" eaLnBrk="1" hangingPunct="1">
              <a:spcBef>
                <a:spcPct val="0"/>
              </a:spcBef>
            </a:pPr>
            <a:endParaRPr lang="en-GB" sz="1050" baseline="30000" dirty="0" smtClean="0"/>
          </a:p>
          <a:p>
            <a:pPr marL="228600" indent="-228600" defTabSz="914400" eaLnBrk="1" hangingPunct="1">
              <a:spcBef>
                <a:spcPct val="0"/>
              </a:spcBef>
              <a:buAutoNum type="arabicPeriod"/>
            </a:pPr>
            <a:r>
              <a:rPr lang="en-GB" sz="1050" dirty="0" err="1" smtClean="0"/>
              <a:t>Humbert</a:t>
            </a:r>
            <a:r>
              <a:rPr lang="en-GB" sz="1050" dirty="0" smtClean="0"/>
              <a:t> M, et al. </a:t>
            </a:r>
            <a:r>
              <a:rPr lang="en-GB" sz="1050" i="1" dirty="0" smtClean="0"/>
              <a:t>N </a:t>
            </a:r>
            <a:r>
              <a:rPr lang="en-GB" sz="1050" i="1" dirty="0" err="1" smtClean="0"/>
              <a:t>Engl</a:t>
            </a:r>
            <a:r>
              <a:rPr lang="en-GB" sz="1050" i="1" dirty="0" smtClean="0"/>
              <a:t> J </a:t>
            </a:r>
            <a:r>
              <a:rPr lang="en-GB" sz="1050" i="1" dirty="0"/>
              <a:t>Med </a:t>
            </a:r>
            <a:r>
              <a:rPr lang="en-GB" sz="1050" dirty="0" smtClean="0"/>
              <a:t>2004;351:1425–36;</a:t>
            </a:r>
          </a:p>
          <a:p>
            <a:pPr marL="228600" indent="-228600" defTabSz="914400" eaLnBrk="1" hangingPunct="1">
              <a:spcBef>
                <a:spcPct val="0"/>
              </a:spcBef>
              <a:buAutoNum type="arabicPeriod"/>
            </a:pPr>
            <a:r>
              <a:rPr lang="en-GB" sz="1050" dirty="0" err="1" smtClean="0"/>
              <a:t>Channick</a:t>
            </a:r>
            <a:r>
              <a:rPr lang="en-GB" sz="1050" dirty="0" smtClean="0"/>
              <a:t> RN, et al. </a:t>
            </a:r>
            <a:r>
              <a:rPr lang="en-GB" sz="1050" i="1" dirty="0" smtClean="0"/>
              <a:t>Lancet </a:t>
            </a:r>
            <a:r>
              <a:rPr lang="en-GB" sz="1050" dirty="0" smtClean="0"/>
              <a:t>2001;358:119–23;</a:t>
            </a:r>
          </a:p>
          <a:p>
            <a:pPr marL="228600" indent="-228600" defTabSz="914400" eaLnBrk="1" hangingPunct="1">
              <a:spcBef>
                <a:spcPct val="0"/>
              </a:spcBef>
              <a:buAutoNum type="arabicPeriod"/>
            </a:pPr>
            <a:r>
              <a:rPr lang="en-GB" sz="1050" dirty="0" smtClean="0"/>
              <a:t>Rubin LJ, et al. </a:t>
            </a:r>
            <a:r>
              <a:rPr lang="en-GB" sz="1050" i="1" dirty="0" smtClean="0"/>
              <a:t>N </a:t>
            </a:r>
            <a:r>
              <a:rPr lang="en-GB" sz="1050" i="1" dirty="0" err="1" smtClean="0"/>
              <a:t>Engl</a:t>
            </a:r>
            <a:r>
              <a:rPr lang="en-GB" sz="1050" i="1" dirty="0" smtClean="0"/>
              <a:t> J Med</a:t>
            </a:r>
            <a:r>
              <a:rPr lang="en-GB" sz="1050" dirty="0" smtClean="0"/>
              <a:t> 2002;346:896–903;</a:t>
            </a:r>
          </a:p>
          <a:p>
            <a:pPr marL="228600" indent="-228600" defTabSz="914400" eaLnBrk="1" hangingPunct="1">
              <a:spcBef>
                <a:spcPct val="0"/>
              </a:spcBef>
              <a:buAutoNum type="arabicPeriod"/>
            </a:pPr>
            <a:r>
              <a:rPr lang="en-GB" sz="1050" dirty="0" err="1" smtClean="0"/>
              <a:t>Galiè</a:t>
            </a:r>
            <a:r>
              <a:rPr lang="en-GB" sz="1050" dirty="0" smtClean="0"/>
              <a:t> N, et al. </a:t>
            </a:r>
            <a:r>
              <a:rPr lang="en-GB" sz="1050" i="1" dirty="0" smtClean="0"/>
              <a:t>Lancet </a:t>
            </a:r>
            <a:r>
              <a:rPr lang="en-GB" sz="1050" dirty="0" smtClean="0"/>
              <a:t>2008;371:2093–100;</a:t>
            </a:r>
          </a:p>
          <a:p>
            <a:pPr marL="228600" indent="-228600" defTabSz="914400" eaLnBrk="1" hangingPunct="1">
              <a:spcBef>
                <a:spcPct val="0"/>
              </a:spcBef>
              <a:buAutoNum type="arabicPeriod"/>
            </a:pPr>
            <a:r>
              <a:rPr lang="en-GB" sz="1050" dirty="0" err="1" smtClean="0"/>
              <a:t>Galiè</a:t>
            </a:r>
            <a:r>
              <a:rPr lang="en-GB" sz="1050" dirty="0" smtClean="0"/>
              <a:t> N, et al. </a:t>
            </a:r>
            <a:r>
              <a:rPr lang="en-GB" sz="1050" i="1" dirty="0" smtClean="0"/>
              <a:t>Circulation</a:t>
            </a:r>
            <a:r>
              <a:rPr lang="en-GB" sz="1050" dirty="0" smtClean="0"/>
              <a:t> 2006;114:48–54;</a:t>
            </a:r>
          </a:p>
          <a:p>
            <a:pPr marL="228600" indent="-228600" defTabSz="914400" eaLnBrk="1" hangingPunct="1">
              <a:spcBef>
                <a:spcPct val="0"/>
              </a:spcBef>
              <a:buAutoNum type="arabicPeriod"/>
            </a:pPr>
            <a:r>
              <a:rPr lang="en-GB" sz="1050" dirty="0" err="1"/>
              <a:t>Galiè</a:t>
            </a:r>
            <a:r>
              <a:rPr lang="en-GB" sz="1050" dirty="0"/>
              <a:t> N, et al</a:t>
            </a:r>
            <a:r>
              <a:rPr lang="en-GB" sz="1050" dirty="0" smtClean="0"/>
              <a:t>. Circulation 2008;117:3010–9;</a:t>
            </a:r>
          </a:p>
          <a:p>
            <a:pPr marL="228600" indent="-228600" defTabSz="914400" eaLnBrk="1" hangingPunct="1">
              <a:spcBef>
                <a:spcPct val="0"/>
              </a:spcBef>
              <a:buAutoNum type="arabicPeriod"/>
            </a:pPr>
            <a:r>
              <a:rPr lang="en-GB" sz="1050" dirty="0" smtClean="0"/>
              <a:t>Nicolas LB, et al. </a:t>
            </a:r>
            <a:r>
              <a:rPr lang="en-GB" sz="1050" i="1" dirty="0" smtClean="0"/>
              <a:t>Am J </a:t>
            </a:r>
            <a:r>
              <a:rPr lang="en-GB" sz="1050" i="1" dirty="0" err="1" smtClean="0"/>
              <a:t>Respir</a:t>
            </a:r>
            <a:r>
              <a:rPr lang="en-GB" sz="1050" i="1" dirty="0" smtClean="0"/>
              <a:t> </a:t>
            </a:r>
            <a:r>
              <a:rPr lang="en-GB" sz="1050" i="1" dirty="0" err="1" smtClean="0"/>
              <a:t>Crit</a:t>
            </a:r>
            <a:r>
              <a:rPr lang="en-GB" sz="1050" i="1" dirty="0" smtClean="0"/>
              <a:t> Care Med </a:t>
            </a:r>
            <a:r>
              <a:rPr lang="en-GB" sz="1050" dirty="0" smtClean="0"/>
              <a:t>2011;183:A5902;</a:t>
            </a:r>
          </a:p>
          <a:p>
            <a:pPr marL="228600" indent="-228600" defTabSz="914400" eaLnBrk="1" hangingPunct="1">
              <a:spcBef>
                <a:spcPct val="0"/>
              </a:spcBef>
              <a:buAutoNum type="arabicPeriod"/>
            </a:pPr>
            <a:r>
              <a:rPr lang="en-GB" sz="1050" dirty="0" err="1" smtClean="0"/>
              <a:t>Simonneau</a:t>
            </a:r>
            <a:r>
              <a:rPr lang="en-GB" sz="1050" dirty="0" smtClean="0"/>
              <a:t> G, et al. </a:t>
            </a:r>
            <a:r>
              <a:rPr lang="en-GB" sz="1050" i="1" dirty="0" smtClean="0"/>
              <a:t>Am J </a:t>
            </a:r>
            <a:r>
              <a:rPr lang="en-GB" sz="1050" i="1" dirty="0" err="1" smtClean="0"/>
              <a:t>Respir</a:t>
            </a:r>
            <a:r>
              <a:rPr lang="en-GB" sz="1050" i="1" dirty="0" smtClean="0"/>
              <a:t> </a:t>
            </a:r>
            <a:r>
              <a:rPr lang="en-GB" sz="1050" i="1" dirty="0" err="1" smtClean="0"/>
              <a:t>Crit</a:t>
            </a:r>
            <a:r>
              <a:rPr lang="en-GB" sz="1050" i="1" dirty="0" smtClean="0"/>
              <a:t> Care Med </a:t>
            </a:r>
            <a:r>
              <a:rPr lang="en-GB" sz="1050" i="0" dirty="0" smtClean="0"/>
              <a:t>2002;165:800</a:t>
            </a:r>
            <a:r>
              <a:rPr lang="en-GB" sz="1050" dirty="0" smtClean="0"/>
              <a:t>–</a:t>
            </a:r>
            <a:r>
              <a:rPr lang="en-GB" sz="1050" i="0" dirty="0" smtClean="0"/>
              <a:t>4;</a:t>
            </a:r>
          </a:p>
          <a:p>
            <a:pPr marL="228600" indent="-228600" defTabSz="914400" eaLnBrk="1" hangingPunct="1">
              <a:spcBef>
                <a:spcPct val="0"/>
              </a:spcBef>
              <a:buAutoNum type="arabicPeriod"/>
            </a:pPr>
            <a:r>
              <a:rPr lang="en-GB" sz="1050" i="0" dirty="0" err="1" smtClean="0"/>
              <a:t>Barst</a:t>
            </a:r>
            <a:r>
              <a:rPr lang="en-GB" sz="1050" i="0" dirty="0" smtClean="0"/>
              <a:t> RJ, et al. </a:t>
            </a:r>
            <a:r>
              <a:rPr lang="en-GB" sz="1050" i="1" dirty="0" err="1" smtClean="0"/>
              <a:t>Eur</a:t>
            </a:r>
            <a:r>
              <a:rPr lang="en-GB" sz="1050" i="1" dirty="0" smtClean="0"/>
              <a:t> </a:t>
            </a:r>
            <a:r>
              <a:rPr lang="en-GB" sz="1050" i="1" dirty="0" err="1" smtClean="0"/>
              <a:t>Respir</a:t>
            </a:r>
            <a:r>
              <a:rPr lang="en-GB" sz="1050" i="1" dirty="0" smtClean="0"/>
              <a:t> J </a:t>
            </a:r>
            <a:r>
              <a:rPr lang="en-GB" sz="1050" i="0" dirty="0" smtClean="0"/>
              <a:t>2006;28:1195</a:t>
            </a:r>
            <a:r>
              <a:rPr lang="en-GB" sz="1050" dirty="0" smtClean="0"/>
              <a:t>–</a:t>
            </a:r>
            <a:r>
              <a:rPr lang="en-GB" sz="1050" i="0" dirty="0" smtClean="0"/>
              <a:t>203;</a:t>
            </a:r>
          </a:p>
          <a:p>
            <a:pPr marL="228600" indent="-228600" defTabSz="914400" eaLnBrk="1" hangingPunct="1">
              <a:spcBef>
                <a:spcPct val="0"/>
              </a:spcBef>
              <a:buAutoNum type="arabicPeriod"/>
            </a:pPr>
            <a:r>
              <a:rPr lang="en-GB" sz="1050" i="0" dirty="0" err="1" smtClean="0"/>
              <a:t>Olschewski</a:t>
            </a:r>
            <a:r>
              <a:rPr lang="en-GB" sz="1050" i="0" dirty="0" smtClean="0"/>
              <a:t> H, et al. </a:t>
            </a:r>
            <a:r>
              <a:rPr lang="en-GB" sz="1050" i="1" dirty="0" smtClean="0"/>
              <a:t>N Eng J Med </a:t>
            </a:r>
            <a:r>
              <a:rPr lang="en-GB" sz="1050" i="0" dirty="0" smtClean="0"/>
              <a:t>2002;347:322-9;</a:t>
            </a:r>
          </a:p>
          <a:p>
            <a:pPr marL="228600" indent="-228600" defTabSz="914400" eaLnBrk="1" hangingPunct="1">
              <a:spcBef>
                <a:spcPct val="0"/>
              </a:spcBef>
              <a:buAutoNum type="arabicPeriod"/>
            </a:pPr>
            <a:r>
              <a:rPr lang="en-GB" sz="1050" dirty="0" err="1" smtClean="0"/>
              <a:t>Galiè</a:t>
            </a:r>
            <a:r>
              <a:rPr lang="en-GB" sz="1050" dirty="0" smtClean="0"/>
              <a:t> N, et al. </a:t>
            </a:r>
            <a:r>
              <a:rPr lang="en-GB" sz="1050" i="1" dirty="0" smtClean="0"/>
              <a:t>N </a:t>
            </a:r>
            <a:r>
              <a:rPr lang="en-GB" sz="1050" i="1" dirty="0" err="1" smtClean="0"/>
              <a:t>Engl</a:t>
            </a:r>
            <a:r>
              <a:rPr lang="en-GB" sz="1050" i="1" dirty="0" smtClean="0"/>
              <a:t> J Med</a:t>
            </a:r>
            <a:r>
              <a:rPr lang="en-GB" sz="1050" dirty="0" smtClean="0"/>
              <a:t> 2005;353:2148–57;</a:t>
            </a:r>
          </a:p>
          <a:p>
            <a:pPr marL="228600" indent="-228600" defTabSz="914400" eaLnBrk="1" hangingPunct="1">
              <a:spcBef>
                <a:spcPct val="0"/>
              </a:spcBef>
              <a:buAutoNum type="arabicPeriod"/>
            </a:pPr>
            <a:r>
              <a:rPr lang="en-GB" sz="1050" dirty="0" err="1" smtClean="0"/>
              <a:t>Galiè</a:t>
            </a:r>
            <a:r>
              <a:rPr lang="en-GB" sz="1050" dirty="0" smtClean="0"/>
              <a:t> N, et al. </a:t>
            </a:r>
            <a:r>
              <a:rPr lang="en-GB" sz="1050" i="1" dirty="0" smtClean="0"/>
              <a:t>Circulation</a:t>
            </a:r>
            <a:r>
              <a:rPr lang="en-GB" sz="1050" dirty="0" smtClean="0"/>
              <a:t> 2009;119:2894–903.</a:t>
            </a:r>
          </a:p>
          <a:p>
            <a:pPr defTabSz="914400" eaLnBrk="1" hangingPunct="1">
              <a:spcBef>
                <a:spcPct val="0"/>
              </a:spcBef>
            </a:pPr>
            <a:endParaRPr lang="en-GB" sz="1050" dirty="0" smtClean="0"/>
          </a:p>
          <a:p>
            <a:pPr defTabSz="914400" eaLnBrk="1" hangingPunct="1">
              <a:spcBef>
                <a:spcPct val="0"/>
              </a:spcBef>
            </a:pPr>
            <a:endParaRPr lang="en-GB" sz="1050" dirty="0" smtClean="0"/>
          </a:p>
          <a:p>
            <a:pPr defTabSz="914400" eaLnBrk="1" hangingPunct="1">
              <a:spcBef>
                <a:spcPct val="0"/>
              </a:spcBef>
            </a:pPr>
            <a:endParaRPr lang="en-GB" sz="1050" dirty="0" smtClean="0"/>
          </a:p>
        </p:txBody>
      </p:sp>
      <p:sp>
        <p:nvSpPr>
          <p:cNvPr id="81923"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anchor="b"/>
          <a:lstStyle/>
          <a:p>
            <a:pPr algn="r" defTabSz="914400"/>
            <a:fld id="{AAA9FB35-8C76-4642-A24E-448F2475589B}" type="slidenum">
              <a:rPr lang="en-GB" sz="1200">
                <a:latin typeface="Calibri" pitchFamily="34" charset="0"/>
              </a:rPr>
              <a:pPr algn="r" defTabSz="914400"/>
              <a:t>44</a:t>
            </a:fld>
            <a:endParaRPr lang="en-GB" sz="1200">
              <a:latin typeface="Calibri" pitchFamily="34" charset="0"/>
            </a:endParaRPr>
          </a:p>
        </p:txBody>
      </p:sp>
    </p:spTree>
    <p:extLst>
      <p:ext uri="{BB962C8B-B14F-4D97-AF65-F5344CB8AC3E}">
        <p14:creationId xmlns:p14="http://schemas.microsoft.com/office/powerpoint/2010/main" val="2905300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45</a:t>
            </a:fld>
            <a:endParaRPr lang="en-US"/>
          </a:p>
        </p:txBody>
      </p:sp>
    </p:spTree>
    <p:extLst>
      <p:ext uri="{BB962C8B-B14F-4D97-AF65-F5344CB8AC3E}">
        <p14:creationId xmlns:p14="http://schemas.microsoft.com/office/powerpoint/2010/main" val="1775546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46</a:t>
            </a:fld>
            <a:endParaRPr lang="en-US"/>
          </a:p>
        </p:txBody>
      </p:sp>
    </p:spTree>
    <p:extLst>
      <p:ext uri="{BB962C8B-B14F-4D97-AF65-F5344CB8AC3E}">
        <p14:creationId xmlns:p14="http://schemas.microsoft.com/office/powerpoint/2010/main" val="33092979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Off label sickle cell </a:t>
            </a:r>
            <a:r>
              <a:rPr lang="en-US" dirty="0" err="1" smtClean="0"/>
              <a:t>dz</a:t>
            </a:r>
            <a:r>
              <a:rPr lang="en-US" dirty="0" smtClean="0"/>
              <a:t> usage</a:t>
            </a:r>
            <a:endParaRPr lang="en-US" dirty="0"/>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47</a:t>
            </a:fld>
            <a:endParaRPr lang="en-US"/>
          </a:p>
        </p:txBody>
      </p:sp>
    </p:spTree>
    <p:extLst>
      <p:ext uri="{BB962C8B-B14F-4D97-AF65-F5344CB8AC3E}">
        <p14:creationId xmlns:p14="http://schemas.microsoft.com/office/powerpoint/2010/main" val="13020713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48</a:t>
            </a:fld>
            <a:endParaRPr lang="en-US"/>
          </a:p>
        </p:txBody>
      </p:sp>
    </p:spTree>
    <p:extLst>
      <p:ext uri="{BB962C8B-B14F-4D97-AF65-F5344CB8AC3E}">
        <p14:creationId xmlns:p14="http://schemas.microsoft.com/office/powerpoint/2010/main" val="32602537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49</a:t>
            </a:fld>
            <a:endParaRPr lang="en-US"/>
          </a:p>
        </p:txBody>
      </p:sp>
    </p:spTree>
    <p:extLst>
      <p:ext uri="{BB962C8B-B14F-4D97-AF65-F5344CB8AC3E}">
        <p14:creationId xmlns:p14="http://schemas.microsoft.com/office/powerpoint/2010/main" val="420952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5</a:t>
            </a:fld>
            <a:endParaRPr lang="en-US"/>
          </a:p>
        </p:txBody>
      </p:sp>
    </p:spTree>
    <p:extLst>
      <p:ext uri="{BB962C8B-B14F-4D97-AF65-F5344CB8AC3E}">
        <p14:creationId xmlns:p14="http://schemas.microsoft.com/office/powerpoint/2010/main" val="33817391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50</a:t>
            </a:fld>
            <a:endParaRPr lang="en-US"/>
          </a:p>
        </p:txBody>
      </p:sp>
    </p:spTree>
    <p:extLst>
      <p:ext uri="{BB962C8B-B14F-4D97-AF65-F5344CB8AC3E}">
        <p14:creationId xmlns:p14="http://schemas.microsoft.com/office/powerpoint/2010/main" val="41205849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51</a:t>
            </a:fld>
            <a:endParaRPr lang="en-US"/>
          </a:p>
        </p:txBody>
      </p:sp>
    </p:spTree>
    <p:extLst>
      <p:ext uri="{BB962C8B-B14F-4D97-AF65-F5344CB8AC3E}">
        <p14:creationId xmlns:p14="http://schemas.microsoft.com/office/powerpoint/2010/main" val="31331299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a:solidFill>
                  <a:schemeClr val="tx1"/>
                </a:solidFill>
                <a:latin typeface="Tahoma" pitchFamily="34" charset="0"/>
              </a:defRPr>
            </a:lvl1pPr>
            <a:lvl2pPr marL="729057" indent="-280406" defTabSz="914437">
              <a:defRPr>
                <a:solidFill>
                  <a:schemeClr val="tx1"/>
                </a:solidFill>
                <a:latin typeface="Tahoma" pitchFamily="34" charset="0"/>
              </a:defRPr>
            </a:lvl2pPr>
            <a:lvl3pPr marL="1121626" indent="-224325" defTabSz="914437">
              <a:defRPr>
                <a:solidFill>
                  <a:schemeClr val="tx1"/>
                </a:solidFill>
                <a:latin typeface="Tahoma" pitchFamily="34" charset="0"/>
              </a:defRPr>
            </a:lvl3pPr>
            <a:lvl4pPr marL="1570276" indent="-224325" defTabSz="914437">
              <a:defRPr>
                <a:solidFill>
                  <a:schemeClr val="tx1"/>
                </a:solidFill>
                <a:latin typeface="Tahoma" pitchFamily="34" charset="0"/>
              </a:defRPr>
            </a:lvl4pPr>
            <a:lvl5pPr marL="2018927" indent="-224325" defTabSz="914437">
              <a:defRPr>
                <a:solidFill>
                  <a:schemeClr val="tx1"/>
                </a:solidFill>
                <a:latin typeface="Tahoma" pitchFamily="34" charset="0"/>
              </a:defRPr>
            </a:lvl5pPr>
            <a:lvl6pPr marL="2467577" indent="-224325" defTabSz="914437" eaLnBrk="0" fontAlgn="base" hangingPunct="0">
              <a:spcBef>
                <a:spcPct val="0"/>
              </a:spcBef>
              <a:spcAft>
                <a:spcPct val="0"/>
              </a:spcAft>
              <a:defRPr>
                <a:solidFill>
                  <a:schemeClr val="tx1"/>
                </a:solidFill>
                <a:latin typeface="Tahoma" pitchFamily="34" charset="0"/>
              </a:defRPr>
            </a:lvl6pPr>
            <a:lvl7pPr marL="2916227" indent="-224325" defTabSz="914437" eaLnBrk="0" fontAlgn="base" hangingPunct="0">
              <a:spcBef>
                <a:spcPct val="0"/>
              </a:spcBef>
              <a:spcAft>
                <a:spcPct val="0"/>
              </a:spcAft>
              <a:defRPr>
                <a:solidFill>
                  <a:schemeClr val="tx1"/>
                </a:solidFill>
                <a:latin typeface="Tahoma" pitchFamily="34" charset="0"/>
              </a:defRPr>
            </a:lvl7pPr>
            <a:lvl8pPr marL="3364878" indent="-224325" defTabSz="914437" eaLnBrk="0" fontAlgn="base" hangingPunct="0">
              <a:spcBef>
                <a:spcPct val="0"/>
              </a:spcBef>
              <a:spcAft>
                <a:spcPct val="0"/>
              </a:spcAft>
              <a:defRPr>
                <a:solidFill>
                  <a:schemeClr val="tx1"/>
                </a:solidFill>
                <a:latin typeface="Tahoma" pitchFamily="34" charset="0"/>
              </a:defRPr>
            </a:lvl8pPr>
            <a:lvl9pPr marL="3813528" indent="-224325" defTabSz="914437" eaLnBrk="0" fontAlgn="base" hangingPunct="0">
              <a:spcBef>
                <a:spcPct val="0"/>
              </a:spcBef>
              <a:spcAft>
                <a:spcPct val="0"/>
              </a:spcAft>
              <a:defRPr>
                <a:solidFill>
                  <a:schemeClr val="tx1"/>
                </a:solidFill>
                <a:latin typeface="Tahoma" pitchFamily="34" charset="0"/>
              </a:defRPr>
            </a:lvl9pPr>
          </a:lstStyle>
          <a:p>
            <a:fld id="{FACA0898-66B9-405B-AC53-2140D108AFB6}" type="slidenum">
              <a:rPr lang="en-US" altLang="en-US" smtClean="0">
                <a:latin typeface="Arial" charset="0"/>
              </a:rPr>
              <a:pPr/>
              <a:t>52</a:t>
            </a:fld>
            <a:endParaRPr lang="en-US" altLang="en-US" smtClean="0">
              <a:latin typeface="Arial" charset="0"/>
            </a:endParaRPr>
          </a:p>
        </p:txBody>
      </p:sp>
      <p:sp>
        <p:nvSpPr>
          <p:cNvPr id="55299" name="Rectangle 2"/>
          <p:cNvSpPr>
            <a:spLocks noGrp="1" noRot="1" noChangeAspect="1" noChangeArrowheads="1" noTextEdit="1"/>
          </p:cNvSpPr>
          <p:nvPr>
            <p:ph type="sldImg"/>
            <p:custDataLst>
              <p:tags r:id="rId1"/>
            </p:custDataLst>
          </p:nvPr>
        </p:nvSpPr>
        <p:spPr>
          <a:xfrm>
            <a:off x="1144588" y="687388"/>
            <a:ext cx="4570412" cy="3429000"/>
          </a:xfrm>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7" tIns="46149" rIns="92297" bIns="46149"/>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sz="1200" dirty="0" err="1" smtClean="0">
                <a:solidFill>
                  <a:srgbClr val="000000"/>
                </a:solidFill>
                <a:latin typeface="Arial" charset="0"/>
                <a:cs typeface="Arial" charset="0"/>
              </a:rPr>
              <a:t>Sitbon</a:t>
            </a:r>
            <a:r>
              <a:rPr lang="en-GB" altLang="en-US" sz="1200" dirty="0" smtClean="0">
                <a:solidFill>
                  <a:srgbClr val="000000"/>
                </a:solidFill>
                <a:latin typeface="Arial" charset="0"/>
                <a:cs typeface="Arial" charset="0"/>
              </a:rPr>
              <a:t> et al. Slides presented at European Respiratory Society; September 16-18, 2007; Stockholm, Sweden.</a:t>
            </a:r>
          </a:p>
          <a:p>
            <a:pPr eaLnBrk="1" hangingPunct="1"/>
            <a:endParaRPr lang="en-AU" altLang="en-US" dirty="0" smtClean="0">
              <a:ea typeface="ＭＳ Ｐゴシック" pitchFamily="34" charset="-128"/>
            </a:endParaRPr>
          </a:p>
        </p:txBody>
      </p:sp>
    </p:spTree>
    <p:extLst>
      <p:ext uri="{BB962C8B-B14F-4D97-AF65-F5344CB8AC3E}">
        <p14:creationId xmlns:p14="http://schemas.microsoft.com/office/powerpoint/2010/main" val="1017740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7826"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defTabSz="914400" eaLnBrk="1" hangingPunct="1">
              <a:spcBef>
                <a:spcPct val="0"/>
              </a:spcBef>
            </a:pPr>
            <a:r>
              <a:rPr lang="en-GB" sz="1200" kern="1200" dirty="0" smtClean="0">
                <a:solidFill>
                  <a:schemeClr val="tx1"/>
                </a:solidFill>
                <a:latin typeface="+mn-lt"/>
                <a:ea typeface="+mn-ea"/>
                <a:cs typeface="+mn-cs"/>
              </a:rPr>
              <a:t>While there is currently no cure for the disease, modern advanced PAH therapies can markedly improve a patient’s symptoms and slow the rate of clinical deterioration.</a:t>
            </a:r>
            <a:r>
              <a:rPr lang="en-GB" sz="1200" kern="1200" baseline="30000" dirty="0" smtClean="0">
                <a:solidFill>
                  <a:schemeClr val="tx1"/>
                </a:solidFill>
                <a:latin typeface="+mn-lt"/>
                <a:ea typeface="+mn-ea"/>
                <a:cs typeface="+mn-cs"/>
              </a:rPr>
              <a:t>1,2 </a:t>
            </a:r>
            <a:r>
              <a:rPr lang="en-GB" dirty="0" smtClean="0"/>
              <a:t>The management of PAH is complex and involves the use of a range of treatment options, which can be broadly broken down into four main categories:</a:t>
            </a:r>
          </a:p>
          <a:p>
            <a:pPr defTabSz="914400" eaLnBrk="1" hangingPunct="1">
              <a:spcBef>
                <a:spcPct val="0"/>
              </a:spcBef>
            </a:pPr>
            <a:r>
              <a:rPr lang="en-GB" dirty="0" smtClean="0"/>
              <a:t>1. General measures</a:t>
            </a:r>
          </a:p>
          <a:p>
            <a:pPr defTabSz="914400" eaLnBrk="1" hangingPunct="1">
              <a:spcBef>
                <a:spcPct val="0"/>
              </a:spcBef>
            </a:pPr>
            <a:r>
              <a:rPr lang="en-GB" dirty="0" smtClean="0"/>
              <a:t>2. Conventional or supportive therapy</a:t>
            </a:r>
          </a:p>
          <a:p>
            <a:pPr defTabSz="914400" eaLnBrk="1" hangingPunct="1">
              <a:spcBef>
                <a:spcPct val="0"/>
              </a:spcBef>
            </a:pPr>
            <a:r>
              <a:rPr lang="en-GB" dirty="0" smtClean="0"/>
              <a:t>3. Advanced therapy (also called PAH-specific therapy)</a:t>
            </a:r>
          </a:p>
          <a:p>
            <a:pPr defTabSz="914400" eaLnBrk="1" hangingPunct="1">
              <a:spcBef>
                <a:spcPct val="0"/>
              </a:spcBef>
            </a:pPr>
            <a:r>
              <a:rPr lang="en-GB" dirty="0" smtClean="0"/>
              <a:t>4. Surgical intervention </a:t>
            </a:r>
          </a:p>
          <a:p>
            <a:pPr defTabSz="914400" eaLnBrk="1" hangingPunct="1">
              <a:spcBef>
                <a:spcPct val="0"/>
              </a:spcBef>
            </a:pPr>
            <a:endParaRPr lang="en-GB" dirty="0" smtClean="0"/>
          </a:p>
          <a:p>
            <a:pPr defTabSz="914400" eaLnBrk="1" hangingPunct="1">
              <a:spcBef>
                <a:spcPct val="0"/>
              </a:spcBef>
            </a:pPr>
            <a:r>
              <a:rPr lang="en-GB" dirty="0" smtClean="0"/>
              <a:t>1. </a:t>
            </a:r>
            <a:r>
              <a:rPr lang="en-GB" dirty="0" err="1" smtClean="0"/>
              <a:t>Galiè</a:t>
            </a:r>
            <a:r>
              <a:rPr lang="en-GB" dirty="0" smtClean="0"/>
              <a:t> N, et al. </a:t>
            </a:r>
            <a:r>
              <a:rPr lang="en-GB" i="1" dirty="0" err="1" smtClean="0"/>
              <a:t>Eur</a:t>
            </a:r>
            <a:r>
              <a:rPr lang="en-GB" i="1" dirty="0" smtClean="0"/>
              <a:t> Heart J</a:t>
            </a:r>
            <a:r>
              <a:rPr lang="en-GB" dirty="0" smtClean="0"/>
              <a:t> 2009;30:2493–537;</a:t>
            </a:r>
          </a:p>
          <a:p>
            <a:pPr defTabSz="914400" eaLnBrk="1" hangingPunct="1">
              <a:spcBef>
                <a:spcPct val="0"/>
              </a:spcBef>
            </a:pPr>
            <a:r>
              <a:rPr lang="en-GB" dirty="0" smtClean="0"/>
              <a:t>2. </a:t>
            </a:r>
            <a:r>
              <a:rPr lang="en-GB" dirty="0" err="1" smtClean="0"/>
              <a:t>Humbert</a:t>
            </a:r>
            <a:r>
              <a:rPr lang="en-GB" dirty="0" smtClean="0"/>
              <a:t> M, et al. </a:t>
            </a:r>
            <a:r>
              <a:rPr lang="en-GB" i="1" dirty="0" smtClean="0"/>
              <a:t>Circulation</a:t>
            </a:r>
            <a:r>
              <a:rPr lang="en-GB" dirty="0" smtClean="0"/>
              <a:t> 2010;122:156–63.</a:t>
            </a:r>
          </a:p>
          <a:p>
            <a:pPr defTabSz="914400" eaLnBrk="1" hangingPunct="1">
              <a:spcBef>
                <a:spcPct val="0"/>
              </a:spcBef>
            </a:pPr>
            <a:endParaRPr lang="en-GB" dirty="0" smtClean="0"/>
          </a:p>
        </p:txBody>
      </p:sp>
      <p:sp>
        <p:nvSpPr>
          <p:cNvPr id="77827"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anchor="b"/>
          <a:lstStyle/>
          <a:p>
            <a:pPr algn="r" defTabSz="914400"/>
            <a:fld id="{89EAE1A1-7610-45BD-8FB8-3E3B05D722C7}" type="slidenum">
              <a:rPr lang="en-GB" sz="1200">
                <a:latin typeface="Calibri" pitchFamily="34" charset="0"/>
              </a:rPr>
              <a:pPr algn="r" defTabSz="914400"/>
              <a:t>53</a:t>
            </a:fld>
            <a:endParaRPr lang="en-GB" sz="1200">
              <a:latin typeface="Calibri" pitchFamily="34" charset="0"/>
            </a:endParaRPr>
          </a:p>
        </p:txBody>
      </p:sp>
    </p:spTree>
    <p:extLst>
      <p:ext uri="{BB962C8B-B14F-4D97-AF65-F5344CB8AC3E}">
        <p14:creationId xmlns:p14="http://schemas.microsoft.com/office/powerpoint/2010/main" val="7936010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54</a:t>
            </a:fld>
            <a:endParaRPr lang="en-US"/>
          </a:p>
        </p:txBody>
      </p:sp>
    </p:spTree>
    <p:extLst>
      <p:ext uri="{BB962C8B-B14F-4D97-AF65-F5344CB8AC3E}">
        <p14:creationId xmlns:p14="http://schemas.microsoft.com/office/powerpoint/2010/main" val="25796673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Who manages Pulmonary Hypertension?
https://www.polleverywhere.com/multiple_choice_polls/vSHhmrWS10hmnFg</a:t>
            </a:r>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55</a:t>
            </a:fld>
            <a:endParaRPr lang="en-US"/>
          </a:p>
        </p:txBody>
      </p:sp>
    </p:spTree>
    <p:extLst>
      <p:ext uri="{BB962C8B-B14F-4D97-AF65-F5344CB8AC3E}">
        <p14:creationId xmlns:p14="http://schemas.microsoft.com/office/powerpoint/2010/main" val="41991377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56</a:t>
            </a:fld>
            <a:endParaRPr lang="en-US"/>
          </a:p>
        </p:txBody>
      </p:sp>
    </p:spTree>
    <p:extLst>
      <p:ext uri="{BB962C8B-B14F-4D97-AF65-F5344CB8AC3E}">
        <p14:creationId xmlns:p14="http://schemas.microsoft.com/office/powerpoint/2010/main" val="23169961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57</a:t>
            </a:fld>
            <a:endParaRPr lang="en-US"/>
          </a:p>
        </p:txBody>
      </p:sp>
    </p:spTree>
    <p:extLst>
      <p:ext uri="{BB962C8B-B14F-4D97-AF65-F5344CB8AC3E}">
        <p14:creationId xmlns:p14="http://schemas.microsoft.com/office/powerpoint/2010/main" val="13102385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
Poll Title: Any questions? 
https://www.polleverywhere.com/free_text_polls/jaeY3RHGMFiKy5u</a:t>
            </a:r>
            <a:endParaRPr lang="en-US" dirty="0"/>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58</a:t>
            </a:fld>
            <a:endParaRPr lang="en-US"/>
          </a:p>
        </p:txBody>
      </p:sp>
    </p:spTree>
    <p:extLst>
      <p:ext uri="{BB962C8B-B14F-4D97-AF65-F5344CB8AC3E}">
        <p14:creationId xmlns:p14="http://schemas.microsoft.com/office/powerpoint/2010/main" val="40110134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59</a:t>
            </a:fld>
            <a:endParaRPr lang="en-US"/>
          </a:p>
        </p:txBody>
      </p:sp>
    </p:spTree>
    <p:extLst>
      <p:ext uri="{BB962C8B-B14F-4D97-AF65-F5344CB8AC3E}">
        <p14:creationId xmlns:p14="http://schemas.microsoft.com/office/powerpoint/2010/main" val="270436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6</a:t>
            </a:fld>
            <a:endParaRPr lang="en-US"/>
          </a:p>
        </p:txBody>
      </p:sp>
    </p:spTree>
    <p:extLst>
      <p:ext uri="{BB962C8B-B14F-4D97-AF65-F5344CB8AC3E}">
        <p14:creationId xmlns:p14="http://schemas.microsoft.com/office/powerpoint/2010/main" val="24663951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60</a:t>
            </a:fld>
            <a:endParaRPr lang="en-US"/>
          </a:p>
        </p:txBody>
      </p:sp>
    </p:spTree>
    <p:extLst>
      <p:ext uri="{BB962C8B-B14F-4D97-AF65-F5344CB8AC3E}">
        <p14:creationId xmlns:p14="http://schemas.microsoft.com/office/powerpoint/2010/main" val="26104196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61</a:t>
            </a:fld>
            <a:endParaRPr lang="en-US"/>
          </a:p>
        </p:txBody>
      </p:sp>
    </p:spTree>
    <p:extLst>
      <p:ext uri="{BB962C8B-B14F-4D97-AF65-F5344CB8AC3E}">
        <p14:creationId xmlns:p14="http://schemas.microsoft.com/office/powerpoint/2010/main" val="14345228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62</a:t>
            </a:fld>
            <a:endParaRPr lang="en-US"/>
          </a:p>
        </p:txBody>
      </p:sp>
    </p:spTree>
    <p:extLst>
      <p:ext uri="{BB962C8B-B14F-4D97-AF65-F5344CB8AC3E}">
        <p14:creationId xmlns:p14="http://schemas.microsoft.com/office/powerpoint/2010/main" val="37521650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r>
              <a:rPr lang="en-GB" dirty="0" smtClean="0"/>
              <a:t>In this example of a screening algorithm, it is recommended that patients with SSc are regularly assessed using Doppler echocardiography. </a:t>
            </a:r>
          </a:p>
          <a:p>
            <a:pPr defTabSz="914400" eaLnBrk="1" hangingPunct="1">
              <a:spcBef>
                <a:spcPct val="0"/>
              </a:spcBef>
            </a:pPr>
            <a:endParaRPr lang="en-GB" dirty="0" smtClean="0"/>
          </a:p>
          <a:p>
            <a:r>
              <a:rPr lang="en-GB" sz="1200" kern="1200" dirty="0" smtClean="0">
                <a:solidFill>
                  <a:schemeClr val="tx1"/>
                </a:solidFill>
                <a:latin typeface="+mn-lt"/>
                <a:ea typeface="+mn-ea"/>
                <a:cs typeface="+mn-cs"/>
              </a:rPr>
              <a:t>The parameter assessed is peak velocity of tricuspid regurgitation (VTR); patients with low VTR (&lt;2.8 m/s) do not have PAH, whereas a high (&gt;3.0 m/s) VTR, or moderate VTR (2.8–3.0 m/s) together with dyspnoea, raises the suspicion of PAH. To confirm the diagnosis, patients must then undergo right heart catheterisation (RHC)</a:t>
            </a:r>
          </a:p>
          <a:p>
            <a:pPr defTabSz="914400" eaLnBrk="1" hangingPunct="1">
              <a:spcBef>
                <a:spcPct val="0"/>
              </a:spcBef>
            </a:pPr>
            <a:endParaRPr lang="en-GB" dirty="0" smtClean="0"/>
          </a:p>
          <a:p>
            <a:pPr defTabSz="914400" eaLnBrk="1" hangingPunct="1">
              <a:spcBef>
                <a:spcPct val="0"/>
              </a:spcBef>
            </a:pPr>
            <a:r>
              <a:rPr lang="en-GB" dirty="0" err="1" smtClean="0"/>
              <a:t>Hachulla</a:t>
            </a:r>
            <a:r>
              <a:rPr lang="en-GB" dirty="0" smtClean="0"/>
              <a:t> E, et al. </a:t>
            </a:r>
            <a:r>
              <a:rPr lang="en-GB" i="1" dirty="0" smtClean="0"/>
              <a:t>Arthritis Rheum</a:t>
            </a:r>
            <a:r>
              <a:rPr lang="en-GB" dirty="0" smtClean="0"/>
              <a:t> 2009;60:1831–9.</a:t>
            </a:r>
          </a:p>
          <a:p>
            <a:pPr defTabSz="914400" eaLnBrk="1" hangingPunct="1">
              <a:spcBef>
                <a:spcPct val="0"/>
              </a:spcBef>
            </a:pPr>
            <a:endParaRPr lang="en-GB" dirty="0" smtClean="0"/>
          </a:p>
        </p:txBody>
      </p:sp>
      <p:sp>
        <p:nvSpPr>
          <p:cNvPr id="120835"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anchor="b"/>
          <a:lstStyle/>
          <a:p>
            <a:pPr algn="r" defTabSz="914400"/>
            <a:fld id="{F0E40E52-097A-458C-8EC2-EAC96C93D951}" type="slidenum">
              <a:rPr lang="en-GB" sz="1200">
                <a:latin typeface="Calibri" pitchFamily="34" charset="0"/>
              </a:rPr>
              <a:pPr algn="r" defTabSz="914400"/>
              <a:t>63</a:t>
            </a:fld>
            <a:endParaRPr lang="en-GB" sz="1200">
              <a:latin typeface="Calibri" pitchFamily="34" charset="0"/>
            </a:endParaRPr>
          </a:p>
        </p:txBody>
      </p:sp>
    </p:spTree>
    <p:extLst>
      <p:ext uri="{BB962C8B-B14F-4D97-AF65-F5344CB8AC3E}">
        <p14:creationId xmlns:p14="http://schemas.microsoft.com/office/powerpoint/2010/main" val="19529585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a:cs typeface="ＭＳ Ｐゴシック"/>
              </a:rPr>
              <a:t>It is important to avoid and to the extent possible reverse the deconditioning that may occur in patients with exercise limitation who become sedentary. Pulmonary hypertension is not a contraindication to judicious exercise, and patients should be encouraged to remain active within acceptable symptom limits. Mild breathlessness is acceptable, but patients should avoid exertion that leads to severe breathlessness, exertional dizziness, near syncope, or chest pain. Isometric exercises (straining against a fixed resistance) are discouraged because they can cause exertional syncope (2, 9). Patients with PH due to heart failure or advanced lung disease can participate in a structured rehabilitation program. Monitored exercise programs for patients with stable PAH have demonstrated improvements in exercise capacity and quality of life and can serve as an important adjunct to medical therapy (59, 60).</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pitchFamily="34" charset="0"/>
                <a:ea typeface="ＭＳ Ｐゴシック"/>
                <a:cs typeface="ＭＳ Ｐゴシック"/>
              </a:defRPr>
            </a:lvl1pPr>
            <a:lvl2pPr marL="720067" indent="-276949" eaLnBrk="0" hangingPunct="0">
              <a:defRPr sz="1900">
                <a:solidFill>
                  <a:schemeClr val="tx1"/>
                </a:solidFill>
                <a:latin typeface="Arial" pitchFamily="34" charset="0"/>
                <a:ea typeface="ＭＳ Ｐゴシック"/>
                <a:cs typeface="ＭＳ Ｐゴシック"/>
              </a:defRPr>
            </a:lvl2pPr>
            <a:lvl3pPr marL="1107796" indent="-221559" eaLnBrk="0" hangingPunct="0">
              <a:defRPr sz="1900">
                <a:solidFill>
                  <a:schemeClr val="tx1"/>
                </a:solidFill>
                <a:latin typeface="Arial" pitchFamily="34" charset="0"/>
                <a:ea typeface="ＭＳ Ｐゴシック"/>
                <a:cs typeface="ＭＳ Ｐゴシック"/>
              </a:defRPr>
            </a:lvl3pPr>
            <a:lvl4pPr marL="1550914" indent="-221559" eaLnBrk="0" hangingPunct="0">
              <a:defRPr sz="1900">
                <a:solidFill>
                  <a:schemeClr val="tx1"/>
                </a:solidFill>
                <a:latin typeface="Arial" pitchFamily="34" charset="0"/>
                <a:ea typeface="ＭＳ Ｐゴシック"/>
                <a:cs typeface="ＭＳ Ｐゴシック"/>
              </a:defRPr>
            </a:lvl4pPr>
            <a:lvl5pPr marL="1994032" indent="-221559" eaLnBrk="0" hangingPunct="0">
              <a:defRPr sz="1900">
                <a:solidFill>
                  <a:schemeClr val="tx1"/>
                </a:solidFill>
                <a:latin typeface="Arial" pitchFamily="34" charset="0"/>
                <a:ea typeface="ＭＳ Ｐゴシック"/>
                <a:cs typeface="ＭＳ Ｐゴシック"/>
              </a:defRPr>
            </a:lvl5pPr>
            <a:lvl6pPr marL="2437150" indent="-221559" eaLnBrk="0" fontAlgn="base" hangingPunct="0">
              <a:spcBef>
                <a:spcPct val="0"/>
              </a:spcBef>
              <a:spcAft>
                <a:spcPct val="0"/>
              </a:spcAft>
              <a:defRPr sz="1900">
                <a:solidFill>
                  <a:schemeClr val="tx1"/>
                </a:solidFill>
                <a:latin typeface="Arial" pitchFamily="34" charset="0"/>
                <a:ea typeface="ＭＳ Ｐゴシック"/>
                <a:cs typeface="ＭＳ Ｐゴシック"/>
              </a:defRPr>
            </a:lvl6pPr>
            <a:lvl7pPr marL="2880269" indent="-221559" eaLnBrk="0" fontAlgn="base" hangingPunct="0">
              <a:spcBef>
                <a:spcPct val="0"/>
              </a:spcBef>
              <a:spcAft>
                <a:spcPct val="0"/>
              </a:spcAft>
              <a:defRPr sz="1900">
                <a:solidFill>
                  <a:schemeClr val="tx1"/>
                </a:solidFill>
                <a:latin typeface="Arial" pitchFamily="34" charset="0"/>
                <a:ea typeface="ＭＳ Ｐゴシック"/>
                <a:cs typeface="ＭＳ Ｐゴシック"/>
              </a:defRPr>
            </a:lvl7pPr>
            <a:lvl8pPr marL="3323387" indent="-221559" eaLnBrk="0" fontAlgn="base" hangingPunct="0">
              <a:spcBef>
                <a:spcPct val="0"/>
              </a:spcBef>
              <a:spcAft>
                <a:spcPct val="0"/>
              </a:spcAft>
              <a:defRPr sz="1900">
                <a:solidFill>
                  <a:schemeClr val="tx1"/>
                </a:solidFill>
                <a:latin typeface="Arial" pitchFamily="34" charset="0"/>
                <a:ea typeface="ＭＳ Ｐゴシック"/>
                <a:cs typeface="ＭＳ Ｐゴシック"/>
              </a:defRPr>
            </a:lvl8pPr>
            <a:lvl9pPr marL="3766505" indent="-221559" eaLnBrk="0" fontAlgn="base" hangingPunct="0">
              <a:spcBef>
                <a:spcPct val="0"/>
              </a:spcBef>
              <a:spcAft>
                <a:spcPct val="0"/>
              </a:spcAft>
              <a:defRPr sz="1900">
                <a:solidFill>
                  <a:schemeClr val="tx1"/>
                </a:solidFill>
                <a:latin typeface="Arial" pitchFamily="34" charset="0"/>
                <a:ea typeface="ＭＳ Ｐゴシック"/>
                <a:cs typeface="ＭＳ Ｐゴシック"/>
              </a:defRPr>
            </a:lvl9pPr>
          </a:lstStyle>
          <a:p>
            <a:pPr eaLnBrk="1" hangingPunct="1"/>
            <a:fld id="{5D40498D-66B9-4278-9E61-4564BE16978A}" type="slidenum">
              <a:rPr lang="en-US" altLang="en-US" sz="1200"/>
              <a:pPr eaLnBrk="1" hangingPunct="1"/>
              <a:t>64</a:t>
            </a:fld>
            <a:endParaRPr lang="en-US" altLang="en-US" sz="1200"/>
          </a:p>
        </p:txBody>
      </p:sp>
    </p:spTree>
    <p:extLst>
      <p:ext uri="{BB962C8B-B14F-4D97-AF65-F5344CB8AC3E}">
        <p14:creationId xmlns:p14="http://schemas.microsoft.com/office/powerpoint/2010/main" val="970523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7</a:t>
            </a:fld>
            <a:endParaRPr lang="en-US"/>
          </a:p>
        </p:txBody>
      </p:sp>
    </p:spTree>
    <p:extLst>
      <p:ext uri="{BB962C8B-B14F-4D97-AF65-F5344CB8AC3E}">
        <p14:creationId xmlns:p14="http://schemas.microsoft.com/office/powerpoint/2010/main" val="378949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8</a:t>
            </a:fld>
            <a:endParaRPr lang="en-US"/>
          </a:p>
        </p:txBody>
      </p:sp>
    </p:spTree>
    <p:extLst>
      <p:ext uri="{BB962C8B-B14F-4D97-AF65-F5344CB8AC3E}">
        <p14:creationId xmlns:p14="http://schemas.microsoft.com/office/powerpoint/2010/main" val="302914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3CF837-C79B-4C7C-ADBE-ABF9A7084157}" type="slidenum">
              <a:rPr lang="en-US" smtClean="0"/>
              <a:pPr>
                <a:defRPr/>
              </a:pPr>
              <a:t>9</a:t>
            </a:fld>
            <a:endParaRPr lang="en-US"/>
          </a:p>
        </p:txBody>
      </p:sp>
    </p:spTree>
    <p:extLst>
      <p:ext uri="{BB962C8B-B14F-4D97-AF65-F5344CB8AC3E}">
        <p14:creationId xmlns:p14="http://schemas.microsoft.com/office/powerpoint/2010/main" val="121397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228600" y="457200"/>
            <a:ext cx="8229600" cy="1143000"/>
          </a:xfrm>
          <a:prstGeom prst="rect">
            <a:avLst/>
          </a:prstGeom>
          <a:noFill/>
          <a:ln>
            <a:noFill/>
          </a:ln>
          <a:effectLst/>
          <a:extLst>
            <a:ext uri="{FAA26D3D-D897-4be2-8F04-BA451C77F1D7}"/>
          </a:extLst>
        </p:spPr>
        <p:txBody>
          <a:bodyPr/>
          <a:lstStyle/>
          <a:p>
            <a:pPr lvl="0"/>
            <a:r>
              <a:rPr lang="en-US" dirty="0"/>
              <a:t>Click to edit Master title style</a:t>
            </a:r>
          </a:p>
        </p:txBody>
      </p:sp>
      <p:sp>
        <p:nvSpPr>
          <p:cNvPr id="5" name="Content Placeholder 4"/>
          <p:cNvSpPr>
            <a:spLocks noGrp="1" noChangeArrowheads="1"/>
          </p:cNvSpPr>
          <p:nvPr>
            <p:ph idx="1"/>
          </p:nvPr>
        </p:nvSpPr>
        <p:spPr bwMode="auto">
          <a:xfrm>
            <a:off x="1143000" y="1981200"/>
            <a:ext cx="7315200" cy="4114800"/>
          </a:xfrm>
          <a:prstGeom prst="rect">
            <a:avLst/>
          </a:prstGeom>
          <a:noFill/>
          <a:ln>
            <a:noFill/>
          </a:ln>
          <a:effectLst/>
          <a:extLst>
            <a:ext uri="{FAA26D3D-D897-4be2-8F04-BA451C77F1D7}"/>
          </a:extLst>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4"/>
          <p:cNvSpPr>
            <a:spLocks noGrp="1"/>
          </p:cNvSpPr>
          <p:nvPr>
            <p:ph type="ftr" sz="quarter" idx="10"/>
          </p:nvPr>
        </p:nvSpPr>
        <p:spPr/>
        <p:txBody>
          <a:bodyPr/>
          <a:lstStyle>
            <a:lvl1pPr>
              <a:defRPr sz="900">
                <a:solidFill>
                  <a:srgbClr val="006F97"/>
                </a:solidFill>
                <a:latin typeface="+mn-lt"/>
              </a:defRPr>
            </a:lvl1pPr>
          </a:lstStyle>
          <a:p>
            <a:pPr>
              <a:defRPr/>
            </a:pPr>
            <a:r>
              <a:rPr lang="en-US"/>
              <a:t>For internal use only.</a:t>
            </a:r>
          </a:p>
        </p:txBody>
      </p:sp>
    </p:spTree>
    <p:extLst>
      <p:ext uri="{BB962C8B-B14F-4D97-AF65-F5344CB8AC3E}">
        <p14:creationId xmlns:p14="http://schemas.microsoft.com/office/powerpoint/2010/main" val="174557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805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609600"/>
            <a:ext cx="2057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09600"/>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053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aseline="0"/>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352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For internal use only.</a:t>
            </a:r>
          </a:p>
        </p:txBody>
      </p:sp>
    </p:spTree>
    <p:extLst>
      <p:ext uri="{BB962C8B-B14F-4D97-AF65-F5344CB8AC3E}">
        <p14:creationId xmlns:p14="http://schemas.microsoft.com/office/powerpoint/2010/main" val="362353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For internal use only.</a:t>
            </a:r>
          </a:p>
        </p:txBody>
      </p:sp>
    </p:spTree>
    <p:extLst>
      <p:ext uri="{BB962C8B-B14F-4D97-AF65-F5344CB8AC3E}">
        <p14:creationId xmlns:p14="http://schemas.microsoft.com/office/powerpoint/2010/main" val="8623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81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9812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For internal use only.</a:t>
            </a:r>
          </a:p>
        </p:txBody>
      </p:sp>
    </p:spTree>
    <p:extLst>
      <p:ext uri="{BB962C8B-B14F-4D97-AF65-F5344CB8AC3E}">
        <p14:creationId xmlns:p14="http://schemas.microsoft.com/office/powerpoint/2010/main" val="40358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For internal use only.</a:t>
            </a:r>
          </a:p>
        </p:txBody>
      </p:sp>
    </p:spTree>
    <p:extLst>
      <p:ext uri="{BB962C8B-B14F-4D97-AF65-F5344CB8AC3E}">
        <p14:creationId xmlns:p14="http://schemas.microsoft.com/office/powerpoint/2010/main" val="223216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For internal use only.</a:t>
            </a:r>
          </a:p>
        </p:txBody>
      </p:sp>
    </p:spTree>
    <p:extLst>
      <p:ext uri="{BB962C8B-B14F-4D97-AF65-F5344CB8AC3E}">
        <p14:creationId xmlns:p14="http://schemas.microsoft.com/office/powerpoint/2010/main" val="103481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For internal use only.</a:t>
            </a:r>
          </a:p>
        </p:txBody>
      </p:sp>
    </p:spTree>
    <p:extLst>
      <p:ext uri="{BB962C8B-B14F-4D97-AF65-F5344CB8AC3E}">
        <p14:creationId xmlns:p14="http://schemas.microsoft.com/office/powerpoint/2010/main" val="246217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For internal use only.</a:t>
            </a:r>
          </a:p>
        </p:txBody>
      </p:sp>
    </p:spTree>
    <p:extLst>
      <p:ext uri="{BB962C8B-B14F-4D97-AF65-F5344CB8AC3E}">
        <p14:creationId xmlns:p14="http://schemas.microsoft.com/office/powerpoint/2010/main" val="37537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For internal use only.</a:t>
            </a:r>
          </a:p>
        </p:txBody>
      </p:sp>
    </p:spTree>
    <p:extLst>
      <p:ext uri="{BB962C8B-B14F-4D97-AF65-F5344CB8AC3E}">
        <p14:creationId xmlns:p14="http://schemas.microsoft.com/office/powerpoint/2010/main" val="203529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286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1143000" y="1981200"/>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 descr="gradient.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143000"/>
            <a:ext cx="9144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descr="KPhor_KP_Blue.g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553200" y="6324600"/>
            <a:ext cx="22193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a:spLocks noGrp="1"/>
          </p:cNvSpPr>
          <p:nvPr>
            <p:ph type="ftr" sz="quarter" idx="3"/>
          </p:nvPr>
        </p:nvSpPr>
        <p:spPr>
          <a:xfrm>
            <a:off x="228600" y="6400800"/>
            <a:ext cx="4695825" cy="228600"/>
          </a:xfrm>
          <a:prstGeom prst="rect">
            <a:avLst/>
          </a:prstGeom>
        </p:spPr>
        <p:txBody>
          <a:bodyPr/>
          <a:lstStyle>
            <a:lvl1pPr eaLnBrk="1" hangingPunct="1">
              <a:defRPr sz="900">
                <a:solidFill>
                  <a:srgbClr val="006F97"/>
                </a:solidFill>
                <a:latin typeface="+mn-lt"/>
                <a:ea typeface="ＭＳ Ｐゴシック" charset="0"/>
                <a:cs typeface="ＭＳ Ｐゴシック" charset="0"/>
              </a:defRPr>
            </a:lvl1pPr>
          </a:lstStyle>
          <a:p>
            <a:pPr>
              <a:defRPr/>
            </a:pPr>
            <a:r>
              <a:rPr lang="en-US"/>
              <a:t>For internal use only.</a:t>
            </a:r>
          </a:p>
        </p:txBody>
      </p:sp>
    </p:spTree>
  </p:cSld>
  <p:clrMap bg1="lt1" tx1="dk1" bg2="lt2" tx2="dk2" accent1="accent1" accent2="accent2" accent3="accent3" accent4="accent4" accent5="accent5" accent6="accent6" hlink="hlink" folHlink="folHlink"/>
  <p:sldLayoutIdLst>
    <p:sldLayoutId id="2147483776"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3600" b="1">
          <a:solidFill>
            <a:srgbClr val="006F97"/>
          </a:solidFill>
          <a:latin typeface="+mj-lt"/>
          <a:ea typeface="ＭＳ Ｐゴシック" pitchFamily="34" charset="-128"/>
          <a:cs typeface="ＭＳ Ｐゴシック" charset="0"/>
        </a:defRPr>
      </a:lvl1pPr>
      <a:lvl2pPr algn="l" rtl="0" eaLnBrk="0" fontAlgn="base" hangingPunct="0">
        <a:spcBef>
          <a:spcPct val="0"/>
        </a:spcBef>
        <a:spcAft>
          <a:spcPct val="0"/>
        </a:spcAft>
        <a:defRPr sz="3600" b="1">
          <a:solidFill>
            <a:srgbClr val="006F97"/>
          </a:solidFill>
          <a:latin typeface="Arial Narrow" charset="0"/>
          <a:ea typeface="ＭＳ Ｐゴシック" pitchFamily="34" charset="-128"/>
          <a:cs typeface="ＭＳ Ｐゴシック" charset="0"/>
        </a:defRPr>
      </a:lvl2pPr>
      <a:lvl3pPr algn="l" rtl="0" eaLnBrk="0" fontAlgn="base" hangingPunct="0">
        <a:spcBef>
          <a:spcPct val="0"/>
        </a:spcBef>
        <a:spcAft>
          <a:spcPct val="0"/>
        </a:spcAft>
        <a:defRPr sz="3600" b="1">
          <a:solidFill>
            <a:srgbClr val="006F97"/>
          </a:solidFill>
          <a:latin typeface="Arial Narrow" charset="0"/>
          <a:ea typeface="ＭＳ Ｐゴシック" pitchFamily="34" charset="-128"/>
          <a:cs typeface="ＭＳ Ｐゴシック" charset="0"/>
        </a:defRPr>
      </a:lvl3pPr>
      <a:lvl4pPr algn="l" rtl="0" eaLnBrk="0" fontAlgn="base" hangingPunct="0">
        <a:spcBef>
          <a:spcPct val="0"/>
        </a:spcBef>
        <a:spcAft>
          <a:spcPct val="0"/>
        </a:spcAft>
        <a:defRPr sz="3600" b="1">
          <a:solidFill>
            <a:srgbClr val="006F97"/>
          </a:solidFill>
          <a:latin typeface="Arial Narrow" charset="0"/>
          <a:ea typeface="ＭＳ Ｐゴシック" pitchFamily="34" charset="-128"/>
          <a:cs typeface="ＭＳ Ｐゴシック" charset="0"/>
        </a:defRPr>
      </a:lvl4pPr>
      <a:lvl5pPr algn="l" rtl="0" eaLnBrk="0" fontAlgn="base" hangingPunct="0">
        <a:spcBef>
          <a:spcPct val="0"/>
        </a:spcBef>
        <a:spcAft>
          <a:spcPct val="0"/>
        </a:spcAft>
        <a:defRPr sz="3600" b="1">
          <a:solidFill>
            <a:srgbClr val="006F97"/>
          </a:solidFill>
          <a:latin typeface="Arial Narrow" charset="0"/>
          <a:ea typeface="ＭＳ Ｐゴシック" pitchFamily="34" charset="-128"/>
          <a:cs typeface="ＭＳ Ｐゴシック" charset="0"/>
        </a:defRPr>
      </a:lvl5pPr>
      <a:lvl6pPr marL="457200" algn="l" rtl="0" fontAlgn="base">
        <a:spcBef>
          <a:spcPct val="0"/>
        </a:spcBef>
        <a:spcAft>
          <a:spcPct val="0"/>
        </a:spcAft>
        <a:defRPr sz="3600" b="1">
          <a:solidFill>
            <a:schemeClr val="bg1"/>
          </a:solidFill>
          <a:latin typeface="Arial Narrow" charset="0"/>
          <a:ea typeface="ＭＳ Ｐゴシック" charset="0"/>
        </a:defRPr>
      </a:lvl6pPr>
      <a:lvl7pPr marL="914400" algn="l" rtl="0" fontAlgn="base">
        <a:spcBef>
          <a:spcPct val="0"/>
        </a:spcBef>
        <a:spcAft>
          <a:spcPct val="0"/>
        </a:spcAft>
        <a:defRPr sz="3600" b="1">
          <a:solidFill>
            <a:schemeClr val="bg1"/>
          </a:solidFill>
          <a:latin typeface="Arial Narrow" charset="0"/>
          <a:ea typeface="ＭＳ Ｐゴシック" charset="0"/>
        </a:defRPr>
      </a:lvl7pPr>
      <a:lvl8pPr marL="1371600" algn="l" rtl="0" fontAlgn="base">
        <a:spcBef>
          <a:spcPct val="0"/>
        </a:spcBef>
        <a:spcAft>
          <a:spcPct val="0"/>
        </a:spcAft>
        <a:defRPr sz="3600" b="1">
          <a:solidFill>
            <a:schemeClr val="bg1"/>
          </a:solidFill>
          <a:latin typeface="Arial Narrow" charset="0"/>
          <a:ea typeface="ＭＳ Ｐゴシック" charset="0"/>
        </a:defRPr>
      </a:lvl8pPr>
      <a:lvl9pPr marL="1828800" algn="l" rtl="0" fontAlgn="base">
        <a:spcBef>
          <a:spcPct val="0"/>
        </a:spcBef>
        <a:spcAft>
          <a:spcPct val="0"/>
        </a:spcAft>
        <a:defRPr sz="3600" b="1">
          <a:solidFill>
            <a:schemeClr val="bg1"/>
          </a:solidFill>
          <a:latin typeface="Arial Narrow" charset="0"/>
          <a:ea typeface="ＭＳ Ｐゴシック" charset="0"/>
        </a:defRPr>
      </a:lvl9pPr>
    </p:titleStyle>
    <p:bodyStyle>
      <a:lvl1pPr marL="342900" indent="-342900" algn="l" rtl="0" eaLnBrk="0" fontAlgn="base" hangingPunct="0">
        <a:spcBef>
          <a:spcPct val="20000"/>
        </a:spcBef>
        <a:spcAft>
          <a:spcPct val="0"/>
        </a:spcAft>
        <a:buClr>
          <a:srgbClr val="003D65"/>
        </a:buClr>
        <a:defRPr sz="3200" b="1">
          <a:solidFill>
            <a:srgbClr val="006F97"/>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lr>
          <a:srgbClr val="003D65"/>
        </a:buClr>
        <a:buFont typeface="Wingdings" pitchFamily="2" charset="2"/>
        <a:buChar char="§"/>
        <a:defRPr sz="2400">
          <a:solidFill>
            <a:srgbClr val="006F97"/>
          </a:solidFill>
          <a:latin typeface="Arial" charset="0"/>
          <a:ea typeface="ＭＳ Ｐゴシック" pitchFamily="34" charset="-128"/>
        </a:defRPr>
      </a:lvl2pPr>
      <a:lvl3pPr marL="1143000" indent="-228600" algn="l" rtl="0" eaLnBrk="0" fontAlgn="base" hangingPunct="0">
        <a:spcBef>
          <a:spcPct val="20000"/>
        </a:spcBef>
        <a:spcAft>
          <a:spcPct val="0"/>
        </a:spcAft>
        <a:buClr>
          <a:srgbClr val="003D65"/>
        </a:buClr>
        <a:buFont typeface="Wingdings" pitchFamily="2" charset="2"/>
        <a:buChar char="§"/>
        <a:defRPr sz="2400">
          <a:solidFill>
            <a:srgbClr val="006F97"/>
          </a:solidFill>
          <a:latin typeface="Arial" charset="0"/>
          <a:ea typeface="ＭＳ Ｐゴシック" pitchFamily="34" charset="-128"/>
        </a:defRPr>
      </a:lvl3pPr>
      <a:lvl4pPr marL="1600200" indent="-228600" algn="l" rtl="0" eaLnBrk="0" fontAlgn="base" hangingPunct="0">
        <a:spcBef>
          <a:spcPct val="20000"/>
        </a:spcBef>
        <a:spcAft>
          <a:spcPct val="0"/>
        </a:spcAft>
        <a:buClr>
          <a:srgbClr val="003D65"/>
        </a:buClr>
        <a:buFont typeface="Wingdings" pitchFamily="2" charset="2"/>
        <a:buChar char="§"/>
        <a:defRPr sz="2400">
          <a:solidFill>
            <a:srgbClr val="006F97"/>
          </a:solidFill>
          <a:latin typeface="Arial" charset="0"/>
          <a:ea typeface="ＭＳ Ｐゴシック" pitchFamily="34" charset="-128"/>
        </a:defRPr>
      </a:lvl4pPr>
      <a:lvl5pPr marL="2057400" indent="-228600" algn="l" rtl="0" eaLnBrk="0" fontAlgn="base" hangingPunct="0">
        <a:spcBef>
          <a:spcPct val="20000"/>
        </a:spcBef>
        <a:spcAft>
          <a:spcPct val="0"/>
        </a:spcAft>
        <a:buClr>
          <a:srgbClr val="003D65"/>
        </a:buClr>
        <a:buFont typeface="Wingdings" pitchFamily="2" charset="2"/>
        <a:buChar char="§"/>
        <a:defRPr sz="2400">
          <a:solidFill>
            <a:srgbClr val="006F97"/>
          </a:solidFill>
          <a:latin typeface="Arial" charset="0"/>
          <a:ea typeface="ＭＳ Ｐゴシック" pitchFamily="34" charset="-128"/>
        </a:defRPr>
      </a:lvl5pPr>
      <a:lvl6pPr marL="2514600" indent="-228600" algn="l" rtl="0" fontAlgn="base">
        <a:spcBef>
          <a:spcPct val="20000"/>
        </a:spcBef>
        <a:spcAft>
          <a:spcPct val="0"/>
        </a:spcAft>
        <a:buClr>
          <a:srgbClr val="A3BD0B"/>
        </a:buClr>
        <a:buFont typeface="Wingdings" charset="0"/>
        <a:buChar char="§"/>
        <a:defRPr sz="2400">
          <a:solidFill>
            <a:srgbClr val="507811"/>
          </a:solidFill>
          <a:latin typeface="Arial" charset="0"/>
          <a:ea typeface="+mn-ea"/>
        </a:defRPr>
      </a:lvl6pPr>
      <a:lvl7pPr marL="2971800" indent="-228600" algn="l" rtl="0" fontAlgn="base">
        <a:spcBef>
          <a:spcPct val="20000"/>
        </a:spcBef>
        <a:spcAft>
          <a:spcPct val="0"/>
        </a:spcAft>
        <a:buClr>
          <a:srgbClr val="A3BD0B"/>
        </a:buClr>
        <a:buFont typeface="Wingdings" charset="0"/>
        <a:buChar char="§"/>
        <a:defRPr sz="2400">
          <a:solidFill>
            <a:srgbClr val="507811"/>
          </a:solidFill>
          <a:latin typeface="Arial" charset="0"/>
          <a:ea typeface="+mn-ea"/>
        </a:defRPr>
      </a:lvl7pPr>
      <a:lvl8pPr marL="3429000" indent="-228600" algn="l" rtl="0" fontAlgn="base">
        <a:spcBef>
          <a:spcPct val="20000"/>
        </a:spcBef>
        <a:spcAft>
          <a:spcPct val="0"/>
        </a:spcAft>
        <a:buClr>
          <a:srgbClr val="A3BD0B"/>
        </a:buClr>
        <a:buFont typeface="Wingdings" charset="0"/>
        <a:buChar char="§"/>
        <a:defRPr sz="2400">
          <a:solidFill>
            <a:srgbClr val="507811"/>
          </a:solidFill>
          <a:latin typeface="Arial" charset="0"/>
          <a:ea typeface="+mn-ea"/>
        </a:defRPr>
      </a:lvl8pPr>
      <a:lvl9pPr marL="3886200" indent="-228600" algn="l" rtl="0" fontAlgn="base">
        <a:spcBef>
          <a:spcPct val="20000"/>
        </a:spcBef>
        <a:spcAft>
          <a:spcPct val="0"/>
        </a:spcAft>
        <a:buClr>
          <a:srgbClr val="A3BD0B"/>
        </a:buClr>
        <a:buFont typeface="Wingdings" charset="0"/>
        <a:buChar char="§"/>
        <a:defRPr sz="2400">
          <a:solidFill>
            <a:srgbClr val="50781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titl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4"/>
          <p:cNvSpPr txBox="1">
            <a:spLocks noChangeArrowheads="1"/>
          </p:cNvSpPr>
          <p:nvPr/>
        </p:nvSpPr>
        <p:spPr bwMode="auto">
          <a:xfrm>
            <a:off x="710565" y="591183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2800" dirty="0">
                <a:cs typeface="Arial" charset="0"/>
              </a:rPr>
              <a:t>Sachin Gupta, MD</a:t>
            </a:r>
          </a:p>
        </p:txBody>
      </p:sp>
      <p:sp>
        <p:nvSpPr>
          <p:cNvPr id="6148" name="Text Box 4"/>
          <p:cNvSpPr txBox="1">
            <a:spLocks noChangeArrowheads="1"/>
          </p:cNvSpPr>
          <p:nvPr/>
        </p:nvSpPr>
        <p:spPr bwMode="auto">
          <a:xfrm>
            <a:off x="304800" y="4090808"/>
            <a:ext cx="84524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600" b="1" dirty="0" smtClean="0">
                <a:solidFill>
                  <a:srgbClr val="006F97"/>
                </a:solidFill>
                <a:cs typeface="Arial" charset="0"/>
              </a:rPr>
              <a:t>Pulmonary Hypertension</a:t>
            </a:r>
            <a:r>
              <a:rPr lang="en-US" altLang="en-US" sz="3600" dirty="0" smtClean="0">
                <a:solidFill>
                  <a:srgbClr val="006F97"/>
                </a:solidFill>
                <a:cs typeface="Arial" charset="0"/>
              </a:rPr>
              <a:t>:</a:t>
            </a:r>
          </a:p>
          <a:p>
            <a:pPr>
              <a:spcBef>
                <a:spcPct val="50000"/>
              </a:spcBef>
            </a:pPr>
            <a:r>
              <a:rPr lang="en-US" altLang="en-US" sz="3600" dirty="0" smtClean="0">
                <a:solidFill>
                  <a:srgbClr val="006F97"/>
                </a:solidFill>
                <a:cs typeface="Arial" charset="0"/>
              </a:rPr>
              <a:t>The Asthma Masquerader</a:t>
            </a:r>
            <a:endParaRPr lang="en-US" altLang="en-US" sz="3600" dirty="0">
              <a:solidFill>
                <a:srgbClr val="006F97"/>
              </a:solidFill>
              <a:cs typeface="Arial" charset="0"/>
            </a:endParaRPr>
          </a:p>
        </p:txBody>
      </p:sp>
      <p:pic>
        <p:nvPicPr>
          <p:cNvPr id="6149" name="Picture 2" descr="KPhor_KP_Blu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6324600"/>
            <a:ext cx="22193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304800" y="685800"/>
            <a:ext cx="5410200" cy="609600"/>
          </a:xfrm>
          <a:prstGeom prst="rect">
            <a:avLst/>
          </a:prstGeom>
          <a:solidFill>
            <a:schemeClr val="bg1"/>
          </a:solidFill>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noFill/>
              <a:effectLst/>
              <a:latin typeface="Arial" charset="0"/>
              <a:ea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continued</a:t>
            </a:r>
            <a:endParaRPr lang="en-US" dirty="0"/>
          </a:p>
        </p:txBody>
      </p:sp>
      <p:sp>
        <p:nvSpPr>
          <p:cNvPr id="3" name="Content Placeholder 2"/>
          <p:cNvSpPr>
            <a:spLocks noGrp="1"/>
          </p:cNvSpPr>
          <p:nvPr>
            <p:ph idx="1"/>
          </p:nvPr>
        </p:nvSpPr>
        <p:spPr>
          <a:xfrm>
            <a:off x="228600" y="1295400"/>
            <a:ext cx="8229600" cy="4800600"/>
          </a:xfrm>
        </p:spPr>
        <p:txBody>
          <a:bodyPr/>
          <a:lstStyle/>
          <a:p>
            <a:r>
              <a:rPr lang="en-US" u="sng" dirty="0" err="1" smtClean="0"/>
              <a:t>PMHx</a:t>
            </a:r>
            <a:r>
              <a:rPr lang="en-US" dirty="0" smtClean="0"/>
              <a:t>: Asthma</a:t>
            </a:r>
          </a:p>
          <a:p>
            <a:r>
              <a:rPr lang="en-US" u="sng" dirty="0" err="1" smtClean="0"/>
              <a:t>PSHx</a:t>
            </a:r>
            <a:r>
              <a:rPr lang="en-US" dirty="0" smtClean="0"/>
              <a:t>: None</a:t>
            </a:r>
          </a:p>
          <a:p>
            <a:r>
              <a:rPr lang="en-US" u="sng" dirty="0" smtClean="0"/>
              <a:t>Allergies</a:t>
            </a:r>
            <a:r>
              <a:rPr lang="en-US" dirty="0" smtClean="0"/>
              <a:t>: NKDA</a:t>
            </a:r>
          </a:p>
          <a:p>
            <a:r>
              <a:rPr lang="en-US" u="sng" dirty="0" smtClean="0"/>
              <a:t>Family History</a:t>
            </a:r>
            <a:r>
              <a:rPr lang="en-US" dirty="0" smtClean="0"/>
              <a:t>: Mother with SLE, Father with CAD</a:t>
            </a:r>
          </a:p>
          <a:p>
            <a:endParaRPr lang="en-US" dirty="0" smtClean="0"/>
          </a:p>
          <a:p>
            <a:r>
              <a:rPr lang="en-US" u="sng" dirty="0" smtClean="0"/>
              <a:t>Social </a:t>
            </a:r>
            <a:r>
              <a:rPr lang="en-US" u="sng" dirty="0" err="1" smtClean="0"/>
              <a:t>Hx</a:t>
            </a:r>
            <a:r>
              <a:rPr lang="en-US" dirty="0" smtClean="0"/>
              <a:t>: No tobacco, drug abuse. Occasional </a:t>
            </a:r>
            <a:r>
              <a:rPr lang="en-US" dirty="0" err="1" smtClean="0"/>
              <a:t>etOH</a:t>
            </a:r>
            <a:r>
              <a:rPr lang="en-US" dirty="0"/>
              <a:t> </a:t>
            </a:r>
            <a:r>
              <a:rPr lang="en-US" dirty="0" smtClean="0"/>
              <a:t>use.</a:t>
            </a:r>
          </a:p>
          <a:p>
            <a:r>
              <a:rPr lang="en-US" dirty="0" smtClean="0"/>
              <a:t>Lives by herself in San Leandro, works in retail</a:t>
            </a:r>
          </a:p>
        </p:txBody>
      </p:sp>
    </p:spTree>
    <p:extLst>
      <p:ext uri="{BB962C8B-B14F-4D97-AF65-F5344CB8AC3E}">
        <p14:creationId xmlns:p14="http://schemas.microsoft.com/office/powerpoint/2010/main" val="414754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sz="half" idx="1"/>
          </p:nvPr>
        </p:nvSpPr>
        <p:spPr>
          <a:xfrm>
            <a:off x="304800" y="1600200"/>
            <a:ext cx="4419600" cy="4114800"/>
          </a:xfrm>
        </p:spPr>
        <p:txBody>
          <a:bodyPr/>
          <a:lstStyle/>
          <a:p>
            <a:r>
              <a:rPr lang="en-US" dirty="0" smtClean="0"/>
              <a:t>BP 126/68, HR 72, T 36.7, RR 18, Peak flow 340, FENO 17</a:t>
            </a:r>
          </a:p>
          <a:p>
            <a:endParaRPr lang="en-US" dirty="0" smtClean="0"/>
          </a:p>
          <a:p>
            <a:r>
              <a:rPr lang="en-US" dirty="0" smtClean="0"/>
              <a:t>Height 5’2”, 61 kg</a:t>
            </a:r>
          </a:p>
          <a:p>
            <a:r>
              <a:rPr lang="en-US" dirty="0" smtClean="0"/>
              <a:t>General: NAD, full sentences</a:t>
            </a:r>
          </a:p>
          <a:p>
            <a:r>
              <a:rPr lang="en-US" dirty="0" smtClean="0"/>
              <a:t>Lungs: CTAB</a:t>
            </a:r>
          </a:p>
          <a:p>
            <a:r>
              <a:rPr lang="en-US" dirty="0" smtClean="0"/>
              <a:t>CV: RRR, S1S2, no m/r/g</a:t>
            </a:r>
          </a:p>
          <a:p>
            <a:r>
              <a:rPr lang="en-US" dirty="0" smtClean="0"/>
              <a:t>Ext: no c/c/e</a:t>
            </a:r>
          </a:p>
          <a:p>
            <a:r>
              <a:rPr lang="en-US" dirty="0" smtClean="0"/>
              <a:t>Skin: tightening of skin over fingers</a:t>
            </a:r>
          </a:p>
          <a:p>
            <a:endParaRPr lang="en-US" dirty="0" smtClean="0"/>
          </a:p>
          <a:p>
            <a:endParaRPr lang="en-US" dirty="0"/>
          </a:p>
        </p:txBody>
      </p:sp>
      <p:pic>
        <p:nvPicPr>
          <p:cNvPr id="27650" name="Picture 2" descr="http://sclerodermainfo.org/Images/Telangiectasia-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2844800"/>
            <a:ext cx="3581400" cy="238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29400" y="5943600"/>
            <a:ext cx="2048959" cy="184666"/>
          </a:xfrm>
          <a:prstGeom prst="rect">
            <a:avLst/>
          </a:prstGeom>
          <a:noFill/>
        </p:spPr>
        <p:txBody>
          <a:bodyPr wrap="none" rtlCol="0">
            <a:spAutoFit/>
          </a:bodyPr>
          <a:lstStyle/>
          <a:p>
            <a:r>
              <a:rPr lang="en-US" sz="600" dirty="0"/>
              <a:t>http://sclerodermainfo.org/Images/Telangiectasia-1.jpg</a:t>
            </a:r>
          </a:p>
        </p:txBody>
      </p:sp>
    </p:spTree>
    <p:extLst>
      <p:ext uri="{BB962C8B-B14F-4D97-AF65-F5344CB8AC3E}">
        <p14:creationId xmlns:p14="http://schemas.microsoft.com/office/powerpoint/2010/main" val="426961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Labs/imaging:</a:t>
            </a:r>
            <a:endParaRPr lang="en-US" dirty="0"/>
          </a:p>
        </p:txBody>
      </p:sp>
      <p:sp>
        <p:nvSpPr>
          <p:cNvPr id="3" name="Content Placeholder 2"/>
          <p:cNvSpPr>
            <a:spLocks noGrp="1"/>
          </p:cNvSpPr>
          <p:nvPr>
            <p:ph sz="half" idx="1"/>
          </p:nvPr>
        </p:nvSpPr>
        <p:spPr>
          <a:xfrm>
            <a:off x="19050" y="1967299"/>
            <a:ext cx="4191000" cy="4114800"/>
          </a:xfrm>
        </p:spPr>
        <p:txBody>
          <a:bodyPr/>
          <a:lstStyle/>
          <a:p>
            <a:r>
              <a:rPr lang="en-US" dirty="0" smtClean="0"/>
              <a:t>CBC – no peripheral </a:t>
            </a:r>
            <a:r>
              <a:rPr lang="en-US" dirty="0" err="1" smtClean="0"/>
              <a:t>eos</a:t>
            </a:r>
            <a:endParaRPr lang="en-US" dirty="0" smtClean="0"/>
          </a:p>
          <a:p>
            <a:r>
              <a:rPr lang="en-US" dirty="0" err="1" smtClean="0"/>
              <a:t>Chem</a:t>
            </a:r>
            <a:r>
              <a:rPr lang="en-US" dirty="0" smtClean="0"/>
              <a:t> 7 – normal</a:t>
            </a:r>
          </a:p>
          <a:p>
            <a:r>
              <a:rPr lang="en-US" dirty="0" smtClean="0"/>
              <a:t>Basic spirometry – normal, no BD response</a:t>
            </a:r>
          </a:p>
          <a:p>
            <a:endParaRPr lang="en-US" dirty="0"/>
          </a:p>
          <a:p>
            <a:r>
              <a:rPr lang="en-US" dirty="0" smtClean="0"/>
              <a:t>EKG (3 months prior at an ER visit): RVH, rightward axis</a:t>
            </a:r>
          </a:p>
          <a:p>
            <a:endParaRPr lang="en-US" dirty="0"/>
          </a:p>
          <a:p>
            <a:endParaRPr lang="en-US" dirty="0" smtClean="0"/>
          </a:p>
          <a:p>
            <a:endParaRPr lang="en-US" dirty="0"/>
          </a:p>
        </p:txBody>
      </p:sp>
      <p:pic>
        <p:nvPicPr>
          <p:cNvPr id="28674" name="Picture 2" descr="https://upload.wikimedia.org/wikipedia/commons/thumb/c/c8/Chest_Xray_PA_3-8-2010.png/800px-Chest_Xray_PA_3-8-2010.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191000" y="1828800"/>
            <a:ext cx="4838700" cy="39253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81600" y="5943600"/>
            <a:ext cx="3276600" cy="276999"/>
          </a:xfrm>
          <a:prstGeom prst="rect">
            <a:avLst/>
          </a:prstGeom>
          <a:noFill/>
        </p:spPr>
        <p:txBody>
          <a:bodyPr wrap="square" rtlCol="0">
            <a:spAutoFit/>
          </a:bodyPr>
          <a:lstStyle/>
          <a:p>
            <a:r>
              <a:rPr lang="en-US" sz="600" dirty="0"/>
              <a:t>By </a:t>
            </a:r>
            <a:r>
              <a:rPr lang="en-US" sz="600" dirty="0" err="1"/>
              <a:t>Stillwaterising</a:t>
            </a:r>
            <a:r>
              <a:rPr lang="en-US" sz="600" dirty="0"/>
              <a:t> - Own work, CC0, https://commons.wikimedia.org/w/index.php?curid=9686540</a:t>
            </a:r>
          </a:p>
        </p:txBody>
      </p:sp>
    </p:spTree>
    <p:extLst>
      <p:ext uri="{BB962C8B-B14F-4D97-AF65-F5344CB8AC3E}">
        <p14:creationId xmlns:p14="http://schemas.microsoft.com/office/powerpoint/2010/main" val="157670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03769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82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51" t="3907" r="12299" b="6250"/>
          <a:stretch/>
        </p:blipFill>
        <p:spPr bwMode="auto">
          <a:xfrm>
            <a:off x="0" y="228599"/>
            <a:ext cx="9105900" cy="6088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66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a:r>
              <a:rPr lang="en-GB" altLang="en-US" sz="1500" b="1">
                <a:latin typeface="Arial" pitchFamily="34" charset="0"/>
              </a:rPr>
              <a:t>Survival estimates of patients in REVEAL using Kaplan–Meier estimates stratified by newly versus previously diagnosed patients and survival estimated by a delayed entry model accounting for truncation.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040" y="1179366"/>
            <a:ext cx="60062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p:cNvSpPr txBox="1">
            <a:spLocks noChangeArrowheads="1"/>
          </p:cNvSpPr>
          <p:nvPr/>
        </p:nvSpPr>
        <p:spPr bwMode="auto">
          <a:xfrm>
            <a:off x="1571041" y="6130372"/>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altLang="en-US" sz="1100" b="1">
                <a:latin typeface="Arial" pitchFamily="34" charset="0"/>
              </a:rPr>
              <a:t>M.D. McGoon, and D.P. Miller Eur Respir Rev 2012;21:8-18</a:t>
            </a:r>
          </a:p>
        </p:txBody>
      </p:sp>
      <p:sp>
        <p:nvSpPr>
          <p:cNvPr id="3076" name="Text Box 4"/>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9pPr>
          </a:lstStyle>
          <a:p>
            <a:r>
              <a:rPr lang="en-GB" altLang="en-US" sz="900">
                <a:latin typeface="Arial" pitchFamily="34" charset="0"/>
              </a:rPr>
              <a:t>©2012 by European Respiratory Society</a:t>
            </a:r>
          </a:p>
        </p:txBody>
      </p:sp>
    </p:spTree>
    <p:extLst>
      <p:ext uri="{BB962C8B-B14F-4D97-AF65-F5344CB8AC3E}">
        <p14:creationId xmlns:p14="http://schemas.microsoft.com/office/powerpoint/2010/main" val="40405664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Pulmonary Hypertension?</a:t>
            </a:r>
            <a:endParaRPr lang="en-US" dirty="0"/>
          </a:p>
        </p:txBody>
      </p:sp>
      <p:sp>
        <p:nvSpPr>
          <p:cNvPr id="3" name="Content Placeholder 2"/>
          <p:cNvSpPr>
            <a:spLocks noGrp="1"/>
          </p:cNvSpPr>
          <p:nvPr>
            <p:ph idx="1"/>
          </p:nvPr>
        </p:nvSpPr>
        <p:spPr/>
        <p:txBody>
          <a:bodyPr/>
          <a:lstStyle/>
          <a:p>
            <a:pPr marL="0" indent="0"/>
            <a:r>
              <a:rPr lang="en-US" dirty="0" smtClean="0"/>
              <a:t>A progressive condition caused by disease at the level of the pulmonary arteries.</a:t>
            </a:r>
          </a:p>
          <a:p>
            <a:endParaRPr lang="en-US" dirty="0"/>
          </a:p>
        </p:txBody>
      </p:sp>
    </p:spTree>
    <p:extLst>
      <p:ext uri="{BB962C8B-B14F-4D97-AF65-F5344CB8AC3E}">
        <p14:creationId xmlns:p14="http://schemas.microsoft.com/office/powerpoint/2010/main" val="386950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
            <a:ext cx="914400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5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H Figure 1_WEB.jpg"/>
          <p:cNvPicPr>
            <a:picLocks noChangeAspect="1"/>
          </p:cNvPicPr>
          <p:nvPr/>
        </p:nvPicPr>
        <p:blipFill>
          <a:blip r:embed="rId3"/>
          <a:stretch>
            <a:fillRect/>
          </a:stretch>
        </p:blipFill>
        <p:spPr>
          <a:xfrm>
            <a:off x="228599" y="228600"/>
            <a:ext cx="8654259" cy="61083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Audience Polling: Poll </a:t>
            </a:r>
            <a:r>
              <a:rPr lang="en-US" dirty="0"/>
              <a:t>Everywhere App</a:t>
            </a:r>
          </a:p>
        </p:txBody>
      </p:sp>
      <p:sp>
        <p:nvSpPr>
          <p:cNvPr id="3" name="Content Placeholder 2"/>
          <p:cNvSpPr>
            <a:spLocks noGrp="1"/>
          </p:cNvSpPr>
          <p:nvPr>
            <p:ph idx="1"/>
          </p:nvPr>
        </p:nvSpPr>
        <p:spPr>
          <a:xfrm>
            <a:off x="381000" y="1828800"/>
            <a:ext cx="4572000" cy="4114800"/>
          </a:xfrm>
        </p:spPr>
        <p:txBody>
          <a:bodyPr/>
          <a:lstStyle/>
          <a:p>
            <a:pPr marL="457200" indent="-457200">
              <a:buFont typeface="Wingdings" panose="05000000000000000000" pitchFamily="2" charset="2"/>
              <a:buChar char="Ø"/>
            </a:pPr>
            <a:r>
              <a:rPr lang="en-US" dirty="0"/>
              <a:t>Please download </a:t>
            </a:r>
            <a:r>
              <a:rPr lang="en-US" dirty="0" smtClean="0"/>
              <a:t>from </a:t>
            </a:r>
            <a:r>
              <a:rPr lang="en-US" dirty="0"/>
              <a:t>the Apple </a:t>
            </a:r>
            <a:r>
              <a:rPr lang="en-US" dirty="0" err="1"/>
              <a:t>AppStore</a:t>
            </a:r>
            <a:endParaRPr lang="en-US" dirty="0"/>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dirty="0"/>
              <a:t>Free, fast install, </a:t>
            </a:r>
            <a:r>
              <a:rPr lang="en-US" i="1" dirty="0"/>
              <a:t>anonymous polling</a:t>
            </a:r>
          </a:p>
          <a:p>
            <a:pPr marL="457200" indent="-457200">
              <a:buFont typeface="Wingdings" panose="05000000000000000000" pitchFamily="2" charset="2"/>
              <a:buChar char="Ø"/>
            </a:pPr>
            <a:endParaRPr lang="en-US" i="1" dirty="0"/>
          </a:p>
          <a:p>
            <a:pPr marL="457200" indent="-457200">
              <a:buFont typeface="Wingdings" panose="05000000000000000000" pitchFamily="2" charset="2"/>
              <a:buChar char="Ø"/>
            </a:pPr>
            <a:r>
              <a:rPr lang="en-US" dirty="0">
                <a:solidFill>
                  <a:srgbClr val="00B050"/>
                </a:solidFill>
              </a:rPr>
              <a:t>Username: </a:t>
            </a:r>
            <a:r>
              <a:rPr lang="en-US" dirty="0" smtClean="0">
                <a:solidFill>
                  <a:srgbClr val="00B050"/>
                </a:solidFill>
              </a:rPr>
              <a:t>KPSF</a:t>
            </a:r>
            <a:endParaRPr lang="en-US" dirty="0">
              <a:solidFill>
                <a:srgbClr val="00B050"/>
              </a:solidFill>
            </a:endParaRPr>
          </a:p>
          <a:p>
            <a:endParaRPr lang="en-US" dirty="0"/>
          </a:p>
        </p:txBody>
      </p:sp>
      <p:pic>
        <p:nvPicPr>
          <p:cNvPr id="34818" name="Picture 2" descr="Image result for poll everywhere 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43852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24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Hypertension Physiology</a:t>
            </a:r>
            <a:endParaRPr lang="en-US" dirty="0"/>
          </a:p>
        </p:txBody>
      </p:sp>
      <p:sp>
        <p:nvSpPr>
          <p:cNvPr id="3" name="Content Placeholder 2"/>
          <p:cNvSpPr>
            <a:spLocks noGrp="1"/>
          </p:cNvSpPr>
          <p:nvPr>
            <p:ph idx="1"/>
          </p:nvPr>
        </p:nvSpPr>
        <p:spPr>
          <a:xfrm>
            <a:off x="990600" y="1600200"/>
            <a:ext cx="7315200" cy="4114800"/>
          </a:xfrm>
        </p:spPr>
        <p:txBody>
          <a:bodyPr/>
          <a:lstStyle/>
          <a:p>
            <a:pPr marL="457200" indent="-457200" eaLnBrk="1" hangingPunct="1">
              <a:buFont typeface="Arial" panose="020B0604020202020204" pitchFamily="34" charset="0"/>
              <a:buChar char="•"/>
            </a:pPr>
            <a:r>
              <a:rPr lang="en-GB" sz="2800" dirty="0" smtClean="0"/>
              <a:t>Complex, multi-factorial condition</a:t>
            </a:r>
            <a:endParaRPr lang="en-GB" sz="2800" baseline="30000" dirty="0" smtClean="0"/>
          </a:p>
          <a:p>
            <a:pPr marL="457200" indent="-457200" eaLnBrk="1" hangingPunct="1">
              <a:buFont typeface="Arial" panose="020B0604020202020204" pitchFamily="34" charset="0"/>
              <a:buChar char="•"/>
            </a:pPr>
            <a:endParaRPr lang="en-GB" sz="1200" dirty="0" smtClean="0"/>
          </a:p>
          <a:p>
            <a:pPr marL="457200" indent="-457200" eaLnBrk="1" hangingPunct="1">
              <a:buFont typeface="Arial" panose="020B0604020202020204" pitchFamily="34" charset="0"/>
              <a:buChar char="•"/>
            </a:pPr>
            <a:r>
              <a:rPr lang="en-GB" sz="2800" dirty="0" smtClean="0"/>
              <a:t>Endothelial dysfunction occurs early in disease pathogenesis and leads to:</a:t>
            </a:r>
          </a:p>
          <a:p>
            <a:pPr lvl="1" eaLnBrk="1" hangingPunct="1"/>
            <a:r>
              <a:rPr lang="en-GB" dirty="0"/>
              <a:t>endothelial and smooth muscle proliferation</a:t>
            </a:r>
          </a:p>
          <a:p>
            <a:pPr lvl="1" eaLnBrk="1" hangingPunct="1"/>
            <a:r>
              <a:rPr lang="en-GB" dirty="0"/>
              <a:t>remodelling of the vessel wall</a:t>
            </a:r>
          </a:p>
          <a:p>
            <a:pPr lvl="1" eaLnBrk="1" hangingPunct="1"/>
            <a:r>
              <a:rPr lang="en-GB" dirty="0"/>
              <a:t>impaired production of vasodilators (NO, prostacyclin)</a:t>
            </a:r>
          </a:p>
          <a:p>
            <a:pPr lvl="1" eaLnBrk="1" hangingPunct="1"/>
            <a:r>
              <a:rPr lang="en-GB" dirty="0"/>
              <a:t>overexpression of vasoconstrictors (endothelin-1)</a:t>
            </a:r>
          </a:p>
        </p:txBody>
      </p:sp>
    </p:spTree>
    <p:extLst>
      <p:ext uri="{BB962C8B-B14F-4D97-AF65-F5344CB8AC3E}">
        <p14:creationId xmlns:p14="http://schemas.microsoft.com/office/powerpoint/2010/main" val="26066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331788" y="0"/>
            <a:ext cx="8812212" cy="762000"/>
          </a:xfrm>
        </p:spPr>
        <p:txBody>
          <a:bodyPr anchor="b"/>
          <a:lstStyle/>
          <a:p>
            <a:pPr algn="l" eaLnBrk="1" hangingPunct="1">
              <a:defRPr/>
            </a:pPr>
            <a:r>
              <a:rPr lang="en-US" sz="3200" dirty="0" smtClean="0">
                <a:effectLst>
                  <a:outerShdw blurRad="38100" dist="38100" dir="2700000" algn="tl">
                    <a:srgbClr val="C0C0C0"/>
                  </a:outerShdw>
                </a:effectLst>
              </a:rPr>
              <a:t>Where </a:t>
            </a:r>
            <a:r>
              <a:rPr lang="en-US" sz="3200" dirty="0">
                <a:effectLst>
                  <a:outerShdw blurRad="38100" dist="38100" dir="2700000" algn="tl">
                    <a:srgbClr val="C0C0C0"/>
                  </a:outerShdw>
                </a:effectLst>
              </a:rPr>
              <a:t>i</a:t>
            </a:r>
            <a:r>
              <a:rPr lang="en-US" sz="3200" dirty="0" smtClean="0">
                <a:effectLst>
                  <a:outerShdw blurRad="38100" dist="38100" dir="2700000" algn="tl">
                    <a:srgbClr val="C0C0C0"/>
                  </a:outerShdw>
                </a:effectLst>
              </a:rPr>
              <a:t>s the Lesion?</a:t>
            </a:r>
          </a:p>
        </p:txBody>
      </p:sp>
      <p:pic>
        <p:nvPicPr>
          <p:cNvPr id="17411" name="Content Placeholder 4" descr="EXPLODED_VIEW.jpg"/>
          <p:cNvPicPr>
            <a:picLocks noGrp="1" noChangeAspect="1"/>
          </p:cNvPicPr>
          <p:nvPr>
            <p:ph idx="4294967295"/>
          </p:nvPr>
        </p:nvPicPr>
        <p:blipFill>
          <a:blip r:embed="rId3">
            <a:extLst>
              <a:ext uri="{28A0092B-C50C-407E-A947-70E740481C1C}">
                <a14:useLocalDpi xmlns:a14="http://schemas.microsoft.com/office/drawing/2010/main" val="0"/>
              </a:ext>
            </a:extLst>
          </a:blip>
          <a:srcRect b="19354"/>
          <a:stretch>
            <a:fillRect/>
          </a:stretch>
        </p:blipFill>
        <p:spPr>
          <a:xfrm>
            <a:off x="152400" y="3087688"/>
            <a:ext cx="8899525" cy="2857500"/>
          </a:xfrm>
        </p:spPr>
      </p:pic>
      <p:sp>
        <p:nvSpPr>
          <p:cNvPr id="4" name="Text Placeholder 3"/>
          <p:cNvSpPr>
            <a:spLocks noGrp="1"/>
          </p:cNvSpPr>
          <p:nvPr>
            <p:ph type="body" sz="quarter" idx="4294967295"/>
          </p:nvPr>
        </p:nvSpPr>
        <p:spPr>
          <a:xfrm>
            <a:off x="57150" y="5952173"/>
            <a:ext cx="8915400" cy="685800"/>
          </a:xfrm>
        </p:spPr>
        <p:txBody>
          <a:bodyPr anchor="b"/>
          <a:lstStyle/>
          <a:p>
            <a:pPr marL="0" indent="0" eaLnBrk="1" hangingPunct="1">
              <a:buFont typeface="Arial" charset="0"/>
              <a:buNone/>
              <a:defRPr/>
            </a:pPr>
            <a:r>
              <a:rPr lang="en-US" sz="1200" dirty="0" smtClean="0">
                <a:effectLst>
                  <a:outerShdw blurRad="38100" dist="38100" dir="2700000" algn="tl">
                    <a:srgbClr val="C0C0C0"/>
                  </a:outerShdw>
                </a:effectLst>
              </a:rPr>
              <a:t>ALK-1, </a:t>
            </a:r>
            <a:r>
              <a:rPr lang="en-US" sz="1200" dirty="0" err="1" smtClean="0">
                <a:effectLst>
                  <a:outerShdw blurRad="38100" dist="38100" dir="2700000" algn="tl">
                    <a:srgbClr val="C0C0C0"/>
                  </a:outerShdw>
                </a:effectLst>
              </a:rPr>
              <a:t>activin</a:t>
            </a:r>
            <a:r>
              <a:rPr lang="en-US" sz="1200" dirty="0" smtClean="0">
                <a:effectLst>
                  <a:outerShdw blurRad="38100" dist="38100" dir="2700000" algn="tl">
                    <a:srgbClr val="C0C0C0"/>
                  </a:outerShdw>
                </a:effectLst>
              </a:rPr>
              <a:t> receptor-like kinase 1; </a:t>
            </a:r>
            <a:r>
              <a:rPr lang="en-US" sz="1200" dirty="0" err="1" smtClean="0">
                <a:effectLst>
                  <a:outerShdw blurRad="38100" dist="38100" dir="2700000" algn="tl">
                    <a:srgbClr val="C0C0C0"/>
                  </a:outerShdw>
                </a:effectLst>
              </a:rPr>
              <a:t>Ao</a:t>
            </a:r>
            <a:r>
              <a:rPr lang="en-US" sz="1200" dirty="0" smtClean="0">
                <a:effectLst>
                  <a:outerShdw blurRad="38100" dist="38100" dir="2700000" algn="tl">
                    <a:srgbClr val="C0C0C0"/>
                  </a:outerShdw>
                </a:effectLst>
              </a:rPr>
              <a:t>, aorta; BMPR2, bone morphogenetic receptor type 2; HHT, hereditary hemorrhagic telangiectasia; HIV, human immunodeficiency virus; LA, left atrium; LV, left ventricle; PA, pulmonary artery; PC, pulmonary capillary bed; PV, pulmonary vein; RA, right atrium; RV, right ventricle; VC, vena cava.</a:t>
            </a:r>
          </a:p>
        </p:txBody>
      </p:sp>
      <p:sp>
        <p:nvSpPr>
          <p:cNvPr id="17413" name="TextBox 5"/>
          <p:cNvSpPr txBox="1">
            <a:spLocks noChangeArrowheads="1"/>
          </p:cNvSpPr>
          <p:nvPr/>
        </p:nvSpPr>
        <p:spPr bwMode="auto">
          <a:xfrm>
            <a:off x="228600" y="4648200"/>
            <a:ext cx="68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b="1" dirty="0">
                <a:latin typeface="Arial" charset="0"/>
                <a:cs typeface="Arial" charset="0"/>
              </a:rPr>
              <a:t>VC</a:t>
            </a:r>
          </a:p>
        </p:txBody>
      </p:sp>
      <p:sp>
        <p:nvSpPr>
          <p:cNvPr id="17414" name="TextBox 6"/>
          <p:cNvSpPr txBox="1">
            <a:spLocks noChangeArrowheads="1"/>
          </p:cNvSpPr>
          <p:nvPr/>
        </p:nvSpPr>
        <p:spPr bwMode="auto">
          <a:xfrm>
            <a:off x="914400" y="4672013"/>
            <a:ext cx="53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b="1">
                <a:latin typeface="Arial" charset="0"/>
                <a:cs typeface="Arial" charset="0"/>
              </a:rPr>
              <a:t>RA</a:t>
            </a:r>
          </a:p>
        </p:txBody>
      </p:sp>
      <p:sp>
        <p:nvSpPr>
          <p:cNvPr id="17415" name="TextBox 7"/>
          <p:cNvSpPr txBox="1">
            <a:spLocks noChangeArrowheads="1"/>
          </p:cNvSpPr>
          <p:nvPr/>
        </p:nvSpPr>
        <p:spPr bwMode="auto">
          <a:xfrm>
            <a:off x="1636713" y="4648200"/>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b="1">
                <a:solidFill>
                  <a:schemeClr val="bg1"/>
                </a:solidFill>
                <a:latin typeface="Arial" charset="0"/>
                <a:cs typeface="Arial" charset="0"/>
              </a:rPr>
              <a:t>RV</a:t>
            </a:r>
          </a:p>
        </p:txBody>
      </p:sp>
      <p:sp>
        <p:nvSpPr>
          <p:cNvPr id="17416" name="TextBox 8"/>
          <p:cNvSpPr txBox="1">
            <a:spLocks noChangeArrowheads="1"/>
          </p:cNvSpPr>
          <p:nvPr/>
        </p:nvSpPr>
        <p:spPr bwMode="auto">
          <a:xfrm>
            <a:off x="2596754" y="4656139"/>
            <a:ext cx="756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b="1" dirty="0">
                <a:latin typeface="Arial" charset="0"/>
                <a:cs typeface="Arial" charset="0"/>
              </a:rPr>
              <a:t>PA</a:t>
            </a:r>
          </a:p>
        </p:txBody>
      </p:sp>
      <p:sp>
        <p:nvSpPr>
          <p:cNvPr id="17417" name="TextBox 9"/>
          <p:cNvSpPr txBox="1">
            <a:spLocks noChangeArrowheads="1"/>
          </p:cNvSpPr>
          <p:nvPr/>
        </p:nvSpPr>
        <p:spPr bwMode="auto">
          <a:xfrm>
            <a:off x="4013791" y="4672012"/>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b="1" dirty="0">
                <a:latin typeface="Arial" charset="0"/>
                <a:cs typeface="Arial" charset="0"/>
              </a:rPr>
              <a:t>PC</a:t>
            </a:r>
          </a:p>
        </p:txBody>
      </p:sp>
      <p:sp>
        <p:nvSpPr>
          <p:cNvPr id="17418" name="TextBox 10"/>
          <p:cNvSpPr txBox="1">
            <a:spLocks noChangeArrowheads="1"/>
          </p:cNvSpPr>
          <p:nvPr/>
        </p:nvSpPr>
        <p:spPr bwMode="auto">
          <a:xfrm>
            <a:off x="5562600" y="4679950"/>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b="1" dirty="0">
                <a:solidFill>
                  <a:schemeClr val="bg1"/>
                </a:solidFill>
                <a:latin typeface="Arial" charset="0"/>
                <a:cs typeface="Arial" charset="0"/>
              </a:rPr>
              <a:t>PV</a:t>
            </a:r>
          </a:p>
        </p:txBody>
      </p:sp>
      <p:sp>
        <p:nvSpPr>
          <p:cNvPr id="17419" name="TextBox 11"/>
          <p:cNvSpPr txBox="1">
            <a:spLocks noChangeArrowheads="1"/>
          </p:cNvSpPr>
          <p:nvPr/>
        </p:nvSpPr>
        <p:spPr bwMode="auto">
          <a:xfrm>
            <a:off x="6665913" y="4656138"/>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b="1">
                <a:latin typeface="Arial" charset="0"/>
                <a:cs typeface="Arial" charset="0"/>
              </a:rPr>
              <a:t>LA</a:t>
            </a:r>
          </a:p>
        </p:txBody>
      </p:sp>
      <p:sp>
        <p:nvSpPr>
          <p:cNvPr id="17420" name="TextBox 12"/>
          <p:cNvSpPr txBox="1">
            <a:spLocks noChangeArrowheads="1"/>
          </p:cNvSpPr>
          <p:nvPr/>
        </p:nvSpPr>
        <p:spPr bwMode="auto">
          <a:xfrm>
            <a:off x="7696200" y="4664075"/>
            <a:ext cx="53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b="1">
                <a:latin typeface="Arial" charset="0"/>
                <a:cs typeface="Arial" charset="0"/>
              </a:rPr>
              <a:t>LV</a:t>
            </a:r>
          </a:p>
        </p:txBody>
      </p:sp>
      <p:sp>
        <p:nvSpPr>
          <p:cNvPr id="17421" name="TextBox 13"/>
          <p:cNvSpPr txBox="1">
            <a:spLocks noChangeArrowheads="1"/>
          </p:cNvSpPr>
          <p:nvPr/>
        </p:nvSpPr>
        <p:spPr bwMode="auto">
          <a:xfrm>
            <a:off x="8229600" y="4667250"/>
            <a:ext cx="762000" cy="46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b="1" dirty="0" err="1">
                <a:latin typeface="Arial" charset="0"/>
                <a:cs typeface="Arial" charset="0"/>
              </a:rPr>
              <a:t>Ao</a:t>
            </a:r>
            <a:endParaRPr lang="en-US" altLang="en-US" b="1" dirty="0">
              <a:latin typeface="Arial" charset="0"/>
              <a:cs typeface="Arial" charset="0"/>
            </a:endParaRPr>
          </a:p>
        </p:txBody>
      </p:sp>
      <p:pic>
        <p:nvPicPr>
          <p:cNvPr id="30740" name="Picture 27" descr="Picture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 y="1068388"/>
            <a:ext cx="2286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32" descr="Picture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730375"/>
            <a:ext cx="30908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33" descr="Picture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48013" y="1905000"/>
            <a:ext cx="28479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Picture 35" descr="Picture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27363" y="1449388"/>
            <a:ext cx="30892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Rectangle 25"/>
          <p:cNvSpPr>
            <a:spLocks noChangeArrowheads="1"/>
          </p:cNvSpPr>
          <p:nvPr/>
        </p:nvSpPr>
        <p:spPr bwMode="auto">
          <a:xfrm>
            <a:off x="3886200" y="6627813"/>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spcBef>
                <a:spcPct val="50000"/>
              </a:spcBef>
            </a:pPr>
            <a:r>
              <a:rPr lang="en-US" altLang="en-US" sz="900">
                <a:solidFill>
                  <a:srgbClr val="000000"/>
                </a:solidFill>
                <a:latin typeface="Arial" charset="0"/>
                <a:cs typeface="Arial" charset="0"/>
              </a:rPr>
              <a:t>Graphic adapted from http://cme.medscape.com/viewarticle/530730.</a:t>
            </a:r>
          </a:p>
        </p:txBody>
      </p:sp>
      <p:cxnSp>
        <p:nvCxnSpPr>
          <p:cNvPr id="27" name="Straight Connector 26"/>
          <p:cNvCxnSpPr>
            <a:endCxn id="17416" idx="0"/>
          </p:cNvCxnSpPr>
          <p:nvPr/>
        </p:nvCxnSpPr>
        <p:spPr>
          <a:xfrm>
            <a:off x="2286000" y="2592388"/>
            <a:ext cx="688777" cy="2063751"/>
          </a:xfrm>
          <a:prstGeom prst="line">
            <a:avLst/>
          </a:prstGeom>
          <a:ln w="38100">
            <a:solidFill>
              <a:srgbClr val="C4123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7161212" y="2986088"/>
            <a:ext cx="822325" cy="0"/>
          </a:xfrm>
          <a:prstGeom prst="line">
            <a:avLst/>
          </a:prstGeom>
          <a:ln w="38100">
            <a:solidFill>
              <a:srgbClr val="C4123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7019925" y="3394075"/>
            <a:ext cx="552450" cy="492125"/>
          </a:xfrm>
          <a:prstGeom prst="line">
            <a:avLst/>
          </a:prstGeom>
          <a:ln w="38100">
            <a:solidFill>
              <a:srgbClr val="C4123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7486650" y="3467100"/>
            <a:ext cx="323850" cy="171450"/>
          </a:xfrm>
          <a:prstGeom prst="line">
            <a:avLst/>
          </a:prstGeom>
          <a:ln w="38100">
            <a:solidFill>
              <a:srgbClr val="C4123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705100" y="3905250"/>
            <a:ext cx="3017838" cy="0"/>
          </a:xfrm>
          <a:prstGeom prst="line">
            <a:avLst/>
          </a:prstGeom>
          <a:ln w="38100">
            <a:solidFill>
              <a:srgbClr val="C4123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5385594" y="4229894"/>
            <a:ext cx="639762" cy="0"/>
          </a:xfrm>
          <a:prstGeom prst="line">
            <a:avLst/>
          </a:prstGeom>
          <a:ln w="38100">
            <a:solidFill>
              <a:srgbClr val="C412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04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40"/>
                                        </p:tgtEl>
                                        <p:attrNameLst>
                                          <p:attrName>style.visibility</p:attrName>
                                        </p:attrNameLst>
                                      </p:cBhvr>
                                      <p:to>
                                        <p:strVal val="visible"/>
                                      </p:to>
                                    </p:set>
                                    <p:animEffect transition="in" filter="dissolve">
                                      <p:cBhvr>
                                        <p:cTn id="7" dur="500"/>
                                        <p:tgtEl>
                                          <p:spTgt spid="30740"/>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dissolve">
                                      <p:cBhvr>
                                        <p:cTn id="13" dur="500"/>
                                        <p:tgtEl>
                                          <p:spTgt spid="43"/>
                                        </p:tgtEl>
                                      </p:cBhvr>
                                    </p:animEffect>
                                  </p:childTnLst>
                                </p:cTn>
                              </p:par>
                              <p:par>
                                <p:cTn id="14" presetID="9"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ssolve">
                                      <p:cBhvr>
                                        <p:cTn id="16" dur="500"/>
                                        <p:tgtEl>
                                          <p:spTgt spid="4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0741"/>
                                        </p:tgtEl>
                                        <p:attrNameLst>
                                          <p:attrName>style.visibility</p:attrName>
                                        </p:attrNameLst>
                                      </p:cBhvr>
                                      <p:to>
                                        <p:strVal val="visible"/>
                                      </p:to>
                                    </p:set>
                                    <p:animEffect transition="in" filter="dissolve">
                                      <p:cBhvr>
                                        <p:cTn id="21" dur="500"/>
                                        <p:tgtEl>
                                          <p:spTgt spid="30741"/>
                                        </p:tgtEl>
                                      </p:cBhvr>
                                    </p:animEffect>
                                  </p:childTnLst>
                                </p:cTn>
                              </p:par>
                              <p:par>
                                <p:cTn id="22" presetID="9"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dissolve">
                                      <p:cBhvr>
                                        <p:cTn id="24" dur="500"/>
                                        <p:tgtEl>
                                          <p:spTgt spid="34"/>
                                        </p:tgtEl>
                                      </p:cBhvr>
                                    </p:animEffect>
                                  </p:childTnLst>
                                </p:cTn>
                              </p:par>
                              <p:par>
                                <p:cTn id="25" presetID="9"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0"/>
                                        <p:tgtEl>
                                          <p:spTgt spid="36"/>
                                        </p:tgtEl>
                                      </p:cBhvr>
                                    </p:animEffect>
                                  </p:childTnLst>
                                </p:cTn>
                              </p:par>
                              <p:par>
                                <p:cTn id="28" presetID="9"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dissolve">
                                      <p:cBhvr>
                                        <p:cTn id="30" dur="500"/>
                                        <p:tgtEl>
                                          <p:spTgt spid="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30743"/>
                                        </p:tgtEl>
                                        <p:attrNameLst>
                                          <p:attrName>style.visibility</p:attrName>
                                        </p:attrNameLst>
                                      </p:cBhvr>
                                      <p:to>
                                        <p:strVal val="visible"/>
                                      </p:to>
                                    </p:set>
                                    <p:animEffect transition="in" filter="dissolve">
                                      <p:cBhvr>
                                        <p:cTn id="35" dur="500"/>
                                        <p:tgtEl>
                                          <p:spTgt spid="30743"/>
                                        </p:tgtEl>
                                      </p:cBhvr>
                                    </p:animEffect>
                                  </p:childTnLst>
                                </p:cTn>
                              </p:par>
                              <p:par>
                                <p:cTn id="36" presetID="9" presetClass="entr" presetSubtype="0" fill="hold" nodeType="withEffect">
                                  <p:stCondLst>
                                    <p:cond delay="0"/>
                                  </p:stCondLst>
                                  <p:childTnLst>
                                    <p:set>
                                      <p:cBhvr>
                                        <p:cTn id="37" dur="1" fill="hold">
                                          <p:stCondLst>
                                            <p:cond delay="0"/>
                                          </p:stCondLst>
                                        </p:cTn>
                                        <p:tgtEl>
                                          <p:spTgt spid="30742"/>
                                        </p:tgtEl>
                                        <p:attrNameLst>
                                          <p:attrName>style.visibility</p:attrName>
                                        </p:attrNameLst>
                                      </p:cBhvr>
                                      <p:to>
                                        <p:strVal val="visible"/>
                                      </p:to>
                                    </p:set>
                                    <p:animEffect transition="in" filter="dissolve">
                                      <p:cBhvr>
                                        <p:cTn id="38" dur="500"/>
                                        <p:tgtEl>
                                          <p:spTgt spid="30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a:xfrm>
            <a:off x="838200" y="1447800"/>
            <a:ext cx="7315200" cy="4114800"/>
          </a:xfrm>
        </p:spPr>
        <p:txBody>
          <a:bodyPr/>
          <a:lstStyle/>
          <a:p>
            <a:pPr eaLnBrk="1" hangingPunct="1"/>
            <a:r>
              <a:rPr lang="en-GB" sz="2800" dirty="0" smtClean="0"/>
              <a:t>PAH is uncommon</a:t>
            </a:r>
          </a:p>
          <a:p>
            <a:pPr lvl="1" eaLnBrk="1" hangingPunct="1">
              <a:spcBef>
                <a:spcPct val="0"/>
              </a:spcBef>
            </a:pPr>
            <a:r>
              <a:rPr lang="en-GB" sz="2000" dirty="0"/>
              <a:t>estimated prevalence of 15–50 cases per </a:t>
            </a:r>
            <a:r>
              <a:rPr lang="en-GB" sz="2000" dirty="0" smtClean="0"/>
              <a:t>million</a:t>
            </a:r>
          </a:p>
          <a:p>
            <a:pPr marL="457200" lvl="1" indent="0" eaLnBrk="1" hangingPunct="1">
              <a:spcBef>
                <a:spcPct val="0"/>
              </a:spcBef>
              <a:buNone/>
            </a:pPr>
            <a:endParaRPr lang="en-GB" sz="2000" baseline="30000" dirty="0"/>
          </a:p>
          <a:p>
            <a:pPr eaLnBrk="1" hangingPunct="1"/>
            <a:r>
              <a:rPr lang="en-GB" sz="2800" dirty="0" smtClean="0"/>
              <a:t>Idiopathic PAH</a:t>
            </a:r>
          </a:p>
          <a:p>
            <a:pPr lvl="1" eaLnBrk="1" hangingPunct="1">
              <a:spcBef>
                <a:spcPct val="0"/>
              </a:spcBef>
            </a:pPr>
            <a:r>
              <a:rPr lang="en-GB" sz="2000" dirty="0"/>
              <a:t>annual incidence of 1–2 cases per million people in the US and </a:t>
            </a:r>
            <a:r>
              <a:rPr lang="en-GB" sz="2000" dirty="0" smtClean="0"/>
              <a:t>Europe</a:t>
            </a:r>
            <a:endParaRPr lang="en-GB" sz="2000" baseline="30000" dirty="0"/>
          </a:p>
          <a:p>
            <a:pPr lvl="1" eaLnBrk="1" hangingPunct="1"/>
            <a:r>
              <a:rPr lang="en-GB" sz="2000" dirty="0"/>
              <a:t>2-4 times as common in women as </a:t>
            </a:r>
            <a:r>
              <a:rPr lang="en-GB" sz="2000" dirty="0" smtClean="0"/>
              <a:t>men</a:t>
            </a:r>
          </a:p>
          <a:p>
            <a:pPr marL="457200" lvl="1" indent="0" eaLnBrk="1" hangingPunct="1">
              <a:buNone/>
            </a:pPr>
            <a:endParaRPr lang="en-GB" sz="2000" baseline="30000" dirty="0"/>
          </a:p>
          <a:p>
            <a:pPr eaLnBrk="1" hangingPunct="1"/>
            <a:r>
              <a:rPr lang="en-GB" sz="2800" dirty="0" smtClean="0"/>
              <a:t>Prevalence is higher in at risk groups:</a:t>
            </a:r>
          </a:p>
          <a:p>
            <a:pPr lvl="1" eaLnBrk="1" hangingPunct="1">
              <a:spcBef>
                <a:spcPct val="0"/>
              </a:spcBef>
            </a:pPr>
            <a:r>
              <a:rPr lang="en-GB" sz="2000" dirty="0" smtClean="0"/>
              <a:t>Systemic </a:t>
            </a:r>
            <a:r>
              <a:rPr lang="en-GB" sz="2000" dirty="0"/>
              <a:t>sclerosis (~7–12</a:t>
            </a:r>
            <a:r>
              <a:rPr lang="en-GB" sz="2000" dirty="0" smtClean="0"/>
              <a:t>%)</a:t>
            </a:r>
            <a:endParaRPr lang="en-GB" sz="2000" baseline="30000" dirty="0"/>
          </a:p>
          <a:p>
            <a:pPr lvl="1" eaLnBrk="1" hangingPunct="1">
              <a:spcBef>
                <a:spcPct val="0"/>
              </a:spcBef>
            </a:pPr>
            <a:r>
              <a:rPr lang="en-GB" sz="2000" dirty="0"/>
              <a:t>HIV infection (0.5</a:t>
            </a:r>
            <a:r>
              <a:rPr lang="en-GB" sz="2000" dirty="0" smtClean="0"/>
              <a:t>%)</a:t>
            </a:r>
            <a:endParaRPr lang="en-GB" sz="2000" baseline="30000" dirty="0"/>
          </a:p>
          <a:p>
            <a:pPr lvl="1" eaLnBrk="1" hangingPunct="1">
              <a:spcBef>
                <a:spcPct val="0"/>
              </a:spcBef>
            </a:pPr>
            <a:r>
              <a:rPr lang="en-GB" sz="2000" dirty="0" smtClean="0"/>
              <a:t>Sickle </a:t>
            </a:r>
            <a:r>
              <a:rPr lang="en-GB" sz="2000" dirty="0"/>
              <a:t>cell disease (2–3.75</a:t>
            </a:r>
            <a:r>
              <a:rPr lang="en-GB" sz="2000" dirty="0" smtClean="0"/>
              <a:t>%) </a:t>
            </a:r>
            <a:endParaRPr lang="en-GB" sz="2000" dirty="0"/>
          </a:p>
          <a:p>
            <a:pPr lvl="1" eaLnBrk="1" hangingPunct="1">
              <a:spcBef>
                <a:spcPct val="0"/>
              </a:spcBef>
            </a:pPr>
            <a:r>
              <a:rPr lang="en-GB" sz="2000" dirty="0" err="1" smtClean="0"/>
              <a:t>Schistosomiasis</a:t>
            </a:r>
            <a:r>
              <a:rPr lang="en-GB" sz="2000" dirty="0" smtClean="0"/>
              <a:t> </a:t>
            </a:r>
            <a:r>
              <a:rPr lang="en-GB" sz="2000" dirty="0"/>
              <a:t>(4.6</a:t>
            </a:r>
            <a:r>
              <a:rPr lang="en-GB" sz="2000" dirty="0" smtClean="0"/>
              <a:t>%)</a:t>
            </a:r>
            <a:endParaRPr lang="en-GB" sz="2000" baseline="30000"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55794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idx="4294967295"/>
          </p:nvPr>
        </p:nvSpPr>
        <p:spPr>
          <a:xfrm>
            <a:off x="301625" y="230188"/>
            <a:ext cx="8540750" cy="792162"/>
          </a:xfrm>
        </p:spPr>
        <p:txBody>
          <a:bodyPr anchor="b"/>
          <a:lstStyle/>
          <a:p>
            <a:pPr eaLnBrk="1" hangingPunct="1">
              <a:defRPr/>
            </a:pPr>
            <a:r>
              <a:rPr lang="en-US" dirty="0" smtClean="0"/>
              <a:t>Epidemiology of PAH</a:t>
            </a:r>
            <a:endParaRPr lang="en-US" dirty="0" smtClean="0">
              <a:solidFill>
                <a:srgbClr val="FFFF00"/>
              </a:solidFill>
            </a:endParaRPr>
          </a:p>
        </p:txBody>
      </p:sp>
      <p:sp>
        <p:nvSpPr>
          <p:cNvPr id="75779" name="Content Placeholder 4"/>
          <p:cNvSpPr>
            <a:spLocks noGrp="1"/>
          </p:cNvSpPr>
          <p:nvPr>
            <p:ph sz="half" idx="4294967295"/>
          </p:nvPr>
        </p:nvSpPr>
        <p:spPr>
          <a:xfrm>
            <a:off x="89694" y="1664732"/>
            <a:ext cx="4191000" cy="4500563"/>
          </a:xfrm>
        </p:spPr>
        <p:txBody>
          <a:bodyPr/>
          <a:lstStyle/>
          <a:p>
            <a:pPr marL="230188" indent="-230188" eaLnBrk="1" hangingPunct="1">
              <a:spcAft>
                <a:spcPts val="600"/>
              </a:spcAft>
              <a:defRPr/>
            </a:pPr>
            <a:r>
              <a:rPr lang="en-US" sz="1800" dirty="0" smtClean="0"/>
              <a:t>Prevalence of PAH in associated conditions:</a:t>
            </a:r>
          </a:p>
          <a:p>
            <a:pPr marL="517525" lvl="1" indent="-277813" eaLnBrk="1" hangingPunct="1">
              <a:spcAft>
                <a:spcPts val="600"/>
              </a:spcAft>
              <a:defRPr/>
            </a:pPr>
            <a:r>
              <a:rPr lang="en-US" sz="1800" dirty="0" err="1" smtClean="0"/>
              <a:t>CTD</a:t>
            </a:r>
            <a:r>
              <a:rPr lang="en-US" sz="1800" baseline="30000" dirty="0" err="1" smtClean="0"/>
              <a:t>a</a:t>
            </a:r>
            <a:r>
              <a:rPr lang="en-US" sz="1800" dirty="0" smtClean="0"/>
              <a:t>: 8%-12%</a:t>
            </a:r>
            <a:endParaRPr lang="en-US" sz="1800" baseline="30000" dirty="0" smtClean="0"/>
          </a:p>
          <a:p>
            <a:pPr marL="517525" lvl="1" indent="-277813" eaLnBrk="1" hangingPunct="1">
              <a:spcAft>
                <a:spcPts val="600"/>
              </a:spcAft>
              <a:defRPr/>
            </a:pPr>
            <a:r>
              <a:rPr lang="en-US" sz="1800" dirty="0" smtClean="0"/>
              <a:t>CHD: 15%-30%</a:t>
            </a:r>
            <a:endParaRPr lang="en-US" sz="1800" baseline="30000" dirty="0" smtClean="0"/>
          </a:p>
          <a:p>
            <a:pPr marL="517525" lvl="1" indent="-277813" eaLnBrk="1" hangingPunct="1">
              <a:spcAft>
                <a:spcPts val="600"/>
              </a:spcAft>
              <a:defRPr/>
            </a:pPr>
            <a:r>
              <a:rPr lang="en-US" sz="1800" dirty="0" err="1" smtClean="0"/>
              <a:t>PoPH</a:t>
            </a:r>
            <a:r>
              <a:rPr lang="en-US" sz="1800" dirty="0" smtClean="0"/>
              <a:t>: 2%-6%</a:t>
            </a:r>
            <a:endParaRPr lang="en-US" sz="1800" baseline="30000" dirty="0" smtClean="0"/>
          </a:p>
          <a:p>
            <a:pPr marL="517525" lvl="1" indent="-277813" eaLnBrk="1" hangingPunct="1">
              <a:spcAft>
                <a:spcPts val="600"/>
              </a:spcAft>
              <a:defRPr/>
            </a:pPr>
            <a:r>
              <a:rPr lang="en-US" sz="1800" dirty="0" smtClean="0"/>
              <a:t>HIV: 0.5%</a:t>
            </a:r>
            <a:endParaRPr lang="en-US" sz="1800" baseline="30000" dirty="0" smtClean="0"/>
          </a:p>
        </p:txBody>
      </p:sp>
      <p:graphicFrame>
        <p:nvGraphicFramePr>
          <p:cNvPr id="2050" name="Content Placeholder 7"/>
          <p:cNvGraphicFramePr>
            <a:graphicFrameLocks noGrp="1"/>
          </p:cNvGraphicFramePr>
          <p:nvPr>
            <p:ph sz="half" idx="4294967295"/>
          </p:nvPr>
        </p:nvGraphicFramePr>
        <p:xfrm>
          <a:off x="4887913" y="1871663"/>
          <a:ext cx="4038600" cy="4267200"/>
        </p:xfrm>
        <a:graphic>
          <a:graphicData uri="http://schemas.openxmlformats.org/presentationml/2006/ole">
            <mc:AlternateContent xmlns:mc="http://schemas.openxmlformats.org/markup-compatibility/2006">
              <mc:Choice xmlns:v="urn:schemas-microsoft-com:vml" Requires="v">
                <p:oleObj spid="_x0000_s26666" r:id="rId4" imgW="4041998" imgH="4267570" progId="Excel.Chart.8">
                  <p:embed/>
                </p:oleObj>
              </mc:Choice>
              <mc:Fallback>
                <p:oleObj r:id="rId4" imgW="4041998" imgH="4267570"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913" y="1871663"/>
                        <a:ext cx="40386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5781" name="Text Placeholder 6"/>
          <p:cNvSpPr>
            <a:spLocks noGrp="1"/>
          </p:cNvSpPr>
          <p:nvPr>
            <p:ph type="body" sz="quarter" idx="4294967295"/>
          </p:nvPr>
        </p:nvSpPr>
        <p:spPr>
          <a:xfrm>
            <a:off x="250824" y="5703888"/>
            <a:ext cx="6118226" cy="925512"/>
          </a:xfrm>
        </p:spPr>
        <p:txBody>
          <a:bodyPr anchor="b"/>
          <a:lstStyle/>
          <a:p>
            <a:pPr marL="0" indent="0" eaLnBrk="1" hangingPunct="1">
              <a:buFont typeface="Arial" charset="0"/>
              <a:buNone/>
              <a:defRPr/>
            </a:pPr>
            <a:r>
              <a:rPr lang="en-US" sz="1200" dirty="0" smtClean="0"/>
              <a:t>CHD, congenital heart disease; CTD, connective tissue disease; FPAH, familial pulmonary arterial hypertension; HIV, human immunodeficiency virus; IPAH, idiopathic pulmonary arterial hypertension; </a:t>
            </a:r>
            <a:r>
              <a:rPr lang="en-US" sz="1200" dirty="0" err="1" smtClean="0"/>
              <a:t>PoPH</a:t>
            </a:r>
            <a:r>
              <a:rPr lang="en-US" sz="1200" dirty="0" smtClean="0"/>
              <a:t>, </a:t>
            </a:r>
            <a:r>
              <a:rPr lang="en-US" sz="1200" dirty="0" err="1" smtClean="0"/>
              <a:t>portopulmonary</a:t>
            </a:r>
            <a:r>
              <a:rPr lang="en-US" sz="1200" dirty="0" smtClean="0"/>
              <a:t> hypertension.</a:t>
            </a:r>
          </a:p>
          <a:p>
            <a:pPr marL="0" indent="0" eaLnBrk="1" hangingPunct="1">
              <a:buFont typeface="Arial" charset="0"/>
              <a:buNone/>
              <a:defRPr/>
            </a:pPr>
            <a:r>
              <a:rPr lang="en-US" sz="900" b="0" dirty="0" smtClean="0">
                <a:solidFill>
                  <a:schemeClr val="tx1"/>
                </a:solidFill>
                <a:latin typeface="Arial" panose="020B0604020202020204" pitchFamily="34" charset="0"/>
                <a:cs typeface="Arial" panose="020B0604020202020204" pitchFamily="34" charset="0"/>
              </a:rPr>
              <a:t>.</a:t>
            </a:r>
          </a:p>
        </p:txBody>
      </p:sp>
      <p:cxnSp>
        <p:nvCxnSpPr>
          <p:cNvPr id="10" name="Straight Connector 9"/>
          <p:cNvCxnSpPr/>
          <p:nvPr/>
        </p:nvCxnSpPr>
        <p:spPr>
          <a:xfrm rot="5400000" flipH="1" flipV="1">
            <a:off x="8279606" y="2988470"/>
            <a:ext cx="288925" cy="16986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55" name="TextBox 10"/>
          <p:cNvSpPr txBox="1">
            <a:spLocks noChangeArrowheads="1"/>
          </p:cNvSpPr>
          <p:nvPr/>
        </p:nvSpPr>
        <p:spPr bwMode="auto">
          <a:xfrm>
            <a:off x="8239125" y="2608263"/>
            <a:ext cx="981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1600" b="1" dirty="0">
                <a:solidFill>
                  <a:srgbClr val="FF0000"/>
                </a:solidFill>
                <a:latin typeface="Arial" charset="0"/>
                <a:cs typeface="Arial" charset="0"/>
              </a:rPr>
              <a:t>IPAH</a:t>
            </a:r>
          </a:p>
        </p:txBody>
      </p:sp>
      <p:cxnSp>
        <p:nvCxnSpPr>
          <p:cNvPr id="12" name="Straight Connector 11"/>
          <p:cNvCxnSpPr/>
          <p:nvPr/>
        </p:nvCxnSpPr>
        <p:spPr>
          <a:xfrm rot="16200000" flipV="1">
            <a:off x="6549232" y="2713831"/>
            <a:ext cx="304800" cy="587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57" name="TextBox 12"/>
          <p:cNvSpPr txBox="1">
            <a:spLocks noChangeArrowheads="1"/>
          </p:cNvSpPr>
          <p:nvPr/>
        </p:nvSpPr>
        <p:spPr bwMode="auto">
          <a:xfrm>
            <a:off x="6405563" y="2273300"/>
            <a:ext cx="1539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1600" b="1" dirty="0">
                <a:solidFill>
                  <a:srgbClr val="FF0000"/>
                </a:solidFill>
                <a:latin typeface="Arial" charset="0"/>
                <a:cs typeface="Arial" charset="0"/>
              </a:rPr>
              <a:t>&gt;1 Risk factor</a:t>
            </a:r>
          </a:p>
        </p:txBody>
      </p:sp>
      <p:cxnSp>
        <p:nvCxnSpPr>
          <p:cNvPr id="14" name="Straight Connector 13"/>
          <p:cNvCxnSpPr/>
          <p:nvPr/>
        </p:nvCxnSpPr>
        <p:spPr>
          <a:xfrm rot="16200000" flipV="1">
            <a:off x="5845969" y="2772569"/>
            <a:ext cx="233363" cy="1746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59" name="TextBox 14"/>
          <p:cNvSpPr txBox="1">
            <a:spLocks noChangeArrowheads="1"/>
          </p:cNvSpPr>
          <p:nvPr/>
        </p:nvSpPr>
        <p:spPr bwMode="auto">
          <a:xfrm>
            <a:off x="4884738" y="2209800"/>
            <a:ext cx="1727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1600" b="1" dirty="0">
                <a:solidFill>
                  <a:srgbClr val="FF0000"/>
                </a:solidFill>
                <a:latin typeface="Arial" charset="0"/>
                <a:cs typeface="Arial" charset="0"/>
              </a:rPr>
              <a:t>Appetite suppressant</a:t>
            </a:r>
          </a:p>
        </p:txBody>
      </p:sp>
      <p:cxnSp>
        <p:nvCxnSpPr>
          <p:cNvPr id="18" name="Straight Connector 17"/>
          <p:cNvCxnSpPr/>
          <p:nvPr/>
        </p:nvCxnSpPr>
        <p:spPr>
          <a:xfrm rot="10800000">
            <a:off x="5105400" y="3098800"/>
            <a:ext cx="279400" cy="177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61" name="TextBox 18"/>
          <p:cNvSpPr txBox="1">
            <a:spLocks noChangeArrowheads="1"/>
          </p:cNvSpPr>
          <p:nvPr/>
        </p:nvSpPr>
        <p:spPr bwMode="auto">
          <a:xfrm>
            <a:off x="4641850" y="2865438"/>
            <a:ext cx="172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1600" b="1">
                <a:solidFill>
                  <a:srgbClr val="FF0000"/>
                </a:solidFill>
                <a:latin typeface="Arial" charset="0"/>
                <a:cs typeface="Arial" charset="0"/>
              </a:rPr>
              <a:t>HIV</a:t>
            </a:r>
          </a:p>
        </p:txBody>
      </p:sp>
      <p:cxnSp>
        <p:nvCxnSpPr>
          <p:cNvPr id="21" name="Straight Connector 20"/>
          <p:cNvCxnSpPr/>
          <p:nvPr/>
        </p:nvCxnSpPr>
        <p:spPr>
          <a:xfrm rot="16200000" flipV="1">
            <a:off x="7918451" y="4881562"/>
            <a:ext cx="304800" cy="1873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63" name="TextBox 22"/>
          <p:cNvSpPr txBox="1">
            <a:spLocks noChangeArrowheads="1"/>
          </p:cNvSpPr>
          <p:nvPr/>
        </p:nvSpPr>
        <p:spPr bwMode="auto">
          <a:xfrm>
            <a:off x="7924800" y="5105400"/>
            <a:ext cx="982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1600" b="1">
                <a:solidFill>
                  <a:srgbClr val="FF0000"/>
                </a:solidFill>
                <a:latin typeface="Arial" charset="0"/>
                <a:cs typeface="Arial" charset="0"/>
              </a:rPr>
              <a:t>FPAH</a:t>
            </a:r>
          </a:p>
        </p:txBody>
      </p:sp>
      <p:cxnSp>
        <p:nvCxnSpPr>
          <p:cNvPr id="24" name="Straight Connector 23"/>
          <p:cNvCxnSpPr/>
          <p:nvPr/>
        </p:nvCxnSpPr>
        <p:spPr>
          <a:xfrm rot="16200000" flipV="1">
            <a:off x="6604794" y="5190332"/>
            <a:ext cx="38893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65" name="TextBox 24"/>
          <p:cNvSpPr txBox="1">
            <a:spLocks noChangeArrowheads="1"/>
          </p:cNvSpPr>
          <p:nvPr/>
        </p:nvSpPr>
        <p:spPr bwMode="auto">
          <a:xfrm>
            <a:off x="6489700" y="5367338"/>
            <a:ext cx="981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1600" b="1" dirty="0">
                <a:solidFill>
                  <a:srgbClr val="FF0000"/>
                </a:solidFill>
                <a:latin typeface="Arial" charset="0"/>
                <a:cs typeface="Arial" charset="0"/>
              </a:rPr>
              <a:t>CTD</a:t>
            </a:r>
          </a:p>
        </p:txBody>
      </p:sp>
      <p:cxnSp>
        <p:nvCxnSpPr>
          <p:cNvPr id="27" name="Straight Connector 26"/>
          <p:cNvCxnSpPr/>
          <p:nvPr/>
        </p:nvCxnSpPr>
        <p:spPr>
          <a:xfrm flipV="1">
            <a:off x="5130800" y="4551363"/>
            <a:ext cx="228600" cy="2159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67" name="TextBox 27"/>
          <p:cNvSpPr txBox="1">
            <a:spLocks noChangeArrowheads="1"/>
          </p:cNvSpPr>
          <p:nvPr/>
        </p:nvSpPr>
        <p:spPr bwMode="auto">
          <a:xfrm>
            <a:off x="4746625" y="4741863"/>
            <a:ext cx="981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1600" b="1">
                <a:solidFill>
                  <a:srgbClr val="FF0000"/>
                </a:solidFill>
                <a:latin typeface="Arial" charset="0"/>
                <a:cs typeface="Arial" charset="0"/>
              </a:rPr>
              <a:t>CHD</a:t>
            </a:r>
          </a:p>
        </p:txBody>
      </p:sp>
      <p:cxnSp>
        <p:nvCxnSpPr>
          <p:cNvPr id="30" name="Straight Connector 29"/>
          <p:cNvCxnSpPr/>
          <p:nvPr/>
        </p:nvCxnSpPr>
        <p:spPr>
          <a:xfrm>
            <a:off x="4775200" y="3665538"/>
            <a:ext cx="254000" cy="5556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69" name="TextBox 30"/>
          <p:cNvSpPr txBox="1">
            <a:spLocks noChangeArrowheads="1"/>
          </p:cNvSpPr>
          <p:nvPr/>
        </p:nvSpPr>
        <p:spPr bwMode="auto">
          <a:xfrm>
            <a:off x="4119563" y="3487738"/>
            <a:ext cx="739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1600" b="1">
                <a:solidFill>
                  <a:srgbClr val="FF0000"/>
                </a:solidFill>
                <a:latin typeface="Arial" charset="0"/>
                <a:cs typeface="Arial" charset="0"/>
              </a:rPr>
              <a:t>PoPH</a:t>
            </a:r>
          </a:p>
        </p:txBody>
      </p:sp>
      <p:sp>
        <p:nvSpPr>
          <p:cNvPr id="2070" name="TextBox 32"/>
          <p:cNvSpPr txBox="1">
            <a:spLocks noChangeArrowheads="1"/>
          </p:cNvSpPr>
          <p:nvPr/>
        </p:nvSpPr>
        <p:spPr bwMode="auto">
          <a:xfrm>
            <a:off x="4535488" y="1664732"/>
            <a:ext cx="4527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1800" b="1" dirty="0">
                <a:latin typeface="Arial" charset="0"/>
                <a:cs typeface="Arial" charset="0"/>
              </a:rPr>
              <a:t>Distribution of PAH in French </a:t>
            </a:r>
            <a:r>
              <a:rPr lang="en-US" altLang="en-US" sz="1800" b="1" dirty="0" smtClean="0">
                <a:latin typeface="Arial" charset="0"/>
                <a:cs typeface="Arial" charset="0"/>
              </a:rPr>
              <a:t>Registry</a:t>
            </a:r>
            <a:endParaRPr lang="en-US" altLang="en-US" sz="1800" b="1" baseline="30000" dirty="0">
              <a:latin typeface="Arial" charset="0"/>
              <a:cs typeface="Arial" charset="0"/>
            </a:endParaRPr>
          </a:p>
        </p:txBody>
      </p:sp>
      <p:sp>
        <p:nvSpPr>
          <p:cNvPr id="2071" name="TextBox 34"/>
          <p:cNvSpPr txBox="1">
            <a:spLocks noChangeArrowheads="1"/>
          </p:cNvSpPr>
          <p:nvPr/>
        </p:nvSpPr>
        <p:spPr bwMode="auto">
          <a:xfrm>
            <a:off x="250825" y="5287010"/>
            <a:ext cx="386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1200" baseline="30000" dirty="0">
                <a:latin typeface="Arial" charset="0"/>
                <a:cs typeface="Arial" charset="0"/>
              </a:rPr>
              <a:t>a </a:t>
            </a:r>
            <a:r>
              <a:rPr lang="en-US" altLang="en-US" sz="1200" dirty="0">
                <a:latin typeface="Arial" charset="0"/>
                <a:cs typeface="Arial" charset="0"/>
              </a:rPr>
              <a:t>Systemic sclerosis.</a:t>
            </a:r>
          </a:p>
          <a:p>
            <a:pPr eaLnBrk="1" hangingPunct="1"/>
            <a:endParaRPr lang="en-US" altLang="en-US" sz="1200" dirty="0">
              <a:solidFill>
                <a:srgbClr val="000000"/>
              </a:solidFill>
              <a:latin typeface="Arial" charset="0"/>
              <a:cs typeface="Arial" charset="0"/>
            </a:endParaRPr>
          </a:p>
        </p:txBody>
      </p:sp>
    </p:spTree>
    <p:extLst>
      <p:ext uri="{BB962C8B-B14F-4D97-AF65-F5344CB8AC3E}">
        <p14:creationId xmlns:p14="http://schemas.microsoft.com/office/powerpoint/2010/main" val="415909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8"/>
          <p:cNvSpPr>
            <a:spLocks noGrp="1"/>
          </p:cNvSpPr>
          <p:nvPr>
            <p:ph type="title"/>
          </p:nvPr>
        </p:nvSpPr>
        <p:spPr/>
        <p:txBody>
          <a:bodyPr/>
          <a:lstStyle/>
          <a:p>
            <a:pPr eaLnBrk="1" hangingPunct="1"/>
            <a:r>
              <a:rPr lang="en-GB" dirty="0" smtClean="0">
                <a:latin typeface="Arial" charset="0"/>
              </a:rPr>
              <a:t>Screening high risk populations</a:t>
            </a:r>
          </a:p>
        </p:txBody>
      </p:sp>
      <p:sp>
        <p:nvSpPr>
          <p:cNvPr id="72706" name="Rectangle 9"/>
          <p:cNvSpPr>
            <a:spLocks noGrp="1" noChangeArrowheads="1"/>
          </p:cNvSpPr>
          <p:nvPr>
            <p:ph type="body" idx="1"/>
          </p:nvPr>
        </p:nvSpPr>
        <p:spPr bwMode="auto">
          <a:xfrm>
            <a:off x="533400" y="1371601"/>
            <a:ext cx="7924800" cy="463867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800" dirty="0" smtClean="0"/>
              <a:t>Results of a disease registry in France</a:t>
            </a:r>
          </a:p>
          <a:p>
            <a:pPr lvl="1" eaLnBrk="1" hangingPunct="1"/>
            <a:r>
              <a:rPr lang="en-GB" sz="2400" dirty="0" smtClean="0"/>
              <a:t>Without screening, the majority of patients were diagnosed in WHO FC III or FC IV and only 24% of patients were in WHO FC II at diagnosis</a:t>
            </a:r>
            <a:endParaRPr lang="en-US" sz="2400" baseline="30000" dirty="0" smtClean="0"/>
          </a:p>
          <a:p>
            <a:pPr lvl="1" eaLnBrk="1" hangingPunct="1"/>
            <a:r>
              <a:rPr lang="en-US" sz="2400" dirty="0" smtClean="0"/>
              <a:t>With screening, PAH was detected at earlier stage</a:t>
            </a:r>
            <a:endParaRPr lang="en-GB" sz="2400" baseline="30000" dirty="0" smtClean="0"/>
          </a:p>
          <a:p>
            <a:pPr eaLnBrk="1" hangingPunct="1"/>
            <a:endParaRPr lang="en-GB" sz="2800" dirty="0" smtClean="0"/>
          </a:p>
        </p:txBody>
      </p:sp>
      <p:sp>
        <p:nvSpPr>
          <p:cNvPr id="72707" name="Text Box 6"/>
          <p:cNvSpPr txBox="1">
            <a:spLocks noChangeArrowheads="1"/>
          </p:cNvSpPr>
          <p:nvPr/>
        </p:nvSpPr>
        <p:spPr bwMode="auto">
          <a:xfrm>
            <a:off x="0" y="6417018"/>
            <a:ext cx="5029200" cy="230832"/>
          </a:xfrm>
          <a:prstGeom prst="rect">
            <a:avLst/>
          </a:prstGeom>
          <a:noFill/>
          <a:ln w="9525">
            <a:noFill/>
            <a:miter lim="800000"/>
            <a:headEnd/>
            <a:tailEnd/>
          </a:ln>
        </p:spPr>
        <p:txBody>
          <a:bodyPr wrap="square">
            <a:spAutoFit/>
          </a:bodyPr>
          <a:lstStyle/>
          <a:p>
            <a:pPr marL="342900" indent="-342900" defTabSz="914400"/>
            <a:r>
              <a:rPr lang="en-US" sz="900" dirty="0">
                <a:cs typeface="Arial" charset="0"/>
              </a:rPr>
              <a:t>1. </a:t>
            </a:r>
            <a:r>
              <a:rPr lang="en-US" sz="900" dirty="0" err="1">
                <a:cs typeface="Arial" charset="0"/>
              </a:rPr>
              <a:t>Humbert</a:t>
            </a:r>
            <a:r>
              <a:rPr lang="en-US" sz="900" dirty="0">
                <a:cs typeface="Arial" charset="0"/>
              </a:rPr>
              <a:t> M </a:t>
            </a:r>
            <a:r>
              <a:rPr lang="en-US" sz="900" i="1" dirty="0">
                <a:cs typeface="Arial" charset="0"/>
              </a:rPr>
              <a:t>et al</a:t>
            </a:r>
            <a:r>
              <a:rPr lang="en-US" sz="900" dirty="0">
                <a:cs typeface="Arial" charset="0"/>
              </a:rPr>
              <a:t>. </a:t>
            </a:r>
            <a:r>
              <a:rPr lang="en-US" sz="900" i="1" dirty="0" smtClean="0">
                <a:cs typeface="Arial" charset="0"/>
              </a:rPr>
              <a:t>Am J </a:t>
            </a:r>
            <a:r>
              <a:rPr lang="en-US" sz="900" i="1" dirty="0" err="1" smtClean="0">
                <a:cs typeface="Arial" charset="0"/>
              </a:rPr>
              <a:t>Respir</a:t>
            </a:r>
            <a:r>
              <a:rPr lang="en-US" sz="900" i="1" dirty="0" smtClean="0">
                <a:cs typeface="Arial" charset="0"/>
              </a:rPr>
              <a:t> </a:t>
            </a:r>
            <a:r>
              <a:rPr lang="en-US" sz="900" i="1" dirty="0" err="1" smtClean="0">
                <a:cs typeface="Arial" charset="0"/>
              </a:rPr>
              <a:t>Crit</a:t>
            </a:r>
            <a:r>
              <a:rPr lang="en-US" sz="900" i="1" dirty="0" smtClean="0">
                <a:cs typeface="Arial" charset="0"/>
              </a:rPr>
              <a:t> </a:t>
            </a:r>
            <a:r>
              <a:rPr lang="en-US" sz="900" i="1" dirty="0">
                <a:cs typeface="Arial" charset="0"/>
              </a:rPr>
              <a:t>Care Med</a:t>
            </a:r>
            <a:r>
              <a:rPr lang="en-US" sz="900" dirty="0">
                <a:cs typeface="Arial" charset="0"/>
              </a:rPr>
              <a:t> 2006; 2. </a:t>
            </a:r>
            <a:r>
              <a:rPr lang="it-IT" sz="900" dirty="0">
                <a:cs typeface="Arial" charset="0"/>
              </a:rPr>
              <a:t>Hachulla E </a:t>
            </a:r>
            <a:r>
              <a:rPr lang="it-IT" sz="900" i="1" dirty="0">
                <a:cs typeface="Arial" charset="0"/>
              </a:rPr>
              <a:t>et al</a:t>
            </a:r>
            <a:r>
              <a:rPr lang="it-IT" sz="900" dirty="0">
                <a:cs typeface="Arial" charset="0"/>
              </a:rPr>
              <a:t>. </a:t>
            </a:r>
            <a:r>
              <a:rPr lang="fr-FR" sz="900" i="1" dirty="0" err="1">
                <a:cs typeface="Arial" charset="0"/>
              </a:rPr>
              <a:t>Arthritis</a:t>
            </a:r>
            <a:r>
              <a:rPr lang="fr-FR" sz="900" i="1" dirty="0">
                <a:cs typeface="Arial" charset="0"/>
              </a:rPr>
              <a:t> </a:t>
            </a:r>
            <a:r>
              <a:rPr lang="fr-FR" sz="900" i="1" dirty="0" err="1">
                <a:cs typeface="Arial" charset="0"/>
              </a:rPr>
              <a:t>Rheum</a:t>
            </a:r>
            <a:r>
              <a:rPr lang="fr-FR" sz="900" dirty="0">
                <a:cs typeface="Arial" charset="0"/>
              </a:rPr>
              <a:t> 2005</a:t>
            </a:r>
            <a:endParaRPr lang="en-US" sz="900" dirty="0">
              <a:cs typeface="Arial" charset="0"/>
            </a:endParaRPr>
          </a:p>
        </p:txBody>
      </p:sp>
      <p:pic>
        <p:nvPicPr>
          <p:cNvPr id="11" name="Picture 10" descr="PAH Figure 8_PPT.jpg"/>
          <p:cNvPicPr>
            <a:picLocks noChangeAspect="1"/>
          </p:cNvPicPr>
          <p:nvPr/>
        </p:nvPicPr>
        <p:blipFill rotWithShape="1">
          <a:blip r:embed="rId3"/>
          <a:srcRect b="5966"/>
          <a:stretch/>
        </p:blipFill>
        <p:spPr>
          <a:xfrm>
            <a:off x="441583" y="3680904"/>
            <a:ext cx="4122480" cy="2736114"/>
          </a:xfrm>
          <a:prstGeom prst="rect">
            <a:avLst/>
          </a:prstGeom>
        </p:spPr>
      </p:pic>
      <p:pic>
        <p:nvPicPr>
          <p:cNvPr id="12" name="Picture 11" descr="PAH Figure 9_PPT.jpg"/>
          <p:cNvPicPr>
            <a:picLocks noChangeAspect="1"/>
          </p:cNvPicPr>
          <p:nvPr/>
        </p:nvPicPr>
        <p:blipFill rotWithShape="1">
          <a:blip r:embed="rId4"/>
          <a:srcRect b="7186"/>
          <a:stretch/>
        </p:blipFill>
        <p:spPr>
          <a:xfrm>
            <a:off x="4548189" y="3693228"/>
            <a:ext cx="4367211" cy="2860948"/>
          </a:xfrm>
          <a:prstGeom prst="rect">
            <a:avLst/>
          </a:prstGeom>
        </p:spPr>
      </p:pic>
    </p:spTree>
    <p:extLst>
      <p:ext uri="{BB962C8B-B14F-4D97-AF65-F5344CB8AC3E}">
        <p14:creationId xmlns:p14="http://schemas.microsoft.com/office/powerpoint/2010/main" val="93600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4" name="Diagram 3"/>
          <p:cNvGraphicFramePr/>
          <p:nvPr>
            <p:extLst>
              <p:ext uri="{D42A27DB-BD31-4B8C-83A1-F6EECF244321}">
                <p14:modId xmlns:p14="http://schemas.microsoft.com/office/powerpoint/2010/main" val="1063814423"/>
              </p:ext>
            </p:extLst>
          </p:nvPr>
        </p:nvGraphicFramePr>
        <p:xfrm>
          <a:off x="8382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844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86092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 </a:t>
            </a:r>
            <a:r>
              <a:rPr lang="en-US" dirty="0" err="1"/>
              <a:t>sx</a:t>
            </a:r>
            <a:r>
              <a:rPr lang="en-US" dirty="0"/>
              <a:t> of </a:t>
            </a:r>
            <a:r>
              <a:rPr lang="en-US" dirty="0" err="1"/>
              <a:t>pah</a:t>
            </a:r>
            <a:endParaRPr lang="en-US" dirty="0"/>
          </a:p>
        </p:txBody>
      </p:sp>
      <p:sp>
        <p:nvSpPr>
          <p:cNvPr id="4" name="Content Placeholder 2"/>
          <p:cNvSpPr>
            <a:spLocks noGrp="1"/>
          </p:cNvSpPr>
          <p:nvPr>
            <p:ph idx="1"/>
          </p:nvPr>
        </p:nvSpPr>
        <p:spPr/>
        <p:txBody>
          <a:bodyPr/>
          <a:lstStyle/>
          <a:p>
            <a:pPr marL="514350" indent="-514350">
              <a:buFont typeface="+mj-lt"/>
              <a:buAutoNum type="arabicPeriod"/>
            </a:pPr>
            <a:r>
              <a:rPr lang="en-US" dirty="0" smtClean="0"/>
              <a:t>Cough, wheeze</a:t>
            </a:r>
          </a:p>
          <a:p>
            <a:pPr marL="514350" indent="-514350">
              <a:buFont typeface="+mj-lt"/>
              <a:buAutoNum type="arabicPeriod"/>
            </a:pPr>
            <a:r>
              <a:rPr lang="en-US" dirty="0" smtClean="0"/>
              <a:t>DOE, CP</a:t>
            </a:r>
          </a:p>
          <a:p>
            <a:pPr marL="514350" indent="-514350">
              <a:buFont typeface="+mj-lt"/>
              <a:buAutoNum type="arabicPeriod"/>
            </a:pPr>
            <a:r>
              <a:rPr lang="en-US" dirty="0" smtClean="0"/>
              <a:t>Fatigue, pre-syncope</a:t>
            </a:r>
          </a:p>
          <a:p>
            <a:pPr marL="514350" indent="-514350">
              <a:buFont typeface="+mj-lt"/>
              <a:buAutoNum type="arabicPeriod"/>
            </a:pPr>
            <a:r>
              <a:rPr lang="en-US" dirty="0" smtClean="0"/>
              <a:t>Edema, palpitations</a:t>
            </a:r>
          </a:p>
          <a:p>
            <a:pPr marL="514350" indent="-514350">
              <a:buFont typeface="+mj-lt"/>
              <a:buAutoNum type="arabicPeriod"/>
            </a:pPr>
            <a:r>
              <a:rPr lang="en-US" dirty="0" smtClean="0"/>
              <a:t>1&amp;3</a:t>
            </a:r>
          </a:p>
          <a:p>
            <a:pPr marL="514350" indent="-514350">
              <a:buFont typeface="+mj-lt"/>
              <a:buAutoNum type="arabicPeriod"/>
            </a:pPr>
            <a:r>
              <a:rPr lang="en-US" dirty="0" smtClean="0"/>
              <a:t>2, 3, 4</a:t>
            </a:r>
          </a:p>
          <a:p>
            <a:pPr marL="514350" indent="-514350">
              <a:buFont typeface="+mj-lt"/>
              <a:buAutoNum type="arabicPeriod"/>
            </a:pPr>
            <a:r>
              <a:rPr lang="en-US" dirty="0" smtClean="0"/>
              <a:t>All of the above</a:t>
            </a:r>
            <a:endParaRPr lang="en-US" dirty="0"/>
          </a:p>
        </p:txBody>
      </p:sp>
    </p:spTree>
    <p:extLst>
      <p:ext uri="{BB962C8B-B14F-4D97-AF65-F5344CB8AC3E}">
        <p14:creationId xmlns:p14="http://schemas.microsoft.com/office/powerpoint/2010/main" val="353700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534400" cy="1143000"/>
          </a:xfrm>
        </p:spPr>
        <p:txBody>
          <a:bodyPr/>
          <a:lstStyle/>
          <a:p>
            <a:pPr eaLnBrk="1" hangingPunct="1">
              <a:defRPr/>
            </a:pPr>
            <a:r>
              <a:rPr lang="en-US" sz="3600" dirty="0" smtClean="0"/>
              <a:t>Symptoms</a:t>
            </a:r>
            <a:endParaRPr lang="en-US" sz="3200" dirty="0" smtClean="0"/>
          </a:p>
        </p:txBody>
      </p:sp>
      <p:graphicFrame>
        <p:nvGraphicFramePr>
          <p:cNvPr id="2" name="Diagram 1"/>
          <p:cNvGraphicFramePr/>
          <p:nvPr>
            <p:extLst>
              <p:ext uri="{D42A27DB-BD31-4B8C-83A1-F6EECF244321}">
                <p14:modId xmlns:p14="http://schemas.microsoft.com/office/powerpoint/2010/main" val="3031309626"/>
              </p:ext>
            </p:extLst>
          </p:nvPr>
        </p:nvGraphicFramePr>
        <p:xfrm>
          <a:off x="857250" y="1371600"/>
          <a:ext cx="75819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117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838200" y="1752600"/>
            <a:ext cx="7620000" cy="4114800"/>
          </a:xfrm>
        </p:spPr>
        <p:txBody>
          <a:bodyPr/>
          <a:lstStyle/>
          <a:p>
            <a:pPr marL="457200" indent="-457200" eaLnBrk="1" hangingPunct="1">
              <a:lnSpc>
                <a:spcPct val="95000"/>
              </a:lnSpc>
              <a:buFont typeface="Arial" panose="020B0604020202020204" pitchFamily="34" charset="0"/>
              <a:buChar char="•"/>
              <a:defRPr/>
            </a:pPr>
            <a:r>
              <a:rPr lang="en-US" b="0" dirty="0"/>
              <a:t>History &amp; Physical</a:t>
            </a:r>
          </a:p>
          <a:p>
            <a:pPr marL="457200" indent="-457200" eaLnBrk="1" hangingPunct="1">
              <a:lnSpc>
                <a:spcPct val="95000"/>
              </a:lnSpc>
              <a:buFont typeface="Arial" panose="020B0604020202020204" pitchFamily="34" charset="0"/>
              <a:buChar char="•"/>
              <a:defRPr/>
            </a:pPr>
            <a:r>
              <a:rPr lang="en-US" b="0" dirty="0"/>
              <a:t>Labs- CBC, B</a:t>
            </a:r>
            <a:r>
              <a:rPr lang="en-US" b="0" dirty="0" smtClean="0"/>
              <a:t>MP</a:t>
            </a:r>
            <a:r>
              <a:rPr lang="en-US" b="0" dirty="0"/>
              <a:t>, </a:t>
            </a:r>
            <a:r>
              <a:rPr lang="en-US" b="0" dirty="0" smtClean="0"/>
              <a:t>LFT, TSH</a:t>
            </a:r>
            <a:r>
              <a:rPr lang="en-US" b="0" dirty="0"/>
              <a:t>, </a:t>
            </a:r>
            <a:r>
              <a:rPr lang="en-US" b="0" dirty="0" smtClean="0"/>
              <a:t>ANA, CCP, </a:t>
            </a:r>
            <a:r>
              <a:rPr lang="en-US" b="0" dirty="0"/>
              <a:t>CRP, ESR, HIV, </a:t>
            </a:r>
            <a:r>
              <a:rPr lang="en-US" b="0" dirty="0" err="1" smtClean="0"/>
              <a:t>Anticardiolipin</a:t>
            </a:r>
            <a:r>
              <a:rPr lang="en-US" b="0" dirty="0" smtClean="0"/>
              <a:t> Ab, BNP, </a:t>
            </a:r>
            <a:r>
              <a:rPr lang="en-US" b="0" dirty="0" err="1" smtClean="0"/>
              <a:t>TnI</a:t>
            </a:r>
            <a:endParaRPr lang="en-US" b="0" dirty="0"/>
          </a:p>
          <a:p>
            <a:pPr marL="457200" indent="-457200" eaLnBrk="1" hangingPunct="1">
              <a:lnSpc>
                <a:spcPct val="95000"/>
              </a:lnSpc>
              <a:buFont typeface="Arial" panose="020B0604020202020204" pitchFamily="34" charset="0"/>
              <a:buChar char="•"/>
              <a:defRPr/>
            </a:pPr>
            <a:r>
              <a:rPr lang="en-US" b="0" dirty="0"/>
              <a:t>EKG, CXR</a:t>
            </a:r>
          </a:p>
          <a:p>
            <a:pPr marL="457200" indent="-457200" eaLnBrk="1" hangingPunct="1">
              <a:lnSpc>
                <a:spcPct val="95000"/>
              </a:lnSpc>
              <a:buFont typeface="Arial" panose="020B0604020202020204" pitchFamily="34" charset="0"/>
              <a:buChar char="•"/>
              <a:defRPr/>
            </a:pPr>
            <a:r>
              <a:rPr lang="en-US" b="0" dirty="0" smtClean="0"/>
              <a:t>PFT – </a:t>
            </a:r>
            <a:r>
              <a:rPr lang="en-US" b="0" dirty="0"/>
              <a:t>S</a:t>
            </a:r>
            <a:r>
              <a:rPr lang="en-US" b="0" dirty="0" smtClean="0"/>
              <a:t>piro, Lung volumes, DLCO</a:t>
            </a:r>
            <a:endParaRPr lang="en-US" b="0" dirty="0"/>
          </a:p>
          <a:p>
            <a:pPr marL="457200" indent="-457200" eaLnBrk="1" hangingPunct="1">
              <a:lnSpc>
                <a:spcPct val="95000"/>
              </a:lnSpc>
              <a:buFont typeface="Arial" panose="020B0604020202020204" pitchFamily="34" charset="0"/>
              <a:buChar char="•"/>
              <a:defRPr/>
            </a:pPr>
            <a:r>
              <a:rPr lang="en-US" b="0" dirty="0" smtClean="0"/>
              <a:t>Echocardiogram</a:t>
            </a:r>
            <a:endParaRPr lang="en-US" b="0" dirty="0"/>
          </a:p>
        </p:txBody>
      </p:sp>
    </p:spTree>
    <p:extLst>
      <p:ext uri="{BB962C8B-B14F-4D97-AF65-F5344CB8AC3E}">
        <p14:creationId xmlns:p14="http://schemas.microsoft.com/office/powerpoint/2010/main" val="196742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poll everyw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19800" cy="3914933"/>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Image result for poll everywhere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775" y="4380713"/>
            <a:ext cx="5048250" cy="231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96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75103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4" name="Content Placeholder 2"/>
          <p:cNvSpPr>
            <a:spLocks noGrp="1"/>
          </p:cNvSpPr>
          <p:nvPr>
            <p:ph idx="1"/>
          </p:nvPr>
        </p:nvSpPr>
        <p:spPr>
          <a:xfrm>
            <a:off x="228600" y="1371600"/>
            <a:ext cx="8229600" cy="4724400"/>
          </a:xfrm>
        </p:spPr>
        <p:txBody>
          <a:bodyPr/>
          <a:lstStyle/>
          <a:p>
            <a:r>
              <a:rPr lang="en-US" sz="2800" dirty="0" smtClean="0"/>
              <a:t>Which of the following are exposures that place patients at risk of developing PAH?</a:t>
            </a:r>
            <a:endParaRPr lang="en-US" sz="2800" dirty="0"/>
          </a:p>
          <a:p>
            <a:pPr marL="514350" indent="-514350">
              <a:buAutoNum type="arabicParenR"/>
            </a:pPr>
            <a:r>
              <a:rPr lang="en-US" sz="2800" dirty="0" smtClean="0"/>
              <a:t>SSRI</a:t>
            </a:r>
          </a:p>
          <a:p>
            <a:pPr marL="514350" indent="-514350">
              <a:buAutoNum type="arabicParenR"/>
            </a:pPr>
            <a:r>
              <a:rPr lang="en-US" sz="2800" dirty="0" smtClean="0"/>
              <a:t>Bactrim</a:t>
            </a:r>
          </a:p>
          <a:p>
            <a:pPr marL="514350" indent="-514350">
              <a:buAutoNum type="arabicParenR"/>
            </a:pPr>
            <a:r>
              <a:rPr lang="en-US" sz="2800" dirty="0" smtClean="0"/>
              <a:t>Methamphetamines</a:t>
            </a:r>
          </a:p>
          <a:p>
            <a:pPr marL="514350" indent="-514350">
              <a:buAutoNum type="arabicParenR"/>
            </a:pPr>
            <a:r>
              <a:rPr lang="en-US" sz="2800" dirty="0" err="1" smtClean="0"/>
              <a:t>Phen</a:t>
            </a:r>
            <a:r>
              <a:rPr lang="en-US" sz="2800" dirty="0" smtClean="0"/>
              <a:t>-fen</a:t>
            </a:r>
          </a:p>
          <a:p>
            <a:pPr marL="514350" indent="-514350">
              <a:buAutoNum type="arabicParenR"/>
            </a:pPr>
            <a:r>
              <a:rPr lang="en-US" sz="2800" dirty="0" smtClean="0"/>
              <a:t>PPI</a:t>
            </a:r>
          </a:p>
          <a:p>
            <a:pPr marL="514350" indent="-514350">
              <a:buAutoNum type="arabicParenR"/>
            </a:pPr>
            <a:r>
              <a:rPr lang="en-US" sz="2800" dirty="0" smtClean="0"/>
              <a:t>4&amp;5</a:t>
            </a:r>
          </a:p>
          <a:p>
            <a:pPr marL="514350" indent="-514350">
              <a:buAutoNum type="arabicParenR"/>
            </a:pPr>
            <a:r>
              <a:rPr lang="en-US" sz="2800" dirty="0" smtClean="0"/>
              <a:t>2&amp;3</a:t>
            </a:r>
          </a:p>
          <a:p>
            <a:pPr marL="514350" indent="-514350">
              <a:buAutoNum type="arabicParenR"/>
            </a:pPr>
            <a:r>
              <a:rPr lang="en-US" sz="2800" dirty="0" smtClean="0"/>
              <a:t>3&amp;4</a:t>
            </a:r>
            <a:endParaRPr lang="en-US" sz="2800" dirty="0"/>
          </a:p>
        </p:txBody>
      </p:sp>
    </p:spTree>
    <p:extLst>
      <p:ext uri="{BB962C8B-B14F-4D97-AF65-F5344CB8AC3E}">
        <p14:creationId xmlns:p14="http://schemas.microsoft.com/office/powerpoint/2010/main" val="380201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5"/>
          <p:cNvSpPr>
            <a:spLocks noGrp="1"/>
          </p:cNvSpPr>
          <p:nvPr>
            <p:ph type="title"/>
          </p:nvPr>
        </p:nvSpPr>
        <p:spPr/>
        <p:txBody>
          <a:bodyPr/>
          <a:lstStyle/>
          <a:p>
            <a:pPr eaLnBrk="1" hangingPunct="1"/>
            <a:r>
              <a:rPr lang="en-GB" dirty="0" smtClean="0">
                <a:latin typeface="Arial" charset="0"/>
              </a:rPr>
              <a:t>Approach to Diagnosis</a:t>
            </a:r>
          </a:p>
        </p:txBody>
      </p:sp>
      <p:sp>
        <p:nvSpPr>
          <p:cNvPr id="58370" name="Rectangle 6"/>
          <p:cNvSpPr>
            <a:spLocks noGrp="1" noChangeArrowheads="1"/>
          </p:cNvSpPr>
          <p:nvPr>
            <p:ph type="body" idx="1"/>
          </p:nvPr>
        </p:nvSpPr>
        <p:spPr bwMode="auto">
          <a:xfrm>
            <a:off x="681039" y="1371600"/>
            <a:ext cx="7315200" cy="4114800"/>
          </a:xfrm>
          <a:noFill/>
          <a:ln algn="ctr">
            <a:miter lim="800000"/>
            <a:headEnd/>
            <a:tailEnd/>
          </a:ln>
        </p:spPr>
        <p:txBody>
          <a:bodyPr vert="horz" wrap="square" lIns="91440" tIns="45720" rIns="91440" bIns="45720" numCol="1" anchor="t" anchorCtr="0" compatLnSpc="1">
            <a:prstTxWarp prst="textNoShape">
              <a:avLst/>
            </a:prstTxWarp>
          </a:bodyPr>
          <a:lstStyle/>
          <a:p>
            <a:pPr eaLnBrk="1" hangingPunct="1"/>
            <a:r>
              <a:rPr lang="en-GB" sz="2400" dirty="0" smtClean="0"/>
              <a:t>Clinical suspicion of PH</a:t>
            </a:r>
          </a:p>
          <a:p>
            <a:pPr lvl="1" eaLnBrk="1" hangingPunct="1">
              <a:spcBef>
                <a:spcPct val="15000"/>
              </a:spcBef>
            </a:pPr>
            <a:r>
              <a:rPr lang="en-GB" dirty="0"/>
              <a:t>S</a:t>
            </a:r>
            <a:r>
              <a:rPr lang="en-GB" dirty="0" smtClean="0"/>
              <a:t>ymptoms, known risk factors</a:t>
            </a:r>
          </a:p>
          <a:p>
            <a:pPr marL="457200" lvl="1" indent="0" eaLnBrk="1" hangingPunct="1">
              <a:spcBef>
                <a:spcPct val="15000"/>
              </a:spcBef>
              <a:buNone/>
            </a:pPr>
            <a:endParaRPr lang="en-GB" sz="2000" dirty="0" smtClean="0"/>
          </a:p>
          <a:p>
            <a:pPr marL="457200" lvl="1" indent="0" eaLnBrk="1" hangingPunct="1">
              <a:spcBef>
                <a:spcPct val="15000"/>
              </a:spcBef>
              <a:buNone/>
            </a:pPr>
            <a:endParaRPr lang="en-GB" sz="2000" dirty="0" smtClean="0"/>
          </a:p>
          <a:p>
            <a:pPr eaLnBrk="1" hangingPunct="1">
              <a:spcBef>
                <a:spcPct val="15000"/>
              </a:spcBef>
            </a:pPr>
            <a:r>
              <a:rPr lang="en-GB" sz="2400" dirty="0" smtClean="0"/>
              <a:t>Exclusion of Group 2 (left heart disease) and Group 3 (lung disease) PH</a:t>
            </a:r>
          </a:p>
          <a:p>
            <a:pPr lvl="1" eaLnBrk="1" hangingPunct="1">
              <a:spcBef>
                <a:spcPct val="15000"/>
              </a:spcBef>
            </a:pPr>
            <a:r>
              <a:rPr lang="en-GB" dirty="0" smtClean="0"/>
              <a:t>ECG, chest radiograph, echocardiography, PFTs</a:t>
            </a:r>
          </a:p>
          <a:p>
            <a:pPr marL="457200" lvl="1" indent="0" eaLnBrk="1" hangingPunct="1">
              <a:spcBef>
                <a:spcPct val="15000"/>
              </a:spcBef>
              <a:buNone/>
            </a:pPr>
            <a:endParaRPr lang="en-GB" sz="2000" dirty="0" smtClean="0"/>
          </a:p>
          <a:p>
            <a:pPr eaLnBrk="1" hangingPunct="1">
              <a:spcBef>
                <a:spcPct val="15000"/>
              </a:spcBef>
            </a:pPr>
            <a:r>
              <a:rPr lang="en-GB" sz="2400" dirty="0" smtClean="0"/>
              <a:t>PH specialist evaluation</a:t>
            </a:r>
            <a:r>
              <a:rPr lang="en-GB" sz="2000" b="1" dirty="0" smtClean="0"/>
              <a:t> </a:t>
            </a:r>
          </a:p>
          <a:p>
            <a:pPr lvl="1" eaLnBrk="1" hangingPunct="1">
              <a:spcBef>
                <a:spcPct val="15000"/>
              </a:spcBef>
              <a:buFont typeface="Arial" panose="020B0604020202020204" pitchFamily="34" charset="0"/>
              <a:buChar char="•"/>
            </a:pPr>
            <a:r>
              <a:rPr lang="en-GB" dirty="0" smtClean="0"/>
              <a:t>V/Q scan, </a:t>
            </a:r>
            <a:r>
              <a:rPr lang="en-GB" dirty="0" err="1" smtClean="0"/>
              <a:t>Polysomnogram</a:t>
            </a:r>
            <a:r>
              <a:rPr lang="en-GB" dirty="0" smtClean="0"/>
              <a:t>, 6MWT, cardiac MRI, Right heart catheterization</a:t>
            </a:r>
          </a:p>
        </p:txBody>
      </p:sp>
      <p:sp>
        <p:nvSpPr>
          <p:cNvPr id="58371" name="TextBox 3"/>
          <p:cNvSpPr txBox="1">
            <a:spLocks noChangeArrowheads="1"/>
          </p:cNvSpPr>
          <p:nvPr/>
        </p:nvSpPr>
        <p:spPr bwMode="auto">
          <a:xfrm>
            <a:off x="487364" y="6578601"/>
            <a:ext cx="3851275" cy="276999"/>
          </a:xfrm>
          <a:prstGeom prst="rect">
            <a:avLst/>
          </a:prstGeom>
          <a:noFill/>
          <a:ln w="9525">
            <a:noFill/>
            <a:miter lim="800000"/>
            <a:headEnd/>
            <a:tailEnd/>
          </a:ln>
        </p:spPr>
        <p:txBody>
          <a:bodyPr>
            <a:spAutoFit/>
          </a:bodyPr>
          <a:lstStyle/>
          <a:p>
            <a:pPr defTabSz="914400"/>
            <a:r>
              <a:rPr lang="fr-FR" sz="1200">
                <a:solidFill>
                  <a:schemeClr val="bg1"/>
                </a:solidFill>
                <a:cs typeface="Arial" charset="0"/>
              </a:rPr>
              <a:t>Galiè N et al. </a:t>
            </a:r>
            <a:r>
              <a:rPr lang="en-GB" sz="1200" i="1">
                <a:solidFill>
                  <a:schemeClr val="bg1"/>
                </a:solidFill>
                <a:cs typeface="Arial" charset="0"/>
              </a:rPr>
              <a:t>Eur Heart J</a:t>
            </a:r>
            <a:r>
              <a:rPr lang="en-GB" sz="1200">
                <a:solidFill>
                  <a:schemeClr val="bg1"/>
                </a:solidFill>
                <a:cs typeface="Arial" charset="0"/>
              </a:rPr>
              <a:t> 2009</a:t>
            </a:r>
          </a:p>
        </p:txBody>
      </p:sp>
    </p:spTree>
    <p:extLst>
      <p:ext uri="{BB962C8B-B14F-4D97-AF65-F5344CB8AC3E}">
        <p14:creationId xmlns:p14="http://schemas.microsoft.com/office/powerpoint/2010/main" val="45862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06822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 TTE relevant findings</a:t>
            </a:r>
          </a:p>
        </p:txBody>
      </p:sp>
      <p:sp>
        <p:nvSpPr>
          <p:cNvPr id="3" name="Content Placeholder 2"/>
          <p:cNvSpPr>
            <a:spLocks noGrp="1"/>
          </p:cNvSpPr>
          <p:nvPr>
            <p:ph idx="1"/>
          </p:nvPr>
        </p:nvSpPr>
        <p:spPr>
          <a:xfrm>
            <a:off x="381000" y="1371600"/>
            <a:ext cx="7315200" cy="4114800"/>
          </a:xfrm>
        </p:spPr>
        <p:txBody>
          <a:bodyPr/>
          <a:lstStyle/>
          <a:p>
            <a:r>
              <a:rPr lang="en-US" sz="2800" b="0" dirty="0"/>
              <a:t>Name 4 markers of PAH on an echocardiogram:</a:t>
            </a:r>
          </a:p>
          <a:p>
            <a:r>
              <a:rPr lang="en-US" sz="2800" b="0" dirty="0"/>
              <a:t>a) LA dilatation, LV wall thickening, </a:t>
            </a:r>
            <a:r>
              <a:rPr lang="en-US" sz="2800" b="0" dirty="0" smtClean="0"/>
              <a:t>PASP </a:t>
            </a:r>
            <a:r>
              <a:rPr lang="en-US" sz="2800" b="0" dirty="0"/>
              <a:t>45, Moderate mitral regurgitation</a:t>
            </a:r>
          </a:p>
          <a:p>
            <a:r>
              <a:rPr lang="en-US" sz="2800" b="0" dirty="0"/>
              <a:t>b) RA dilatation, RV dysfunction, </a:t>
            </a:r>
            <a:r>
              <a:rPr lang="en-US" sz="2800" b="0" dirty="0" smtClean="0"/>
              <a:t>PASP </a:t>
            </a:r>
            <a:r>
              <a:rPr lang="en-US" sz="2800" b="0" dirty="0"/>
              <a:t>40, Mild tricuspid regurgitation</a:t>
            </a:r>
          </a:p>
          <a:p>
            <a:r>
              <a:rPr lang="en-US" sz="2800" b="0" dirty="0"/>
              <a:t>c) LA dilatation, RA dilatation, </a:t>
            </a:r>
            <a:r>
              <a:rPr lang="en-US" sz="2800" b="0" dirty="0" smtClean="0"/>
              <a:t>PASP </a:t>
            </a:r>
            <a:r>
              <a:rPr lang="en-US" sz="2800" b="0" dirty="0"/>
              <a:t>60, Severe aortic regurgitation</a:t>
            </a:r>
          </a:p>
          <a:p>
            <a:r>
              <a:rPr lang="en-US" sz="2800" b="0" dirty="0"/>
              <a:t>d) RA dilatation, LV dilatation, </a:t>
            </a:r>
            <a:r>
              <a:rPr lang="en-US" sz="2800" b="0" dirty="0" smtClean="0"/>
              <a:t>PASP </a:t>
            </a:r>
            <a:r>
              <a:rPr lang="en-US" sz="2800" b="0" dirty="0"/>
              <a:t>35, Mild aortic stenosis</a:t>
            </a:r>
          </a:p>
        </p:txBody>
      </p:sp>
    </p:spTree>
    <p:extLst>
      <p:ext uri="{BB962C8B-B14F-4D97-AF65-F5344CB8AC3E}">
        <p14:creationId xmlns:p14="http://schemas.microsoft.com/office/powerpoint/2010/main" val="58573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4" name="Diagram 3"/>
          <p:cNvGraphicFramePr/>
          <p:nvPr>
            <p:extLst>
              <p:ext uri="{D42A27DB-BD31-4B8C-83A1-F6EECF244321}">
                <p14:modId xmlns:p14="http://schemas.microsoft.com/office/powerpoint/2010/main" val="332158120"/>
              </p:ext>
            </p:extLst>
          </p:nvPr>
        </p:nvGraphicFramePr>
        <p:xfrm>
          <a:off x="8382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22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30511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4"/>
          <p:cNvSpPr>
            <a:spLocks noGrp="1"/>
          </p:cNvSpPr>
          <p:nvPr>
            <p:ph type="title"/>
          </p:nvPr>
        </p:nvSpPr>
        <p:spPr/>
        <p:txBody>
          <a:bodyPr/>
          <a:lstStyle/>
          <a:p>
            <a:pPr eaLnBrk="1" hangingPunct="1"/>
            <a:r>
              <a:rPr lang="en-GB" smtClean="0">
                <a:latin typeface="Arial" charset="0"/>
              </a:rPr>
              <a:t>Functional class</a:t>
            </a:r>
          </a:p>
        </p:txBody>
      </p:sp>
      <p:graphicFrame>
        <p:nvGraphicFramePr>
          <p:cNvPr id="87154" name="Group 114"/>
          <p:cNvGraphicFramePr>
            <a:graphicFrameLocks noGrp="1"/>
          </p:cNvGraphicFramePr>
          <p:nvPr>
            <p:ph idx="4294967295"/>
            <p:extLst>
              <p:ext uri="{D42A27DB-BD31-4B8C-83A1-F6EECF244321}">
                <p14:modId xmlns:p14="http://schemas.microsoft.com/office/powerpoint/2010/main" val="578917136"/>
              </p:ext>
            </p:extLst>
          </p:nvPr>
        </p:nvGraphicFramePr>
        <p:xfrm>
          <a:off x="415925" y="1384590"/>
          <a:ext cx="8339139" cy="4178010"/>
        </p:xfrm>
        <a:graphic>
          <a:graphicData uri="http://schemas.openxmlformats.org/drawingml/2006/table">
            <a:tbl>
              <a:tblPr/>
              <a:tblGrid>
                <a:gridCol w="1003300"/>
                <a:gridCol w="7335839"/>
              </a:tblGrid>
              <a:tr h="7776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Functional Class</a:t>
                      </a:r>
                    </a:p>
                  </a:txBody>
                  <a:tcPr marL="28800" marR="28800" marT="28800" marB="28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Symptomatic profile</a:t>
                      </a:r>
                    </a:p>
                  </a:txBody>
                  <a:tcPr marL="28800" marR="28800" marT="28800" marB="28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r>
              <a:tr h="465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t>I</a:t>
                      </a:r>
                    </a:p>
                  </a:txBody>
                  <a:tcPr marL="28800" marR="28800" marT="28800" marB="28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68C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Patients with pulmonary hypertension but without resulting limitation of physical activity. Ordinary physical activity does not cause dyspnoea or fatigue, chest pain, or near syncope</a:t>
                      </a:r>
                    </a:p>
                  </a:txBody>
                  <a:tcPr marL="28800" marR="28800" marT="28800" marB="28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68CD5"/>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II</a:t>
                      </a:r>
                    </a:p>
                  </a:txBody>
                  <a:tcPr marL="28800" marR="28800" marT="28800" marB="28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Patients with pulmonary hypertension resulting in slight limitation of physical activity. They are comfortable at rest. Ordinary physical activity causes undue dyspnoea or fatigue, chest pain, or near syncope</a:t>
                      </a:r>
                    </a:p>
                  </a:txBody>
                  <a:tcPr marL="28800" marR="28800" marT="28800" marB="28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67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rPr>
                        <a:t>III</a:t>
                      </a:r>
                    </a:p>
                  </a:txBody>
                  <a:tcPr marL="28800" marR="28800" marT="28800" marB="28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68C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Patients with pulmonary hypertension resulting in marked limitation of physical activity. They are comfortable at rest. Less than ordinary activity causes undue dyspnoea or fatigue, chest pain, or near syncope.</a:t>
                      </a:r>
                    </a:p>
                  </a:txBody>
                  <a:tcPr marL="28800" marR="28800" marT="28800" marB="28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68CD5"/>
                    </a:solidFill>
                  </a:tcPr>
                </a:tc>
              </a:tr>
              <a:tr h="5935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IV</a:t>
                      </a:r>
                    </a:p>
                  </a:txBody>
                  <a:tcPr marL="28800" marR="28800" marT="28800" marB="28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Patients with pulmonary hypertension with inability to carry out any physical activity without symptoms. These patients manifest signs of right heart failure. Dyspnoea and/or fatigue may even be present at rest. Discomfort is increased by any physical activity</a:t>
                      </a:r>
                    </a:p>
                  </a:txBody>
                  <a:tcPr marL="28800" marR="28800" marT="28800" marB="28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74212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Box 4"/>
          <p:cNvSpPr txBox="1">
            <a:spLocks noChangeArrowheads="1"/>
          </p:cNvSpPr>
          <p:nvPr/>
        </p:nvSpPr>
        <p:spPr bwMode="auto">
          <a:xfrm>
            <a:off x="50800" y="6614013"/>
            <a:ext cx="4076700" cy="230832"/>
          </a:xfrm>
          <a:prstGeom prst="rect">
            <a:avLst/>
          </a:prstGeom>
          <a:noFill/>
          <a:ln w="9525">
            <a:noFill/>
            <a:miter lim="800000"/>
            <a:headEnd/>
            <a:tailEnd/>
          </a:ln>
        </p:spPr>
        <p:txBody>
          <a:bodyPr>
            <a:spAutoFit/>
          </a:bodyPr>
          <a:lstStyle/>
          <a:p>
            <a:pPr defTabSz="914400"/>
            <a:r>
              <a:rPr lang="en-GB" sz="900" dirty="0" err="1" smtClean="0">
                <a:cs typeface="Arial" charset="0"/>
              </a:rPr>
              <a:t>Humbert</a:t>
            </a:r>
            <a:r>
              <a:rPr lang="en-GB" sz="900" dirty="0" smtClean="0">
                <a:cs typeface="Arial" charset="0"/>
              </a:rPr>
              <a:t> </a:t>
            </a:r>
            <a:r>
              <a:rPr lang="en-GB" sz="900" dirty="0">
                <a:cs typeface="Arial" charset="0"/>
              </a:rPr>
              <a:t>M et al. </a:t>
            </a:r>
            <a:r>
              <a:rPr lang="en-US" sz="900" i="1" dirty="0">
                <a:cs typeface="Arial" charset="0"/>
              </a:rPr>
              <a:t>Circulation</a:t>
            </a:r>
            <a:r>
              <a:rPr lang="en-US" sz="900" dirty="0">
                <a:cs typeface="Arial" charset="0"/>
              </a:rPr>
              <a:t> 2010</a:t>
            </a:r>
            <a:endParaRPr lang="en-GB" sz="900" dirty="0">
              <a:cs typeface="Arial" charset="0"/>
            </a:endParaRPr>
          </a:p>
        </p:txBody>
      </p:sp>
      <p:sp>
        <p:nvSpPr>
          <p:cNvPr id="2" name="TextBox 1"/>
          <p:cNvSpPr txBox="1"/>
          <p:nvPr/>
        </p:nvSpPr>
        <p:spPr>
          <a:xfrm>
            <a:off x="5772151" y="2705101"/>
            <a:ext cx="419100" cy="276999"/>
          </a:xfrm>
          <a:prstGeom prst="rect">
            <a:avLst/>
          </a:prstGeom>
          <a:noFill/>
        </p:spPr>
        <p:txBody>
          <a:bodyPr wrap="square" rtlCol="0">
            <a:spAutoFit/>
          </a:bodyPr>
          <a:lstStyle/>
          <a:p>
            <a:r>
              <a:rPr lang="en-GB" baseline="30000" dirty="0" smtClean="0"/>
              <a:t>1</a:t>
            </a:r>
            <a:endParaRPr lang="en-GB" baseline="30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50956"/>
            <a:ext cx="8691642" cy="5860651"/>
          </a:xfrm>
          <a:prstGeom prst="rect">
            <a:avLst/>
          </a:prstGeom>
        </p:spPr>
      </p:pic>
    </p:spTree>
    <p:extLst>
      <p:ext uri="{BB962C8B-B14F-4D97-AF65-F5344CB8AC3E}">
        <p14:creationId xmlns:p14="http://schemas.microsoft.com/office/powerpoint/2010/main" val="59066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6"/>
          <p:cNvSpPr>
            <a:spLocks noGrp="1"/>
          </p:cNvSpPr>
          <p:nvPr>
            <p:ph type="title"/>
          </p:nvPr>
        </p:nvSpPr>
        <p:spPr/>
        <p:txBody>
          <a:bodyPr/>
          <a:lstStyle/>
          <a:p>
            <a:pPr eaLnBrk="1" hangingPunct="1"/>
            <a:r>
              <a:rPr lang="en-GB" smtClean="0">
                <a:latin typeface="Arial" charset="0"/>
              </a:rPr>
              <a:t>6 minute walk test (6MWT)</a:t>
            </a:r>
          </a:p>
        </p:txBody>
      </p:sp>
      <p:sp>
        <p:nvSpPr>
          <p:cNvPr id="101378" name="Rectangle 7"/>
          <p:cNvSpPr>
            <a:spLocks noGrp="1" noChangeArrowheads="1"/>
          </p:cNvSpPr>
          <p:nvPr>
            <p:ph type="body" idx="1"/>
          </p:nvPr>
        </p:nvSpPr>
        <p:spPr bwMode="auto">
          <a:xfrm>
            <a:off x="838200" y="1543272"/>
            <a:ext cx="7315200" cy="4114800"/>
          </a:xfrm>
          <a:noFill/>
          <a:ln algn="ctr">
            <a:miter lim="800000"/>
            <a:headEnd/>
            <a:tailEnd/>
          </a:ln>
        </p:spPr>
        <p:txBody>
          <a:bodyPr vert="horz" wrap="square" lIns="91440" tIns="45720" rIns="91440" bIns="45720" numCol="1" anchor="t" anchorCtr="0" compatLnSpc="1">
            <a:prstTxWarp prst="textNoShape">
              <a:avLst/>
            </a:prstTxWarp>
          </a:bodyPr>
          <a:lstStyle/>
          <a:p>
            <a:pPr eaLnBrk="1" hangingPunct="1"/>
            <a:r>
              <a:rPr lang="en-GB" sz="2800" dirty="0" smtClean="0"/>
              <a:t>Measure of patients’ functional limitations</a:t>
            </a:r>
          </a:p>
          <a:p>
            <a:pPr eaLnBrk="1" hangingPunct="1"/>
            <a:r>
              <a:rPr lang="en-GB" sz="2800" dirty="0" smtClean="0"/>
              <a:t>Simple, inexpensive, convenient</a:t>
            </a:r>
          </a:p>
          <a:p>
            <a:pPr eaLnBrk="1" hangingPunct="1"/>
            <a:endParaRPr lang="en-GB" sz="2800" baseline="30000" dirty="0" smtClean="0"/>
          </a:p>
        </p:txBody>
      </p:sp>
      <p:pic>
        <p:nvPicPr>
          <p:cNvPr id="9" name="Picture 8" descr="PAH Figure 12_PPT.jpg"/>
          <p:cNvPicPr>
            <a:picLocks noChangeAspect="1"/>
          </p:cNvPicPr>
          <p:nvPr/>
        </p:nvPicPr>
        <p:blipFill>
          <a:blip r:embed="rId3"/>
          <a:srcRect b="7146"/>
          <a:stretch>
            <a:fillRect/>
          </a:stretch>
        </p:blipFill>
        <p:spPr>
          <a:xfrm>
            <a:off x="1054991" y="2743200"/>
            <a:ext cx="5879209" cy="3853123"/>
          </a:xfrm>
          <a:prstGeom prst="rect">
            <a:avLst/>
          </a:prstGeom>
        </p:spPr>
      </p:pic>
    </p:spTree>
    <p:extLst>
      <p:ext uri="{BB962C8B-B14F-4D97-AF65-F5344CB8AC3E}">
        <p14:creationId xmlns:p14="http://schemas.microsoft.com/office/powerpoint/2010/main" val="283957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Presenter</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No </a:t>
            </a:r>
            <a:r>
              <a:rPr lang="en-US" dirty="0"/>
              <a:t>financial disclosures or conflicts of interest</a:t>
            </a:r>
          </a:p>
          <a:p>
            <a:endParaRPr lang="en-US" dirty="0"/>
          </a:p>
        </p:txBody>
      </p:sp>
    </p:spTree>
    <p:extLst>
      <p:ext uri="{BB962C8B-B14F-4D97-AF65-F5344CB8AC3E}">
        <p14:creationId xmlns:p14="http://schemas.microsoft.com/office/powerpoint/2010/main" val="264984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Grp="1"/>
          </p:cNvSpPr>
          <p:nvPr>
            <p:ph type="title"/>
          </p:nvPr>
        </p:nvSpPr>
        <p:spPr/>
        <p:txBody>
          <a:bodyPr/>
          <a:lstStyle/>
          <a:p>
            <a:pPr eaLnBrk="1" hangingPunct="1"/>
            <a:r>
              <a:rPr lang="en-GB" dirty="0" smtClean="0">
                <a:latin typeface="Arial" charset="0"/>
              </a:rPr>
              <a:t>Right heart </a:t>
            </a:r>
            <a:r>
              <a:rPr lang="en-GB" dirty="0" err="1" smtClean="0">
                <a:latin typeface="Arial" charset="0"/>
              </a:rPr>
              <a:t>cath</a:t>
            </a:r>
            <a:endParaRPr lang="en-GB" baseline="30000" dirty="0" smtClean="0">
              <a:latin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6932" y="1219200"/>
            <a:ext cx="7177555" cy="5062569"/>
          </a:xfrm>
        </p:spPr>
      </p:pic>
    </p:spTree>
    <p:extLst>
      <p:ext uri="{BB962C8B-B14F-4D97-AF65-F5344CB8AC3E}">
        <p14:creationId xmlns:p14="http://schemas.microsoft.com/office/powerpoint/2010/main" val="409768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457200" y="230188"/>
            <a:ext cx="8229600" cy="1143000"/>
          </a:xfrm>
        </p:spPr>
        <p:txBody>
          <a:bodyPr/>
          <a:lstStyle/>
          <a:p>
            <a:pPr eaLnBrk="1" hangingPunct="1">
              <a:defRPr/>
            </a:pPr>
            <a:r>
              <a:rPr lang="en-US" dirty="0" smtClean="0"/>
              <a:t>RHC Interpretation</a:t>
            </a:r>
          </a:p>
        </p:txBody>
      </p:sp>
      <p:sp>
        <p:nvSpPr>
          <p:cNvPr id="6147" name="Rectangle 3"/>
          <p:cNvSpPr>
            <a:spLocks noGrp="1" noRot="1" noChangeArrowheads="1"/>
          </p:cNvSpPr>
          <p:nvPr>
            <p:ph type="body" idx="1"/>
          </p:nvPr>
        </p:nvSpPr>
        <p:spPr>
          <a:xfrm>
            <a:off x="152400" y="1447800"/>
            <a:ext cx="4267200" cy="4724400"/>
          </a:xfrm>
        </p:spPr>
        <p:txBody>
          <a:bodyPr/>
          <a:lstStyle/>
          <a:p>
            <a:pPr eaLnBrk="1" hangingPunct="1">
              <a:defRPr/>
            </a:pPr>
            <a:r>
              <a:rPr lang="en-US" dirty="0" smtClean="0"/>
              <a:t>	Defined by:</a:t>
            </a:r>
          </a:p>
          <a:p>
            <a:pPr marL="914400" lvl="2" indent="0" eaLnBrk="1" hangingPunct="1">
              <a:buNone/>
              <a:defRPr/>
            </a:pPr>
            <a:r>
              <a:rPr lang="en-US" sz="3200" b="1" dirty="0" smtClean="0"/>
              <a:t>Mean PA pressure &gt; 25 mmHg</a:t>
            </a:r>
          </a:p>
          <a:p>
            <a:pPr eaLnBrk="1" hangingPunct="1">
              <a:buFont typeface="Arial" charset="0"/>
              <a:buNone/>
              <a:defRPr/>
            </a:pPr>
            <a:endParaRPr lang="en-US" dirty="0" smtClean="0"/>
          </a:p>
          <a:p>
            <a:pPr marL="914400" lvl="2" indent="0" eaLnBrk="1" hangingPunct="1">
              <a:buNone/>
              <a:defRPr/>
            </a:pPr>
            <a:r>
              <a:rPr lang="en-US" sz="3200" b="1" dirty="0" smtClean="0"/>
              <a:t>PCWP </a:t>
            </a:r>
            <a:r>
              <a:rPr lang="en-US" sz="3200" b="1" u="sng" dirty="0" smtClean="0"/>
              <a:t>&lt;</a:t>
            </a:r>
            <a:r>
              <a:rPr lang="en-US" sz="3200" b="1" dirty="0" smtClean="0"/>
              <a:t> 15mmHg</a:t>
            </a:r>
          </a:p>
          <a:p>
            <a:pPr eaLnBrk="1" hangingPunct="1">
              <a:defRPr/>
            </a:pPr>
            <a:endParaRPr lang="en-US" dirty="0" smtClean="0"/>
          </a:p>
          <a:p>
            <a:pPr marL="914400" lvl="2" indent="0" eaLnBrk="1" hangingPunct="1">
              <a:buNone/>
              <a:defRPr/>
            </a:pPr>
            <a:r>
              <a:rPr lang="en-US" sz="3200" b="1" dirty="0" smtClean="0"/>
              <a:t>PVR &gt; 2.5 / 3.0</a:t>
            </a:r>
          </a:p>
        </p:txBody>
      </p:sp>
      <p:sp>
        <p:nvSpPr>
          <p:cNvPr id="4" name="Rectangle 3"/>
          <p:cNvSpPr txBox="1">
            <a:spLocks noRot="1" noChangeArrowheads="1"/>
          </p:cNvSpPr>
          <p:nvPr/>
        </p:nvSpPr>
        <p:spPr bwMode="auto">
          <a:xfrm>
            <a:off x="5010150" y="2133600"/>
            <a:ext cx="39052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3D65"/>
              </a:buClr>
              <a:defRPr sz="3200" b="1">
                <a:solidFill>
                  <a:srgbClr val="006F97"/>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lr>
                <a:srgbClr val="003D65"/>
              </a:buClr>
              <a:buFont typeface="Wingdings" pitchFamily="2" charset="2"/>
              <a:buChar char="§"/>
              <a:defRPr sz="2400">
                <a:solidFill>
                  <a:srgbClr val="006F97"/>
                </a:solidFill>
                <a:latin typeface="Arial" charset="0"/>
                <a:ea typeface="ＭＳ Ｐゴシック" pitchFamily="34" charset="-128"/>
              </a:defRPr>
            </a:lvl2pPr>
            <a:lvl3pPr marL="1143000" indent="-228600" algn="l" rtl="0" eaLnBrk="0" fontAlgn="base" hangingPunct="0">
              <a:spcBef>
                <a:spcPct val="20000"/>
              </a:spcBef>
              <a:spcAft>
                <a:spcPct val="0"/>
              </a:spcAft>
              <a:buClr>
                <a:srgbClr val="003D65"/>
              </a:buClr>
              <a:buFont typeface="Wingdings" pitchFamily="2" charset="2"/>
              <a:buChar char="§"/>
              <a:defRPr sz="2400">
                <a:solidFill>
                  <a:srgbClr val="006F97"/>
                </a:solidFill>
                <a:latin typeface="Arial" charset="0"/>
                <a:ea typeface="ＭＳ Ｐゴシック" pitchFamily="34" charset="-128"/>
              </a:defRPr>
            </a:lvl3pPr>
            <a:lvl4pPr marL="1600200" indent="-228600" algn="l" rtl="0" eaLnBrk="0" fontAlgn="base" hangingPunct="0">
              <a:spcBef>
                <a:spcPct val="20000"/>
              </a:spcBef>
              <a:spcAft>
                <a:spcPct val="0"/>
              </a:spcAft>
              <a:buClr>
                <a:srgbClr val="003D65"/>
              </a:buClr>
              <a:buFont typeface="Wingdings" pitchFamily="2" charset="2"/>
              <a:buChar char="§"/>
              <a:defRPr sz="2400">
                <a:solidFill>
                  <a:srgbClr val="006F97"/>
                </a:solidFill>
                <a:latin typeface="Arial" charset="0"/>
                <a:ea typeface="ＭＳ Ｐゴシック" pitchFamily="34" charset="-128"/>
              </a:defRPr>
            </a:lvl4pPr>
            <a:lvl5pPr marL="2057400" indent="-228600" algn="l" rtl="0" eaLnBrk="0" fontAlgn="base" hangingPunct="0">
              <a:spcBef>
                <a:spcPct val="20000"/>
              </a:spcBef>
              <a:spcAft>
                <a:spcPct val="0"/>
              </a:spcAft>
              <a:buClr>
                <a:srgbClr val="003D65"/>
              </a:buClr>
              <a:buFont typeface="Wingdings" pitchFamily="2" charset="2"/>
              <a:buChar char="§"/>
              <a:defRPr sz="2400">
                <a:solidFill>
                  <a:srgbClr val="006F97"/>
                </a:solidFill>
                <a:latin typeface="Arial" charset="0"/>
                <a:ea typeface="ＭＳ Ｐゴシック" pitchFamily="34" charset="-128"/>
              </a:defRPr>
            </a:lvl5pPr>
            <a:lvl6pPr marL="2514600" indent="-228600" algn="l" rtl="0" fontAlgn="base">
              <a:spcBef>
                <a:spcPct val="20000"/>
              </a:spcBef>
              <a:spcAft>
                <a:spcPct val="0"/>
              </a:spcAft>
              <a:buClr>
                <a:srgbClr val="A3BD0B"/>
              </a:buClr>
              <a:buFont typeface="Wingdings" charset="0"/>
              <a:buChar char="§"/>
              <a:defRPr sz="2400">
                <a:solidFill>
                  <a:srgbClr val="507811"/>
                </a:solidFill>
                <a:latin typeface="Arial" charset="0"/>
                <a:ea typeface="+mn-ea"/>
              </a:defRPr>
            </a:lvl6pPr>
            <a:lvl7pPr marL="2971800" indent="-228600" algn="l" rtl="0" fontAlgn="base">
              <a:spcBef>
                <a:spcPct val="20000"/>
              </a:spcBef>
              <a:spcAft>
                <a:spcPct val="0"/>
              </a:spcAft>
              <a:buClr>
                <a:srgbClr val="A3BD0B"/>
              </a:buClr>
              <a:buFont typeface="Wingdings" charset="0"/>
              <a:buChar char="§"/>
              <a:defRPr sz="2400">
                <a:solidFill>
                  <a:srgbClr val="507811"/>
                </a:solidFill>
                <a:latin typeface="Arial" charset="0"/>
                <a:ea typeface="+mn-ea"/>
              </a:defRPr>
            </a:lvl7pPr>
            <a:lvl8pPr marL="3429000" indent="-228600" algn="l" rtl="0" fontAlgn="base">
              <a:spcBef>
                <a:spcPct val="20000"/>
              </a:spcBef>
              <a:spcAft>
                <a:spcPct val="0"/>
              </a:spcAft>
              <a:buClr>
                <a:srgbClr val="A3BD0B"/>
              </a:buClr>
              <a:buFont typeface="Wingdings" charset="0"/>
              <a:buChar char="§"/>
              <a:defRPr sz="2400">
                <a:solidFill>
                  <a:srgbClr val="507811"/>
                </a:solidFill>
                <a:latin typeface="Arial" charset="0"/>
                <a:ea typeface="+mn-ea"/>
              </a:defRPr>
            </a:lvl8pPr>
            <a:lvl9pPr marL="3886200" indent="-228600" algn="l" rtl="0" fontAlgn="base">
              <a:spcBef>
                <a:spcPct val="20000"/>
              </a:spcBef>
              <a:spcAft>
                <a:spcPct val="0"/>
              </a:spcAft>
              <a:buClr>
                <a:srgbClr val="A3BD0B"/>
              </a:buClr>
              <a:buFont typeface="Wingdings" charset="0"/>
              <a:buChar char="§"/>
              <a:defRPr sz="2400">
                <a:solidFill>
                  <a:srgbClr val="507811"/>
                </a:solidFill>
                <a:latin typeface="Arial" charset="0"/>
                <a:ea typeface="+mn-ea"/>
              </a:defRPr>
            </a:lvl9pPr>
          </a:lstStyle>
          <a:p>
            <a:pPr eaLnBrk="1" hangingPunct="1">
              <a:buFont typeface="Arial" charset="0"/>
              <a:buNone/>
              <a:tabLst>
                <a:tab pos="2400300" algn="l"/>
                <a:tab pos="4514850" algn="l"/>
              </a:tabLst>
              <a:defRPr/>
            </a:pPr>
            <a:r>
              <a:rPr lang="en-US" kern="0" dirty="0" err="1" smtClean="0"/>
              <a:t>mPAP</a:t>
            </a:r>
            <a:r>
              <a:rPr lang="en-US" kern="0" dirty="0" smtClean="0"/>
              <a:t> by Severity:</a:t>
            </a:r>
          </a:p>
          <a:p>
            <a:pPr eaLnBrk="1" hangingPunct="1">
              <a:buFont typeface="Arial" charset="0"/>
              <a:buNone/>
              <a:tabLst>
                <a:tab pos="2400300" algn="l"/>
                <a:tab pos="4514850" algn="l"/>
              </a:tabLst>
              <a:defRPr/>
            </a:pPr>
            <a:r>
              <a:rPr lang="en-US" kern="0" dirty="0" smtClean="0"/>
              <a:t>	    26-35   Mild   </a:t>
            </a:r>
          </a:p>
          <a:p>
            <a:pPr eaLnBrk="1" hangingPunct="1">
              <a:buFont typeface="Arial" charset="0"/>
              <a:buNone/>
              <a:tabLst>
                <a:tab pos="2400300" algn="l"/>
                <a:tab pos="4514850" algn="l"/>
              </a:tabLst>
              <a:defRPr/>
            </a:pPr>
            <a:r>
              <a:rPr lang="en-US" kern="0" dirty="0" smtClean="0"/>
              <a:t>	    36-45   Moderate</a:t>
            </a:r>
          </a:p>
          <a:p>
            <a:pPr eaLnBrk="1" hangingPunct="1">
              <a:buFont typeface="Arial" charset="0"/>
              <a:buNone/>
              <a:tabLst>
                <a:tab pos="2400300" algn="l"/>
                <a:tab pos="4514850" algn="l"/>
              </a:tabLst>
              <a:defRPr/>
            </a:pPr>
            <a:r>
              <a:rPr lang="en-US" kern="0" dirty="0" smtClean="0"/>
              <a:t>        46-55   Severe</a:t>
            </a:r>
          </a:p>
          <a:p>
            <a:pPr eaLnBrk="1" hangingPunct="1">
              <a:buFont typeface="Arial" charset="0"/>
              <a:buNone/>
              <a:tabLst>
                <a:tab pos="2400300" algn="l"/>
                <a:tab pos="4514850" algn="l"/>
              </a:tabLst>
              <a:defRPr/>
            </a:pPr>
            <a:r>
              <a:rPr lang="en-US" kern="0" dirty="0" smtClean="0"/>
              <a:t>        &gt; 55     Systemic</a:t>
            </a:r>
          </a:p>
          <a:p>
            <a:pPr eaLnBrk="1" hangingPunct="1">
              <a:buFont typeface="Arial" charset="0"/>
              <a:buNone/>
              <a:tabLst>
                <a:tab pos="2400300" algn="l"/>
                <a:tab pos="4514850" algn="l"/>
              </a:tabLst>
              <a:defRPr/>
            </a:pPr>
            <a:endParaRPr lang="en-US" kern="0" dirty="0" smtClean="0"/>
          </a:p>
        </p:txBody>
      </p:sp>
    </p:spTree>
    <p:extLst>
      <p:ext uri="{BB962C8B-B14F-4D97-AF65-F5344CB8AC3E}">
        <p14:creationId xmlns:p14="http://schemas.microsoft.com/office/powerpoint/2010/main" val="4729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0"/>
          <p:cNvSpPr>
            <a:spLocks noGrp="1" noChangeArrowheads="1"/>
          </p:cNvSpPr>
          <p:nvPr>
            <p:ph type="title" idx="4294967295"/>
          </p:nvPr>
        </p:nvSpPr>
        <p:spPr>
          <a:xfrm>
            <a:off x="301625" y="230188"/>
            <a:ext cx="8540750" cy="790575"/>
          </a:xfrm>
        </p:spPr>
        <p:txBody>
          <a:bodyPr anchor="b"/>
          <a:lstStyle/>
          <a:p>
            <a:pPr eaLnBrk="1" hangingPunct="1">
              <a:defRPr/>
            </a:pPr>
            <a:r>
              <a:rPr lang="en-US" dirty="0" smtClean="0"/>
              <a:t>Hemodynamic Progression of PAH</a:t>
            </a:r>
          </a:p>
        </p:txBody>
      </p:sp>
      <p:sp>
        <p:nvSpPr>
          <p:cNvPr id="10243" name="Text Placeholder 26"/>
          <p:cNvSpPr>
            <a:spLocks noGrp="1"/>
          </p:cNvSpPr>
          <p:nvPr>
            <p:ph type="body" sz="quarter" idx="4294967295"/>
          </p:nvPr>
        </p:nvSpPr>
        <p:spPr>
          <a:xfrm>
            <a:off x="533400" y="6019800"/>
            <a:ext cx="7086600" cy="838200"/>
          </a:xfrm>
        </p:spPr>
        <p:txBody>
          <a:bodyPr anchor="b"/>
          <a:lstStyle/>
          <a:p>
            <a:pPr marL="0" indent="0" eaLnBrk="1" hangingPunct="1">
              <a:buFont typeface="Arial" charset="0"/>
              <a:buNone/>
              <a:defRPr/>
            </a:pPr>
            <a:r>
              <a:rPr lang="en-US" sz="1800" dirty="0" smtClean="0"/>
              <a:t>CO, cardiac output; PAP, pulmonary arterial pressure; PVR, pulmonary vascular resistance; RAP, right atrial pressure.</a:t>
            </a:r>
          </a:p>
          <a:p>
            <a:pPr marL="0" indent="0" eaLnBrk="1" hangingPunct="1">
              <a:buFont typeface="Arial" charset="0"/>
              <a:buNone/>
              <a:defRPr/>
            </a:pPr>
            <a:endParaRPr lang="en-US" sz="1600" dirty="0" smtClean="0"/>
          </a:p>
        </p:txBody>
      </p:sp>
      <p:grpSp>
        <p:nvGrpSpPr>
          <p:cNvPr id="26628" name="Group 26"/>
          <p:cNvGrpSpPr>
            <a:grpSpLocks/>
          </p:cNvGrpSpPr>
          <p:nvPr/>
        </p:nvGrpSpPr>
        <p:grpSpPr bwMode="auto">
          <a:xfrm>
            <a:off x="228600" y="1600200"/>
            <a:ext cx="8534400" cy="4424363"/>
            <a:chOff x="0" y="1858963"/>
            <a:chExt cx="8534400" cy="4425950"/>
          </a:xfrm>
        </p:grpSpPr>
        <p:sp>
          <p:nvSpPr>
            <p:cNvPr id="26631" name="Text Box 2"/>
            <p:cNvSpPr txBox="1">
              <a:spLocks noChangeArrowheads="1"/>
            </p:cNvSpPr>
            <p:nvPr/>
          </p:nvSpPr>
          <p:spPr bwMode="auto">
            <a:xfrm>
              <a:off x="4305300" y="5888038"/>
              <a:ext cx="184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2000" b="1">
                  <a:solidFill>
                    <a:schemeClr val="tx2"/>
                  </a:solidFill>
                  <a:latin typeface="Arial" charset="0"/>
                  <a:cs typeface="Arial" charset="0"/>
                </a:rPr>
                <a:t>Time</a:t>
              </a:r>
            </a:p>
          </p:txBody>
        </p:sp>
        <p:sp>
          <p:nvSpPr>
            <p:cNvPr id="131075" name="Line 3"/>
            <p:cNvSpPr>
              <a:spLocks noChangeShapeType="1"/>
            </p:cNvSpPr>
            <p:nvPr/>
          </p:nvSpPr>
          <p:spPr bwMode="auto">
            <a:xfrm>
              <a:off x="768350" y="1858963"/>
              <a:ext cx="1588" cy="3860597"/>
            </a:xfrm>
            <a:prstGeom prst="line">
              <a:avLst/>
            </a:prstGeom>
            <a:noFill/>
            <a:ln w="9525">
              <a:solidFill>
                <a:schemeClr val="bg1"/>
              </a:solidFill>
              <a:round/>
              <a:headEnd type="triangle" w="med" len="med"/>
              <a:tailEnd/>
            </a:ln>
            <a:effectLst>
              <a:prstShdw prst="shdw17" dist="17961" dir="2700000">
                <a:schemeClr val="bg1">
                  <a:gamma/>
                  <a:shade val="60000"/>
                  <a:invGamma/>
                </a:schemeClr>
              </a:prstShdw>
            </a:effectLst>
          </p:spPr>
          <p:txBody>
            <a:bodyPr/>
            <a:lstStyle/>
            <a:p>
              <a:pPr>
                <a:defRPr/>
              </a:pPr>
              <a:endParaRPr lang="en-US" dirty="0">
                <a:solidFill>
                  <a:srgbClr val="000000"/>
                </a:solidFill>
                <a:latin typeface="Arial" charset="0"/>
                <a:cs typeface="Arial" charset="0"/>
              </a:endParaRPr>
            </a:p>
          </p:txBody>
        </p:sp>
        <p:sp>
          <p:nvSpPr>
            <p:cNvPr id="131076" name="Line 4"/>
            <p:cNvSpPr>
              <a:spLocks noChangeShapeType="1"/>
            </p:cNvSpPr>
            <p:nvPr/>
          </p:nvSpPr>
          <p:spPr bwMode="auto">
            <a:xfrm>
              <a:off x="768350" y="5719560"/>
              <a:ext cx="7534275" cy="0"/>
            </a:xfrm>
            <a:prstGeom prst="line">
              <a:avLst/>
            </a:prstGeom>
            <a:noFill/>
            <a:ln w="9525">
              <a:solidFill>
                <a:schemeClr val="bg1"/>
              </a:solidFill>
              <a:round/>
              <a:headEnd/>
              <a:tailEnd type="triangle" w="med" len="med"/>
            </a:ln>
            <a:effectLst>
              <a:prstShdw prst="shdw17" dist="17961" dir="2700000">
                <a:schemeClr val="bg1">
                  <a:gamma/>
                  <a:shade val="60000"/>
                  <a:invGamma/>
                </a:schemeClr>
              </a:prstShdw>
            </a:effectLst>
          </p:spPr>
          <p:txBody>
            <a:bodyPr/>
            <a:lstStyle/>
            <a:p>
              <a:pPr>
                <a:defRPr/>
              </a:pPr>
              <a:endParaRPr lang="en-US" dirty="0">
                <a:solidFill>
                  <a:srgbClr val="000000"/>
                </a:solidFill>
                <a:latin typeface="Arial" charset="0"/>
                <a:cs typeface="Arial" charset="0"/>
              </a:endParaRPr>
            </a:p>
          </p:txBody>
        </p:sp>
        <p:sp>
          <p:nvSpPr>
            <p:cNvPr id="26634" name="Line 5"/>
            <p:cNvSpPr>
              <a:spLocks noChangeShapeType="1"/>
            </p:cNvSpPr>
            <p:nvPr/>
          </p:nvSpPr>
          <p:spPr bwMode="auto">
            <a:xfrm>
              <a:off x="3305175" y="2116138"/>
              <a:ext cx="1588" cy="3603625"/>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6"/>
            <p:cNvSpPr>
              <a:spLocks noChangeShapeType="1"/>
            </p:cNvSpPr>
            <p:nvPr/>
          </p:nvSpPr>
          <p:spPr bwMode="auto">
            <a:xfrm>
              <a:off x="5995988" y="2116138"/>
              <a:ext cx="1587" cy="3603625"/>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 name="Text Box 7"/>
            <p:cNvSpPr txBox="1">
              <a:spLocks noChangeArrowheads="1"/>
            </p:cNvSpPr>
            <p:nvPr/>
          </p:nvSpPr>
          <p:spPr bwMode="auto">
            <a:xfrm>
              <a:off x="20638" y="4781011"/>
              <a:ext cx="893762" cy="400193"/>
            </a:xfrm>
            <a:prstGeom prst="rect">
              <a:avLst/>
            </a:prstGeom>
            <a:noFill/>
            <a:ln w="9525">
              <a:noFill/>
              <a:miter lim="800000"/>
              <a:headEnd/>
              <a:tailEnd/>
            </a:ln>
          </p:spPr>
          <p:txBody>
            <a:bodyPr>
              <a:spAutoFit/>
            </a:bodyPr>
            <a:lstStyle/>
            <a:p>
              <a:pPr>
                <a:spcBef>
                  <a:spcPct val="50000"/>
                </a:spcBef>
                <a:defRPr/>
              </a:pPr>
              <a:r>
                <a:rPr lang="en-US" sz="2000" b="1" dirty="0">
                  <a:solidFill>
                    <a:schemeClr val="accent3">
                      <a:lumMod val="75000"/>
                    </a:schemeClr>
                  </a:solidFill>
                  <a:latin typeface="Arial" charset="0"/>
                  <a:cs typeface="Arial" charset="0"/>
                </a:rPr>
                <a:t>PAP</a:t>
              </a:r>
            </a:p>
          </p:txBody>
        </p:sp>
        <p:sp>
          <p:nvSpPr>
            <p:cNvPr id="131080" name="Text Box 8"/>
            <p:cNvSpPr txBox="1">
              <a:spLocks noChangeArrowheads="1"/>
            </p:cNvSpPr>
            <p:nvPr/>
          </p:nvSpPr>
          <p:spPr bwMode="auto">
            <a:xfrm>
              <a:off x="0" y="5104977"/>
              <a:ext cx="914400" cy="708279"/>
            </a:xfrm>
            <a:prstGeom prst="rect">
              <a:avLst/>
            </a:prstGeom>
            <a:noFill/>
            <a:ln w="9525">
              <a:noFill/>
              <a:miter lim="800000"/>
              <a:headEnd/>
              <a:tailEnd/>
            </a:ln>
            <a:effectLst/>
          </p:spPr>
          <p:txBody>
            <a:bodyPr>
              <a:spAutoFit/>
            </a:bodyPr>
            <a:lstStyle/>
            <a:p>
              <a:pPr>
                <a:defRPr/>
              </a:pPr>
              <a:r>
                <a:rPr lang="en-US" sz="2000" b="1" dirty="0">
                  <a:solidFill>
                    <a:schemeClr val="accent6">
                      <a:lumMod val="75000"/>
                    </a:schemeClr>
                  </a:solidFill>
                  <a:latin typeface="Arial" charset="0"/>
                  <a:cs typeface="Arial" charset="0"/>
                </a:rPr>
                <a:t>PVR</a:t>
              </a:r>
            </a:p>
            <a:p>
              <a:pPr>
                <a:defRPr/>
              </a:pPr>
              <a:r>
                <a:rPr lang="en-US" sz="2000" b="1" dirty="0">
                  <a:solidFill>
                    <a:srgbClr val="000099"/>
                  </a:solidFill>
                  <a:effectLst>
                    <a:outerShdw blurRad="38100" dist="38100" dir="2700000" algn="tl">
                      <a:srgbClr val="C0C0C0"/>
                    </a:outerShdw>
                  </a:effectLst>
                  <a:latin typeface="Arial" charset="0"/>
                  <a:cs typeface="Arial" charset="0"/>
                </a:rPr>
                <a:t>RAP</a:t>
              </a:r>
            </a:p>
          </p:txBody>
        </p:sp>
        <p:sp>
          <p:nvSpPr>
            <p:cNvPr id="26638" name="Text Box 9"/>
            <p:cNvSpPr txBox="1">
              <a:spLocks noChangeArrowheads="1"/>
            </p:cNvSpPr>
            <p:nvPr/>
          </p:nvSpPr>
          <p:spPr bwMode="auto">
            <a:xfrm>
              <a:off x="76200" y="3170238"/>
              <a:ext cx="739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2000" b="1">
                  <a:solidFill>
                    <a:srgbClr val="FF0000"/>
                  </a:solidFill>
                  <a:latin typeface="Arial" charset="0"/>
                  <a:cs typeface="Arial" charset="0"/>
                </a:rPr>
                <a:t>CO</a:t>
              </a:r>
            </a:p>
          </p:txBody>
        </p:sp>
        <p:sp>
          <p:nvSpPr>
            <p:cNvPr id="26639" name="Text Box 10"/>
            <p:cNvSpPr txBox="1">
              <a:spLocks noChangeArrowheads="1"/>
            </p:cNvSpPr>
            <p:nvPr/>
          </p:nvSpPr>
          <p:spPr bwMode="auto">
            <a:xfrm>
              <a:off x="846138" y="2006600"/>
              <a:ext cx="2152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1600" b="1">
                  <a:solidFill>
                    <a:srgbClr val="006F97"/>
                  </a:solidFill>
                  <a:latin typeface="Arial" charset="0"/>
                  <a:cs typeface="Arial" charset="0"/>
                </a:rPr>
                <a:t>Pre-symptomatic/ Compensated</a:t>
              </a:r>
            </a:p>
          </p:txBody>
        </p:sp>
        <p:sp>
          <p:nvSpPr>
            <p:cNvPr id="26640" name="Text Box 11"/>
            <p:cNvSpPr txBox="1">
              <a:spLocks noChangeArrowheads="1"/>
            </p:cNvSpPr>
            <p:nvPr/>
          </p:nvSpPr>
          <p:spPr bwMode="auto">
            <a:xfrm>
              <a:off x="3352800" y="1981200"/>
              <a:ext cx="2152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1600" b="1">
                  <a:solidFill>
                    <a:srgbClr val="006F97"/>
                  </a:solidFill>
                  <a:latin typeface="Arial" charset="0"/>
                  <a:cs typeface="Arial" charset="0"/>
                </a:rPr>
                <a:t>Symptomatic/ Decompensating</a:t>
              </a:r>
            </a:p>
          </p:txBody>
        </p:sp>
        <p:sp>
          <p:nvSpPr>
            <p:cNvPr id="26641" name="Text Box 12"/>
            <p:cNvSpPr txBox="1">
              <a:spLocks noChangeArrowheads="1"/>
            </p:cNvSpPr>
            <p:nvPr/>
          </p:nvSpPr>
          <p:spPr bwMode="auto">
            <a:xfrm>
              <a:off x="846138" y="3694113"/>
              <a:ext cx="2844800" cy="3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1600" b="1">
                  <a:solidFill>
                    <a:srgbClr val="006F97"/>
                  </a:solidFill>
                  <a:latin typeface="Arial" charset="0"/>
                  <a:cs typeface="Arial" charset="0"/>
                </a:rPr>
                <a:t>Symptom Threshold</a:t>
              </a:r>
            </a:p>
          </p:txBody>
        </p:sp>
        <p:sp>
          <p:nvSpPr>
            <p:cNvPr id="16400" name="Freeform 13"/>
            <p:cNvSpPr>
              <a:spLocks/>
            </p:cNvSpPr>
            <p:nvPr/>
          </p:nvSpPr>
          <p:spPr bwMode="auto">
            <a:xfrm>
              <a:off x="768350" y="2795588"/>
              <a:ext cx="7380288" cy="2176462"/>
            </a:xfrm>
            <a:custGeom>
              <a:avLst/>
              <a:gdLst>
                <a:gd name="T0" fmla="*/ 0 w 4608"/>
                <a:gd name="T1" fmla="*/ 2147483647 h 1624"/>
                <a:gd name="T2" fmla="*/ 2147483647 w 4608"/>
                <a:gd name="T3" fmla="*/ 2147483647 h 1624"/>
                <a:gd name="T4" fmla="*/ 2147483647 w 4608"/>
                <a:gd name="T5" fmla="*/ 2147483647 h 1624"/>
                <a:gd name="T6" fmla="*/ 0 60000 65536"/>
                <a:gd name="T7" fmla="*/ 0 60000 65536"/>
                <a:gd name="T8" fmla="*/ 0 60000 65536"/>
                <a:gd name="T9" fmla="*/ 0 w 4608"/>
                <a:gd name="T10" fmla="*/ 0 h 1624"/>
                <a:gd name="T11" fmla="*/ 4608 w 4608"/>
                <a:gd name="T12" fmla="*/ 1624 h 1624"/>
              </a:gdLst>
              <a:ahLst/>
              <a:cxnLst>
                <a:cxn ang="T6">
                  <a:pos x="T0" y="T1"/>
                </a:cxn>
                <a:cxn ang="T7">
                  <a:pos x="T2" y="T3"/>
                </a:cxn>
                <a:cxn ang="T8">
                  <a:pos x="T4" y="T5"/>
                </a:cxn>
              </a:cxnLst>
              <a:rect l="T9" t="T10" r="T11" b="T12"/>
              <a:pathLst>
                <a:path w="4608" h="1624">
                  <a:moveTo>
                    <a:pt x="0" y="1624"/>
                  </a:moveTo>
                  <a:cubicBezTo>
                    <a:pt x="1248" y="948"/>
                    <a:pt x="2496" y="272"/>
                    <a:pt x="3264" y="136"/>
                  </a:cubicBezTo>
                  <a:cubicBezTo>
                    <a:pt x="4032" y="0"/>
                    <a:pt x="4320" y="404"/>
                    <a:pt x="4608" y="808"/>
                  </a:cubicBezTo>
                </a:path>
              </a:pathLst>
            </a:custGeom>
            <a:noFill/>
            <a:ln w="57150">
              <a:gradFill flip="none" rotWithShape="1">
                <a:gsLst>
                  <a:gs pos="0">
                    <a:schemeClr val="accent3">
                      <a:lumMod val="60000"/>
                      <a:lumOff val="40000"/>
                    </a:schemeClr>
                  </a:gs>
                  <a:gs pos="100000">
                    <a:schemeClr val="accent3">
                      <a:lumMod val="50000"/>
                    </a:schemeClr>
                  </a:gs>
                </a:gsLst>
                <a:lin ang="0" scaled="1"/>
                <a:tileRect/>
              </a:gradFill>
              <a:round/>
              <a:headEnd/>
              <a:tailEnd type="triangle" w="med" len="med"/>
            </a:ln>
            <a:effectLst>
              <a:prstShdw prst="shdw17" dist="17961" dir="2700000">
                <a:srgbClr val="009900"/>
              </a:prstShdw>
            </a:effectLst>
          </p:spPr>
          <p:txBody>
            <a:bodyPr/>
            <a:lstStyle/>
            <a:p>
              <a:pPr>
                <a:defRPr/>
              </a:pPr>
              <a:endParaRPr lang="en-US" dirty="0">
                <a:solidFill>
                  <a:srgbClr val="000000"/>
                </a:solidFill>
                <a:latin typeface="Arial" charset="0"/>
                <a:cs typeface="Arial" charset="0"/>
              </a:endParaRPr>
            </a:p>
          </p:txBody>
        </p:sp>
        <p:sp>
          <p:nvSpPr>
            <p:cNvPr id="16401" name="Line 14"/>
            <p:cNvSpPr>
              <a:spLocks noChangeShapeType="1"/>
            </p:cNvSpPr>
            <p:nvPr/>
          </p:nvSpPr>
          <p:spPr bwMode="auto">
            <a:xfrm>
              <a:off x="922338" y="3753530"/>
              <a:ext cx="7612062" cy="0"/>
            </a:xfrm>
            <a:prstGeom prst="line">
              <a:avLst/>
            </a:prstGeom>
            <a:noFill/>
            <a:ln w="15875">
              <a:solidFill>
                <a:schemeClr val="tx2">
                  <a:lumMod val="20000"/>
                  <a:lumOff val="80000"/>
                </a:schemeClr>
              </a:solidFill>
              <a:prstDash val="dash"/>
              <a:round/>
              <a:headEnd/>
              <a:tailEnd/>
            </a:ln>
          </p:spPr>
          <p:txBody>
            <a:bodyPr/>
            <a:lstStyle/>
            <a:p>
              <a:pPr>
                <a:defRPr/>
              </a:pPr>
              <a:endParaRPr lang="en-US" dirty="0">
                <a:solidFill>
                  <a:srgbClr val="000000"/>
                </a:solidFill>
                <a:latin typeface="Arial" charset="0"/>
                <a:cs typeface="Arial" charset="0"/>
              </a:endParaRPr>
            </a:p>
          </p:txBody>
        </p:sp>
        <p:sp>
          <p:nvSpPr>
            <p:cNvPr id="16402" name="Line 15"/>
            <p:cNvSpPr>
              <a:spLocks noChangeShapeType="1"/>
            </p:cNvSpPr>
            <p:nvPr/>
          </p:nvSpPr>
          <p:spPr bwMode="auto">
            <a:xfrm flipV="1">
              <a:off x="914400" y="4495158"/>
              <a:ext cx="7589838" cy="9528"/>
            </a:xfrm>
            <a:prstGeom prst="line">
              <a:avLst/>
            </a:prstGeom>
            <a:noFill/>
            <a:ln w="15875">
              <a:solidFill>
                <a:schemeClr val="accent1">
                  <a:lumMod val="40000"/>
                  <a:lumOff val="60000"/>
                </a:schemeClr>
              </a:solidFill>
              <a:prstDash val="dash"/>
              <a:round/>
              <a:headEnd/>
              <a:tailEnd/>
            </a:ln>
          </p:spPr>
          <p:txBody>
            <a:bodyPr/>
            <a:lstStyle/>
            <a:p>
              <a:pPr>
                <a:defRPr/>
              </a:pPr>
              <a:endParaRPr lang="en-US" dirty="0">
                <a:solidFill>
                  <a:srgbClr val="000000"/>
                </a:solidFill>
                <a:latin typeface="Arial" charset="0"/>
                <a:cs typeface="Arial" charset="0"/>
              </a:endParaRPr>
            </a:p>
          </p:txBody>
        </p:sp>
        <p:grpSp>
          <p:nvGrpSpPr>
            <p:cNvPr id="26647" name="Line 16"/>
            <p:cNvGrpSpPr>
              <a:grpSpLocks/>
            </p:cNvGrpSpPr>
            <p:nvPr/>
          </p:nvGrpSpPr>
          <p:grpSpPr bwMode="auto">
            <a:xfrm>
              <a:off x="761999" y="2011417"/>
              <a:ext cx="7742239" cy="3643887"/>
              <a:chOff x="990599" y="1752654"/>
              <a:chExt cx="7742239" cy="3643887"/>
            </a:xfrm>
          </p:grpSpPr>
          <p:pic>
            <p:nvPicPr>
              <p:cNvPr id="26656" name="Lin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1752654"/>
                <a:ext cx="7742239" cy="364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7" name="Text Box 23"/>
              <p:cNvSpPr txBox="1">
                <a:spLocks noChangeArrowheads="1" noChangeShapeType="1"/>
              </p:cNvSpPr>
              <p:nvPr/>
            </p:nvSpPr>
            <p:spPr bwMode="auto">
              <a:xfrm rot="10800000">
                <a:off x="990600" y="51911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solidFill>
                    <a:srgbClr val="000000"/>
                  </a:solidFill>
                  <a:latin typeface="Arial" charset="0"/>
                  <a:cs typeface="Arial" charset="0"/>
                </a:endParaRPr>
              </a:p>
            </p:txBody>
          </p:sp>
        </p:grpSp>
        <p:sp>
          <p:nvSpPr>
            <p:cNvPr id="16404" name="Freeform 17"/>
            <p:cNvSpPr>
              <a:spLocks/>
            </p:cNvSpPr>
            <p:nvPr/>
          </p:nvSpPr>
          <p:spPr bwMode="auto">
            <a:xfrm rot="-228146">
              <a:off x="852488" y="3146425"/>
              <a:ext cx="6850062" cy="2239963"/>
            </a:xfrm>
            <a:custGeom>
              <a:avLst/>
              <a:gdLst>
                <a:gd name="T0" fmla="*/ 0 w 4560"/>
                <a:gd name="T1" fmla="*/ 0 h 1152"/>
                <a:gd name="T2" fmla="*/ 2147483647 w 4560"/>
                <a:gd name="T3" fmla="*/ 2147483647 h 1152"/>
                <a:gd name="T4" fmla="*/ 2147483647 w 4560"/>
                <a:gd name="T5" fmla="*/ 2147483647 h 1152"/>
                <a:gd name="T6" fmla="*/ 0 60000 65536"/>
                <a:gd name="T7" fmla="*/ 0 60000 65536"/>
                <a:gd name="T8" fmla="*/ 0 60000 65536"/>
                <a:gd name="T9" fmla="*/ 0 w 4560"/>
                <a:gd name="T10" fmla="*/ 0 h 1152"/>
                <a:gd name="T11" fmla="*/ 4560 w 4560"/>
                <a:gd name="T12" fmla="*/ 1152 h 1152"/>
              </a:gdLst>
              <a:ahLst/>
              <a:cxnLst>
                <a:cxn ang="T6">
                  <a:pos x="T0" y="T1"/>
                </a:cxn>
                <a:cxn ang="T7">
                  <a:pos x="T2" y="T3"/>
                </a:cxn>
                <a:cxn ang="T8">
                  <a:pos x="T4" y="T5"/>
                </a:cxn>
              </a:cxnLst>
              <a:rect l="T9" t="T10" r="T11" b="T12"/>
              <a:pathLst>
                <a:path w="4560" h="1152">
                  <a:moveTo>
                    <a:pt x="0" y="0"/>
                  </a:moveTo>
                  <a:cubicBezTo>
                    <a:pt x="916" y="48"/>
                    <a:pt x="1832" y="96"/>
                    <a:pt x="2592" y="288"/>
                  </a:cubicBezTo>
                  <a:cubicBezTo>
                    <a:pt x="3352" y="480"/>
                    <a:pt x="4232" y="1008"/>
                    <a:pt x="4560" y="1152"/>
                  </a:cubicBezTo>
                </a:path>
              </a:pathLst>
            </a:custGeom>
            <a:noFill/>
            <a:ln w="57150">
              <a:gradFill flip="none" rotWithShape="1">
                <a:gsLst>
                  <a:gs pos="0">
                    <a:srgbClr val="C41230"/>
                  </a:gs>
                  <a:gs pos="100000">
                    <a:schemeClr val="tx1"/>
                  </a:gs>
                </a:gsLst>
                <a:lin ang="0" scaled="1"/>
                <a:tileRect/>
              </a:gradFill>
              <a:round/>
              <a:headEnd/>
              <a:tailEnd type="triangle" w="med" len="med"/>
            </a:ln>
            <a:effectLst>
              <a:prstShdw prst="shdw17" dist="17961" dir="2700000">
                <a:srgbClr val="994040"/>
              </a:prstShdw>
            </a:effectLst>
          </p:spPr>
          <p:txBody>
            <a:bodyPr/>
            <a:lstStyle/>
            <a:p>
              <a:pPr>
                <a:defRPr/>
              </a:pPr>
              <a:endParaRPr lang="en-US" dirty="0">
                <a:solidFill>
                  <a:srgbClr val="000000"/>
                </a:solidFill>
                <a:latin typeface="Arial" charset="0"/>
                <a:cs typeface="Arial" charset="0"/>
              </a:endParaRPr>
            </a:p>
          </p:txBody>
        </p:sp>
        <p:sp>
          <p:nvSpPr>
            <p:cNvPr id="26651" name="Text Box 18"/>
            <p:cNvSpPr txBox="1">
              <a:spLocks noChangeArrowheads="1"/>
            </p:cNvSpPr>
            <p:nvPr/>
          </p:nvSpPr>
          <p:spPr bwMode="auto">
            <a:xfrm>
              <a:off x="4114800" y="4572000"/>
              <a:ext cx="19224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sz="1600" b="1" dirty="0">
                  <a:solidFill>
                    <a:srgbClr val="006F97"/>
                  </a:solidFill>
                  <a:latin typeface="Arial" charset="0"/>
                  <a:cs typeface="Arial" charset="0"/>
                </a:rPr>
                <a:t>Right Heart Dysfunction</a:t>
              </a:r>
            </a:p>
          </p:txBody>
        </p:sp>
        <p:sp>
          <p:nvSpPr>
            <p:cNvPr id="26652" name="Text Box 19"/>
            <p:cNvSpPr txBox="1">
              <a:spLocks noChangeArrowheads="1"/>
            </p:cNvSpPr>
            <p:nvPr/>
          </p:nvSpPr>
          <p:spPr bwMode="auto">
            <a:xfrm>
              <a:off x="6000750" y="1858963"/>
              <a:ext cx="2152650" cy="70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1600" b="1" dirty="0">
                  <a:solidFill>
                    <a:srgbClr val="006F97"/>
                  </a:solidFill>
                  <a:latin typeface="Arial" charset="0"/>
                  <a:cs typeface="Arial" charset="0"/>
                </a:rPr>
                <a:t>Declining/</a:t>
              </a:r>
              <a:r>
                <a:rPr lang="en-US" altLang="en-US" b="1" dirty="0">
                  <a:solidFill>
                    <a:srgbClr val="006F97"/>
                  </a:solidFill>
                  <a:latin typeface="Arial" charset="0"/>
                  <a:cs typeface="Arial" charset="0"/>
                </a:rPr>
                <a:t> </a:t>
              </a:r>
              <a:r>
                <a:rPr lang="en-US" altLang="en-US" sz="1600" b="1" dirty="0">
                  <a:solidFill>
                    <a:srgbClr val="006F97"/>
                  </a:solidFill>
                  <a:latin typeface="Arial" charset="0"/>
                  <a:cs typeface="Arial" charset="0"/>
                </a:rPr>
                <a:t>Decompensated</a:t>
              </a:r>
            </a:p>
          </p:txBody>
        </p:sp>
        <p:sp>
          <p:nvSpPr>
            <p:cNvPr id="16409" name="Freeform 25"/>
            <p:cNvSpPr>
              <a:spLocks/>
            </p:cNvSpPr>
            <p:nvPr/>
          </p:nvSpPr>
          <p:spPr bwMode="auto">
            <a:xfrm>
              <a:off x="838200" y="4114800"/>
              <a:ext cx="6172200" cy="1600200"/>
            </a:xfrm>
            <a:custGeom>
              <a:avLst/>
              <a:gdLst>
                <a:gd name="T0" fmla="*/ 0 w 3696"/>
                <a:gd name="T1" fmla="*/ 2147483647 h 944"/>
                <a:gd name="T2" fmla="*/ 2147483647 w 3696"/>
                <a:gd name="T3" fmla="*/ 2147483647 h 944"/>
                <a:gd name="T4" fmla="*/ 2147483647 w 3696"/>
                <a:gd name="T5" fmla="*/ 2147483647 h 944"/>
                <a:gd name="T6" fmla="*/ 2147483647 w 3696"/>
                <a:gd name="T7" fmla="*/ 0 h 944"/>
                <a:gd name="T8" fmla="*/ 0 60000 65536"/>
                <a:gd name="T9" fmla="*/ 0 60000 65536"/>
                <a:gd name="T10" fmla="*/ 0 60000 65536"/>
                <a:gd name="T11" fmla="*/ 0 60000 65536"/>
                <a:gd name="T12" fmla="*/ 0 w 3696"/>
                <a:gd name="T13" fmla="*/ 0 h 944"/>
                <a:gd name="T14" fmla="*/ 3696 w 3696"/>
                <a:gd name="T15" fmla="*/ 944 h 944"/>
              </a:gdLst>
              <a:ahLst/>
              <a:cxnLst>
                <a:cxn ang="T8">
                  <a:pos x="T0" y="T1"/>
                </a:cxn>
                <a:cxn ang="T9">
                  <a:pos x="T2" y="T3"/>
                </a:cxn>
                <a:cxn ang="T10">
                  <a:pos x="T4" y="T5"/>
                </a:cxn>
                <a:cxn ang="T11">
                  <a:pos x="T6" y="T7"/>
                </a:cxn>
              </a:cxnLst>
              <a:rect l="T12" t="T13" r="T14" b="T15"/>
              <a:pathLst>
                <a:path w="3696" h="944">
                  <a:moveTo>
                    <a:pt x="0" y="912"/>
                  </a:moveTo>
                  <a:cubicBezTo>
                    <a:pt x="704" y="928"/>
                    <a:pt x="1408" y="944"/>
                    <a:pt x="1872" y="912"/>
                  </a:cubicBezTo>
                  <a:cubicBezTo>
                    <a:pt x="2336" y="880"/>
                    <a:pt x="2480" y="872"/>
                    <a:pt x="2784" y="720"/>
                  </a:cubicBezTo>
                  <a:cubicBezTo>
                    <a:pt x="3088" y="568"/>
                    <a:pt x="3544" y="120"/>
                    <a:pt x="3696" y="0"/>
                  </a:cubicBezTo>
                </a:path>
              </a:pathLst>
            </a:custGeom>
            <a:noFill/>
            <a:ln w="57150">
              <a:gradFill flip="none" rotWithShape="1">
                <a:gsLst>
                  <a:gs pos="0">
                    <a:schemeClr val="tx2">
                      <a:lumMod val="60000"/>
                      <a:lumOff val="40000"/>
                    </a:schemeClr>
                  </a:gs>
                  <a:gs pos="100000">
                    <a:srgbClr val="000099"/>
                  </a:gs>
                </a:gsLst>
                <a:lin ang="0" scaled="1"/>
                <a:tileRect/>
              </a:gradFill>
              <a:round/>
              <a:headEnd/>
              <a:tailEnd type="triangle" w="med" len="med"/>
            </a:ln>
            <a:effectLst>
              <a:prstShdw prst="shdw17" dist="17961" dir="2700000">
                <a:srgbClr val="6A8495"/>
              </a:prstShdw>
            </a:effectLst>
          </p:spPr>
          <p:txBody>
            <a:bodyPr/>
            <a:lstStyle/>
            <a:p>
              <a:pPr>
                <a:defRPr/>
              </a:pPr>
              <a:endParaRPr lang="en-US" dirty="0">
                <a:solidFill>
                  <a:srgbClr val="000000"/>
                </a:solidFill>
                <a:latin typeface="Arial" charset="0"/>
                <a:cs typeface="Arial" charset="0"/>
              </a:endParaRPr>
            </a:p>
          </p:txBody>
        </p:sp>
      </p:grpSp>
      <p:sp>
        <p:nvSpPr>
          <p:cNvPr id="24" name="Line 21"/>
          <p:cNvSpPr>
            <a:spLocks noChangeShapeType="1"/>
          </p:cNvSpPr>
          <p:nvPr/>
        </p:nvSpPr>
        <p:spPr bwMode="auto">
          <a:xfrm flipV="1">
            <a:off x="990600" y="2514600"/>
            <a:ext cx="7467600" cy="2667000"/>
          </a:xfrm>
          <a:prstGeom prst="line">
            <a:avLst/>
          </a:prstGeom>
          <a:noFill/>
          <a:ln w="38100">
            <a:solidFill>
              <a:schemeClr val="bg1">
                <a:lumMod val="85000"/>
              </a:schemeClr>
            </a:solidFill>
            <a:prstDash val="dash"/>
            <a:round/>
            <a:headEnd/>
            <a:tailEnd type="triangle" w="med" len="med"/>
          </a:ln>
          <a:effectLst>
            <a:prstShdw prst="shdw18" dist="17961" dir="13500000">
              <a:schemeClr val="bg1">
                <a:gamma/>
                <a:shade val="60000"/>
                <a:invGamma/>
              </a:schemeClr>
            </a:prstShdw>
          </a:effectLst>
        </p:spPr>
        <p:txBody>
          <a:bodyPr wrap="none" anchor="ctr"/>
          <a:lstStyle/>
          <a:p>
            <a:pPr>
              <a:defRPr/>
            </a:pPr>
            <a:endParaRPr lang="en-US" dirty="0">
              <a:solidFill>
                <a:srgbClr val="000000"/>
              </a:solidFill>
              <a:latin typeface="Arial" charset="0"/>
              <a:cs typeface="Arial" charset="0"/>
            </a:endParaRPr>
          </a:p>
        </p:txBody>
      </p:sp>
      <p:sp>
        <p:nvSpPr>
          <p:cNvPr id="26630" name="Text Box 22"/>
          <p:cNvSpPr txBox="1">
            <a:spLocks noChangeArrowheads="1"/>
          </p:cNvSpPr>
          <p:nvPr/>
        </p:nvSpPr>
        <p:spPr bwMode="auto">
          <a:xfrm rot="-1171304">
            <a:off x="1814550" y="4540676"/>
            <a:ext cx="1801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altLang="en-US" b="1" dirty="0">
                <a:solidFill>
                  <a:schemeClr val="tx2"/>
                </a:solidFill>
                <a:latin typeface="Arial" charset="0"/>
                <a:cs typeface="Arial" charset="0"/>
              </a:rPr>
              <a:t>Symptoms</a:t>
            </a:r>
          </a:p>
        </p:txBody>
      </p:sp>
    </p:spTree>
    <p:extLst>
      <p:ext uri="{BB962C8B-B14F-4D97-AF65-F5344CB8AC3E}">
        <p14:creationId xmlns:p14="http://schemas.microsoft.com/office/powerpoint/2010/main" val="263089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5"/>
          <p:cNvSpPr>
            <a:spLocks noGrp="1"/>
          </p:cNvSpPr>
          <p:nvPr>
            <p:ph type="title"/>
          </p:nvPr>
        </p:nvSpPr>
        <p:spPr/>
        <p:txBody>
          <a:bodyPr/>
          <a:lstStyle/>
          <a:p>
            <a:pPr eaLnBrk="1" hangingPunct="1"/>
            <a:r>
              <a:rPr lang="en-GB" dirty="0" smtClean="0">
                <a:latin typeface="Arial" charset="0"/>
              </a:rPr>
              <a:t>General measures </a:t>
            </a:r>
          </a:p>
        </p:txBody>
      </p:sp>
      <p:sp>
        <p:nvSpPr>
          <p:cNvPr id="78850" name="Rectangle 6"/>
          <p:cNvSpPr>
            <a:spLocks noGrp="1" noChangeArrowheads="1"/>
          </p:cNvSpPr>
          <p:nvPr>
            <p:ph type="body" idx="1"/>
          </p:nvPr>
        </p:nvSpPr>
        <p:spPr bwMode="auto">
          <a:xfrm>
            <a:off x="929482" y="1447800"/>
            <a:ext cx="7315200" cy="4114800"/>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buFont typeface="Arial" panose="020B0604020202020204" pitchFamily="34" charset="0"/>
              <a:buChar char="•"/>
            </a:pPr>
            <a:r>
              <a:rPr lang="en-GB" sz="2800" dirty="0" smtClean="0"/>
              <a:t>General measures</a:t>
            </a:r>
          </a:p>
          <a:p>
            <a:pPr lvl="1" eaLnBrk="1" hangingPunct="1"/>
            <a:r>
              <a:rPr lang="en-GB" dirty="0"/>
              <a:t>L</a:t>
            </a:r>
            <a:r>
              <a:rPr lang="en-GB" sz="2400" dirty="0" smtClean="0"/>
              <a:t>imit effects of external circumstances </a:t>
            </a:r>
          </a:p>
          <a:p>
            <a:pPr lvl="2" eaLnBrk="1" hangingPunct="1"/>
            <a:r>
              <a:rPr lang="en-US" sz="2000" dirty="0" smtClean="0"/>
              <a:t>avoid pregnancy</a:t>
            </a:r>
          </a:p>
          <a:p>
            <a:pPr lvl="2" eaLnBrk="1" hangingPunct="1"/>
            <a:r>
              <a:rPr lang="en-US" sz="2000" dirty="0" smtClean="0"/>
              <a:t>prevention and prompt treatment of chest infections</a:t>
            </a:r>
          </a:p>
          <a:p>
            <a:pPr lvl="2" eaLnBrk="1" hangingPunct="1"/>
            <a:r>
              <a:rPr lang="en-US" sz="2000" dirty="0" smtClean="0"/>
              <a:t>awareness of the potential effects of altitude</a:t>
            </a:r>
          </a:p>
          <a:p>
            <a:pPr marL="914400" lvl="2" indent="0" eaLnBrk="1" hangingPunct="1">
              <a:buNone/>
            </a:pPr>
            <a:endParaRPr lang="en-GB" sz="2000" baseline="30000" dirty="0" smtClean="0"/>
          </a:p>
          <a:p>
            <a:pPr marL="457200" indent="-457200" eaLnBrk="1" hangingPunct="1">
              <a:buFont typeface="Arial" panose="020B0604020202020204" pitchFamily="34" charset="0"/>
              <a:buChar char="•"/>
            </a:pPr>
            <a:r>
              <a:rPr lang="en-GB" sz="2800" dirty="0" smtClean="0"/>
              <a:t>Conventional or supportive therapy</a:t>
            </a:r>
          </a:p>
          <a:p>
            <a:pPr lvl="1" eaLnBrk="1" hangingPunct="1"/>
            <a:r>
              <a:rPr lang="en-GB" sz="2400" dirty="0" smtClean="0"/>
              <a:t>Provide symptomatic benefit</a:t>
            </a:r>
          </a:p>
          <a:p>
            <a:pPr lvl="2" eaLnBrk="1" hangingPunct="1"/>
            <a:r>
              <a:rPr lang="en-GB" sz="2000" dirty="0" smtClean="0"/>
              <a:t>supplemental oxygen</a:t>
            </a:r>
          </a:p>
          <a:p>
            <a:pPr lvl="2" eaLnBrk="1" hangingPunct="1"/>
            <a:r>
              <a:rPr lang="en-US" sz="2000" dirty="0" smtClean="0"/>
              <a:t>oral anticoagulants</a:t>
            </a:r>
          </a:p>
          <a:p>
            <a:pPr lvl="2" eaLnBrk="1" hangingPunct="1"/>
            <a:r>
              <a:rPr lang="en-US" sz="2000" dirty="0" smtClean="0"/>
              <a:t>diuretics</a:t>
            </a:r>
          </a:p>
        </p:txBody>
      </p:sp>
    </p:spTree>
    <p:extLst>
      <p:ext uri="{BB962C8B-B14F-4D97-AF65-F5344CB8AC3E}">
        <p14:creationId xmlns:p14="http://schemas.microsoft.com/office/powerpoint/2010/main" val="328640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4"/>
          <p:cNvSpPr>
            <a:spLocks noGrp="1"/>
          </p:cNvSpPr>
          <p:nvPr>
            <p:ph type="title"/>
          </p:nvPr>
        </p:nvSpPr>
        <p:spPr/>
        <p:txBody>
          <a:bodyPr/>
          <a:lstStyle/>
          <a:p>
            <a:pPr eaLnBrk="1" hangingPunct="1"/>
            <a:r>
              <a:rPr lang="en-GB" smtClean="0">
                <a:latin typeface="Arial" charset="0"/>
              </a:rPr>
              <a:t>Advanced (PAH-specific) therapy</a:t>
            </a:r>
          </a:p>
        </p:txBody>
      </p:sp>
      <p:sp>
        <p:nvSpPr>
          <p:cNvPr id="80898" name="Rectangle 5"/>
          <p:cNvSpPr>
            <a:spLocks noGrp="1" noChangeArrowheads="1"/>
          </p:cNvSpPr>
          <p:nvPr>
            <p:ph type="body" idx="1"/>
          </p:nvPr>
        </p:nvSpPr>
        <p:spPr bwMode="auto">
          <a:xfrm>
            <a:off x="457200" y="1600200"/>
            <a:ext cx="8229600" cy="5257800"/>
          </a:xfrm>
          <a:noFill/>
          <a:ln algn="ctr">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buFont typeface="Arial" panose="020B0604020202020204" pitchFamily="34" charset="0"/>
              <a:buChar char="•"/>
            </a:pPr>
            <a:r>
              <a:rPr lang="en-GB" sz="2800" dirty="0" smtClean="0"/>
              <a:t>Endothelin receptor antagonists (ERAs)</a:t>
            </a:r>
          </a:p>
          <a:p>
            <a:pPr marL="457200" indent="-457200" eaLnBrk="1" hangingPunct="1">
              <a:buFont typeface="Arial" panose="020B0604020202020204" pitchFamily="34" charset="0"/>
              <a:buChar char="•"/>
            </a:pPr>
            <a:endParaRPr lang="en-GB" sz="2800" dirty="0" smtClean="0"/>
          </a:p>
          <a:p>
            <a:pPr marL="457200" indent="-457200" eaLnBrk="1" hangingPunct="1">
              <a:lnSpc>
                <a:spcPct val="95000"/>
              </a:lnSpc>
              <a:spcBef>
                <a:spcPct val="0"/>
              </a:spcBef>
              <a:buFont typeface="Arial" panose="020B0604020202020204" pitchFamily="34" charset="0"/>
              <a:buChar char="•"/>
            </a:pPr>
            <a:r>
              <a:rPr lang="en-US" sz="2800" dirty="0" smtClean="0"/>
              <a:t>Synthetic </a:t>
            </a:r>
            <a:r>
              <a:rPr lang="en-US" sz="2800" dirty="0" err="1" smtClean="0"/>
              <a:t>prostacyclins</a:t>
            </a:r>
            <a:r>
              <a:rPr lang="en-US" sz="2800" dirty="0" smtClean="0"/>
              <a:t> and prostacyclin analogues  </a:t>
            </a:r>
          </a:p>
          <a:p>
            <a:pPr marL="457200" indent="-457200" eaLnBrk="1" hangingPunct="1">
              <a:lnSpc>
                <a:spcPct val="95000"/>
              </a:lnSpc>
              <a:spcBef>
                <a:spcPct val="0"/>
              </a:spcBef>
              <a:buFont typeface="Arial" panose="020B0604020202020204" pitchFamily="34" charset="0"/>
              <a:buChar char="•"/>
            </a:pPr>
            <a:endParaRPr lang="en-US" sz="2800" dirty="0" smtClean="0"/>
          </a:p>
          <a:p>
            <a:pPr marL="457200" indent="-457200" eaLnBrk="1" hangingPunct="1">
              <a:lnSpc>
                <a:spcPct val="95000"/>
              </a:lnSpc>
              <a:spcBef>
                <a:spcPct val="0"/>
              </a:spcBef>
              <a:buFont typeface="Arial" panose="020B0604020202020204" pitchFamily="34" charset="0"/>
              <a:buChar char="•"/>
            </a:pPr>
            <a:r>
              <a:rPr lang="en-GB" sz="2800" dirty="0" smtClean="0"/>
              <a:t>Phosphodiesterase-5 (PDE-5) inhibitors </a:t>
            </a:r>
          </a:p>
          <a:p>
            <a:pPr marL="457200" indent="-457200" eaLnBrk="1" hangingPunct="1">
              <a:lnSpc>
                <a:spcPct val="95000"/>
              </a:lnSpc>
              <a:spcBef>
                <a:spcPct val="0"/>
              </a:spcBef>
              <a:buFont typeface="Arial" panose="020B0604020202020204" pitchFamily="34" charset="0"/>
              <a:buChar char="•"/>
            </a:pPr>
            <a:endParaRPr lang="en-GB" sz="2800" dirty="0" smtClean="0"/>
          </a:p>
          <a:p>
            <a:pPr marL="457200" indent="-457200" eaLnBrk="1" hangingPunct="1">
              <a:lnSpc>
                <a:spcPct val="95000"/>
              </a:lnSpc>
              <a:spcBef>
                <a:spcPct val="0"/>
              </a:spcBef>
              <a:buFont typeface="Arial" panose="020B0604020202020204" pitchFamily="34" charset="0"/>
              <a:buChar char="•"/>
            </a:pPr>
            <a:r>
              <a:rPr lang="en-GB" sz="2800" dirty="0" smtClean="0"/>
              <a:t>Guanylate </a:t>
            </a:r>
            <a:r>
              <a:rPr lang="en-GB" sz="2800" dirty="0"/>
              <a:t>cyclase </a:t>
            </a:r>
            <a:r>
              <a:rPr lang="en-GB" sz="2800" dirty="0" smtClean="0"/>
              <a:t>stimulator</a:t>
            </a:r>
            <a:endParaRPr lang="en-GB" sz="2800" dirty="0"/>
          </a:p>
        </p:txBody>
      </p:sp>
    </p:spTree>
    <p:extLst>
      <p:ext uri="{BB962C8B-B14F-4D97-AF65-F5344CB8AC3E}">
        <p14:creationId xmlns:p14="http://schemas.microsoft.com/office/powerpoint/2010/main" val="79389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0" y="152400"/>
            <a:ext cx="9296400" cy="1068387"/>
          </a:xfrm>
        </p:spPr>
        <p:txBody>
          <a:bodyPr/>
          <a:lstStyle/>
          <a:p>
            <a:pPr algn="l" eaLnBrk="1" hangingPunct="1">
              <a:defRPr/>
            </a:pPr>
            <a:r>
              <a:rPr lang="en-US" sz="4000" b="1" dirty="0" smtClean="0"/>
              <a:t>SILDENAFIL (</a:t>
            </a:r>
            <a:r>
              <a:rPr lang="en-US" sz="4000" b="1" dirty="0" err="1" smtClean="0"/>
              <a:t>Revatio</a:t>
            </a:r>
            <a:r>
              <a:rPr lang="en-US" sz="4000" b="1" dirty="0" smtClean="0"/>
              <a:t>) / TADALAFIL (</a:t>
            </a:r>
            <a:r>
              <a:rPr lang="en-US" sz="4000" b="1" dirty="0" err="1" smtClean="0"/>
              <a:t>Adcirca</a:t>
            </a:r>
            <a:r>
              <a:rPr lang="en-US" sz="4000" b="1" dirty="0" smtClean="0"/>
              <a:t>)</a:t>
            </a:r>
            <a:endParaRPr lang="en-US" sz="4800" b="1" dirty="0" smtClean="0"/>
          </a:p>
        </p:txBody>
      </p:sp>
      <p:sp>
        <p:nvSpPr>
          <p:cNvPr id="25603" name="Rectangle 3"/>
          <p:cNvSpPr>
            <a:spLocks noGrp="1" noRot="1" noChangeArrowheads="1"/>
          </p:cNvSpPr>
          <p:nvPr>
            <p:ph type="body" idx="1"/>
          </p:nvPr>
        </p:nvSpPr>
        <p:spPr>
          <a:xfrm>
            <a:off x="838200" y="1674813"/>
            <a:ext cx="7696200" cy="4572000"/>
          </a:xfrm>
        </p:spPr>
        <p:txBody>
          <a:bodyPr/>
          <a:lstStyle/>
          <a:p>
            <a:pPr eaLnBrk="1" hangingPunct="1">
              <a:lnSpc>
                <a:spcPct val="80000"/>
              </a:lnSpc>
              <a:defRPr/>
            </a:pPr>
            <a:endParaRPr lang="en-US" sz="2000" dirty="0" smtClean="0"/>
          </a:p>
          <a:p>
            <a:pPr eaLnBrk="1" hangingPunct="1">
              <a:lnSpc>
                <a:spcPct val="80000"/>
              </a:lnSpc>
              <a:buFont typeface="Arial" panose="020B0604020202020204" pitchFamily="34" charset="0"/>
              <a:buChar char="•"/>
              <a:defRPr/>
            </a:pPr>
            <a:r>
              <a:rPr lang="en-US" sz="2400" dirty="0" smtClean="0"/>
              <a:t>PDE – 5 Inhibitor</a:t>
            </a:r>
          </a:p>
          <a:p>
            <a:pPr eaLnBrk="1" hangingPunct="1">
              <a:lnSpc>
                <a:spcPct val="80000"/>
              </a:lnSpc>
              <a:buFont typeface="Arial" panose="020B0604020202020204" pitchFamily="34" charset="0"/>
              <a:buChar char="•"/>
              <a:defRPr/>
            </a:pPr>
            <a:endParaRPr lang="en-US" sz="2400" dirty="0" smtClean="0"/>
          </a:p>
          <a:p>
            <a:pPr eaLnBrk="1" hangingPunct="1">
              <a:lnSpc>
                <a:spcPct val="80000"/>
              </a:lnSpc>
              <a:buFont typeface="Arial" panose="020B0604020202020204" pitchFamily="34" charset="0"/>
              <a:buChar char="•"/>
              <a:defRPr/>
            </a:pPr>
            <a:r>
              <a:rPr lang="en-US" sz="2400" dirty="0" smtClean="0"/>
              <a:t>Found abundantly in pulmonary vasculature</a:t>
            </a:r>
          </a:p>
          <a:p>
            <a:pPr eaLnBrk="1" hangingPunct="1">
              <a:lnSpc>
                <a:spcPct val="80000"/>
              </a:lnSpc>
              <a:buFont typeface="Arial" panose="020B0604020202020204" pitchFamily="34" charset="0"/>
              <a:buChar char="•"/>
              <a:defRPr/>
            </a:pPr>
            <a:endParaRPr lang="en-US" sz="2400" dirty="0" smtClean="0"/>
          </a:p>
          <a:p>
            <a:pPr eaLnBrk="1" hangingPunct="1">
              <a:lnSpc>
                <a:spcPct val="80000"/>
              </a:lnSpc>
              <a:buFont typeface="Arial" panose="020B0604020202020204" pitchFamily="34" charset="0"/>
              <a:buChar char="•"/>
              <a:defRPr/>
            </a:pPr>
            <a:r>
              <a:rPr lang="en-US" sz="2400" dirty="0" smtClean="0"/>
              <a:t>Inhibits proliferation</a:t>
            </a:r>
          </a:p>
          <a:p>
            <a:pPr eaLnBrk="1" hangingPunct="1">
              <a:lnSpc>
                <a:spcPct val="80000"/>
              </a:lnSpc>
              <a:buFont typeface="Arial" panose="020B0604020202020204" pitchFamily="34" charset="0"/>
              <a:buChar char="•"/>
              <a:defRPr/>
            </a:pPr>
            <a:endParaRPr lang="en-US" sz="2400" dirty="0" smtClean="0"/>
          </a:p>
          <a:p>
            <a:pPr eaLnBrk="1" hangingPunct="1">
              <a:lnSpc>
                <a:spcPct val="80000"/>
              </a:lnSpc>
              <a:buFont typeface="Arial" panose="020B0604020202020204" pitchFamily="34" charset="0"/>
              <a:buChar char="•"/>
              <a:defRPr/>
            </a:pPr>
            <a:r>
              <a:rPr lang="en-US" sz="2400" dirty="0" smtClean="0"/>
              <a:t>Potent pulmonary vasodilation</a:t>
            </a:r>
          </a:p>
          <a:p>
            <a:pPr eaLnBrk="1" hangingPunct="1">
              <a:lnSpc>
                <a:spcPct val="80000"/>
              </a:lnSpc>
              <a:buFont typeface="Arial" panose="020B0604020202020204" pitchFamily="34" charset="0"/>
              <a:buChar char="•"/>
              <a:defRPr/>
            </a:pPr>
            <a:endParaRPr lang="en-US" sz="2400" dirty="0" smtClean="0"/>
          </a:p>
          <a:p>
            <a:pPr eaLnBrk="1" hangingPunct="1">
              <a:lnSpc>
                <a:spcPct val="80000"/>
              </a:lnSpc>
              <a:buFont typeface="Arial" panose="020B0604020202020204" pitchFamily="34" charset="0"/>
              <a:buChar char="•"/>
              <a:defRPr/>
            </a:pPr>
            <a:r>
              <a:rPr lang="en-US" sz="2400" dirty="0" smtClean="0"/>
              <a:t>Increased epistaxis and GI bleed</a:t>
            </a:r>
          </a:p>
          <a:p>
            <a:pPr eaLnBrk="1" hangingPunct="1">
              <a:lnSpc>
                <a:spcPct val="80000"/>
              </a:lnSpc>
              <a:buFont typeface="Arial" panose="020B0604020202020204" pitchFamily="34" charset="0"/>
              <a:buChar char="•"/>
              <a:defRPr/>
            </a:pPr>
            <a:endParaRPr lang="en-US" sz="2400" dirty="0" smtClean="0"/>
          </a:p>
          <a:p>
            <a:pPr eaLnBrk="1" hangingPunct="1">
              <a:lnSpc>
                <a:spcPct val="80000"/>
              </a:lnSpc>
              <a:buFont typeface="Arial" panose="020B0604020202020204" pitchFamily="34" charset="0"/>
              <a:buChar char="•"/>
              <a:defRPr/>
            </a:pPr>
            <a:r>
              <a:rPr lang="en-US" sz="2400" dirty="0" smtClean="0"/>
              <a:t>Can’t prescribe nitrates</a:t>
            </a:r>
          </a:p>
          <a:p>
            <a:pPr marL="0" indent="0" eaLnBrk="1" hangingPunct="1">
              <a:lnSpc>
                <a:spcPct val="80000"/>
              </a:lnSpc>
              <a:buFont typeface="Arial" charset="0"/>
              <a:buNone/>
              <a:defRPr/>
            </a:pPr>
            <a:endParaRPr lang="en-US" sz="2000" dirty="0" smtClean="0"/>
          </a:p>
        </p:txBody>
      </p:sp>
    </p:spTree>
    <p:extLst>
      <p:ext uri="{BB962C8B-B14F-4D97-AF65-F5344CB8AC3E}">
        <p14:creationId xmlns:p14="http://schemas.microsoft.com/office/powerpoint/2010/main" val="102339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52400" y="0"/>
            <a:ext cx="8610600" cy="1292225"/>
          </a:xfrm>
        </p:spPr>
        <p:txBody>
          <a:bodyPr/>
          <a:lstStyle/>
          <a:p>
            <a:pPr algn="l" eaLnBrk="1" hangingPunct="1">
              <a:defRPr/>
            </a:pPr>
            <a:r>
              <a:rPr lang="en-US" b="1" dirty="0" smtClean="0"/>
              <a:t>BOSENTAN (</a:t>
            </a:r>
            <a:r>
              <a:rPr lang="en-US" b="1" dirty="0" err="1" smtClean="0"/>
              <a:t>Tracleer</a:t>
            </a:r>
            <a:r>
              <a:rPr lang="en-US" b="1" dirty="0" smtClean="0"/>
              <a:t>) / AMBRISENTAN (</a:t>
            </a:r>
            <a:r>
              <a:rPr lang="en-US" b="1" dirty="0" err="1" smtClean="0"/>
              <a:t>Letairis</a:t>
            </a:r>
            <a:r>
              <a:rPr lang="en-US" b="1" dirty="0" smtClean="0"/>
              <a:t>) / MACITENTAN (</a:t>
            </a:r>
            <a:r>
              <a:rPr lang="en-US" b="1" dirty="0" err="1" smtClean="0"/>
              <a:t>Opsumit</a:t>
            </a:r>
            <a:r>
              <a:rPr lang="en-US" b="1" dirty="0" smtClean="0"/>
              <a:t>)</a:t>
            </a:r>
          </a:p>
        </p:txBody>
      </p:sp>
      <p:sp>
        <p:nvSpPr>
          <p:cNvPr id="22531" name="Rectangle 3"/>
          <p:cNvSpPr>
            <a:spLocks noGrp="1" noRot="1" noChangeArrowheads="1"/>
          </p:cNvSpPr>
          <p:nvPr>
            <p:ph type="body" idx="1"/>
          </p:nvPr>
        </p:nvSpPr>
        <p:spPr>
          <a:xfrm>
            <a:off x="457200" y="1752600"/>
            <a:ext cx="8382000" cy="4113213"/>
          </a:xfrm>
        </p:spPr>
        <p:txBody>
          <a:bodyPr/>
          <a:lstStyle/>
          <a:p>
            <a:pPr marL="457200" indent="-457200" eaLnBrk="1" hangingPunct="1">
              <a:lnSpc>
                <a:spcPct val="80000"/>
              </a:lnSpc>
              <a:buFont typeface="Arial" panose="020B0604020202020204" pitchFamily="34" charset="0"/>
              <a:buChar char="•"/>
              <a:defRPr/>
            </a:pPr>
            <a:r>
              <a:rPr lang="en-US" sz="2800" dirty="0" smtClean="0"/>
              <a:t>ET – 1  antagonist</a:t>
            </a:r>
          </a:p>
          <a:p>
            <a:pPr marL="457200" indent="-457200" eaLnBrk="1" hangingPunct="1">
              <a:lnSpc>
                <a:spcPct val="80000"/>
              </a:lnSpc>
              <a:buFont typeface="Arial" panose="020B0604020202020204" pitchFamily="34" charset="0"/>
              <a:buChar char="•"/>
              <a:defRPr/>
            </a:pPr>
            <a:endParaRPr lang="en-US" sz="2800" dirty="0" smtClean="0"/>
          </a:p>
          <a:p>
            <a:pPr marL="457200" indent="-457200" eaLnBrk="1" hangingPunct="1">
              <a:lnSpc>
                <a:spcPct val="80000"/>
              </a:lnSpc>
              <a:buFont typeface="Arial" panose="020B0604020202020204" pitchFamily="34" charset="0"/>
              <a:buChar char="•"/>
              <a:defRPr/>
            </a:pPr>
            <a:r>
              <a:rPr lang="en-US" sz="2800" dirty="0" smtClean="0"/>
              <a:t>Binds ET</a:t>
            </a:r>
            <a:r>
              <a:rPr lang="en-US" sz="2800" baseline="-25000" dirty="0" smtClean="0"/>
              <a:t>A</a:t>
            </a:r>
            <a:r>
              <a:rPr lang="en-US" sz="2800" dirty="0" smtClean="0"/>
              <a:t> – ET</a:t>
            </a:r>
            <a:r>
              <a:rPr lang="en-US" sz="2800" baseline="-25000" dirty="0" smtClean="0"/>
              <a:t>B</a:t>
            </a:r>
            <a:r>
              <a:rPr lang="en-US" sz="2800" dirty="0" smtClean="0"/>
              <a:t> receptors in endothelium and vascular smooth muscle</a:t>
            </a:r>
          </a:p>
          <a:p>
            <a:pPr marL="457200" indent="-457200" eaLnBrk="1" hangingPunct="1">
              <a:lnSpc>
                <a:spcPct val="80000"/>
              </a:lnSpc>
              <a:buFont typeface="Arial" panose="020B0604020202020204" pitchFamily="34" charset="0"/>
              <a:buChar char="•"/>
              <a:defRPr/>
            </a:pPr>
            <a:endParaRPr lang="en-US" sz="2800" dirty="0" smtClean="0"/>
          </a:p>
          <a:p>
            <a:pPr marL="457200" indent="-457200" eaLnBrk="1" hangingPunct="1">
              <a:lnSpc>
                <a:spcPct val="80000"/>
              </a:lnSpc>
              <a:buFont typeface="Arial" panose="020B0604020202020204" pitchFamily="34" charset="0"/>
              <a:buChar char="•"/>
              <a:defRPr/>
            </a:pPr>
            <a:r>
              <a:rPr lang="en-US" sz="2800" dirty="0" smtClean="0"/>
              <a:t>Oral agents</a:t>
            </a:r>
          </a:p>
          <a:p>
            <a:pPr marL="457200" indent="-457200" eaLnBrk="1" hangingPunct="1">
              <a:lnSpc>
                <a:spcPct val="80000"/>
              </a:lnSpc>
              <a:buFont typeface="Arial" panose="020B0604020202020204" pitchFamily="34" charset="0"/>
              <a:buChar char="•"/>
              <a:defRPr/>
            </a:pPr>
            <a:endParaRPr lang="en-US" sz="2800" dirty="0"/>
          </a:p>
          <a:p>
            <a:pPr marL="457200" indent="-457200" eaLnBrk="1" hangingPunct="1">
              <a:lnSpc>
                <a:spcPct val="80000"/>
              </a:lnSpc>
              <a:buFont typeface="Arial" panose="020B0604020202020204" pitchFamily="34" charset="0"/>
              <a:buChar char="•"/>
              <a:defRPr/>
            </a:pPr>
            <a:r>
              <a:rPr lang="en-US" sz="2800" dirty="0" smtClean="0"/>
              <a:t>Caution in pregnancy</a:t>
            </a:r>
          </a:p>
          <a:p>
            <a:pPr marL="457200" indent="-457200" eaLnBrk="1" hangingPunct="1">
              <a:lnSpc>
                <a:spcPct val="80000"/>
              </a:lnSpc>
              <a:buFont typeface="Arial" panose="020B0604020202020204" pitchFamily="34" charset="0"/>
              <a:buChar char="•"/>
              <a:defRPr/>
            </a:pPr>
            <a:endParaRPr lang="en-US" sz="2800" dirty="0"/>
          </a:p>
          <a:p>
            <a:pPr marL="457200" indent="-457200" eaLnBrk="1" hangingPunct="1">
              <a:lnSpc>
                <a:spcPct val="80000"/>
              </a:lnSpc>
              <a:buFont typeface="Arial" panose="020B0604020202020204" pitchFamily="34" charset="0"/>
              <a:buChar char="•"/>
              <a:defRPr/>
            </a:pPr>
            <a:r>
              <a:rPr lang="en-US" sz="2800" dirty="0" smtClean="0"/>
              <a:t>Caution hepatotoxicity</a:t>
            </a:r>
          </a:p>
          <a:p>
            <a:pPr marL="0" indent="0" eaLnBrk="1" hangingPunct="1">
              <a:lnSpc>
                <a:spcPct val="80000"/>
              </a:lnSpc>
              <a:buFont typeface="Arial" charset="0"/>
              <a:buNone/>
              <a:defRPr/>
            </a:pPr>
            <a:endParaRPr lang="en-US" sz="2000" dirty="0" smtClean="0"/>
          </a:p>
        </p:txBody>
      </p:sp>
    </p:spTree>
    <p:extLst>
      <p:ext uri="{BB962C8B-B14F-4D97-AF65-F5344CB8AC3E}">
        <p14:creationId xmlns:p14="http://schemas.microsoft.com/office/powerpoint/2010/main" val="85208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RIOCIGUAT</a:t>
            </a:r>
            <a:r>
              <a:rPr lang="en-US" dirty="0" smtClean="0"/>
              <a:t> (</a:t>
            </a:r>
            <a:r>
              <a:rPr lang="en-US" dirty="0" err="1" smtClean="0"/>
              <a:t>Adempas</a:t>
            </a:r>
            <a:r>
              <a:rPr lang="en-US" dirty="0" smtClean="0"/>
              <a:t>)</a:t>
            </a:r>
            <a:endParaRPr lang="en-US" dirty="0"/>
          </a:p>
        </p:txBody>
      </p:sp>
      <p:sp>
        <p:nvSpPr>
          <p:cNvPr id="3" name="Content Placeholder 2"/>
          <p:cNvSpPr>
            <a:spLocks noGrp="1"/>
          </p:cNvSpPr>
          <p:nvPr>
            <p:ph idx="1"/>
          </p:nvPr>
        </p:nvSpPr>
        <p:spPr>
          <a:xfrm>
            <a:off x="838200" y="1447800"/>
            <a:ext cx="7315200" cy="4114800"/>
          </a:xfrm>
        </p:spPr>
        <p:txBody>
          <a:bodyPr/>
          <a:lstStyle/>
          <a:p>
            <a:pPr marL="457200" indent="-457200">
              <a:buFont typeface="Arial" panose="020B0604020202020204" pitchFamily="34" charset="0"/>
              <a:buChar char="•"/>
            </a:pPr>
            <a:r>
              <a:rPr lang="en-US" sz="2800" dirty="0" smtClean="0"/>
              <a:t>Oral agent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Approved for CTEPH and IPAH</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Contraindicated in pregnancy</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Cannot be combined with PDE5 </a:t>
            </a:r>
            <a:r>
              <a:rPr lang="en-US" sz="2800" dirty="0" err="1" smtClean="0"/>
              <a:t>inh</a:t>
            </a:r>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Variable plasma concentrations</a:t>
            </a:r>
            <a:endParaRPr lang="en-US" sz="2800" dirty="0"/>
          </a:p>
        </p:txBody>
      </p:sp>
    </p:spTree>
    <p:extLst>
      <p:ext uri="{BB962C8B-B14F-4D97-AF65-F5344CB8AC3E}">
        <p14:creationId xmlns:p14="http://schemas.microsoft.com/office/powerpoint/2010/main" val="55547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152400" y="152400"/>
            <a:ext cx="8001000" cy="1293812"/>
          </a:xfrm>
        </p:spPr>
        <p:txBody>
          <a:bodyPr/>
          <a:lstStyle/>
          <a:p>
            <a:pPr algn="l" eaLnBrk="1" hangingPunct="1">
              <a:defRPr/>
            </a:pPr>
            <a:r>
              <a:rPr lang="en-US" sz="4000" b="1" dirty="0" smtClean="0"/>
              <a:t>ILOPROST (</a:t>
            </a:r>
            <a:r>
              <a:rPr lang="en-US" sz="4000" b="1" dirty="0" err="1" smtClean="0"/>
              <a:t>Ventavis</a:t>
            </a:r>
            <a:r>
              <a:rPr lang="en-US" sz="4000" b="1" dirty="0" smtClean="0"/>
              <a:t>)</a:t>
            </a:r>
          </a:p>
        </p:txBody>
      </p:sp>
      <p:sp>
        <p:nvSpPr>
          <p:cNvPr id="26627" name="Rectangle 3"/>
          <p:cNvSpPr>
            <a:spLocks noGrp="1" noRot="1" noChangeArrowheads="1"/>
          </p:cNvSpPr>
          <p:nvPr>
            <p:ph type="body" idx="1"/>
          </p:nvPr>
        </p:nvSpPr>
        <p:spPr>
          <a:xfrm>
            <a:off x="474663" y="1933575"/>
            <a:ext cx="8023225" cy="3730625"/>
          </a:xfrm>
        </p:spPr>
        <p:txBody>
          <a:bodyPr/>
          <a:lstStyle/>
          <a:p>
            <a:pPr marL="457200" indent="-457200" eaLnBrk="1" hangingPunct="1">
              <a:buFont typeface="Arial" panose="020B0604020202020204" pitchFamily="34" charset="0"/>
              <a:buChar char="•"/>
              <a:defRPr/>
            </a:pPr>
            <a:r>
              <a:rPr lang="en-US" sz="2800" dirty="0" smtClean="0"/>
              <a:t>Inhaled prostacyclin derivative</a:t>
            </a:r>
          </a:p>
          <a:p>
            <a:pPr marL="457200" indent="-457200" eaLnBrk="1" hangingPunct="1">
              <a:buFont typeface="Arial" panose="020B0604020202020204" pitchFamily="34" charset="0"/>
              <a:buChar char="•"/>
              <a:defRPr/>
            </a:pPr>
            <a:endParaRPr lang="en-US" sz="2800" dirty="0" smtClean="0"/>
          </a:p>
          <a:p>
            <a:pPr marL="457200" indent="-457200" eaLnBrk="1" hangingPunct="1">
              <a:buFont typeface="Arial" panose="020B0604020202020204" pitchFamily="34" charset="0"/>
              <a:buChar char="•"/>
              <a:defRPr/>
            </a:pPr>
            <a:r>
              <a:rPr lang="en-US" sz="2800" dirty="0" smtClean="0"/>
              <a:t>6-9 treatments/day</a:t>
            </a:r>
          </a:p>
          <a:p>
            <a:pPr marL="457200" indent="-457200" eaLnBrk="1" hangingPunct="1">
              <a:buFont typeface="Arial" panose="020B0604020202020204" pitchFamily="34" charset="0"/>
              <a:buChar char="•"/>
              <a:defRPr/>
            </a:pPr>
            <a:endParaRPr lang="en-US" sz="2800" dirty="0" smtClean="0"/>
          </a:p>
          <a:p>
            <a:pPr marL="457200" indent="-457200" eaLnBrk="1" hangingPunct="1">
              <a:buFont typeface="Arial" panose="020B0604020202020204" pitchFamily="34" charset="0"/>
              <a:buChar char="•"/>
              <a:defRPr/>
            </a:pPr>
            <a:r>
              <a:rPr lang="en-US" sz="2800" dirty="0" smtClean="0"/>
              <a:t>10-15 minutes/treatment</a:t>
            </a:r>
          </a:p>
          <a:p>
            <a:pPr marL="457200" indent="-457200" eaLnBrk="1" hangingPunct="1">
              <a:buFont typeface="Arial" panose="020B0604020202020204" pitchFamily="34" charset="0"/>
              <a:buChar char="•"/>
              <a:defRPr/>
            </a:pPr>
            <a:endParaRPr lang="en-US" sz="2800" dirty="0"/>
          </a:p>
          <a:p>
            <a:pPr marL="457200" indent="-457200" eaLnBrk="1" hangingPunct="1">
              <a:buFont typeface="Arial" panose="020B0604020202020204" pitchFamily="34" charset="0"/>
              <a:buChar char="•"/>
              <a:defRPr/>
            </a:pPr>
            <a:r>
              <a:rPr lang="en-US" sz="2800" dirty="0" smtClean="0"/>
              <a:t>Demonstrated benefit in FC 4 patients</a:t>
            </a:r>
          </a:p>
        </p:txBody>
      </p:sp>
    </p:spTree>
    <p:extLst>
      <p:ext uri="{BB962C8B-B14F-4D97-AF65-F5344CB8AC3E}">
        <p14:creationId xmlns:p14="http://schemas.microsoft.com/office/powerpoint/2010/main" val="209646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algn="l" eaLnBrk="1" hangingPunct="1">
              <a:defRPr/>
            </a:pPr>
            <a:r>
              <a:rPr lang="en-US" sz="4000" b="1" dirty="0" smtClean="0"/>
              <a:t>EPOPROSTENOL (</a:t>
            </a:r>
            <a:r>
              <a:rPr lang="en-US" sz="4000" b="1" dirty="0" err="1" smtClean="0"/>
              <a:t>Flolan</a:t>
            </a:r>
            <a:r>
              <a:rPr lang="en-US" sz="4000" b="1" dirty="0" smtClean="0"/>
              <a:t>, </a:t>
            </a:r>
            <a:r>
              <a:rPr lang="en-US" sz="4000" b="1" dirty="0" err="1" smtClean="0"/>
              <a:t>Veletri</a:t>
            </a:r>
            <a:r>
              <a:rPr lang="en-US" sz="4000" b="1" dirty="0" smtClean="0"/>
              <a:t>)</a:t>
            </a:r>
          </a:p>
        </p:txBody>
      </p:sp>
      <p:sp>
        <p:nvSpPr>
          <p:cNvPr id="21507" name="Rectangle 3"/>
          <p:cNvSpPr>
            <a:spLocks noGrp="1" noRot="1" noChangeArrowheads="1"/>
          </p:cNvSpPr>
          <p:nvPr>
            <p:ph type="body" idx="1"/>
          </p:nvPr>
        </p:nvSpPr>
        <p:spPr>
          <a:xfrm>
            <a:off x="1143000" y="1524000"/>
            <a:ext cx="6973888" cy="5103813"/>
          </a:xfrm>
        </p:spPr>
        <p:txBody>
          <a:bodyPr/>
          <a:lstStyle/>
          <a:p>
            <a:pPr marL="457200" indent="-457200" eaLnBrk="1" hangingPunct="1">
              <a:lnSpc>
                <a:spcPct val="80000"/>
              </a:lnSpc>
              <a:buFont typeface="Arial" panose="020B0604020202020204" pitchFamily="34" charset="0"/>
              <a:buChar char="•"/>
              <a:defRPr/>
            </a:pPr>
            <a:r>
              <a:rPr lang="en-US" sz="2800" dirty="0" smtClean="0"/>
              <a:t>Prostacyclin, IV</a:t>
            </a:r>
          </a:p>
          <a:p>
            <a:pPr marL="457200" indent="-457200" eaLnBrk="1" hangingPunct="1">
              <a:lnSpc>
                <a:spcPct val="80000"/>
              </a:lnSpc>
              <a:buFont typeface="Arial" panose="020B0604020202020204" pitchFamily="34" charset="0"/>
              <a:buChar char="•"/>
              <a:defRPr/>
            </a:pPr>
            <a:endParaRPr lang="en-US" sz="2800" dirty="0" smtClean="0"/>
          </a:p>
          <a:p>
            <a:pPr marL="457200" indent="-457200" eaLnBrk="1" hangingPunct="1">
              <a:lnSpc>
                <a:spcPct val="80000"/>
              </a:lnSpc>
              <a:buFont typeface="Arial" panose="020B0604020202020204" pitchFamily="34" charset="0"/>
              <a:buChar char="•"/>
              <a:defRPr/>
            </a:pPr>
            <a:r>
              <a:rPr lang="en-US" sz="2800" dirty="0" smtClean="0"/>
              <a:t>75% sustained </a:t>
            </a:r>
            <a:r>
              <a:rPr lang="en-US" sz="2800" dirty="0" smtClean="0">
                <a:latin typeface="Symbol" pitchFamily="18" charset="2"/>
              </a:rPr>
              <a:t>¯</a:t>
            </a:r>
            <a:r>
              <a:rPr lang="en-US" sz="2800" dirty="0" smtClean="0"/>
              <a:t> in PVR</a:t>
            </a:r>
          </a:p>
          <a:p>
            <a:pPr marL="457200" indent="-457200" eaLnBrk="1" hangingPunct="1">
              <a:lnSpc>
                <a:spcPct val="80000"/>
              </a:lnSpc>
              <a:buFont typeface="Arial" panose="020B0604020202020204" pitchFamily="34" charset="0"/>
              <a:buChar char="•"/>
              <a:defRPr/>
            </a:pPr>
            <a:endParaRPr lang="en-US" sz="2800" dirty="0" smtClean="0"/>
          </a:p>
          <a:p>
            <a:pPr marL="457200" indent="-457200" eaLnBrk="1" hangingPunct="1">
              <a:lnSpc>
                <a:spcPct val="80000"/>
              </a:lnSpc>
              <a:buFont typeface="Arial" panose="020B0604020202020204" pitchFamily="34" charset="0"/>
              <a:buChar char="•"/>
              <a:defRPr/>
            </a:pPr>
            <a:r>
              <a:rPr lang="en-US" sz="2800" dirty="0" smtClean="0"/>
              <a:t>10% are non responders</a:t>
            </a:r>
          </a:p>
          <a:p>
            <a:pPr marL="457200" indent="-457200" eaLnBrk="1" hangingPunct="1">
              <a:lnSpc>
                <a:spcPct val="80000"/>
              </a:lnSpc>
              <a:buFont typeface="Arial" panose="020B0604020202020204" pitchFamily="34" charset="0"/>
              <a:buChar char="•"/>
              <a:defRPr/>
            </a:pPr>
            <a:endParaRPr lang="en-US" sz="2800" dirty="0" smtClean="0"/>
          </a:p>
          <a:p>
            <a:pPr marL="457200" indent="-457200" eaLnBrk="1" hangingPunct="1">
              <a:lnSpc>
                <a:spcPct val="80000"/>
              </a:lnSpc>
              <a:buFont typeface="Arial" panose="020B0604020202020204" pitchFamily="34" charset="0"/>
              <a:buChar char="•"/>
              <a:defRPr/>
            </a:pPr>
            <a:r>
              <a:rPr lang="en-US" sz="2800" dirty="0" smtClean="0"/>
              <a:t>Improved FC and mortality</a:t>
            </a:r>
          </a:p>
          <a:p>
            <a:pPr marL="457200" indent="-457200" eaLnBrk="1" hangingPunct="1">
              <a:lnSpc>
                <a:spcPct val="80000"/>
              </a:lnSpc>
              <a:buFont typeface="Arial" panose="020B0604020202020204" pitchFamily="34" charset="0"/>
              <a:buChar char="•"/>
              <a:defRPr/>
            </a:pPr>
            <a:endParaRPr lang="en-US" sz="2800" dirty="0" smtClean="0"/>
          </a:p>
          <a:p>
            <a:pPr marL="457200" indent="-457200" eaLnBrk="1" hangingPunct="1">
              <a:lnSpc>
                <a:spcPct val="80000"/>
              </a:lnSpc>
              <a:buFont typeface="Arial" panose="020B0604020202020204" pitchFamily="34" charset="0"/>
              <a:buChar char="•"/>
              <a:defRPr/>
            </a:pPr>
            <a:r>
              <a:rPr lang="en-US" sz="2800" dirty="0" smtClean="0"/>
              <a:t>Requires continuous infusion</a:t>
            </a:r>
          </a:p>
          <a:p>
            <a:pPr eaLnBrk="1" hangingPunct="1">
              <a:lnSpc>
                <a:spcPct val="80000"/>
              </a:lnSpc>
              <a:defRPr/>
            </a:pPr>
            <a:endParaRPr lang="en-US" sz="2800" dirty="0" smtClean="0"/>
          </a:p>
        </p:txBody>
      </p:sp>
    </p:spTree>
    <p:extLst>
      <p:ext uri="{BB962C8B-B14F-4D97-AF65-F5344CB8AC3E}">
        <p14:creationId xmlns:p14="http://schemas.microsoft.com/office/powerpoint/2010/main" val="101546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4" name="Diagram 3"/>
          <p:cNvGraphicFramePr/>
          <p:nvPr>
            <p:extLst>
              <p:ext uri="{D42A27DB-BD31-4B8C-83A1-F6EECF244321}">
                <p14:modId xmlns:p14="http://schemas.microsoft.com/office/powerpoint/2010/main" val="4172684783"/>
              </p:ext>
            </p:extLst>
          </p:nvPr>
        </p:nvGraphicFramePr>
        <p:xfrm>
          <a:off x="8382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808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228600" y="228600"/>
            <a:ext cx="8458200" cy="1143000"/>
          </a:xfrm>
        </p:spPr>
        <p:txBody>
          <a:bodyPr/>
          <a:lstStyle/>
          <a:p>
            <a:pPr algn="l" eaLnBrk="1" hangingPunct="1">
              <a:defRPr/>
            </a:pPr>
            <a:r>
              <a:rPr lang="en-US" sz="4000" b="1" dirty="0" smtClean="0"/>
              <a:t>TREPROSTINIL  (</a:t>
            </a:r>
            <a:r>
              <a:rPr lang="en-US" sz="4000" b="1" dirty="0" err="1" smtClean="0"/>
              <a:t>Remodulin</a:t>
            </a:r>
            <a:r>
              <a:rPr lang="en-US" sz="4000" b="1" dirty="0" smtClean="0"/>
              <a:t>)</a:t>
            </a:r>
          </a:p>
        </p:txBody>
      </p:sp>
      <p:sp>
        <p:nvSpPr>
          <p:cNvPr id="23555" name="Rectangle 3"/>
          <p:cNvSpPr>
            <a:spLocks noGrp="1" noRot="1" noChangeArrowheads="1"/>
          </p:cNvSpPr>
          <p:nvPr>
            <p:ph type="body" idx="1"/>
          </p:nvPr>
        </p:nvSpPr>
        <p:spPr>
          <a:xfrm>
            <a:off x="914400" y="1373188"/>
            <a:ext cx="7523163" cy="4505325"/>
          </a:xfrm>
        </p:spPr>
        <p:txBody>
          <a:bodyPr/>
          <a:lstStyle/>
          <a:p>
            <a:pPr eaLnBrk="1" hangingPunct="1">
              <a:lnSpc>
                <a:spcPct val="90000"/>
              </a:lnSpc>
              <a:buFont typeface="Arial" panose="020B0604020202020204" pitchFamily="34" charset="0"/>
              <a:buChar char="•"/>
              <a:defRPr/>
            </a:pPr>
            <a:endParaRPr lang="en-US" sz="2400" dirty="0" smtClean="0"/>
          </a:p>
          <a:p>
            <a:pPr marL="457200" indent="-457200" eaLnBrk="1" hangingPunct="1">
              <a:lnSpc>
                <a:spcPct val="90000"/>
              </a:lnSpc>
              <a:buFont typeface="Arial" panose="020B0604020202020204" pitchFamily="34" charset="0"/>
              <a:buChar char="•"/>
              <a:defRPr/>
            </a:pPr>
            <a:r>
              <a:rPr lang="en-US" dirty="0" smtClean="0"/>
              <a:t>Prostacyclin analogue</a:t>
            </a:r>
          </a:p>
          <a:p>
            <a:pPr eaLnBrk="1" hangingPunct="1">
              <a:lnSpc>
                <a:spcPct val="90000"/>
              </a:lnSpc>
              <a:buFont typeface="Arial" panose="020B0604020202020204" pitchFamily="34" charset="0"/>
              <a:buChar char="•"/>
              <a:defRPr/>
            </a:pPr>
            <a:endParaRPr lang="en-US" sz="2400" dirty="0" smtClean="0"/>
          </a:p>
          <a:p>
            <a:pPr marL="457200" indent="-457200" eaLnBrk="1" hangingPunct="1">
              <a:lnSpc>
                <a:spcPct val="90000"/>
              </a:lnSpc>
              <a:buFont typeface="Arial" panose="020B0604020202020204" pitchFamily="34" charset="0"/>
              <a:buChar char="•"/>
              <a:defRPr/>
            </a:pPr>
            <a:r>
              <a:rPr lang="en-US" dirty="0" smtClean="0"/>
              <a:t>SQ or IV infusion</a:t>
            </a:r>
          </a:p>
          <a:p>
            <a:pPr eaLnBrk="1" hangingPunct="1">
              <a:lnSpc>
                <a:spcPct val="90000"/>
              </a:lnSpc>
              <a:buFont typeface="Arial" panose="020B0604020202020204" pitchFamily="34" charset="0"/>
              <a:buChar char="•"/>
              <a:defRPr/>
            </a:pPr>
            <a:endParaRPr lang="en-US" sz="2400" dirty="0" smtClean="0"/>
          </a:p>
          <a:p>
            <a:pPr marL="457200" indent="-457200" eaLnBrk="1" hangingPunct="1">
              <a:lnSpc>
                <a:spcPct val="90000"/>
              </a:lnSpc>
              <a:buFont typeface="Arial" panose="020B0604020202020204" pitchFamily="34" charset="0"/>
              <a:buChar char="•"/>
              <a:defRPr/>
            </a:pPr>
            <a:r>
              <a:rPr lang="en-US" dirty="0" smtClean="0"/>
              <a:t>Modified insulin pump – SQ</a:t>
            </a:r>
          </a:p>
        </p:txBody>
      </p:sp>
    </p:spTree>
    <p:extLst>
      <p:ext uri="{BB962C8B-B14F-4D97-AF65-F5344CB8AC3E}">
        <p14:creationId xmlns:p14="http://schemas.microsoft.com/office/powerpoint/2010/main" val="99821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SELEXIPAG (</a:t>
            </a:r>
            <a:r>
              <a:rPr lang="en-US" sz="4000" dirty="0" err="1" smtClean="0"/>
              <a:t>Uptravi</a:t>
            </a:r>
            <a:r>
              <a:rPr lang="en-US" sz="4000" dirty="0" smtClean="0"/>
              <a:t>)</a:t>
            </a:r>
            <a:endParaRPr lang="en-US" sz="4000" dirty="0"/>
          </a:p>
        </p:txBody>
      </p:sp>
      <p:sp>
        <p:nvSpPr>
          <p:cNvPr id="3" name="Content Placeholder 2"/>
          <p:cNvSpPr>
            <a:spLocks noGrp="1"/>
          </p:cNvSpPr>
          <p:nvPr>
            <p:ph idx="1"/>
          </p:nvPr>
        </p:nvSpPr>
        <p:spPr>
          <a:xfrm>
            <a:off x="381000" y="1752600"/>
            <a:ext cx="8077200" cy="4343400"/>
          </a:xfrm>
        </p:spPr>
        <p:txBody>
          <a:bodyPr/>
          <a:lstStyle/>
          <a:p>
            <a:pPr marL="457200" indent="-457200">
              <a:buFont typeface="Arial" panose="020B0604020202020204" pitchFamily="34" charset="0"/>
              <a:buChar char="•"/>
            </a:pPr>
            <a:r>
              <a:rPr lang="en-US" sz="2800" dirty="0" smtClean="0"/>
              <a:t>Oral prostacyclin receptor agonist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BID dosing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Indicated for FC 2 and 3 patients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Reduced disease progression and hospitalization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Similar side effects as </a:t>
            </a:r>
            <a:r>
              <a:rPr lang="en-US" sz="2800" dirty="0" err="1" smtClean="0"/>
              <a:t>prostacyclins</a:t>
            </a:r>
            <a:endParaRPr lang="en-US" sz="2800" dirty="0" smtClean="0"/>
          </a:p>
          <a:p>
            <a:endParaRPr lang="en-US" dirty="0"/>
          </a:p>
          <a:p>
            <a:endParaRPr lang="en-US" dirty="0"/>
          </a:p>
        </p:txBody>
      </p:sp>
    </p:spTree>
    <p:extLst>
      <p:ext uri="{BB962C8B-B14F-4D97-AF65-F5344CB8AC3E}">
        <p14:creationId xmlns:p14="http://schemas.microsoft.com/office/powerpoint/2010/main" val="394825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84480" y="6096000"/>
            <a:ext cx="8534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GB" altLang="en-US" sz="1200" dirty="0">
                <a:solidFill>
                  <a:srgbClr val="000000"/>
                </a:solidFill>
                <a:latin typeface="Arial" charset="0"/>
                <a:cs typeface="Arial" charset="0"/>
              </a:rPr>
              <a:t>HPAH, hereditary pulmonary arterial hypertension; IPAH, idiopathic pulmonary arterial hypertension; IV, intravenous; NS, not significant; PGI</a:t>
            </a:r>
            <a:r>
              <a:rPr lang="en-GB" altLang="en-US" sz="1200" baseline="-25000" dirty="0">
                <a:solidFill>
                  <a:srgbClr val="000000"/>
                </a:solidFill>
                <a:latin typeface="Arial" charset="0"/>
                <a:cs typeface="Arial" charset="0"/>
              </a:rPr>
              <a:t>2</a:t>
            </a:r>
            <a:r>
              <a:rPr lang="en-GB" altLang="en-US" sz="1200" dirty="0">
                <a:solidFill>
                  <a:srgbClr val="000000"/>
                </a:solidFill>
                <a:latin typeface="Arial" charset="0"/>
                <a:cs typeface="Arial" charset="0"/>
              </a:rPr>
              <a:t>, prostacyclin; </a:t>
            </a:r>
            <a:r>
              <a:rPr lang="en-GB" altLang="en-US" sz="1200" dirty="0" err="1">
                <a:solidFill>
                  <a:srgbClr val="000000"/>
                </a:solidFill>
                <a:latin typeface="Arial" charset="0"/>
                <a:cs typeface="Arial" charset="0"/>
              </a:rPr>
              <a:t>Tx</a:t>
            </a:r>
            <a:r>
              <a:rPr lang="en-GB" altLang="en-US" sz="1200" dirty="0">
                <a:solidFill>
                  <a:srgbClr val="000000"/>
                </a:solidFill>
                <a:latin typeface="Arial" charset="0"/>
                <a:cs typeface="Arial" charset="0"/>
              </a:rPr>
              <a:t>, treatment.</a:t>
            </a:r>
          </a:p>
          <a:p>
            <a:endParaRPr lang="en-GB" altLang="en-US" sz="1100" dirty="0">
              <a:solidFill>
                <a:srgbClr val="000000"/>
              </a:solidFill>
              <a:latin typeface="Arial" charset="0"/>
              <a:cs typeface="Arial" charset="0"/>
            </a:endParaRPr>
          </a:p>
        </p:txBody>
      </p:sp>
      <p:sp>
        <p:nvSpPr>
          <p:cNvPr id="18435" name="Rectangle 91"/>
          <p:cNvSpPr>
            <a:spLocks noGrp="1" noChangeArrowheads="1"/>
          </p:cNvSpPr>
          <p:nvPr>
            <p:ph type="title" idx="4294967295"/>
          </p:nvPr>
        </p:nvSpPr>
        <p:spPr>
          <a:xfrm>
            <a:off x="341313" y="396875"/>
            <a:ext cx="8474075" cy="754063"/>
          </a:xfrm>
        </p:spPr>
        <p:txBody>
          <a:bodyPr anchor="b"/>
          <a:lstStyle/>
          <a:p>
            <a:pPr eaLnBrk="1" hangingPunct="1">
              <a:defRPr/>
            </a:pPr>
            <a:r>
              <a:rPr lang="en-AU" sz="3200" smtClean="0">
                <a:effectLst>
                  <a:outerShdw blurRad="38100" dist="38100" dir="2700000" algn="tl">
                    <a:srgbClr val="C0C0C0"/>
                  </a:outerShdw>
                </a:effectLst>
              </a:rPr>
              <a:t>Has Survival Meaningfully Improved With Modern Therapies?</a:t>
            </a:r>
            <a:r>
              <a:rPr lang="en-AU" smtClean="0">
                <a:effectLst>
                  <a:outerShdw blurRad="38100" dist="38100" dir="2700000" algn="tl">
                    <a:srgbClr val="C0C0C0"/>
                  </a:outerShdw>
                </a:effectLst>
              </a:rPr>
              <a:t> </a:t>
            </a:r>
          </a:p>
        </p:txBody>
      </p:sp>
      <p:grpSp>
        <p:nvGrpSpPr>
          <p:cNvPr id="28676" name="Groupe 85"/>
          <p:cNvGrpSpPr>
            <a:grpSpLocks/>
          </p:cNvGrpSpPr>
          <p:nvPr/>
        </p:nvGrpSpPr>
        <p:grpSpPr bwMode="auto">
          <a:xfrm>
            <a:off x="427038" y="1330325"/>
            <a:ext cx="7954962" cy="4614863"/>
            <a:chOff x="896144" y="1377950"/>
            <a:chExt cx="7955756" cy="4614863"/>
          </a:xfrm>
        </p:grpSpPr>
        <p:sp>
          <p:nvSpPr>
            <p:cNvPr id="28677" name="Line 5"/>
            <p:cNvSpPr>
              <a:spLocks noChangeShapeType="1"/>
            </p:cNvSpPr>
            <p:nvPr/>
          </p:nvSpPr>
          <p:spPr bwMode="auto">
            <a:xfrm>
              <a:off x="1652588" y="5646738"/>
              <a:ext cx="6080125"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8" name="Text Box 21"/>
            <p:cNvSpPr txBox="1">
              <a:spLocks noChangeArrowheads="1"/>
            </p:cNvSpPr>
            <p:nvPr/>
          </p:nvSpPr>
          <p:spPr bwMode="auto">
            <a:xfrm>
              <a:off x="1316038" y="5684838"/>
              <a:ext cx="67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de-CH" altLang="en-US" sz="1400">
                  <a:solidFill>
                    <a:srgbClr val="080808"/>
                  </a:solidFill>
                  <a:latin typeface="Arial" charset="0"/>
                  <a:cs typeface="Arial" charset="0"/>
                </a:rPr>
                <a:t>0</a:t>
              </a:r>
            </a:p>
          </p:txBody>
        </p:sp>
        <p:sp>
          <p:nvSpPr>
            <p:cNvPr id="28679" name="Text Box 22"/>
            <p:cNvSpPr txBox="1">
              <a:spLocks noChangeArrowheads="1"/>
            </p:cNvSpPr>
            <p:nvPr/>
          </p:nvSpPr>
          <p:spPr bwMode="auto">
            <a:xfrm>
              <a:off x="2336800" y="5684838"/>
              <a:ext cx="666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de-CH" altLang="en-US" sz="1400">
                  <a:solidFill>
                    <a:srgbClr val="080808"/>
                  </a:solidFill>
                  <a:latin typeface="Arial" charset="0"/>
                  <a:cs typeface="Arial" charset="0"/>
                </a:rPr>
                <a:t>12</a:t>
              </a:r>
            </a:p>
          </p:txBody>
        </p:sp>
        <p:sp>
          <p:nvSpPr>
            <p:cNvPr id="28680" name="Text Box 23"/>
            <p:cNvSpPr txBox="1">
              <a:spLocks noChangeArrowheads="1"/>
            </p:cNvSpPr>
            <p:nvPr/>
          </p:nvSpPr>
          <p:spPr bwMode="auto">
            <a:xfrm>
              <a:off x="3351213" y="5684838"/>
              <a:ext cx="666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de-CH" altLang="en-US" sz="1400">
                  <a:solidFill>
                    <a:srgbClr val="080808"/>
                  </a:solidFill>
                  <a:latin typeface="Arial" charset="0"/>
                  <a:cs typeface="Arial" charset="0"/>
                </a:rPr>
                <a:t>24</a:t>
              </a:r>
            </a:p>
          </p:txBody>
        </p:sp>
        <p:sp>
          <p:nvSpPr>
            <p:cNvPr id="28681" name="Text Box 24"/>
            <p:cNvSpPr txBox="1">
              <a:spLocks noChangeArrowheads="1"/>
            </p:cNvSpPr>
            <p:nvPr/>
          </p:nvSpPr>
          <p:spPr bwMode="auto">
            <a:xfrm>
              <a:off x="4365625" y="5684838"/>
              <a:ext cx="666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de-CH" altLang="en-US" sz="1400">
                  <a:solidFill>
                    <a:srgbClr val="080808"/>
                  </a:solidFill>
                  <a:latin typeface="Arial" charset="0"/>
                  <a:cs typeface="Arial" charset="0"/>
                </a:rPr>
                <a:t>36</a:t>
              </a:r>
            </a:p>
          </p:txBody>
        </p:sp>
        <p:sp>
          <p:nvSpPr>
            <p:cNvPr id="28682" name="Text Box 25"/>
            <p:cNvSpPr txBox="1">
              <a:spLocks noChangeArrowheads="1"/>
            </p:cNvSpPr>
            <p:nvPr/>
          </p:nvSpPr>
          <p:spPr bwMode="auto">
            <a:xfrm>
              <a:off x="5380038" y="5684838"/>
              <a:ext cx="666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de-CH" altLang="en-US" sz="1400">
                  <a:solidFill>
                    <a:srgbClr val="080808"/>
                  </a:solidFill>
                  <a:latin typeface="Arial" charset="0"/>
                  <a:cs typeface="Arial" charset="0"/>
                </a:rPr>
                <a:t>48</a:t>
              </a:r>
            </a:p>
          </p:txBody>
        </p:sp>
        <p:sp>
          <p:nvSpPr>
            <p:cNvPr id="28683" name="Text Box 26"/>
            <p:cNvSpPr txBox="1">
              <a:spLocks noChangeArrowheads="1"/>
            </p:cNvSpPr>
            <p:nvPr/>
          </p:nvSpPr>
          <p:spPr bwMode="auto">
            <a:xfrm>
              <a:off x="6394450" y="5684838"/>
              <a:ext cx="666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de-CH" altLang="en-US" sz="1400">
                  <a:solidFill>
                    <a:srgbClr val="080808"/>
                  </a:solidFill>
                  <a:latin typeface="Arial" charset="0"/>
                  <a:cs typeface="Arial" charset="0"/>
                </a:rPr>
                <a:t>60</a:t>
              </a:r>
            </a:p>
          </p:txBody>
        </p:sp>
        <p:sp>
          <p:nvSpPr>
            <p:cNvPr id="28684" name="Text Box 30"/>
            <p:cNvSpPr txBox="1">
              <a:spLocks noChangeArrowheads="1"/>
            </p:cNvSpPr>
            <p:nvPr/>
          </p:nvSpPr>
          <p:spPr bwMode="auto">
            <a:xfrm>
              <a:off x="6816725" y="2874963"/>
              <a:ext cx="769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de-CH" altLang="en-US" sz="1400">
                  <a:solidFill>
                    <a:srgbClr val="080808"/>
                  </a:solidFill>
                  <a:latin typeface="Arial" charset="0"/>
                  <a:cs typeface="Arial" charset="0"/>
                </a:rPr>
                <a:t>n=269</a:t>
              </a:r>
            </a:p>
          </p:txBody>
        </p:sp>
        <p:sp>
          <p:nvSpPr>
            <p:cNvPr id="28685" name="Text Box 31"/>
            <p:cNvSpPr txBox="1">
              <a:spLocks noChangeArrowheads="1"/>
            </p:cNvSpPr>
            <p:nvPr/>
          </p:nvSpPr>
          <p:spPr bwMode="auto">
            <a:xfrm>
              <a:off x="6832600" y="3363913"/>
              <a:ext cx="738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de-CH" altLang="en-US" sz="1400">
                  <a:solidFill>
                    <a:srgbClr val="080808"/>
                  </a:solidFill>
                  <a:latin typeface="Arial" charset="0"/>
                  <a:cs typeface="Arial" charset="0"/>
                </a:rPr>
                <a:t>n=260</a:t>
              </a:r>
            </a:p>
          </p:txBody>
        </p:sp>
        <p:sp>
          <p:nvSpPr>
            <p:cNvPr id="2" name="Freeform 43"/>
            <p:cNvSpPr>
              <a:spLocks/>
            </p:cNvSpPr>
            <p:nvPr/>
          </p:nvSpPr>
          <p:spPr bwMode="auto">
            <a:xfrm>
              <a:off x="1666158" y="1720850"/>
              <a:ext cx="5112260" cy="1787525"/>
            </a:xfrm>
            <a:custGeom>
              <a:avLst/>
              <a:gdLst>
                <a:gd name="T0" fmla="*/ 2147483647 w 2355"/>
                <a:gd name="T1" fmla="*/ 2147483647 h 825"/>
                <a:gd name="T2" fmla="*/ 2147483647 w 2355"/>
                <a:gd name="T3" fmla="*/ 2147483647 h 825"/>
                <a:gd name="T4" fmla="*/ 2147483647 w 2355"/>
                <a:gd name="T5" fmla="*/ 2147483647 h 825"/>
                <a:gd name="T6" fmla="*/ 2147483647 w 2355"/>
                <a:gd name="T7" fmla="*/ 2147483647 h 825"/>
                <a:gd name="T8" fmla="*/ 2147483647 w 2355"/>
                <a:gd name="T9" fmla="*/ 2147483647 h 825"/>
                <a:gd name="T10" fmla="*/ 2147483647 w 2355"/>
                <a:gd name="T11" fmla="*/ 2147483647 h 825"/>
                <a:gd name="T12" fmla="*/ 2147483647 w 2355"/>
                <a:gd name="T13" fmla="*/ 2147483647 h 825"/>
                <a:gd name="T14" fmla="*/ 2147483647 w 2355"/>
                <a:gd name="T15" fmla="*/ 2147483647 h 825"/>
                <a:gd name="T16" fmla="*/ 2147483647 w 2355"/>
                <a:gd name="T17" fmla="*/ 2147483647 h 825"/>
                <a:gd name="T18" fmla="*/ 2147483647 w 2355"/>
                <a:gd name="T19" fmla="*/ 2147483647 h 825"/>
                <a:gd name="T20" fmla="*/ 2147483647 w 2355"/>
                <a:gd name="T21" fmla="*/ 2147483647 h 825"/>
                <a:gd name="T22" fmla="*/ 2147483647 w 2355"/>
                <a:gd name="T23" fmla="*/ 2147483647 h 825"/>
                <a:gd name="T24" fmla="*/ 2147483647 w 2355"/>
                <a:gd name="T25" fmla="*/ 2147483647 h 825"/>
                <a:gd name="T26" fmla="*/ 2147483647 w 2355"/>
                <a:gd name="T27" fmla="*/ 2147483647 h 825"/>
                <a:gd name="T28" fmla="*/ 2147483647 w 2355"/>
                <a:gd name="T29" fmla="*/ 2147483647 h 825"/>
                <a:gd name="T30" fmla="*/ 2147483647 w 2355"/>
                <a:gd name="T31" fmla="*/ 2147483647 h 825"/>
                <a:gd name="T32" fmla="*/ 2147483647 w 2355"/>
                <a:gd name="T33" fmla="*/ 2147483647 h 825"/>
                <a:gd name="T34" fmla="*/ 2147483647 w 2355"/>
                <a:gd name="T35" fmla="*/ 2147483647 h 825"/>
                <a:gd name="T36" fmla="*/ 2147483647 w 2355"/>
                <a:gd name="T37" fmla="*/ 2147483647 h 825"/>
                <a:gd name="T38" fmla="*/ 2147483647 w 2355"/>
                <a:gd name="T39" fmla="*/ 2147483647 h 825"/>
                <a:gd name="T40" fmla="*/ 2147483647 w 2355"/>
                <a:gd name="T41" fmla="*/ 2147483647 h 825"/>
                <a:gd name="T42" fmla="*/ 2147483647 w 2355"/>
                <a:gd name="T43" fmla="*/ 2147483647 h 825"/>
                <a:gd name="T44" fmla="*/ 2147483647 w 2355"/>
                <a:gd name="T45" fmla="*/ 2147483647 h 825"/>
                <a:gd name="T46" fmla="*/ 2147483647 w 2355"/>
                <a:gd name="T47" fmla="*/ 2147483647 h 825"/>
                <a:gd name="T48" fmla="*/ 2147483647 w 2355"/>
                <a:gd name="T49" fmla="*/ 2147483647 h 825"/>
                <a:gd name="T50" fmla="*/ 2147483647 w 2355"/>
                <a:gd name="T51" fmla="*/ 2147483647 h 825"/>
                <a:gd name="T52" fmla="*/ 2147483647 w 2355"/>
                <a:gd name="T53" fmla="*/ 2147483647 h 825"/>
                <a:gd name="T54" fmla="*/ 2147483647 w 2355"/>
                <a:gd name="T55" fmla="*/ 2147483647 h 825"/>
                <a:gd name="T56" fmla="*/ 2147483647 w 2355"/>
                <a:gd name="T57" fmla="*/ 2147483647 h 825"/>
                <a:gd name="T58" fmla="*/ 2147483647 w 2355"/>
                <a:gd name="T59" fmla="*/ 2147483647 h 825"/>
                <a:gd name="T60" fmla="*/ 2147483647 w 2355"/>
                <a:gd name="T61" fmla="*/ 2147483647 h 825"/>
                <a:gd name="T62" fmla="*/ 2147483647 w 2355"/>
                <a:gd name="T63" fmla="*/ 2147483647 h 825"/>
                <a:gd name="T64" fmla="*/ 2147483647 w 2355"/>
                <a:gd name="T65" fmla="*/ 2147483647 h 825"/>
                <a:gd name="T66" fmla="*/ 2147483647 w 2355"/>
                <a:gd name="T67" fmla="*/ 2147483647 h 825"/>
                <a:gd name="T68" fmla="*/ 2147483647 w 2355"/>
                <a:gd name="T69" fmla="*/ 2147483647 h 825"/>
                <a:gd name="T70" fmla="*/ 2147483647 w 2355"/>
                <a:gd name="T71" fmla="*/ 2147483647 h 825"/>
                <a:gd name="T72" fmla="*/ 2147483647 w 2355"/>
                <a:gd name="T73" fmla="*/ 2147483647 h 825"/>
                <a:gd name="T74" fmla="*/ 2147483647 w 2355"/>
                <a:gd name="T75" fmla="*/ 2147483647 h 825"/>
                <a:gd name="T76" fmla="*/ 2147483647 w 2355"/>
                <a:gd name="T77" fmla="*/ 2147483647 h 825"/>
                <a:gd name="T78" fmla="*/ 2147483647 w 2355"/>
                <a:gd name="T79" fmla="*/ 2147483647 h 825"/>
                <a:gd name="T80" fmla="*/ 2147483647 w 2355"/>
                <a:gd name="T81" fmla="*/ 2147483647 h 825"/>
                <a:gd name="T82" fmla="*/ 2147483647 w 2355"/>
                <a:gd name="T83" fmla="*/ 2147483647 h 825"/>
                <a:gd name="T84" fmla="*/ 2147483647 w 2355"/>
                <a:gd name="T85" fmla="*/ 2147483647 h 825"/>
                <a:gd name="T86" fmla="*/ 2147483647 w 2355"/>
                <a:gd name="T87" fmla="*/ 2147483647 h 825"/>
                <a:gd name="T88" fmla="*/ 2147483647 w 2355"/>
                <a:gd name="T89" fmla="*/ 2147483647 h 825"/>
                <a:gd name="T90" fmla="*/ 2147483647 w 2355"/>
                <a:gd name="T91" fmla="*/ 2147483647 h 825"/>
                <a:gd name="T92" fmla="*/ 2147483647 w 2355"/>
                <a:gd name="T93" fmla="*/ 2147483647 h 825"/>
                <a:gd name="T94" fmla="*/ 2147483647 w 2355"/>
                <a:gd name="T95" fmla="*/ 2147483647 h 825"/>
                <a:gd name="T96" fmla="*/ 2147483647 w 2355"/>
                <a:gd name="T97" fmla="*/ 2147483647 h 8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5"/>
                <a:gd name="T148" fmla="*/ 0 h 825"/>
                <a:gd name="T149" fmla="*/ 2355 w 2355"/>
                <a:gd name="T150" fmla="*/ 825 h 8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5" h="825">
                  <a:moveTo>
                    <a:pt x="0" y="0"/>
                  </a:moveTo>
                  <a:lnTo>
                    <a:pt x="21" y="48"/>
                  </a:lnTo>
                  <a:lnTo>
                    <a:pt x="86" y="51"/>
                  </a:lnTo>
                  <a:lnTo>
                    <a:pt x="87" y="66"/>
                  </a:lnTo>
                  <a:lnTo>
                    <a:pt x="116" y="66"/>
                  </a:lnTo>
                  <a:lnTo>
                    <a:pt x="117" y="81"/>
                  </a:lnTo>
                  <a:lnTo>
                    <a:pt x="137" y="83"/>
                  </a:lnTo>
                  <a:lnTo>
                    <a:pt x="140" y="95"/>
                  </a:lnTo>
                  <a:lnTo>
                    <a:pt x="179" y="93"/>
                  </a:lnTo>
                  <a:lnTo>
                    <a:pt x="180" y="114"/>
                  </a:lnTo>
                  <a:lnTo>
                    <a:pt x="207" y="117"/>
                  </a:lnTo>
                  <a:lnTo>
                    <a:pt x="206" y="144"/>
                  </a:lnTo>
                  <a:lnTo>
                    <a:pt x="224" y="146"/>
                  </a:lnTo>
                  <a:lnTo>
                    <a:pt x="224" y="173"/>
                  </a:lnTo>
                  <a:lnTo>
                    <a:pt x="236" y="174"/>
                  </a:lnTo>
                  <a:lnTo>
                    <a:pt x="237" y="183"/>
                  </a:lnTo>
                  <a:lnTo>
                    <a:pt x="299" y="182"/>
                  </a:lnTo>
                  <a:lnTo>
                    <a:pt x="302" y="195"/>
                  </a:lnTo>
                  <a:lnTo>
                    <a:pt x="327" y="195"/>
                  </a:lnTo>
                  <a:lnTo>
                    <a:pt x="330" y="209"/>
                  </a:lnTo>
                  <a:lnTo>
                    <a:pt x="351" y="209"/>
                  </a:lnTo>
                  <a:lnTo>
                    <a:pt x="354" y="219"/>
                  </a:lnTo>
                  <a:lnTo>
                    <a:pt x="383" y="219"/>
                  </a:lnTo>
                  <a:lnTo>
                    <a:pt x="383" y="237"/>
                  </a:lnTo>
                  <a:lnTo>
                    <a:pt x="419" y="239"/>
                  </a:lnTo>
                  <a:lnTo>
                    <a:pt x="429" y="248"/>
                  </a:lnTo>
                  <a:lnTo>
                    <a:pt x="500" y="252"/>
                  </a:lnTo>
                  <a:lnTo>
                    <a:pt x="498" y="285"/>
                  </a:lnTo>
                  <a:lnTo>
                    <a:pt x="524" y="285"/>
                  </a:lnTo>
                  <a:lnTo>
                    <a:pt x="525" y="296"/>
                  </a:lnTo>
                  <a:lnTo>
                    <a:pt x="572" y="297"/>
                  </a:lnTo>
                  <a:lnTo>
                    <a:pt x="573" y="308"/>
                  </a:lnTo>
                  <a:lnTo>
                    <a:pt x="597" y="309"/>
                  </a:lnTo>
                  <a:lnTo>
                    <a:pt x="596" y="336"/>
                  </a:lnTo>
                  <a:lnTo>
                    <a:pt x="641" y="338"/>
                  </a:lnTo>
                  <a:lnTo>
                    <a:pt x="642" y="360"/>
                  </a:lnTo>
                  <a:lnTo>
                    <a:pt x="672" y="360"/>
                  </a:lnTo>
                  <a:lnTo>
                    <a:pt x="674" y="372"/>
                  </a:lnTo>
                  <a:lnTo>
                    <a:pt x="690" y="371"/>
                  </a:lnTo>
                  <a:lnTo>
                    <a:pt x="698" y="383"/>
                  </a:lnTo>
                  <a:lnTo>
                    <a:pt x="713" y="381"/>
                  </a:lnTo>
                  <a:lnTo>
                    <a:pt x="717" y="396"/>
                  </a:lnTo>
                  <a:lnTo>
                    <a:pt x="735" y="398"/>
                  </a:lnTo>
                  <a:lnTo>
                    <a:pt x="737" y="411"/>
                  </a:lnTo>
                  <a:lnTo>
                    <a:pt x="813" y="410"/>
                  </a:lnTo>
                  <a:lnTo>
                    <a:pt x="816" y="422"/>
                  </a:lnTo>
                  <a:lnTo>
                    <a:pt x="855" y="420"/>
                  </a:lnTo>
                  <a:lnTo>
                    <a:pt x="857" y="438"/>
                  </a:lnTo>
                  <a:lnTo>
                    <a:pt x="870" y="440"/>
                  </a:lnTo>
                  <a:lnTo>
                    <a:pt x="872" y="453"/>
                  </a:lnTo>
                  <a:lnTo>
                    <a:pt x="884" y="455"/>
                  </a:lnTo>
                  <a:lnTo>
                    <a:pt x="888" y="476"/>
                  </a:lnTo>
                  <a:lnTo>
                    <a:pt x="894" y="477"/>
                  </a:lnTo>
                  <a:lnTo>
                    <a:pt x="977" y="476"/>
                  </a:lnTo>
                  <a:lnTo>
                    <a:pt x="977" y="503"/>
                  </a:lnTo>
                  <a:lnTo>
                    <a:pt x="1007" y="506"/>
                  </a:lnTo>
                  <a:lnTo>
                    <a:pt x="1007" y="519"/>
                  </a:lnTo>
                  <a:lnTo>
                    <a:pt x="1050" y="518"/>
                  </a:lnTo>
                  <a:lnTo>
                    <a:pt x="1049" y="539"/>
                  </a:lnTo>
                  <a:lnTo>
                    <a:pt x="1094" y="539"/>
                  </a:lnTo>
                  <a:lnTo>
                    <a:pt x="1095" y="554"/>
                  </a:lnTo>
                  <a:lnTo>
                    <a:pt x="1175" y="554"/>
                  </a:lnTo>
                  <a:lnTo>
                    <a:pt x="1176" y="567"/>
                  </a:lnTo>
                  <a:lnTo>
                    <a:pt x="1209" y="566"/>
                  </a:lnTo>
                  <a:lnTo>
                    <a:pt x="1211" y="576"/>
                  </a:lnTo>
                  <a:lnTo>
                    <a:pt x="1239" y="575"/>
                  </a:lnTo>
                  <a:lnTo>
                    <a:pt x="1242" y="590"/>
                  </a:lnTo>
                  <a:lnTo>
                    <a:pt x="1263" y="590"/>
                  </a:lnTo>
                  <a:lnTo>
                    <a:pt x="1260" y="596"/>
                  </a:lnTo>
                  <a:lnTo>
                    <a:pt x="1349" y="593"/>
                  </a:lnTo>
                  <a:lnTo>
                    <a:pt x="1349" y="618"/>
                  </a:lnTo>
                  <a:lnTo>
                    <a:pt x="1374" y="618"/>
                  </a:lnTo>
                  <a:lnTo>
                    <a:pt x="1381" y="633"/>
                  </a:lnTo>
                  <a:lnTo>
                    <a:pt x="1412" y="635"/>
                  </a:lnTo>
                  <a:lnTo>
                    <a:pt x="1421" y="642"/>
                  </a:lnTo>
                  <a:lnTo>
                    <a:pt x="1472" y="644"/>
                  </a:lnTo>
                  <a:lnTo>
                    <a:pt x="1472" y="674"/>
                  </a:lnTo>
                  <a:lnTo>
                    <a:pt x="1506" y="674"/>
                  </a:lnTo>
                  <a:lnTo>
                    <a:pt x="1509" y="690"/>
                  </a:lnTo>
                  <a:lnTo>
                    <a:pt x="1632" y="689"/>
                  </a:lnTo>
                  <a:lnTo>
                    <a:pt x="1635" y="723"/>
                  </a:lnTo>
                  <a:lnTo>
                    <a:pt x="1772" y="719"/>
                  </a:lnTo>
                  <a:lnTo>
                    <a:pt x="1775" y="731"/>
                  </a:lnTo>
                  <a:lnTo>
                    <a:pt x="1886" y="731"/>
                  </a:lnTo>
                  <a:lnTo>
                    <a:pt x="1887" y="744"/>
                  </a:lnTo>
                  <a:lnTo>
                    <a:pt x="1965" y="744"/>
                  </a:lnTo>
                  <a:lnTo>
                    <a:pt x="1971" y="753"/>
                  </a:lnTo>
                  <a:lnTo>
                    <a:pt x="2061" y="755"/>
                  </a:lnTo>
                  <a:lnTo>
                    <a:pt x="2061" y="768"/>
                  </a:lnTo>
                  <a:lnTo>
                    <a:pt x="2079" y="768"/>
                  </a:lnTo>
                  <a:lnTo>
                    <a:pt x="2081" y="783"/>
                  </a:lnTo>
                  <a:lnTo>
                    <a:pt x="2099" y="780"/>
                  </a:lnTo>
                  <a:lnTo>
                    <a:pt x="2100" y="792"/>
                  </a:lnTo>
                  <a:lnTo>
                    <a:pt x="2139" y="794"/>
                  </a:lnTo>
                  <a:lnTo>
                    <a:pt x="2142" y="804"/>
                  </a:lnTo>
                  <a:lnTo>
                    <a:pt x="2166" y="804"/>
                  </a:lnTo>
                  <a:lnTo>
                    <a:pt x="2165" y="825"/>
                  </a:lnTo>
                  <a:lnTo>
                    <a:pt x="2355" y="824"/>
                  </a:lnTo>
                </a:path>
              </a:pathLst>
            </a:custGeom>
            <a:noFill/>
            <a:ln w="25400">
              <a:solidFill>
                <a:schemeClr val="accent6">
                  <a:lumMod val="75000"/>
                </a:schemeClr>
              </a:solidFill>
              <a:round/>
              <a:headEnd/>
              <a:tailEnd/>
            </a:ln>
          </p:spPr>
          <p:txBody>
            <a:bodyPr/>
            <a:lstStyle/>
            <a:p>
              <a:pPr>
                <a:defRPr/>
              </a:pPr>
              <a:endParaRPr lang="en-US" dirty="0">
                <a:solidFill>
                  <a:srgbClr val="000000"/>
                </a:solidFill>
                <a:latin typeface="Arial" charset="0"/>
                <a:ea typeface="ＭＳ Ｐゴシック" pitchFamily="-112" charset="-128"/>
                <a:cs typeface="Arial" charset="0"/>
              </a:endParaRPr>
            </a:p>
          </p:txBody>
        </p:sp>
        <p:sp>
          <p:nvSpPr>
            <p:cNvPr id="28687" name="Freeform 45"/>
            <p:cNvSpPr>
              <a:spLocks/>
            </p:cNvSpPr>
            <p:nvPr/>
          </p:nvSpPr>
          <p:spPr bwMode="auto">
            <a:xfrm>
              <a:off x="1690688" y="1771650"/>
              <a:ext cx="5099050" cy="1236663"/>
            </a:xfrm>
            <a:custGeom>
              <a:avLst/>
              <a:gdLst>
                <a:gd name="T0" fmla="*/ 2147483647 w 2349"/>
                <a:gd name="T1" fmla="*/ 2147483647 h 571"/>
                <a:gd name="T2" fmla="*/ 2147483647 w 2349"/>
                <a:gd name="T3" fmla="*/ 2147483647 h 571"/>
                <a:gd name="T4" fmla="*/ 2147483647 w 2349"/>
                <a:gd name="T5" fmla="*/ 2147483647 h 571"/>
                <a:gd name="T6" fmla="*/ 2147483647 w 2349"/>
                <a:gd name="T7" fmla="*/ 2147483647 h 571"/>
                <a:gd name="T8" fmla="*/ 2147483647 w 2349"/>
                <a:gd name="T9" fmla="*/ 2147483647 h 571"/>
                <a:gd name="T10" fmla="*/ 2147483647 w 2349"/>
                <a:gd name="T11" fmla="*/ 2147483647 h 571"/>
                <a:gd name="T12" fmla="*/ 2147483647 w 2349"/>
                <a:gd name="T13" fmla="*/ 2147483647 h 571"/>
                <a:gd name="T14" fmla="*/ 2147483647 w 2349"/>
                <a:gd name="T15" fmla="*/ 2147483647 h 571"/>
                <a:gd name="T16" fmla="*/ 2147483647 w 2349"/>
                <a:gd name="T17" fmla="*/ 2147483647 h 571"/>
                <a:gd name="T18" fmla="*/ 2147483647 w 2349"/>
                <a:gd name="T19" fmla="*/ 2147483647 h 571"/>
                <a:gd name="T20" fmla="*/ 2147483647 w 2349"/>
                <a:gd name="T21" fmla="*/ 2147483647 h 571"/>
                <a:gd name="T22" fmla="*/ 2147483647 w 2349"/>
                <a:gd name="T23" fmla="*/ 2147483647 h 571"/>
                <a:gd name="T24" fmla="*/ 2147483647 w 2349"/>
                <a:gd name="T25" fmla="*/ 2147483647 h 571"/>
                <a:gd name="T26" fmla="*/ 2147483647 w 2349"/>
                <a:gd name="T27" fmla="*/ 2147483647 h 571"/>
                <a:gd name="T28" fmla="*/ 2147483647 w 2349"/>
                <a:gd name="T29" fmla="*/ 2147483647 h 571"/>
                <a:gd name="T30" fmla="*/ 2147483647 w 2349"/>
                <a:gd name="T31" fmla="*/ 2147483647 h 571"/>
                <a:gd name="T32" fmla="*/ 2147483647 w 2349"/>
                <a:gd name="T33" fmla="*/ 2147483647 h 571"/>
                <a:gd name="T34" fmla="*/ 2147483647 w 2349"/>
                <a:gd name="T35" fmla="*/ 2147483647 h 571"/>
                <a:gd name="T36" fmla="*/ 2147483647 w 2349"/>
                <a:gd name="T37" fmla="*/ 2147483647 h 571"/>
                <a:gd name="T38" fmla="*/ 2147483647 w 2349"/>
                <a:gd name="T39" fmla="*/ 2147483647 h 571"/>
                <a:gd name="T40" fmla="*/ 2147483647 w 2349"/>
                <a:gd name="T41" fmla="*/ 2147483647 h 571"/>
                <a:gd name="T42" fmla="*/ 2147483647 w 2349"/>
                <a:gd name="T43" fmla="*/ 2147483647 h 571"/>
                <a:gd name="T44" fmla="*/ 2147483647 w 2349"/>
                <a:gd name="T45" fmla="*/ 2147483647 h 571"/>
                <a:gd name="T46" fmla="*/ 2147483647 w 2349"/>
                <a:gd name="T47" fmla="*/ 2147483647 h 571"/>
                <a:gd name="T48" fmla="*/ 2147483647 w 2349"/>
                <a:gd name="T49" fmla="*/ 2147483647 h 571"/>
                <a:gd name="T50" fmla="*/ 2147483647 w 2349"/>
                <a:gd name="T51" fmla="*/ 2147483647 h 571"/>
                <a:gd name="T52" fmla="*/ 2147483647 w 2349"/>
                <a:gd name="T53" fmla="*/ 2147483647 h 571"/>
                <a:gd name="T54" fmla="*/ 2147483647 w 2349"/>
                <a:gd name="T55" fmla="*/ 2147483647 h 571"/>
                <a:gd name="T56" fmla="*/ 2147483647 w 2349"/>
                <a:gd name="T57" fmla="*/ 2147483647 h 571"/>
                <a:gd name="T58" fmla="*/ 2147483647 w 2349"/>
                <a:gd name="T59" fmla="*/ 2147483647 h 571"/>
                <a:gd name="T60" fmla="*/ 2147483647 w 2349"/>
                <a:gd name="T61" fmla="*/ 2147483647 h 571"/>
                <a:gd name="T62" fmla="*/ 2147483647 w 2349"/>
                <a:gd name="T63" fmla="*/ 2147483647 h 571"/>
                <a:gd name="T64" fmla="*/ 2147483647 w 2349"/>
                <a:gd name="T65" fmla="*/ 2147483647 h 571"/>
                <a:gd name="T66" fmla="*/ 2147483647 w 2349"/>
                <a:gd name="T67" fmla="*/ 2147483647 h 571"/>
                <a:gd name="T68" fmla="*/ 2147483647 w 2349"/>
                <a:gd name="T69" fmla="*/ 2147483647 h 571"/>
                <a:gd name="T70" fmla="*/ 2147483647 w 2349"/>
                <a:gd name="T71" fmla="*/ 2147483647 h 571"/>
                <a:gd name="T72" fmla="*/ 2147483647 w 2349"/>
                <a:gd name="T73" fmla="*/ 2147483647 h 571"/>
                <a:gd name="T74" fmla="*/ 2147483647 w 2349"/>
                <a:gd name="T75" fmla="*/ 2147483647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49"/>
                <a:gd name="T115" fmla="*/ 0 h 571"/>
                <a:gd name="T116" fmla="*/ 2349 w 2349"/>
                <a:gd name="T117" fmla="*/ 571 h 5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49" h="571">
                  <a:moveTo>
                    <a:pt x="0" y="0"/>
                  </a:moveTo>
                  <a:lnTo>
                    <a:pt x="91" y="3"/>
                  </a:lnTo>
                  <a:lnTo>
                    <a:pt x="93" y="9"/>
                  </a:lnTo>
                  <a:lnTo>
                    <a:pt x="121" y="9"/>
                  </a:lnTo>
                  <a:lnTo>
                    <a:pt x="118" y="14"/>
                  </a:lnTo>
                  <a:lnTo>
                    <a:pt x="141" y="15"/>
                  </a:lnTo>
                  <a:lnTo>
                    <a:pt x="144" y="41"/>
                  </a:lnTo>
                  <a:lnTo>
                    <a:pt x="183" y="44"/>
                  </a:lnTo>
                  <a:lnTo>
                    <a:pt x="184" y="56"/>
                  </a:lnTo>
                  <a:lnTo>
                    <a:pt x="204" y="59"/>
                  </a:lnTo>
                  <a:lnTo>
                    <a:pt x="204" y="65"/>
                  </a:lnTo>
                  <a:lnTo>
                    <a:pt x="241" y="66"/>
                  </a:lnTo>
                  <a:lnTo>
                    <a:pt x="241" y="81"/>
                  </a:lnTo>
                  <a:lnTo>
                    <a:pt x="258" y="81"/>
                  </a:lnTo>
                  <a:lnTo>
                    <a:pt x="264" y="95"/>
                  </a:lnTo>
                  <a:lnTo>
                    <a:pt x="333" y="98"/>
                  </a:lnTo>
                  <a:lnTo>
                    <a:pt x="333" y="110"/>
                  </a:lnTo>
                  <a:lnTo>
                    <a:pt x="354" y="110"/>
                  </a:lnTo>
                  <a:lnTo>
                    <a:pt x="355" y="132"/>
                  </a:lnTo>
                  <a:lnTo>
                    <a:pt x="381" y="132"/>
                  </a:lnTo>
                  <a:lnTo>
                    <a:pt x="382" y="144"/>
                  </a:lnTo>
                  <a:lnTo>
                    <a:pt x="441" y="146"/>
                  </a:lnTo>
                  <a:lnTo>
                    <a:pt x="442" y="162"/>
                  </a:lnTo>
                  <a:lnTo>
                    <a:pt x="529" y="165"/>
                  </a:lnTo>
                  <a:lnTo>
                    <a:pt x="529" y="177"/>
                  </a:lnTo>
                  <a:lnTo>
                    <a:pt x="568" y="180"/>
                  </a:lnTo>
                  <a:lnTo>
                    <a:pt x="570" y="200"/>
                  </a:lnTo>
                  <a:lnTo>
                    <a:pt x="609" y="200"/>
                  </a:lnTo>
                  <a:lnTo>
                    <a:pt x="610" y="218"/>
                  </a:lnTo>
                  <a:lnTo>
                    <a:pt x="726" y="221"/>
                  </a:lnTo>
                  <a:lnTo>
                    <a:pt x="727" y="236"/>
                  </a:lnTo>
                  <a:lnTo>
                    <a:pt x="757" y="237"/>
                  </a:lnTo>
                  <a:lnTo>
                    <a:pt x="759" y="245"/>
                  </a:lnTo>
                  <a:lnTo>
                    <a:pt x="784" y="245"/>
                  </a:lnTo>
                  <a:lnTo>
                    <a:pt x="786" y="251"/>
                  </a:lnTo>
                  <a:lnTo>
                    <a:pt x="816" y="252"/>
                  </a:lnTo>
                  <a:lnTo>
                    <a:pt x="817" y="261"/>
                  </a:lnTo>
                  <a:lnTo>
                    <a:pt x="859" y="261"/>
                  </a:lnTo>
                  <a:lnTo>
                    <a:pt x="858" y="270"/>
                  </a:lnTo>
                  <a:lnTo>
                    <a:pt x="870" y="270"/>
                  </a:lnTo>
                  <a:lnTo>
                    <a:pt x="870" y="285"/>
                  </a:lnTo>
                  <a:lnTo>
                    <a:pt x="960" y="287"/>
                  </a:lnTo>
                  <a:lnTo>
                    <a:pt x="961" y="306"/>
                  </a:lnTo>
                  <a:lnTo>
                    <a:pt x="993" y="308"/>
                  </a:lnTo>
                  <a:lnTo>
                    <a:pt x="993" y="318"/>
                  </a:lnTo>
                  <a:lnTo>
                    <a:pt x="1081" y="320"/>
                  </a:lnTo>
                  <a:lnTo>
                    <a:pt x="1083" y="324"/>
                  </a:lnTo>
                  <a:lnTo>
                    <a:pt x="1105" y="324"/>
                  </a:lnTo>
                  <a:lnTo>
                    <a:pt x="1105" y="336"/>
                  </a:lnTo>
                  <a:lnTo>
                    <a:pt x="1183" y="336"/>
                  </a:lnTo>
                  <a:lnTo>
                    <a:pt x="1185" y="341"/>
                  </a:lnTo>
                  <a:lnTo>
                    <a:pt x="1252" y="342"/>
                  </a:lnTo>
                  <a:lnTo>
                    <a:pt x="1254" y="369"/>
                  </a:lnTo>
                  <a:lnTo>
                    <a:pt x="1341" y="369"/>
                  </a:lnTo>
                  <a:lnTo>
                    <a:pt x="1353" y="372"/>
                  </a:lnTo>
                  <a:lnTo>
                    <a:pt x="1353" y="387"/>
                  </a:lnTo>
                  <a:lnTo>
                    <a:pt x="1458" y="387"/>
                  </a:lnTo>
                  <a:lnTo>
                    <a:pt x="1459" y="402"/>
                  </a:lnTo>
                  <a:lnTo>
                    <a:pt x="1519" y="405"/>
                  </a:lnTo>
                  <a:lnTo>
                    <a:pt x="1519" y="417"/>
                  </a:lnTo>
                  <a:lnTo>
                    <a:pt x="1540" y="416"/>
                  </a:lnTo>
                  <a:lnTo>
                    <a:pt x="1542" y="444"/>
                  </a:lnTo>
                  <a:lnTo>
                    <a:pt x="1653" y="441"/>
                  </a:lnTo>
                  <a:lnTo>
                    <a:pt x="1656" y="453"/>
                  </a:lnTo>
                  <a:lnTo>
                    <a:pt x="1680" y="452"/>
                  </a:lnTo>
                  <a:lnTo>
                    <a:pt x="1683" y="465"/>
                  </a:lnTo>
                  <a:lnTo>
                    <a:pt x="1713" y="465"/>
                  </a:lnTo>
                  <a:lnTo>
                    <a:pt x="1713" y="485"/>
                  </a:lnTo>
                  <a:lnTo>
                    <a:pt x="1731" y="486"/>
                  </a:lnTo>
                  <a:lnTo>
                    <a:pt x="1731" y="506"/>
                  </a:lnTo>
                  <a:lnTo>
                    <a:pt x="1963" y="503"/>
                  </a:lnTo>
                  <a:lnTo>
                    <a:pt x="1965" y="521"/>
                  </a:lnTo>
                  <a:lnTo>
                    <a:pt x="2229" y="525"/>
                  </a:lnTo>
                  <a:lnTo>
                    <a:pt x="2230" y="546"/>
                  </a:lnTo>
                  <a:lnTo>
                    <a:pt x="2259" y="548"/>
                  </a:lnTo>
                  <a:lnTo>
                    <a:pt x="2260" y="570"/>
                  </a:lnTo>
                  <a:lnTo>
                    <a:pt x="2349" y="571"/>
                  </a:lnTo>
                </a:path>
              </a:pathLst>
            </a:custGeom>
            <a:noFill/>
            <a:ln w="25400">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8688" name="Groupe 84"/>
            <p:cNvGrpSpPr>
              <a:grpSpLocks/>
            </p:cNvGrpSpPr>
            <p:nvPr/>
          </p:nvGrpSpPr>
          <p:grpSpPr bwMode="auto">
            <a:xfrm>
              <a:off x="1683623" y="1725613"/>
              <a:ext cx="5933202" cy="3568700"/>
              <a:chOff x="1683623" y="1725613"/>
              <a:chExt cx="5933202" cy="3568700"/>
            </a:xfrm>
          </p:grpSpPr>
          <p:sp>
            <p:nvSpPr>
              <p:cNvPr id="28741" name="Line 50"/>
              <p:cNvSpPr>
                <a:spLocks noChangeShapeType="1"/>
              </p:cNvSpPr>
              <p:nvPr/>
            </p:nvSpPr>
            <p:spPr bwMode="auto">
              <a:xfrm>
                <a:off x="3686175" y="3524250"/>
                <a:ext cx="0" cy="88265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2" name="Text Box 32"/>
              <p:cNvSpPr txBox="1">
                <a:spLocks noChangeArrowheads="1"/>
              </p:cNvSpPr>
              <p:nvPr/>
            </p:nvSpPr>
            <p:spPr bwMode="auto">
              <a:xfrm>
                <a:off x="6784975" y="4949825"/>
                <a:ext cx="83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de-CH" altLang="en-US" sz="1400">
                    <a:solidFill>
                      <a:srgbClr val="080808"/>
                    </a:solidFill>
                    <a:latin typeface="Arial" charset="0"/>
                    <a:cs typeface="Arial" charset="0"/>
                  </a:rPr>
                  <a:t>n=118</a:t>
                </a:r>
              </a:p>
            </p:txBody>
          </p:sp>
          <p:sp>
            <p:nvSpPr>
              <p:cNvPr id="28743" name="Line 33"/>
              <p:cNvSpPr>
                <a:spLocks noChangeShapeType="1"/>
              </p:cNvSpPr>
              <p:nvPr/>
            </p:nvSpPr>
            <p:spPr bwMode="auto">
              <a:xfrm>
                <a:off x="2570163" y="2762250"/>
                <a:ext cx="182562"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4" name="Line 34"/>
              <p:cNvSpPr>
                <a:spLocks noChangeShapeType="1"/>
              </p:cNvSpPr>
              <p:nvPr/>
            </p:nvSpPr>
            <p:spPr bwMode="auto">
              <a:xfrm>
                <a:off x="2566988" y="3511550"/>
                <a:ext cx="182562"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5" name="Line 35"/>
              <p:cNvSpPr>
                <a:spLocks noChangeShapeType="1"/>
              </p:cNvSpPr>
              <p:nvPr/>
            </p:nvSpPr>
            <p:spPr bwMode="auto">
              <a:xfrm>
                <a:off x="3590925" y="4416425"/>
                <a:ext cx="182562"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6" name="Line 36"/>
              <p:cNvSpPr>
                <a:spLocks noChangeShapeType="1"/>
              </p:cNvSpPr>
              <p:nvPr/>
            </p:nvSpPr>
            <p:spPr bwMode="auto">
              <a:xfrm>
                <a:off x="3595688" y="3529013"/>
                <a:ext cx="182562"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7" name="Line 37"/>
              <p:cNvSpPr>
                <a:spLocks noChangeShapeType="1"/>
              </p:cNvSpPr>
              <p:nvPr/>
            </p:nvSpPr>
            <p:spPr bwMode="auto">
              <a:xfrm>
                <a:off x="4610100" y="4160838"/>
                <a:ext cx="182562"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8" name="Line 38"/>
              <p:cNvSpPr>
                <a:spLocks noChangeShapeType="1"/>
              </p:cNvSpPr>
              <p:nvPr/>
            </p:nvSpPr>
            <p:spPr bwMode="auto">
              <a:xfrm>
                <a:off x="4606925" y="5062538"/>
                <a:ext cx="180975"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9" name="Line 39"/>
              <p:cNvSpPr>
                <a:spLocks noChangeShapeType="1"/>
              </p:cNvSpPr>
              <p:nvPr/>
            </p:nvSpPr>
            <p:spPr bwMode="auto">
              <a:xfrm>
                <a:off x="5645150" y="4446588"/>
                <a:ext cx="182562"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0" name="Line 40"/>
              <p:cNvSpPr>
                <a:spLocks noChangeShapeType="1"/>
              </p:cNvSpPr>
              <p:nvPr/>
            </p:nvSpPr>
            <p:spPr bwMode="auto">
              <a:xfrm>
                <a:off x="5634038" y="5294313"/>
                <a:ext cx="182562"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1" name="Line 41"/>
              <p:cNvSpPr>
                <a:spLocks noChangeShapeType="1"/>
              </p:cNvSpPr>
              <p:nvPr/>
            </p:nvSpPr>
            <p:spPr bwMode="auto">
              <a:xfrm>
                <a:off x="6651625" y="4449763"/>
                <a:ext cx="182562"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2" name="Line 42"/>
              <p:cNvSpPr>
                <a:spLocks noChangeShapeType="1"/>
              </p:cNvSpPr>
              <p:nvPr/>
            </p:nvSpPr>
            <p:spPr bwMode="auto">
              <a:xfrm>
                <a:off x="6642100" y="5284788"/>
                <a:ext cx="182562"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Freeform 44"/>
              <p:cNvSpPr>
                <a:spLocks/>
              </p:cNvSpPr>
              <p:nvPr/>
            </p:nvSpPr>
            <p:spPr bwMode="auto">
              <a:xfrm>
                <a:off x="1683623" y="1725613"/>
                <a:ext cx="5055104" cy="3146425"/>
              </a:xfrm>
              <a:custGeom>
                <a:avLst/>
                <a:gdLst>
                  <a:gd name="T0" fmla="*/ 2147483647 w 2328"/>
                  <a:gd name="T1" fmla="*/ 2147483647 h 1453"/>
                  <a:gd name="T2" fmla="*/ 2147483647 w 2328"/>
                  <a:gd name="T3" fmla="*/ 2147483647 h 1453"/>
                  <a:gd name="T4" fmla="*/ 2147483647 w 2328"/>
                  <a:gd name="T5" fmla="*/ 2147483647 h 1453"/>
                  <a:gd name="T6" fmla="*/ 2147483647 w 2328"/>
                  <a:gd name="T7" fmla="*/ 2147483647 h 1453"/>
                  <a:gd name="T8" fmla="*/ 2147483647 w 2328"/>
                  <a:gd name="T9" fmla="*/ 2147483647 h 1453"/>
                  <a:gd name="T10" fmla="*/ 2147483647 w 2328"/>
                  <a:gd name="T11" fmla="*/ 2147483647 h 1453"/>
                  <a:gd name="T12" fmla="*/ 2147483647 w 2328"/>
                  <a:gd name="T13" fmla="*/ 2147483647 h 1453"/>
                  <a:gd name="T14" fmla="*/ 2147483647 w 2328"/>
                  <a:gd name="T15" fmla="*/ 2147483647 h 1453"/>
                  <a:gd name="T16" fmla="*/ 2147483647 w 2328"/>
                  <a:gd name="T17" fmla="*/ 2147483647 h 1453"/>
                  <a:gd name="T18" fmla="*/ 2147483647 w 2328"/>
                  <a:gd name="T19" fmla="*/ 2147483647 h 1453"/>
                  <a:gd name="T20" fmla="*/ 2147483647 w 2328"/>
                  <a:gd name="T21" fmla="*/ 2147483647 h 1453"/>
                  <a:gd name="T22" fmla="*/ 2147483647 w 2328"/>
                  <a:gd name="T23" fmla="*/ 2147483647 h 1453"/>
                  <a:gd name="T24" fmla="*/ 2147483647 w 2328"/>
                  <a:gd name="T25" fmla="*/ 2147483647 h 1453"/>
                  <a:gd name="T26" fmla="*/ 2147483647 w 2328"/>
                  <a:gd name="T27" fmla="*/ 2147483647 h 1453"/>
                  <a:gd name="T28" fmla="*/ 2147483647 w 2328"/>
                  <a:gd name="T29" fmla="*/ 2147483647 h 1453"/>
                  <a:gd name="T30" fmla="*/ 2147483647 w 2328"/>
                  <a:gd name="T31" fmla="*/ 2147483647 h 1453"/>
                  <a:gd name="T32" fmla="*/ 2147483647 w 2328"/>
                  <a:gd name="T33" fmla="*/ 2147483647 h 1453"/>
                  <a:gd name="T34" fmla="*/ 2147483647 w 2328"/>
                  <a:gd name="T35" fmla="*/ 2147483647 h 1453"/>
                  <a:gd name="T36" fmla="*/ 2147483647 w 2328"/>
                  <a:gd name="T37" fmla="*/ 2147483647 h 1453"/>
                  <a:gd name="T38" fmla="*/ 2147483647 w 2328"/>
                  <a:gd name="T39" fmla="*/ 2147483647 h 1453"/>
                  <a:gd name="T40" fmla="*/ 2147483647 w 2328"/>
                  <a:gd name="T41" fmla="*/ 2147483647 h 1453"/>
                  <a:gd name="T42" fmla="*/ 2147483647 w 2328"/>
                  <a:gd name="T43" fmla="*/ 2147483647 h 1453"/>
                  <a:gd name="T44" fmla="*/ 2147483647 w 2328"/>
                  <a:gd name="T45" fmla="*/ 2147483647 h 1453"/>
                  <a:gd name="T46" fmla="*/ 2147483647 w 2328"/>
                  <a:gd name="T47" fmla="*/ 2147483647 h 1453"/>
                  <a:gd name="T48" fmla="*/ 2147483647 w 2328"/>
                  <a:gd name="T49" fmla="*/ 2147483647 h 1453"/>
                  <a:gd name="T50" fmla="*/ 2147483647 w 2328"/>
                  <a:gd name="T51" fmla="*/ 2147483647 h 1453"/>
                  <a:gd name="T52" fmla="*/ 2147483647 w 2328"/>
                  <a:gd name="T53" fmla="*/ 2147483647 h 1453"/>
                  <a:gd name="T54" fmla="*/ 2147483647 w 2328"/>
                  <a:gd name="T55" fmla="*/ 2147483647 h 1453"/>
                  <a:gd name="T56" fmla="*/ 2147483647 w 2328"/>
                  <a:gd name="T57" fmla="*/ 2147483647 h 1453"/>
                  <a:gd name="T58" fmla="*/ 2147483647 w 2328"/>
                  <a:gd name="T59" fmla="*/ 2147483647 h 1453"/>
                  <a:gd name="T60" fmla="*/ 2147483647 w 2328"/>
                  <a:gd name="T61" fmla="*/ 2147483647 h 1453"/>
                  <a:gd name="T62" fmla="*/ 2147483647 w 2328"/>
                  <a:gd name="T63" fmla="*/ 2147483647 h 1453"/>
                  <a:gd name="T64" fmla="*/ 2147483647 w 2328"/>
                  <a:gd name="T65" fmla="*/ 2147483647 h 1453"/>
                  <a:gd name="T66" fmla="*/ 2147483647 w 2328"/>
                  <a:gd name="T67" fmla="*/ 2147483647 h 1453"/>
                  <a:gd name="T68" fmla="*/ 2147483647 w 2328"/>
                  <a:gd name="T69" fmla="*/ 2147483647 h 1453"/>
                  <a:gd name="T70" fmla="*/ 2147483647 w 2328"/>
                  <a:gd name="T71" fmla="*/ 2147483647 h 1453"/>
                  <a:gd name="T72" fmla="*/ 2147483647 w 2328"/>
                  <a:gd name="T73" fmla="*/ 2147483647 h 14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8"/>
                  <a:gd name="T112" fmla="*/ 0 h 1453"/>
                  <a:gd name="T113" fmla="*/ 2328 w 2328"/>
                  <a:gd name="T114" fmla="*/ 1453 h 14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8" h="1453">
                    <a:moveTo>
                      <a:pt x="0" y="0"/>
                    </a:moveTo>
                    <a:lnTo>
                      <a:pt x="12" y="68"/>
                    </a:lnTo>
                    <a:lnTo>
                      <a:pt x="18" y="104"/>
                    </a:lnTo>
                    <a:lnTo>
                      <a:pt x="24" y="143"/>
                    </a:lnTo>
                    <a:lnTo>
                      <a:pt x="57" y="143"/>
                    </a:lnTo>
                    <a:lnTo>
                      <a:pt x="61" y="216"/>
                    </a:lnTo>
                    <a:lnTo>
                      <a:pt x="61" y="248"/>
                    </a:lnTo>
                    <a:lnTo>
                      <a:pt x="103" y="248"/>
                    </a:lnTo>
                    <a:lnTo>
                      <a:pt x="105" y="314"/>
                    </a:lnTo>
                    <a:lnTo>
                      <a:pt x="136" y="312"/>
                    </a:lnTo>
                    <a:lnTo>
                      <a:pt x="133" y="357"/>
                    </a:lnTo>
                    <a:lnTo>
                      <a:pt x="178" y="356"/>
                    </a:lnTo>
                    <a:lnTo>
                      <a:pt x="184" y="375"/>
                    </a:lnTo>
                    <a:lnTo>
                      <a:pt x="211" y="372"/>
                    </a:lnTo>
                    <a:lnTo>
                      <a:pt x="217" y="449"/>
                    </a:lnTo>
                    <a:lnTo>
                      <a:pt x="240" y="449"/>
                    </a:lnTo>
                    <a:lnTo>
                      <a:pt x="241" y="470"/>
                    </a:lnTo>
                    <a:lnTo>
                      <a:pt x="291" y="470"/>
                    </a:lnTo>
                    <a:lnTo>
                      <a:pt x="289" y="497"/>
                    </a:lnTo>
                    <a:lnTo>
                      <a:pt x="307" y="500"/>
                    </a:lnTo>
                    <a:lnTo>
                      <a:pt x="307" y="527"/>
                    </a:lnTo>
                    <a:lnTo>
                      <a:pt x="336" y="528"/>
                    </a:lnTo>
                    <a:lnTo>
                      <a:pt x="339" y="548"/>
                    </a:lnTo>
                    <a:lnTo>
                      <a:pt x="411" y="551"/>
                    </a:lnTo>
                    <a:lnTo>
                      <a:pt x="411" y="591"/>
                    </a:lnTo>
                    <a:lnTo>
                      <a:pt x="436" y="593"/>
                    </a:lnTo>
                    <a:lnTo>
                      <a:pt x="438" y="660"/>
                    </a:lnTo>
                    <a:lnTo>
                      <a:pt x="451" y="663"/>
                    </a:lnTo>
                    <a:lnTo>
                      <a:pt x="493" y="662"/>
                    </a:lnTo>
                    <a:lnTo>
                      <a:pt x="492" y="687"/>
                    </a:lnTo>
                    <a:lnTo>
                      <a:pt x="526" y="688"/>
                    </a:lnTo>
                    <a:lnTo>
                      <a:pt x="526" y="757"/>
                    </a:lnTo>
                    <a:lnTo>
                      <a:pt x="600" y="757"/>
                    </a:lnTo>
                    <a:lnTo>
                      <a:pt x="600" y="812"/>
                    </a:lnTo>
                    <a:lnTo>
                      <a:pt x="682" y="812"/>
                    </a:lnTo>
                    <a:lnTo>
                      <a:pt x="682" y="838"/>
                    </a:lnTo>
                    <a:lnTo>
                      <a:pt x="682" y="836"/>
                    </a:lnTo>
                    <a:lnTo>
                      <a:pt x="688" y="842"/>
                    </a:lnTo>
                    <a:lnTo>
                      <a:pt x="718" y="838"/>
                    </a:lnTo>
                    <a:lnTo>
                      <a:pt x="720" y="863"/>
                    </a:lnTo>
                    <a:lnTo>
                      <a:pt x="757" y="863"/>
                    </a:lnTo>
                    <a:lnTo>
                      <a:pt x="760" y="917"/>
                    </a:lnTo>
                    <a:lnTo>
                      <a:pt x="787" y="917"/>
                    </a:lnTo>
                    <a:lnTo>
                      <a:pt x="784" y="953"/>
                    </a:lnTo>
                    <a:lnTo>
                      <a:pt x="802" y="952"/>
                    </a:lnTo>
                    <a:lnTo>
                      <a:pt x="799" y="977"/>
                    </a:lnTo>
                    <a:lnTo>
                      <a:pt x="822" y="977"/>
                    </a:lnTo>
                    <a:lnTo>
                      <a:pt x="821" y="1012"/>
                    </a:lnTo>
                    <a:lnTo>
                      <a:pt x="929" y="1012"/>
                    </a:lnTo>
                    <a:lnTo>
                      <a:pt x="934" y="1038"/>
                    </a:lnTo>
                    <a:lnTo>
                      <a:pt x="946" y="1040"/>
                    </a:lnTo>
                    <a:lnTo>
                      <a:pt x="945" y="1061"/>
                    </a:lnTo>
                    <a:lnTo>
                      <a:pt x="954" y="1067"/>
                    </a:lnTo>
                    <a:lnTo>
                      <a:pt x="949" y="1091"/>
                    </a:lnTo>
                    <a:lnTo>
                      <a:pt x="963" y="1089"/>
                    </a:lnTo>
                    <a:lnTo>
                      <a:pt x="963" y="1109"/>
                    </a:lnTo>
                    <a:lnTo>
                      <a:pt x="994" y="1110"/>
                    </a:lnTo>
                    <a:lnTo>
                      <a:pt x="996" y="1139"/>
                    </a:lnTo>
                    <a:lnTo>
                      <a:pt x="1184" y="1140"/>
                    </a:lnTo>
                    <a:lnTo>
                      <a:pt x="1186" y="1170"/>
                    </a:lnTo>
                    <a:lnTo>
                      <a:pt x="1196" y="1172"/>
                    </a:lnTo>
                    <a:lnTo>
                      <a:pt x="1198" y="1202"/>
                    </a:lnTo>
                    <a:lnTo>
                      <a:pt x="1224" y="1204"/>
                    </a:lnTo>
                    <a:lnTo>
                      <a:pt x="1226" y="1242"/>
                    </a:lnTo>
                    <a:lnTo>
                      <a:pt x="1254" y="1242"/>
                    </a:lnTo>
                    <a:lnTo>
                      <a:pt x="1252" y="1288"/>
                    </a:lnTo>
                    <a:lnTo>
                      <a:pt x="1352" y="1288"/>
                    </a:lnTo>
                    <a:lnTo>
                      <a:pt x="1352" y="1336"/>
                    </a:lnTo>
                    <a:lnTo>
                      <a:pt x="1472" y="1336"/>
                    </a:lnTo>
                    <a:lnTo>
                      <a:pt x="1472" y="1369"/>
                    </a:lnTo>
                    <a:lnTo>
                      <a:pt x="1714" y="1369"/>
                    </a:lnTo>
                    <a:lnTo>
                      <a:pt x="1714" y="1410"/>
                    </a:lnTo>
                    <a:lnTo>
                      <a:pt x="1745" y="1410"/>
                    </a:lnTo>
                    <a:lnTo>
                      <a:pt x="1745" y="1453"/>
                    </a:lnTo>
                    <a:lnTo>
                      <a:pt x="2328" y="1453"/>
                    </a:lnTo>
                  </a:path>
                </a:pathLst>
              </a:custGeom>
              <a:noFill/>
              <a:ln w="25400">
                <a:solidFill>
                  <a:schemeClr val="tx2">
                    <a:lumMod val="40000"/>
                    <a:lumOff val="60000"/>
                  </a:schemeClr>
                </a:solidFill>
                <a:round/>
                <a:headEnd/>
                <a:tailEnd/>
              </a:ln>
            </p:spPr>
            <p:txBody>
              <a:bodyPr/>
              <a:lstStyle/>
              <a:p>
                <a:pPr>
                  <a:defRPr/>
                </a:pPr>
                <a:endParaRPr lang="fr-FR" dirty="0">
                  <a:solidFill>
                    <a:schemeClr val="accent3"/>
                  </a:solidFill>
                  <a:latin typeface="Arial" charset="0"/>
                  <a:ea typeface="ＭＳ Ｐゴシック" pitchFamily="-112" charset="-128"/>
                  <a:cs typeface="Arial" charset="0"/>
                </a:endParaRPr>
              </a:p>
            </p:txBody>
          </p:sp>
          <p:sp>
            <p:nvSpPr>
              <p:cNvPr id="28754" name="Line 46"/>
              <p:cNvSpPr>
                <a:spLocks noChangeShapeType="1"/>
              </p:cNvSpPr>
              <p:nvPr/>
            </p:nvSpPr>
            <p:spPr bwMode="auto">
              <a:xfrm>
                <a:off x="2663825" y="2763838"/>
                <a:ext cx="0" cy="73660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5" name="Line 47"/>
              <p:cNvSpPr>
                <a:spLocks noChangeShapeType="1"/>
              </p:cNvSpPr>
              <p:nvPr/>
            </p:nvSpPr>
            <p:spPr bwMode="auto">
              <a:xfrm>
                <a:off x="6742113" y="4446588"/>
                <a:ext cx="0" cy="836613"/>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6" name="Line 48"/>
              <p:cNvSpPr>
                <a:spLocks noChangeShapeType="1"/>
              </p:cNvSpPr>
              <p:nvPr/>
            </p:nvSpPr>
            <p:spPr bwMode="auto">
              <a:xfrm>
                <a:off x="5726113" y="4449763"/>
                <a:ext cx="0" cy="84455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7" name="Line 49"/>
              <p:cNvSpPr>
                <a:spLocks noChangeShapeType="1"/>
              </p:cNvSpPr>
              <p:nvPr/>
            </p:nvSpPr>
            <p:spPr bwMode="auto">
              <a:xfrm>
                <a:off x="4697413" y="4151313"/>
                <a:ext cx="0" cy="911225"/>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89" name="Line 51"/>
            <p:cNvSpPr>
              <a:spLocks noChangeShapeType="1"/>
            </p:cNvSpPr>
            <p:nvPr/>
          </p:nvSpPr>
          <p:spPr bwMode="auto">
            <a:xfrm>
              <a:off x="2670175" y="1931988"/>
              <a:ext cx="0" cy="557213"/>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0" name="Line 52"/>
            <p:cNvSpPr>
              <a:spLocks noChangeShapeType="1"/>
            </p:cNvSpPr>
            <p:nvPr/>
          </p:nvSpPr>
          <p:spPr bwMode="auto">
            <a:xfrm>
              <a:off x="3644900" y="2203450"/>
              <a:ext cx="0" cy="78740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1" name="Line 53"/>
            <p:cNvSpPr>
              <a:spLocks noChangeShapeType="1"/>
            </p:cNvSpPr>
            <p:nvPr/>
          </p:nvSpPr>
          <p:spPr bwMode="auto">
            <a:xfrm>
              <a:off x="4672013" y="2373313"/>
              <a:ext cx="0" cy="43180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2" name="Line 54"/>
            <p:cNvSpPr>
              <a:spLocks noChangeShapeType="1"/>
            </p:cNvSpPr>
            <p:nvPr/>
          </p:nvSpPr>
          <p:spPr bwMode="auto">
            <a:xfrm>
              <a:off x="4649788" y="2852738"/>
              <a:ext cx="0" cy="509588"/>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3" name="Line 55"/>
            <p:cNvSpPr>
              <a:spLocks noChangeShapeType="1"/>
            </p:cNvSpPr>
            <p:nvPr/>
          </p:nvSpPr>
          <p:spPr bwMode="auto">
            <a:xfrm>
              <a:off x="5718175" y="2600325"/>
              <a:ext cx="0" cy="1019175"/>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4" name="Line 56"/>
            <p:cNvSpPr>
              <a:spLocks noChangeShapeType="1"/>
            </p:cNvSpPr>
            <p:nvPr/>
          </p:nvSpPr>
          <p:spPr bwMode="auto">
            <a:xfrm>
              <a:off x="6729413" y="2757488"/>
              <a:ext cx="0" cy="1077913"/>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5" name="Line 57"/>
            <p:cNvSpPr>
              <a:spLocks noChangeShapeType="1"/>
            </p:cNvSpPr>
            <p:nvPr/>
          </p:nvSpPr>
          <p:spPr bwMode="auto">
            <a:xfrm>
              <a:off x="2584450" y="1936750"/>
              <a:ext cx="165100"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6" name="Line 58"/>
            <p:cNvSpPr>
              <a:spLocks noChangeShapeType="1"/>
            </p:cNvSpPr>
            <p:nvPr/>
          </p:nvSpPr>
          <p:spPr bwMode="auto">
            <a:xfrm>
              <a:off x="2590800" y="2486025"/>
              <a:ext cx="165100"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7" name="Line 59"/>
            <p:cNvSpPr>
              <a:spLocks noChangeShapeType="1"/>
            </p:cNvSpPr>
            <p:nvPr/>
          </p:nvSpPr>
          <p:spPr bwMode="auto">
            <a:xfrm>
              <a:off x="3562350" y="2992438"/>
              <a:ext cx="165100"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8" name="Line 60"/>
            <p:cNvSpPr>
              <a:spLocks noChangeShapeType="1"/>
            </p:cNvSpPr>
            <p:nvPr/>
          </p:nvSpPr>
          <p:spPr bwMode="auto">
            <a:xfrm>
              <a:off x="4576763" y="3367088"/>
              <a:ext cx="163512"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9" name="Line 61"/>
            <p:cNvSpPr>
              <a:spLocks noChangeShapeType="1"/>
            </p:cNvSpPr>
            <p:nvPr/>
          </p:nvSpPr>
          <p:spPr bwMode="auto">
            <a:xfrm>
              <a:off x="5632450" y="3633788"/>
              <a:ext cx="165100"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0" name="Line 62"/>
            <p:cNvSpPr>
              <a:spLocks noChangeShapeType="1"/>
            </p:cNvSpPr>
            <p:nvPr/>
          </p:nvSpPr>
          <p:spPr bwMode="auto">
            <a:xfrm>
              <a:off x="6645275" y="3848100"/>
              <a:ext cx="165100"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1" name="Line 63"/>
            <p:cNvSpPr>
              <a:spLocks noChangeShapeType="1"/>
            </p:cNvSpPr>
            <p:nvPr/>
          </p:nvSpPr>
          <p:spPr bwMode="auto">
            <a:xfrm>
              <a:off x="6646863" y="2749550"/>
              <a:ext cx="165100"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2" name="Line 64"/>
            <p:cNvSpPr>
              <a:spLocks noChangeShapeType="1"/>
            </p:cNvSpPr>
            <p:nvPr/>
          </p:nvSpPr>
          <p:spPr bwMode="auto">
            <a:xfrm>
              <a:off x="5634038" y="2605088"/>
              <a:ext cx="166687"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3" name="Line 65"/>
            <p:cNvSpPr>
              <a:spLocks noChangeShapeType="1"/>
            </p:cNvSpPr>
            <p:nvPr/>
          </p:nvSpPr>
          <p:spPr bwMode="auto">
            <a:xfrm>
              <a:off x="4583113" y="2371725"/>
              <a:ext cx="163512"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4" name="Line 66"/>
            <p:cNvSpPr>
              <a:spLocks noChangeShapeType="1"/>
            </p:cNvSpPr>
            <p:nvPr/>
          </p:nvSpPr>
          <p:spPr bwMode="auto">
            <a:xfrm>
              <a:off x="3556000" y="2192338"/>
              <a:ext cx="165100"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5" name="Line 67"/>
            <p:cNvSpPr>
              <a:spLocks noChangeShapeType="1"/>
            </p:cNvSpPr>
            <p:nvPr/>
          </p:nvSpPr>
          <p:spPr bwMode="auto">
            <a:xfrm>
              <a:off x="4583113" y="2798763"/>
              <a:ext cx="1635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6" name="Line 68"/>
            <p:cNvSpPr>
              <a:spLocks noChangeShapeType="1"/>
            </p:cNvSpPr>
            <p:nvPr/>
          </p:nvSpPr>
          <p:spPr bwMode="auto">
            <a:xfrm>
              <a:off x="4583113" y="2843213"/>
              <a:ext cx="163512"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7" name="Line 69"/>
            <p:cNvSpPr>
              <a:spLocks noChangeShapeType="1"/>
            </p:cNvSpPr>
            <p:nvPr/>
          </p:nvSpPr>
          <p:spPr bwMode="auto">
            <a:xfrm>
              <a:off x="5632450" y="3030538"/>
              <a:ext cx="165100"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8" name="Line 70"/>
            <p:cNvSpPr>
              <a:spLocks noChangeShapeType="1"/>
            </p:cNvSpPr>
            <p:nvPr/>
          </p:nvSpPr>
          <p:spPr bwMode="auto">
            <a:xfrm>
              <a:off x="5637213" y="3122613"/>
              <a:ext cx="166687"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9" name="Line 71"/>
            <p:cNvSpPr>
              <a:spLocks noChangeShapeType="1"/>
            </p:cNvSpPr>
            <p:nvPr/>
          </p:nvSpPr>
          <p:spPr bwMode="auto">
            <a:xfrm>
              <a:off x="6645275" y="3227388"/>
              <a:ext cx="165100"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0" name="Line 72"/>
            <p:cNvSpPr>
              <a:spLocks noChangeShapeType="1"/>
            </p:cNvSpPr>
            <p:nvPr/>
          </p:nvSpPr>
          <p:spPr bwMode="auto">
            <a:xfrm>
              <a:off x="6645275" y="3354388"/>
              <a:ext cx="165100"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1" name="Rectangle 74"/>
            <p:cNvSpPr>
              <a:spLocks noChangeArrowheads="1"/>
            </p:cNvSpPr>
            <p:nvPr/>
          </p:nvSpPr>
          <p:spPr bwMode="auto">
            <a:xfrm>
              <a:off x="6252903" y="2249488"/>
              <a:ext cx="259899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en-US" sz="1400">
                  <a:latin typeface="Arial" charset="0"/>
                  <a:cs typeface="Arial" charset="0"/>
                </a:rPr>
                <a:t>Before 1992 (no specific Tx)</a:t>
              </a:r>
            </a:p>
          </p:txBody>
        </p:sp>
        <p:sp>
          <p:nvSpPr>
            <p:cNvPr id="28712" name="Rectangle 76"/>
            <p:cNvSpPr>
              <a:spLocks noChangeArrowheads="1"/>
            </p:cNvSpPr>
            <p:nvPr/>
          </p:nvSpPr>
          <p:spPr bwMode="auto">
            <a:xfrm>
              <a:off x="6252903" y="1806575"/>
              <a:ext cx="243388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en-US" sz="1400">
                  <a:latin typeface="Arial" charset="0"/>
                  <a:cs typeface="Arial" charset="0"/>
                </a:rPr>
                <a:t>1992-1999 (only IV PGI</a:t>
              </a:r>
              <a:r>
                <a:rPr lang="pt-BR" altLang="en-US" sz="1400" baseline="-25000">
                  <a:latin typeface="Arial" charset="0"/>
                  <a:cs typeface="Arial" charset="0"/>
                </a:rPr>
                <a:t>2</a:t>
              </a:r>
              <a:r>
                <a:rPr lang="pt-BR" altLang="en-US" sz="1400">
                  <a:latin typeface="Arial" charset="0"/>
                  <a:cs typeface="Arial" charset="0"/>
                </a:rPr>
                <a:t>)</a:t>
              </a:r>
            </a:p>
          </p:txBody>
        </p:sp>
        <p:sp>
          <p:nvSpPr>
            <p:cNvPr id="28713" name="Rectangle 78"/>
            <p:cNvSpPr>
              <a:spLocks noChangeArrowheads="1"/>
            </p:cNvSpPr>
            <p:nvPr/>
          </p:nvSpPr>
          <p:spPr bwMode="auto">
            <a:xfrm>
              <a:off x="6252903" y="1377950"/>
              <a:ext cx="259899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en-US" sz="1400">
                  <a:latin typeface="Arial" charset="0"/>
                  <a:cs typeface="Arial" charset="0"/>
                </a:rPr>
                <a:t>After 2000 (current therapies)</a:t>
              </a:r>
            </a:p>
          </p:txBody>
        </p:sp>
        <p:sp>
          <p:nvSpPr>
            <p:cNvPr id="9275" name="Line 77"/>
            <p:cNvSpPr>
              <a:spLocks noChangeShapeType="1"/>
            </p:cNvSpPr>
            <p:nvPr/>
          </p:nvSpPr>
          <p:spPr bwMode="auto">
            <a:xfrm>
              <a:off x="6108426" y="1973263"/>
              <a:ext cx="168292" cy="0"/>
            </a:xfrm>
            <a:prstGeom prst="line">
              <a:avLst/>
            </a:prstGeom>
            <a:noFill/>
            <a:ln w="25400">
              <a:solidFill>
                <a:schemeClr val="accent6">
                  <a:lumMod val="75000"/>
                </a:schemeClr>
              </a:solidFill>
              <a:round/>
              <a:headEnd/>
              <a:tailEnd/>
            </a:ln>
          </p:spPr>
          <p:txBody>
            <a:bodyPr/>
            <a:lstStyle/>
            <a:p>
              <a:pPr>
                <a:defRPr/>
              </a:pPr>
              <a:endParaRPr lang="en-US" dirty="0">
                <a:solidFill>
                  <a:srgbClr val="000000"/>
                </a:solidFill>
                <a:latin typeface="Arial" charset="0"/>
                <a:ea typeface="ＭＳ Ｐゴシック" pitchFamily="-112" charset="-128"/>
                <a:cs typeface="Arial" charset="0"/>
              </a:endParaRPr>
            </a:p>
          </p:txBody>
        </p:sp>
        <p:sp>
          <p:nvSpPr>
            <p:cNvPr id="12348" name="Line 79"/>
            <p:cNvSpPr>
              <a:spLocks noChangeShapeType="1"/>
            </p:cNvSpPr>
            <p:nvPr/>
          </p:nvSpPr>
          <p:spPr bwMode="auto">
            <a:xfrm>
              <a:off x="6108426" y="2398713"/>
              <a:ext cx="168292" cy="0"/>
            </a:xfrm>
            <a:prstGeom prst="line">
              <a:avLst/>
            </a:prstGeom>
            <a:noFill/>
            <a:ln w="25400">
              <a:solidFill>
                <a:schemeClr val="tx2">
                  <a:lumMod val="40000"/>
                  <a:lumOff val="60000"/>
                </a:schemeClr>
              </a:solidFill>
              <a:round/>
              <a:headEnd/>
              <a:tailEnd/>
            </a:ln>
          </p:spPr>
          <p:txBody>
            <a:bodyPr/>
            <a:lstStyle/>
            <a:p>
              <a:pPr>
                <a:defRPr/>
              </a:pPr>
              <a:endParaRPr lang="fr-FR" dirty="0">
                <a:solidFill>
                  <a:srgbClr val="000000"/>
                </a:solidFill>
                <a:latin typeface="Arial" charset="0"/>
                <a:ea typeface="ＭＳ Ｐゴシック" pitchFamily="-112" charset="-128"/>
                <a:cs typeface="Arial" charset="0"/>
              </a:endParaRPr>
            </a:p>
          </p:txBody>
        </p:sp>
        <p:sp>
          <p:nvSpPr>
            <p:cNvPr id="28716" name="Text Box 84"/>
            <p:cNvSpPr txBox="1">
              <a:spLocks noChangeArrowheads="1"/>
            </p:cNvSpPr>
            <p:nvPr/>
          </p:nvSpPr>
          <p:spPr bwMode="auto">
            <a:xfrm>
              <a:off x="7650163" y="310515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1400">
                  <a:solidFill>
                    <a:srgbClr val="080808"/>
                  </a:solidFill>
                  <a:latin typeface="Arial" charset="0"/>
                  <a:cs typeface="Arial" charset="0"/>
                </a:rPr>
                <a:t>NS</a:t>
              </a:r>
            </a:p>
          </p:txBody>
        </p:sp>
        <p:sp>
          <p:nvSpPr>
            <p:cNvPr id="28717" name="Text Box 88"/>
            <p:cNvSpPr txBox="1">
              <a:spLocks noChangeArrowheads="1"/>
            </p:cNvSpPr>
            <p:nvPr/>
          </p:nvSpPr>
          <p:spPr bwMode="auto">
            <a:xfrm>
              <a:off x="1682750" y="5338763"/>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1400" i="1">
                  <a:solidFill>
                    <a:srgbClr val="080808"/>
                  </a:solidFill>
                  <a:latin typeface="Arial" charset="0"/>
                  <a:cs typeface="Arial" charset="0"/>
                </a:rPr>
                <a:t>P</a:t>
              </a:r>
              <a:r>
                <a:rPr lang="en-US" altLang="en-US" sz="1400">
                  <a:solidFill>
                    <a:srgbClr val="080808"/>
                  </a:solidFill>
                  <a:latin typeface="Arial" charset="0"/>
                  <a:cs typeface="Arial" charset="0"/>
                </a:rPr>
                <a:t>&lt;0.05, log-rank test</a:t>
              </a:r>
            </a:p>
          </p:txBody>
        </p:sp>
        <p:sp>
          <p:nvSpPr>
            <p:cNvPr id="28718" name="Text Box 3"/>
            <p:cNvSpPr txBox="1">
              <a:spLocks noChangeArrowheads="1"/>
            </p:cNvSpPr>
            <p:nvPr/>
          </p:nvSpPr>
          <p:spPr bwMode="auto">
            <a:xfrm>
              <a:off x="6818313" y="5672138"/>
              <a:ext cx="1128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1400" b="1">
                  <a:solidFill>
                    <a:srgbClr val="080808"/>
                  </a:solidFill>
                  <a:latin typeface="Arial" charset="0"/>
                  <a:cs typeface="Arial" charset="0"/>
                </a:rPr>
                <a:t>Months</a:t>
              </a:r>
            </a:p>
          </p:txBody>
        </p:sp>
        <p:sp>
          <p:nvSpPr>
            <p:cNvPr id="28719" name="Line 4"/>
            <p:cNvSpPr>
              <a:spLocks noChangeShapeType="1"/>
            </p:cNvSpPr>
            <p:nvPr/>
          </p:nvSpPr>
          <p:spPr bwMode="auto">
            <a:xfrm flipH="1">
              <a:off x="1654175" y="1663700"/>
              <a:ext cx="0" cy="398145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0" name="Text Box 11"/>
            <p:cNvSpPr txBox="1">
              <a:spLocks noChangeArrowheads="1"/>
            </p:cNvSpPr>
            <p:nvPr/>
          </p:nvSpPr>
          <p:spPr bwMode="auto">
            <a:xfrm>
              <a:off x="1336675" y="54991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en-US" sz="1400">
                  <a:solidFill>
                    <a:srgbClr val="080808"/>
                  </a:solidFill>
                  <a:latin typeface="Arial" charset="0"/>
                  <a:cs typeface="Arial" charset="0"/>
                </a:rPr>
                <a:t>0</a:t>
              </a:r>
            </a:p>
          </p:txBody>
        </p:sp>
        <p:sp>
          <p:nvSpPr>
            <p:cNvPr id="28721" name="Text Box 12"/>
            <p:cNvSpPr txBox="1">
              <a:spLocks noChangeArrowheads="1"/>
            </p:cNvSpPr>
            <p:nvPr/>
          </p:nvSpPr>
          <p:spPr bwMode="auto">
            <a:xfrm>
              <a:off x="1238250" y="451643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en-US" sz="1400">
                  <a:solidFill>
                    <a:srgbClr val="080808"/>
                  </a:solidFill>
                  <a:latin typeface="Arial" charset="0"/>
                  <a:cs typeface="Arial" charset="0"/>
                </a:rPr>
                <a:t>25</a:t>
              </a:r>
            </a:p>
          </p:txBody>
        </p:sp>
        <p:sp>
          <p:nvSpPr>
            <p:cNvPr id="28722" name="Text Box 13"/>
            <p:cNvSpPr txBox="1">
              <a:spLocks noChangeArrowheads="1"/>
            </p:cNvSpPr>
            <p:nvPr/>
          </p:nvSpPr>
          <p:spPr bwMode="auto">
            <a:xfrm>
              <a:off x="1238250" y="353377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en-US" sz="1400">
                  <a:solidFill>
                    <a:srgbClr val="080808"/>
                  </a:solidFill>
                  <a:latin typeface="Arial" charset="0"/>
                  <a:cs typeface="Arial" charset="0"/>
                </a:rPr>
                <a:t>50</a:t>
              </a:r>
            </a:p>
          </p:txBody>
        </p:sp>
        <p:sp>
          <p:nvSpPr>
            <p:cNvPr id="28723" name="Text Box 20"/>
            <p:cNvSpPr txBox="1">
              <a:spLocks noChangeArrowheads="1"/>
            </p:cNvSpPr>
            <p:nvPr/>
          </p:nvSpPr>
          <p:spPr bwMode="auto">
            <a:xfrm rot="-5403701">
              <a:off x="444500" y="3475038"/>
              <a:ext cx="1211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1400" b="1">
                  <a:solidFill>
                    <a:srgbClr val="080808"/>
                  </a:solidFill>
                  <a:latin typeface="Arial" charset="0"/>
                  <a:cs typeface="Arial" charset="0"/>
                </a:rPr>
                <a:t>Survival (%)</a:t>
              </a:r>
            </a:p>
          </p:txBody>
        </p:sp>
        <p:sp>
          <p:nvSpPr>
            <p:cNvPr id="28724" name="Line 6"/>
            <p:cNvSpPr>
              <a:spLocks noChangeShapeType="1"/>
            </p:cNvSpPr>
            <p:nvPr/>
          </p:nvSpPr>
          <p:spPr bwMode="auto">
            <a:xfrm flipH="1">
              <a:off x="1582738" y="5645150"/>
              <a:ext cx="71437"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5" name="Line 7"/>
            <p:cNvSpPr>
              <a:spLocks noChangeShapeType="1"/>
            </p:cNvSpPr>
            <p:nvPr/>
          </p:nvSpPr>
          <p:spPr bwMode="auto">
            <a:xfrm flipH="1">
              <a:off x="1582738" y="4667250"/>
              <a:ext cx="71437"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6" name="Line 8"/>
            <p:cNvSpPr>
              <a:spLocks noChangeShapeType="1"/>
            </p:cNvSpPr>
            <p:nvPr/>
          </p:nvSpPr>
          <p:spPr bwMode="auto">
            <a:xfrm flipH="1">
              <a:off x="1582738" y="3689350"/>
              <a:ext cx="71437"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7" name="Line 31"/>
            <p:cNvSpPr>
              <a:spLocks noChangeShapeType="1"/>
            </p:cNvSpPr>
            <p:nvPr/>
          </p:nvSpPr>
          <p:spPr bwMode="auto">
            <a:xfrm flipH="1">
              <a:off x="1582738" y="2711450"/>
              <a:ext cx="71437"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8" name="Line 32"/>
            <p:cNvSpPr>
              <a:spLocks noChangeShapeType="1"/>
            </p:cNvSpPr>
            <p:nvPr/>
          </p:nvSpPr>
          <p:spPr bwMode="auto">
            <a:xfrm flipH="1">
              <a:off x="1582738" y="1735138"/>
              <a:ext cx="71437"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9" name="Text Box 33"/>
            <p:cNvSpPr txBox="1">
              <a:spLocks noChangeArrowheads="1"/>
            </p:cNvSpPr>
            <p:nvPr/>
          </p:nvSpPr>
          <p:spPr bwMode="auto">
            <a:xfrm>
              <a:off x="1238250" y="255111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en-US" sz="1400">
                  <a:solidFill>
                    <a:srgbClr val="080808"/>
                  </a:solidFill>
                  <a:latin typeface="Arial" charset="0"/>
                  <a:cs typeface="Arial" charset="0"/>
                </a:rPr>
                <a:t>75</a:t>
              </a:r>
            </a:p>
          </p:txBody>
        </p:sp>
        <p:sp>
          <p:nvSpPr>
            <p:cNvPr id="28730" name="Text Box 34"/>
            <p:cNvSpPr txBox="1">
              <a:spLocks noChangeArrowheads="1"/>
            </p:cNvSpPr>
            <p:nvPr/>
          </p:nvSpPr>
          <p:spPr bwMode="auto">
            <a:xfrm>
              <a:off x="1155700" y="156845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altLang="en-US" sz="1400">
                  <a:solidFill>
                    <a:srgbClr val="080808"/>
                  </a:solidFill>
                  <a:latin typeface="Arial" charset="0"/>
                  <a:cs typeface="Arial" charset="0"/>
                </a:rPr>
                <a:t>100</a:t>
              </a:r>
            </a:p>
          </p:txBody>
        </p:sp>
        <p:sp>
          <p:nvSpPr>
            <p:cNvPr id="28731" name="Line 35"/>
            <p:cNvSpPr>
              <a:spLocks noChangeShapeType="1"/>
            </p:cNvSpPr>
            <p:nvPr/>
          </p:nvSpPr>
          <p:spPr bwMode="auto">
            <a:xfrm>
              <a:off x="1860550" y="2166938"/>
              <a:ext cx="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2" name="Line 7"/>
            <p:cNvSpPr>
              <a:spLocks noChangeShapeType="1"/>
            </p:cNvSpPr>
            <p:nvPr/>
          </p:nvSpPr>
          <p:spPr bwMode="auto">
            <a:xfrm rot="16200000" flipH="1">
              <a:off x="1625600" y="5683250"/>
              <a:ext cx="71438"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3" name="Freeform 217"/>
            <p:cNvSpPr>
              <a:spLocks/>
            </p:cNvSpPr>
            <p:nvPr/>
          </p:nvSpPr>
          <p:spPr bwMode="auto">
            <a:xfrm>
              <a:off x="7523163" y="2984500"/>
              <a:ext cx="127000" cy="523875"/>
            </a:xfrm>
            <a:custGeom>
              <a:avLst/>
              <a:gdLst>
                <a:gd name="T0" fmla="*/ 0 w 80"/>
                <a:gd name="T1" fmla="*/ 0 h 330"/>
                <a:gd name="T2" fmla="*/ 2147483647 w 80"/>
                <a:gd name="T3" fmla="*/ 0 h 330"/>
                <a:gd name="T4" fmla="*/ 2147483647 w 80"/>
                <a:gd name="T5" fmla="*/ 2147483647 h 330"/>
                <a:gd name="T6" fmla="*/ 0 w 80"/>
                <a:gd name="T7" fmla="*/ 2147483647 h 330"/>
                <a:gd name="T8" fmla="*/ 0 60000 65536"/>
                <a:gd name="T9" fmla="*/ 0 60000 65536"/>
                <a:gd name="T10" fmla="*/ 0 60000 65536"/>
                <a:gd name="T11" fmla="*/ 0 60000 65536"/>
                <a:gd name="T12" fmla="*/ 0 w 80"/>
                <a:gd name="T13" fmla="*/ 0 h 330"/>
                <a:gd name="T14" fmla="*/ 80 w 80"/>
                <a:gd name="T15" fmla="*/ 330 h 330"/>
              </a:gdLst>
              <a:ahLst/>
              <a:cxnLst>
                <a:cxn ang="T8">
                  <a:pos x="T0" y="T1"/>
                </a:cxn>
                <a:cxn ang="T9">
                  <a:pos x="T2" y="T3"/>
                </a:cxn>
                <a:cxn ang="T10">
                  <a:pos x="T4" y="T5"/>
                </a:cxn>
                <a:cxn ang="T11">
                  <a:pos x="T6" y="T7"/>
                </a:cxn>
              </a:cxnLst>
              <a:rect l="T12" t="T13" r="T14" b="T15"/>
              <a:pathLst>
                <a:path w="80" h="330">
                  <a:moveTo>
                    <a:pt x="0" y="0"/>
                  </a:moveTo>
                  <a:lnTo>
                    <a:pt x="80" y="0"/>
                  </a:lnTo>
                  <a:lnTo>
                    <a:pt x="80" y="330"/>
                  </a:lnTo>
                  <a:lnTo>
                    <a:pt x="0" y="330"/>
                  </a:lnTo>
                </a:path>
              </a:pathLst>
            </a:custGeom>
            <a:noFill/>
            <a:ln w="19050">
              <a:solidFill>
                <a:srgbClr val="080808"/>
              </a:solidFill>
              <a:round/>
              <a:headEnd/>
              <a:tailEnd/>
            </a:ln>
            <a:extLst>
              <a:ext uri="{909E8E84-426E-40DD-AFC4-6F175D3DCCD1}">
                <a14:hiddenFill xmlns:a14="http://schemas.microsoft.com/office/drawing/2010/main">
                  <a:solidFill>
                    <a:srgbClr val="FFFFFF"/>
                  </a:solidFill>
                </a14:hiddenFill>
              </a:ext>
            </a:extLst>
          </p:spPr>
          <p:txBody>
            <a:bodyPr wrap="none" tIns="91440" bIns="91440" anchor="ctr"/>
            <a:lstStyle/>
            <a:p>
              <a:endParaRPr lang="en-US"/>
            </a:p>
          </p:txBody>
        </p:sp>
        <p:sp>
          <p:nvSpPr>
            <p:cNvPr id="28734" name="Line 7"/>
            <p:cNvSpPr>
              <a:spLocks noChangeShapeType="1"/>
            </p:cNvSpPr>
            <p:nvPr/>
          </p:nvSpPr>
          <p:spPr bwMode="auto">
            <a:xfrm rot="16200000" flipH="1">
              <a:off x="2630488" y="5683250"/>
              <a:ext cx="71438"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5" name="Line 7"/>
            <p:cNvSpPr>
              <a:spLocks noChangeShapeType="1"/>
            </p:cNvSpPr>
            <p:nvPr/>
          </p:nvSpPr>
          <p:spPr bwMode="auto">
            <a:xfrm rot="16200000" flipH="1">
              <a:off x="3644900" y="5683250"/>
              <a:ext cx="71438"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6" name="Line 7"/>
            <p:cNvSpPr>
              <a:spLocks noChangeShapeType="1"/>
            </p:cNvSpPr>
            <p:nvPr/>
          </p:nvSpPr>
          <p:spPr bwMode="auto">
            <a:xfrm rot="16200000" flipH="1">
              <a:off x="4660900" y="5683250"/>
              <a:ext cx="71438"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7" name="Line 7"/>
            <p:cNvSpPr>
              <a:spLocks noChangeShapeType="1"/>
            </p:cNvSpPr>
            <p:nvPr/>
          </p:nvSpPr>
          <p:spPr bwMode="auto">
            <a:xfrm rot="16200000" flipH="1">
              <a:off x="5675313" y="5683250"/>
              <a:ext cx="71438"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8" name="Line 7"/>
            <p:cNvSpPr>
              <a:spLocks noChangeShapeType="1"/>
            </p:cNvSpPr>
            <p:nvPr/>
          </p:nvSpPr>
          <p:spPr bwMode="auto">
            <a:xfrm rot="16200000" flipH="1">
              <a:off x="6691313" y="5683250"/>
              <a:ext cx="71438" cy="0"/>
            </a:xfrm>
            <a:prstGeom prst="line">
              <a:avLst/>
            </a:prstGeom>
            <a:noFill/>
            <a:ln w="1905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9" name="Line 75"/>
            <p:cNvSpPr>
              <a:spLocks noChangeShapeType="1"/>
            </p:cNvSpPr>
            <p:nvPr/>
          </p:nvSpPr>
          <p:spPr bwMode="auto">
            <a:xfrm>
              <a:off x="6110288" y="1533525"/>
              <a:ext cx="168275" cy="0"/>
            </a:xfrm>
            <a:prstGeom prst="line">
              <a:avLst/>
            </a:prstGeom>
            <a:noFill/>
            <a:ln w="25400">
              <a:solidFill>
                <a:srgbClr val="7030A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0" name="ZoneTexte 84"/>
            <p:cNvSpPr txBox="1">
              <a:spLocks noChangeArrowheads="1"/>
            </p:cNvSpPr>
            <p:nvPr/>
          </p:nvSpPr>
          <p:spPr bwMode="auto">
            <a:xfrm>
              <a:off x="2002742" y="1447800"/>
              <a:ext cx="4015188" cy="5270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fr-FR" altLang="en-US" sz="1400" b="1">
                  <a:latin typeface="Arial" charset="0"/>
                  <a:cs typeface="Arial" charset="0"/>
                </a:rPr>
                <a:t>IPAH, HPAH, and anorexigen-associated PAH</a:t>
              </a:r>
            </a:p>
          </p:txBody>
        </p:sp>
      </p:grpSp>
    </p:spTree>
    <p:extLst>
      <p:ext uri="{BB962C8B-B14F-4D97-AF65-F5344CB8AC3E}">
        <p14:creationId xmlns:p14="http://schemas.microsoft.com/office/powerpoint/2010/main" val="151329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p:cNvSpPr>
          <p:nvPr>
            <p:ph type="title"/>
          </p:nvPr>
        </p:nvSpPr>
        <p:spPr/>
        <p:txBody>
          <a:bodyPr/>
          <a:lstStyle/>
          <a:p>
            <a:pPr eaLnBrk="1" hangingPunct="1"/>
            <a:r>
              <a:rPr lang="en-GB" dirty="0" smtClean="0">
                <a:latin typeface="Arial" charset="0"/>
              </a:rPr>
              <a:t>PAH Treatment – Bottom Line</a:t>
            </a:r>
          </a:p>
        </p:txBody>
      </p:sp>
      <p:sp>
        <p:nvSpPr>
          <p:cNvPr id="76802" name="Rectangle 6"/>
          <p:cNvSpPr>
            <a:spLocks noGrp="1" noChangeArrowheads="1"/>
          </p:cNvSpPr>
          <p:nvPr>
            <p:ph type="body" idx="1"/>
          </p:nvPr>
        </p:nvSpPr>
        <p:spPr bwMode="auto">
          <a:xfrm>
            <a:off x="487363" y="1524000"/>
            <a:ext cx="7315200"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GB" sz="2400" dirty="0" smtClean="0"/>
              <a:t>Currently no cure for PAH</a:t>
            </a:r>
          </a:p>
          <a:p>
            <a:pPr eaLnBrk="1" hangingPunct="1">
              <a:buFont typeface="Arial" panose="020B0604020202020204" pitchFamily="34" charset="0"/>
              <a:buChar char="•"/>
            </a:pPr>
            <a:endParaRPr lang="en-GB" sz="2400" dirty="0" smtClean="0"/>
          </a:p>
          <a:p>
            <a:pPr eaLnBrk="1" hangingPunct="1">
              <a:buFont typeface="Arial" panose="020B0604020202020204" pitchFamily="34" charset="0"/>
              <a:buChar char="•"/>
            </a:pPr>
            <a:r>
              <a:rPr lang="en-GB" sz="2400" dirty="0" smtClean="0"/>
              <a:t>PAH therapies can markedly improve a patient’s symptoms and slow the rate of clinical deterioration</a:t>
            </a:r>
          </a:p>
          <a:p>
            <a:pPr eaLnBrk="1" hangingPunct="1"/>
            <a:endParaRPr lang="en-GB" sz="2400" baseline="30000" dirty="0" smtClean="0"/>
          </a:p>
          <a:p>
            <a:pPr eaLnBrk="1" hangingPunct="1"/>
            <a:r>
              <a:rPr lang="en-GB" sz="2400" dirty="0" smtClean="0"/>
              <a:t>Management is complex, involving use of a range of treatment options:</a:t>
            </a:r>
          </a:p>
          <a:p>
            <a:pPr lvl="1" eaLnBrk="1" hangingPunct="1"/>
            <a:r>
              <a:rPr lang="en-GB" sz="2000" dirty="0" smtClean="0"/>
              <a:t>general measures </a:t>
            </a:r>
          </a:p>
          <a:p>
            <a:pPr lvl="1" eaLnBrk="1" hangingPunct="1"/>
            <a:r>
              <a:rPr lang="en-GB" sz="2000" dirty="0" smtClean="0"/>
              <a:t>conventional or supportive therapy</a:t>
            </a:r>
          </a:p>
          <a:p>
            <a:pPr lvl="1" eaLnBrk="1" hangingPunct="1"/>
            <a:r>
              <a:rPr lang="en-GB" sz="2000" dirty="0" smtClean="0"/>
              <a:t>advanced therapy (PAH-specific therapy)</a:t>
            </a:r>
          </a:p>
          <a:p>
            <a:pPr lvl="1" eaLnBrk="1" hangingPunct="1"/>
            <a:r>
              <a:rPr lang="en-GB" sz="2000" dirty="0" smtClean="0"/>
              <a:t>surgical intervention</a:t>
            </a:r>
          </a:p>
          <a:p>
            <a:pPr lvl="1" eaLnBrk="1" hangingPunct="1"/>
            <a:r>
              <a:rPr lang="en-GB" sz="2000" dirty="0" smtClean="0"/>
              <a:t>lung transplantation</a:t>
            </a:r>
            <a:r>
              <a:rPr lang="en-GB" sz="2400" dirty="0" smtClean="0"/>
              <a:t/>
            </a:r>
            <a:br>
              <a:rPr lang="en-GB" sz="2400" dirty="0" smtClean="0"/>
            </a:br>
            <a:endParaRPr lang="en-GB" sz="2400" dirty="0" smtClean="0"/>
          </a:p>
          <a:p>
            <a:pPr eaLnBrk="1" hangingPunct="1"/>
            <a:endParaRPr lang="en-GB" sz="2800" dirty="0" smtClean="0"/>
          </a:p>
        </p:txBody>
      </p:sp>
    </p:spTree>
    <p:extLst>
      <p:ext uri="{BB962C8B-B14F-4D97-AF65-F5344CB8AC3E}">
        <p14:creationId xmlns:p14="http://schemas.microsoft.com/office/powerpoint/2010/main" val="3735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ghostbusters 2016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
            <a:ext cx="4409305"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69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17465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a:xfrm>
            <a:off x="609600" y="1600200"/>
            <a:ext cx="7315200" cy="4114800"/>
          </a:xfrm>
        </p:spPr>
        <p:txBody>
          <a:bodyPr/>
          <a:lstStyle/>
          <a:p>
            <a:r>
              <a:rPr lang="en-US" dirty="0" smtClean="0"/>
              <a:t>PH is managed by:</a:t>
            </a:r>
          </a:p>
          <a:p>
            <a:pPr marL="514350" indent="-514350">
              <a:buAutoNum type="alphaLcParenR"/>
            </a:pPr>
            <a:r>
              <a:rPr lang="en-US" dirty="0" smtClean="0"/>
              <a:t>Cardiologists</a:t>
            </a:r>
          </a:p>
          <a:p>
            <a:pPr marL="514350" indent="-514350">
              <a:buAutoNum type="alphaLcParenR"/>
            </a:pPr>
            <a:r>
              <a:rPr lang="en-US" dirty="0" smtClean="0"/>
              <a:t>Pulmonologists</a:t>
            </a:r>
          </a:p>
          <a:p>
            <a:pPr marL="514350" indent="-514350">
              <a:buAutoNum type="alphaLcParenR"/>
            </a:pPr>
            <a:r>
              <a:rPr lang="en-US" dirty="0" smtClean="0"/>
              <a:t>Neither</a:t>
            </a:r>
          </a:p>
          <a:p>
            <a:pPr marL="514350" indent="-514350">
              <a:buAutoNum type="alphaLcParenR"/>
            </a:pPr>
            <a:r>
              <a:rPr lang="en-US" dirty="0" smtClean="0"/>
              <a:t>Both</a:t>
            </a:r>
          </a:p>
        </p:txBody>
      </p:sp>
    </p:spTree>
    <p:extLst>
      <p:ext uri="{BB962C8B-B14F-4D97-AF65-F5344CB8AC3E}">
        <p14:creationId xmlns:p14="http://schemas.microsoft.com/office/powerpoint/2010/main" val="37223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you </a:t>
            </a:r>
            <a:r>
              <a:rPr lang="en-US" dirty="0" err="1" smtClean="0"/>
              <a:t>gonna</a:t>
            </a:r>
            <a:r>
              <a:rPr lang="en-US" dirty="0" smtClean="0"/>
              <a:t> call?</a:t>
            </a:r>
            <a:endParaRPr lang="en-US" dirty="0"/>
          </a:p>
        </p:txBody>
      </p:sp>
      <p:sp>
        <p:nvSpPr>
          <p:cNvPr id="3" name="Content Placeholder 2"/>
          <p:cNvSpPr>
            <a:spLocks noGrp="1"/>
          </p:cNvSpPr>
          <p:nvPr>
            <p:ph sz="half" idx="1"/>
          </p:nvPr>
        </p:nvSpPr>
        <p:spPr>
          <a:xfrm>
            <a:off x="631826" y="1675576"/>
            <a:ext cx="3581400" cy="4114800"/>
          </a:xfrm>
        </p:spPr>
        <p:txBody>
          <a:bodyPr/>
          <a:lstStyle/>
          <a:p>
            <a:pPr marL="0" indent="0"/>
            <a:r>
              <a:rPr lang="en-US" dirty="0" smtClean="0"/>
              <a:t>Cardiology</a:t>
            </a:r>
          </a:p>
          <a:p>
            <a:pPr marL="0" indent="0"/>
            <a:r>
              <a:rPr lang="en-US" dirty="0" smtClean="0"/>
              <a:t>Anne Goh, MD</a:t>
            </a:r>
          </a:p>
          <a:p>
            <a:pPr marL="0" indent="0"/>
            <a:endParaRPr lang="en-US" dirty="0"/>
          </a:p>
          <a:p>
            <a:pPr marL="0" indent="0"/>
            <a:endParaRPr lang="en-US" dirty="0" smtClean="0"/>
          </a:p>
          <a:p>
            <a:pPr marL="0" indent="0"/>
            <a:endParaRPr lang="en-US" dirty="0"/>
          </a:p>
          <a:p>
            <a:pPr marL="0" indent="0"/>
            <a:endParaRPr lang="en-US" dirty="0" smtClean="0"/>
          </a:p>
          <a:p>
            <a:pPr marL="0" indent="0"/>
            <a:r>
              <a:rPr lang="en-US" dirty="0"/>
              <a:t>Pulmonary </a:t>
            </a:r>
          </a:p>
          <a:p>
            <a:pPr marL="0" indent="0"/>
            <a:r>
              <a:rPr lang="en-US" dirty="0"/>
              <a:t>Sachin Gupta, MD</a:t>
            </a:r>
          </a:p>
          <a:p>
            <a:pPr marL="0" indent="0"/>
            <a:endParaRPr lang="en-US" dirty="0"/>
          </a:p>
        </p:txBody>
      </p:sp>
      <p:sp>
        <p:nvSpPr>
          <p:cNvPr id="4" name="Content Placeholder 3"/>
          <p:cNvSpPr>
            <a:spLocks noGrp="1"/>
          </p:cNvSpPr>
          <p:nvPr>
            <p:ph sz="half" idx="2"/>
          </p:nvPr>
        </p:nvSpPr>
        <p:spPr>
          <a:xfrm>
            <a:off x="4191000" y="2804160"/>
            <a:ext cx="4013200" cy="1828800"/>
          </a:xfrm>
        </p:spPr>
        <p:txBody>
          <a:bodyPr/>
          <a:lstStyle/>
          <a:p>
            <a:pPr marL="0" indent="0"/>
            <a:r>
              <a:rPr lang="en-US" dirty="0" smtClean="0"/>
              <a:t>Cardiology</a:t>
            </a:r>
          </a:p>
          <a:p>
            <a:pPr marL="0" indent="0"/>
            <a:r>
              <a:rPr lang="en-US" dirty="0" smtClean="0"/>
              <a:t>Dana </a:t>
            </a:r>
            <a:r>
              <a:rPr lang="en-US" dirty="0" err="1" smtClean="0"/>
              <a:t>McGlothlin</a:t>
            </a:r>
            <a:r>
              <a:rPr lang="en-US" dirty="0" smtClean="0"/>
              <a:t>, MD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2514600"/>
            <a:ext cx="1625600" cy="1950720"/>
          </a:xfrm>
          <a:prstGeom prst="rect">
            <a:avLst/>
          </a:prstGeom>
        </p:spPr>
      </p:pic>
      <p:pic>
        <p:nvPicPr>
          <p:cNvPr id="32770" name="Picture 2" descr="Image result for anne goh kais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652584"/>
            <a:ext cx="2193926" cy="167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0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08506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86000"/>
            <a:ext cx="5181600" cy="3216765"/>
          </a:xfrm>
          <a:prstGeom prst="rect">
            <a:avLst/>
          </a:prstGeom>
        </p:spPr>
      </p:pic>
    </p:spTree>
    <p:extLst>
      <p:ext uri="{BB962C8B-B14F-4D97-AF65-F5344CB8AC3E}">
        <p14:creationId xmlns:p14="http://schemas.microsoft.com/office/powerpoint/2010/main" val="203967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Abbreviations</a:t>
            </a:r>
            <a:endParaRPr lang="en-US" dirty="0"/>
          </a:p>
        </p:txBody>
      </p:sp>
      <p:sp>
        <p:nvSpPr>
          <p:cNvPr id="3" name="Content Placeholder 2"/>
          <p:cNvSpPr>
            <a:spLocks noGrp="1"/>
          </p:cNvSpPr>
          <p:nvPr>
            <p:ph idx="1"/>
          </p:nvPr>
        </p:nvSpPr>
        <p:spPr>
          <a:xfrm>
            <a:off x="152400" y="1295400"/>
            <a:ext cx="4648200" cy="5181600"/>
          </a:xfrm>
        </p:spPr>
        <p:txBody>
          <a:bodyPr/>
          <a:lstStyle/>
          <a:p>
            <a:pPr marL="457200" indent="-457200">
              <a:buFont typeface="Courier New" panose="02070309020205020404" pitchFamily="49" charset="0"/>
              <a:buChar char="o"/>
            </a:pPr>
            <a:r>
              <a:rPr lang="en-US" sz="2400" dirty="0" smtClean="0"/>
              <a:t>PH – Pulmonary Hypertension</a:t>
            </a:r>
          </a:p>
          <a:p>
            <a:pPr marL="857250" lvl="1" indent="-457200">
              <a:buFont typeface="Courier New" panose="02070309020205020404" pitchFamily="49" charset="0"/>
              <a:buChar char="o"/>
            </a:pPr>
            <a:r>
              <a:rPr lang="en-US" dirty="0" smtClean="0"/>
              <a:t>	</a:t>
            </a:r>
            <a:r>
              <a:rPr lang="en-US" sz="2200" dirty="0" smtClean="0"/>
              <a:t>PVH – Pulmonary Venous Hypertension</a:t>
            </a:r>
          </a:p>
          <a:p>
            <a:pPr marL="857250" lvl="1" indent="-457200">
              <a:buFont typeface="Courier New" panose="02070309020205020404" pitchFamily="49" charset="0"/>
              <a:buChar char="o"/>
            </a:pPr>
            <a:r>
              <a:rPr lang="en-US" sz="2200" dirty="0" smtClean="0"/>
              <a:t>	PAH – Pulmonary Arterial Hypertension</a:t>
            </a:r>
          </a:p>
          <a:p>
            <a:pPr marL="457200" indent="-457200">
              <a:buFont typeface="Courier New" panose="02070309020205020404" pitchFamily="49" charset="0"/>
              <a:buChar char="o"/>
            </a:pPr>
            <a:r>
              <a:rPr lang="en-US" sz="2400" dirty="0" smtClean="0"/>
              <a:t>IPAH – Idiopathic PAH</a:t>
            </a:r>
          </a:p>
          <a:p>
            <a:pPr marL="457200" indent="-457200">
              <a:buFont typeface="Courier New" panose="02070309020205020404" pitchFamily="49" charset="0"/>
              <a:buChar char="o"/>
            </a:pPr>
            <a:r>
              <a:rPr lang="en-US" sz="2400" dirty="0" smtClean="0"/>
              <a:t>CTEPH – Chronic Thromboembolic Pulmonary Hypertension</a:t>
            </a:r>
          </a:p>
          <a:p>
            <a:pPr marL="457200" indent="-457200">
              <a:buFont typeface="Courier New" panose="02070309020205020404" pitchFamily="49" charset="0"/>
              <a:buChar char="o"/>
            </a:pPr>
            <a:r>
              <a:rPr lang="en-US" sz="2400" dirty="0" err="1" smtClean="0"/>
              <a:t>HFpEF</a:t>
            </a:r>
            <a:r>
              <a:rPr lang="en-US" sz="2400" dirty="0" smtClean="0"/>
              <a:t> – Heart Failure with preserved EF</a:t>
            </a:r>
          </a:p>
          <a:p>
            <a:pPr marL="457200" indent="-457200">
              <a:buFont typeface="Courier New" panose="02070309020205020404" pitchFamily="49" charset="0"/>
              <a:buChar char="o"/>
            </a:pPr>
            <a:r>
              <a:rPr lang="en-US" sz="2400" dirty="0" err="1" smtClean="0"/>
              <a:t>HFrEF</a:t>
            </a:r>
            <a:r>
              <a:rPr lang="en-US" sz="2400" dirty="0" smtClean="0"/>
              <a:t> – Heart Failure with reduced EF</a:t>
            </a:r>
          </a:p>
        </p:txBody>
      </p:sp>
      <p:sp>
        <p:nvSpPr>
          <p:cNvPr id="4" name="TextBox 3"/>
          <p:cNvSpPr txBox="1"/>
          <p:nvPr/>
        </p:nvSpPr>
        <p:spPr>
          <a:xfrm>
            <a:off x="4724400" y="1331416"/>
            <a:ext cx="4191000" cy="5632311"/>
          </a:xfrm>
          <a:prstGeom prst="rect">
            <a:avLst/>
          </a:prstGeom>
          <a:noFill/>
        </p:spPr>
        <p:txBody>
          <a:bodyPr wrap="square" rtlCol="0">
            <a:spAutoFit/>
          </a:bodyPr>
          <a:lstStyle/>
          <a:p>
            <a:pPr marL="342900" indent="-342900">
              <a:buFont typeface="Courier New" panose="02070309020205020404" pitchFamily="49" charset="0"/>
              <a:buChar char="o"/>
            </a:pPr>
            <a:r>
              <a:rPr lang="en-US" b="1" dirty="0">
                <a:solidFill>
                  <a:srgbClr val="006F97"/>
                </a:solidFill>
                <a:latin typeface="+mj-lt"/>
              </a:rPr>
              <a:t>PVR – Pulmonary Vascular </a:t>
            </a:r>
            <a:r>
              <a:rPr lang="en-US" b="1" dirty="0" smtClean="0">
                <a:solidFill>
                  <a:srgbClr val="006F97"/>
                </a:solidFill>
                <a:latin typeface="+mj-lt"/>
              </a:rPr>
              <a:t>Resistance</a:t>
            </a:r>
          </a:p>
          <a:p>
            <a:pPr marL="342900" indent="-342900">
              <a:buFont typeface="Courier New" panose="02070309020205020404" pitchFamily="49" charset="0"/>
              <a:buChar char="o"/>
            </a:pPr>
            <a:endParaRPr lang="en-US" b="1" dirty="0" smtClean="0">
              <a:solidFill>
                <a:srgbClr val="006F97"/>
              </a:solidFill>
              <a:latin typeface="+mj-lt"/>
            </a:endParaRPr>
          </a:p>
          <a:p>
            <a:pPr marL="342900" indent="-342900">
              <a:buFont typeface="Courier New" panose="02070309020205020404" pitchFamily="49" charset="0"/>
              <a:buChar char="o"/>
            </a:pPr>
            <a:r>
              <a:rPr lang="en-US" b="1" dirty="0" smtClean="0">
                <a:solidFill>
                  <a:srgbClr val="006F97"/>
                </a:solidFill>
                <a:latin typeface="+mj-lt"/>
              </a:rPr>
              <a:t>CHD – Congenital Heart Disease</a:t>
            </a:r>
          </a:p>
          <a:p>
            <a:pPr marL="342900" indent="-342900">
              <a:buFont typeface="Courier New" panose="02070309020205020404" pitchFamily="49" charset="0"/>
              <a:buChar char="o"/>
            </a:pPr>
            <a:endParaRPr lang="en-US" b="1" dirty="0">
              <a:solidFill>
                <a:srgbClr val="006F97"/>
              </a:solidFill>
              <a:latin typeface="+mj-lt"/>
            </a:endParaRPr>
          </a:p>
          <a:p>
            <a:pPr marL="342900" indent="-342900">
              <a:buFont typeface="Courier New" panose="02070309020205020404" pitchFamily="49" charset="0"/>
              <a:buChar char="o"/>
            </a:pPr>
            <a:r>
              <a:rPr lang="en-US" b="1" dirty="0" smtClean="0">
                <a:solidFill>
                  <a:srgbClr val="006F97"/>
                </a:solidFill>
                <a:latin typeface="+mj-lt"/>
              </a:rPr>
              <a:t>ILD </a:t>
            </a:r>
            <a:r>
              <a:rPr lang="en-US" b="1" dirty="0">
                <a:solidFill>
                  <a:srgbClr val="006F97"/>
                </a:solidFill>
                <a:latin typeface="+mj-lt"/>
              </a:rPr>
              <a:t>– Interstitial Lung </a:t>
            </a:r>
            <a:r>
              <a:rPr lang="en-US" b="1" dirty="0" smtClean="0">
                <a:solidFill>
                  <a:srgbClr val="006F97"/>
                </a:solidFill>
                <a:latin typeface="+mj-lt"/>
              </a:rPr>
              <a:t>Disease</a:t>
            </a:r>
          </a:p>
          <a:p>
            <a:pPr marL="342900" indent="-342900">
              <a:buFont typeface="Courier New" panose="02070309020205020404" pitchFamily="49" charset="0"/>
              <a:buChar char="o"/>
            </a:pPr>
            <a:endParaRPr lang="en-US" b="1" dirty="0" smtClean="0">
              <a:solidFill>
                <a:srgbClr val="006F97"/>
              </a:solidFill>
              <a:latin typeface="+mj-lt"/>
            </a:endParaRPr>
          </a:p>
          <a:p>
            <a:pPr marL="342900" indent="-342900">
              <a:buFont typeface="Courier New" panose="02070309020205020404" pitchFamily="49" charset="0"/>
              <a:buChar char="o"/>
            </a:pPr>
            <a:r>
              <a:rPr lang="en-US" b="1" dirty="0" err="1" smtClean="0">
                <a:solidFill>
                  <a:srgbClr val="006F97"/>
                </a:solidFill>
                <a:latin typeface="+mj-lt"/>
              </a:rPr>
              <a:t>PoPH</a:t>
            </a:r>
            <a:r>
              <a:rPr lang="en-US" b="1" dirty="0" smtClean="0">
                <a:solidFill>
                  <a:srgbClr val="006F97"/>
                </a:solidFill>
                <a:latin typeface="+mj-lt"/>
              </a:rPr>
              <a:t> – </a:t>
            </a:r>
            <a:r>
              <a:rPr lang="en-US" b="1" dirty="0" err="1" smtClean="0">
                <a:solidFill>
                  <a:srgbClr val="006F97"/>
                </a:solidFill>
                <a:latin typeface="+mj-lt"/>
              </a:rPr>
              <a:t>Portopulmonary</a:t>
            </a:r>
            <a:r>
              <a:rPr lang="en-US" b="1" dirty="0" smtClean="0">
                <a:solidFill>
                  <a:srgbClr val="006F97"/>
                </a:solidFill>
                <a:latin typeface="+mj-lt"/>
              </a:rPr>
              <a:t> Hypertension</a:t>
            </a:r>
          </a:p>
          <a:p>
            <a:pPr marL="342900" indent="-342900">
              <a:buFont typeface="Courier New" panose="02070309020205020404" pitchFamily="49" charset="0"/>
              <a:buChar char="o"/>
            </a:pPr>
            <a:endParaRPr lang="en-US" b="1" dirty="0">
              <a:solidFill>
                <a:srgbClr val="006F97"/>
              </a:solidFill>
              <a:latin typeface="+mj-lt"/>
            </a:endParaRPr>
          </a:p>
          <a:p>
            <a:pPr marL="342900" indent="-342900">
              <a:buFont typeface="Courier New" panose="02070309020205020404" pitchFamily="49" charset="0"/>
              <a:buChar char="o"/>
            </a:pPr>
            <a:r>
              <a:rPr lang="en-US" b="1" dirty="0" smtClean="0">
                <a:solidFill>
                  <a:srgbClr val="006F97"/>
                </a:solidFill>
                <a:latin typeface="+mj-lt"/>
              </a:rPr>
              <a:t>WHO FC – World Health Organization Functional Class</a:t>
            </a:r>
            <a:endParaRPr lang="en-US" b="1" dirty="0">
              <a:solidFill>
                <a:srgbClr val="006F97"/>
              </a:solidFill>
              <a:latin typeface="+mj-lt"/>
            </a:endParaRPr>
          </a:p>
          <a:p>
            <a:endParaRPr lang="en-US" dirty="0"/>
          </a:p>
          <a:p>
            <a:endParaRPr lang="en-US" dirty="0"/>
          </a:p>
        </p:txBody>
      </p:sp>
    </p:spTree>
    <p:extLst>
      <p:ext uri="{BB962C8B-B14F-4D97-AF65-F5344CB8AC3E}">
        <p14:creationId xmlns:p14="http://schemas.microsoft.com/office/powerpoint/2010/main" val="229944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209800"/>
            <a:ext cx="8229600" cy="1143000"/>
          </a:xfrm>
        </p:spPr>
        <p:txBody>
          <a:bodyPr/>
          <a:lstStyle/>
          <a:p>
            <a:r>
              <a:rPr lang="en-US" dirty="0" smtClean="0"/>
              <a:t>Thank you for the invitation!!!</a:t>
            </a:r>
            <a:endParaRPr lang="en-US" dirty="0"/>
          </a:p>
        </p:txBody>
      </p:sp>
    </p:spTree>
    <p:extLst>
      <p:ext uri="{BB962C8B-B14F-4D97-AF65-F5344CB8AC3E}">
        <p14:creationId xmlns:p14="http://schemas.microsoft.com/office/powerpoint/2010/main" val="394381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86117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6"/>
          <p:cNvSpPr>
            <a:spLocks noGrp="1"/>
          </p:cNvSpPr>
          <p:nvPr>
            <p:ph type="title"/>
          </p:nvPr>
        </p:nvSpPr>
        <p:spPr>
          <a:xfrm>
            <a:off x="228600" y="228600"/>
            <a:ext cx="8458200" cy="1143000"/>
          </a:xfrm>
        </p:spPr>
        <p:txBody>
          <a:bodyPr/>
          <a:lstStyle/>
          <a:p>
            <a:pPr eaLnBrk="1" hangingPunct="1"/>
            <a:r>
              <a:rPr lang="en-GB" sz="2400" dirty="0" smtClean="0">
                <a:latin typeface="Arial" charset="0"/>
              </a:rPr>
              <a:t>Screening for PAH in </a:t>
            </a:r>
            <a:r>
              <a:rPr lang="en-GB" sz="2400" dirty="0" err="1" smtClean="0">
                <a:latin typeface="Arial" charset="0"/>
              </a:rPr>
              <a:t>SSc</a:t>
            </a:r>
            <a:r>
              <a:rPr lang="en-GB" sz="2400" dirty="0" smtClean="0">
                <a:latin typeface="Arial" charset="0"/>
              </a:rPr>
              <a:t>: suggested screening protocol for the detection of PAH in </a:t>
            </a:r>
            <a:r>
              <a:rPr lang="en-GB" sz="2400" dirty="0" err="1" smtClean="0">
                <a:latin typeface="Arial" charset="0"/>
              </a:rPr>
              <a:t>SSc</a:t>
            </a:r>
            <a:r>
              <a:rPr lang="en-GB" sz="2400" dirty="0" smtClean="0">
                <a:latin typeface="Arial" charset="0"/>
              </a:rPr>
              <a:t> patients </a:t>
            </a:r>
          </a:p>
        </p:txBody>
      </p:sp>
      <p:sp>
        <p:nvSpPr>
          <p:cNvPr id="119810" name="TextBox 4"/>
          <p:cNvSpPr txBox="1">
            <a:spLocks noChangeArrowheads="1"/>
          </p:cNvSpPr>
          <p:nvPr/>
        </p:nvSpPr>
        <p:spPr bwMode="auto">
          <a:xfrm>
            <a:off x="487364" y="6583364"/>
            <a:ext cx="4167187" cy="276999"/>
          </a:xfrm>
          <a:prstGeom prst="rect">
            <a:avLst/>
          </a:prstGeom>
          <a:noFill/>
          <a:ln w="9525">
            <a:noFill/>
            <a:miter lim="800000"/>
            <a:headEnd/>
            <a:tailEnd/>
          </a:ln>
        </p:spPr>
        <p:txBody>
          <a:bodyPr>
            <a:spAutoFit/>
          </a:bodyPr>
          <a:lstStyle/>
          <a:p>
            <a:pPr defTabSz="914400"/>
            <a:r>
              <a:rPr lang="fr-FR" sz="1200" dirty="0" smtClean="0">
                <a:solidFill>
                  <a:schemeClr val="bg1"/>
                </a:solidFill>
                <a:cs typeface="Arial" charset="0"/>
              </a:rPr>
              <a:t>1. </a:t>
            </a:r>
            <a:r>
              <a:rPr lang="fr-FR" sz="1200" dirty="0" err="1" smtClean="0">
                <a:solidFill>
                  <a:schemeClr val="bg1"/>
                </a:solidFill>
                <a:cs typeface="Arial" charset="0"/>
              </a:rPr>
              <a:t>Hachulla</a:t>
            </a:r>
            <a:r>
              <a:rPr lang="fr-FR" sz="1200" dirty="0" smtClean="0">
                <a:solidFill>
                  <a:schemeClr val="bg1"/>
                </a:solidFill>
                <a:cs typeface="Arial" charset="0"/>
              </a:rPr>
              <a:t> </a:t>
            </a:r>
            <a:r>
              <a:rPr lang="fr-FR" sz="1200" dirty="0">
                <a:solidFill>
                  <a:schemeClr val="bg1"/>
                </a:solidFill>
                <a:cs typeface="Arial" charset="0"/>
              </a:rPr>
              <a:t>E et al. </a:t>
            </a:r>
            <a:r>
              <a:rPr lang="en-GB" sz="1200" i="1" dirty="0">
                <a:solidFill>
                  <a:schemeClr val="bg1"/>
                </a:solidFill>
                <a:cs typeface="Arial" charset="0"/>
              </a:rPr>
              <a:t>Arthritis Rheum</a:t>
            </a:r>
            <a:r>
              <a:rPr lang="en-GB" sz="1200" dirty="0">
                <a:solidFill>
                  <a:schemeClr val="bg1"/>
                </a:solidFill>
                <a:cs typeface="Arial" charset="0"/>
              </a:rPr>
              <a:t> 2009</a:t>
            </a:r>
          </a:p>
        </p:txBody>
      </p:sp>
      <p:pic>
        <p:nvPicPr>
          <p:cNvPr id="9" name="Picture 8" descr="PAH Figure 10_PPT.jpg"/>
          <p:cNvPicPr>
            <a:picLocks noChangeAspect="1"/>
          </p:cNvPicPr>
          <p:nvPr/>
        </p:nvPicPr>
        <p:blipFill rotWithShape="1">
          <a:blip r:embed="rId3"/>
          <a:srcRect t="14404" b="12844"/>
          <a:stretch/>
        </p:blipFill>
        <p:spPr>
          <a:xfrm>
            <a:off x="1802921" y="1232013"/>
            <a:ext cx="6029843" cy="4747288"/>
          </a:xfrm>
          <a:prstGeom prst="rect">
            <a:avLst/>
          </a:prstGeom>
        </p:spPr>
      </p:pic>
      <p:sp>
        <p:nvSpPr>
          <p:cNvPr id="7" name="TextBox 6"/>
          <p:cNvSpPr txBox="1"/>
          <p:nvPr/>
        </p:nvSpPr>
        <p:spPr>
          <a:xfrm>
            <a:off x="107622" y="5841276"/>
            <a:ext cx="8963353" cy="553998"/>
          </a:xfrm>
          <a:prstGeom prst="rect">
            <a:avLst/>
          </a:prstGeom>
          <a:noFill/>
        </p:spPr>
        <p:txBody>
          <a:bodyPr wrap="square" rtlCol="0">
            <a:spAutoFit/>
          </a:bodyPr>
          <a:lstStyle/>
          <a:p>
            <a:r>
              <a:rPr lang="en-US" sz="800" dirty="0" smtClean="0"/>
              <a:t>Figure adapted from: The three-year incidence of pulmonary arterial hypertension associated with systemic sclerosis in a </a:t>
            </a:r>
            <a:r>
              <a:rPr lang="en-US" sz="800" dirty="0" err="1" smtClean="0"/>
              <a:t>multicentre</a:t>
            </a:r>
            <a:r>
              <a:rPr lang="en-US" sz="800" dirty="0" smtClean="0"/>
              <a:t> nationwide longitudinal study in France</a:t>
            </a:r>
            <a:r>
              <a:rPr lang="en-US" sz="800" baseline="30000" dirty="0" smtClean="0"/>
              <a:t>1</a:t>
            </a:r>
            <a:r>
              <a:rPr lang="en-US" sz="800" dirty="0" smtClean="0"/>
              <a:t>. </a:t>
            </a:r>
            <a:r>
              <a:rPr lang="en-US" sz="800" dirty="0" err="1" smtClean="0"/>
              <a:t>Hachulla</a:t>
            </a:r>
            <a:r>
              <a:rPr lang="en-US" sz="800" dirty="0" smtClean="0"/>
              <a:t> E, de Groote P, </a:t>
            </a:r>
            <a:r>
              <a:rPr lang="en-US" sz="800" dirty="0" err="1" smtClean="0"/>
              <a:t>Gressin</a:t>
            </a:r>
            <a:r>
              <a:rPr lang="en-US" sz="800" dirty="0" smtClean="0"/>
              <a:t> V, et al. Copyright © 2009, John Wiley and Sons, Inc. Reproduced with permission of John Wiley and Sons, Inc. </a:t>
            </a:r>
            <a:endParaRPr lang="en-GB" sz="800" dirty="0" smtClean="0"/>
          </a:p>
          <a:p>
            <a:endParaRPr lang="en-GB" sz="1400" dirty="0"/>
          </a:p>
        </p:txBody>
      </p:sp>
      <p:pic>
        <p:nvPicPr>
          <p:cNvPr id="10" name="Picture 9" descr="PAH Figure 10_PPT.jpg"/>
          <p:cNvPicPr>
            <a:picLocks noChangeAspect="1"/>
          </p:cNvPicPr>
          <p:nvPr/>
        </p:nvPicPr>
        <p:blipFill rotWithShape="1">
          <a:blip r:embed="rId3"/>
          <a:srcRect t="97286" r="27637"/>
          <a:stretch/>
        </p:blipFill>
        <p:spPr>
          <a:xfrm>
            <a:off x="178850" y="5536060"/>
            <a:ext cx="3754796" cy="152400"/>
          </a:xfrm>
          <a:prstGeom prst="rect">
            <a:avLst/>
          </a:prstGeom>
        </p:spPr>
      </p:pic>
    </p:spTree>
    <p:extLst>
      <p:ext uri="{BB962C8B-B14F-4D97-AF65-F5344CB8AC3E}">
        <p14:creationId xmlns:p14="http://schemas.microsoft.com/office/powerpoint/2010/main" val="314360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62000" y="381000"/>
            <a:ext cx="7543800" cy="944563"/>
          </a:xfrm>
        </p:spPr>
        <p:txBody>
          <a:bodyPr/>
          <a:lstStyle/>
          <a:p>
            <a:r>
              <a:rPr lang="en-US" altLang="en-US" sz="3200" smtClean="0">
                <a:ea typeface="ＭＳ Ｐゴシック"/>
                <a:cs typeface="ＭＳ Ｐゴシック"/>
              </a:rPr>
              <a:t>What is the role of exercise?</a:t>
            </a:r>
          </a:p>
        </p:txBody>
      </p:sp>
      <p:sp>
        <p:nvSpPr>
          <p:cNvPr id="24579" name="Text Placeholder 2"/>
          <p:cNvSpPr txBox="1">
            <a:spLocks/>
          </p:cNvSpPr>
          <p:nvPr/>
        </p:nvSpPr>
        <p:spPr bwMode="auto">
          <a:xfrm>
            <a:off x="609600" y="1371600"/>
            <a:ext cx="769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ea typeface="ＭＳ Ｐゴシック"/>
                <a:cs typeface="ＭＳ Ｐゴシック"/>
              </a:defRPr>
            </a:lvl1pPr>
            <a:lvl2pPr marL="285750" indent="-285750" eaLnBrk="0" hangingPunct="0">
              <a:defRPr sz="2000">
                <a:solidFill>
                  <a:schemeClr val="tx1"/>
                </a:solidFill>
                <a:latin typeface="Arial" pitchFamily="34" charset="0"/>
                <a:ea typeface="ＭＳ Ｐゴシック"/>
                <a:cs typeface="ＭＳ Ｐゴシック"/>
              </a:defRPr>
            </a:lvl2pPr>
            <a:lvl3pPr marL="742950" indent="-285750" eaLnBrk="0" hangingPunct="0">
              <a:defRPr sz="2000">
                <a:solidFill>
                  <a:schemeClr val="tx1"/>
                </a:solidFill>
                <a:latin typeface="Arial" pitchFamily="34" charset="0"/>
                <a:ea typeface="ＭＳ Ｐゴシック"/>
                <a:cs typeface="ＭＳ Ｐゴシック"/>
              </a:defRPr>
            </a:lvl3pPr>
            <a:lvl4pPr marL="1600200" indent="-228600" eaLnBrk="0" hangingPunct="0">
              <a:defRPr sz="2000">
                <a:solidFill>
                  <a:schemeClr val="tx1"/>
                </a:solidFill>
                <a:latin typeface="Arial" pitchFamily="34" charset="0"/>
                <a:ea typeface="ＭＳ Ｐゴシック"/>
                <a:cs typeface="ＭＳ Ｐゴシック"/>
              </a:defRPr>
            </a:lvl4pPr>
            <a:lvl5pPr marL="2057400" indent="-228600" eaLnBrk="0" hangingPunct="0">
              <a:defRPr sz="20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a:cs typeface="ＭＳ Ｐゴシック"/>
              </a:defRPr>
            </a:lvl9pPr>
          </a:lstStyle>
          <a:p>
            <a:pPr lvl="1">
              <a:spcAft>
                <a:spcPts val="1800"/>
              </a:spcAft>
              <a:buClr>
                <a:srgbClr val="990033"/>
              </a:buClr>
              <a:buFont typeface="Wingdings" pitchFamily="2" charset="2"/>
              <a:buChar char="Ø"/>
            </a:pPr>
            <a:r>
              <a:rPr lang="en-US" altLang="en-US" b="1"/>
              <a:t>Exercise improves exercise capacity and QOL</a:t>
            </a:r>
          </a:p>
          <a:p>
            <a:pPr lvl="2">
              <a:spcAft>
                <a:spcPts val="1800"/>
              </a:spcAft>
              <a:buClr>
                <a:srgbClr val="990033"/>
              </a:buClr>
              <a:buFont typeface="Wingdings" pitchFamily="2" charset="2"/>
              <a:buChar char="q"/>
            </a:pPr>
            <a:r>
              <a:rPr lang="en-US" altLang="en-US" sz="1800" b="1"/>
              <a:t>Important adjunct to medical therapy</a:t>
            </a:r>
          </a:p>
          <a:p>
            <a:pPr lvl="2">
              <a:spcAft>
                <a:spcPts val="1800"/>
              </a:spcAft>
              <a:buClr>
                <a:srgbClr val="990033"/>
              </a:buClr>
              <a:buFont typeface="Wingdings" pitchFamily="2" charset="2"/>
              <a:buChar char="q"/>
            </a:pPr>
            <a:r>
              <a:rPr lang="en-US" altLang="en-US" sz="1800" b="1"/>
              <a:t>Avoids deconditioning from being sedentary</a:t>
            </a:r>
          </a:p>
          <a:p>
            <a:pPr lvl="2">
              <a:spcAft>
                <a:spcPts val="1800"/>
              </a:spcAft>
              <a:buClr>
                <a:srgbClr val="990033"/>
              </a:buClr>
              <a:buFont typeface="Wingdings" pitchFamily="2" charset="2"/>
              <a:buChar char="q"/>
            </a:pPr>
            <a:r>
              <a:rPr lang="en-US" altLang="en-US" sz="1800" b="1"/>
              <a:t>PH isn’t a contraindication to judicious exercise</a:t>
            </a:r>
          </a:p>
        </p:txBody>
      </p:sp>
      <p:sp>
        <p:nvSpPr>
          <p:cNvPr id="4" name="Text Placeholder 2"/>
          <p:cNvSpPr txBox="1">
            <a:spLocks/>
          </p:cNvSpPr>
          <p:nvPr/>
        </p:nvSpPr>
        <p:spPr bwMode="auto">
          <a:xfrm>
            <a:off x="609600" y="3505200"/>
            <a:ext cx="7696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ea typeface="ＭＳ Ｐゴシック"/>
                <a:cs typeface="ＭＳ Ｐゴシック"/>
              </a:defRPr>
            </a:lvl1pPr>
            <a:lvl2pPr marL="285750" indent="-285750" eaLnBrk="0" hangingPunct="0">
              <a:defRPr sz="2000">
                <a:solidFill>
                  <a:schemeClr val="tx1"/>
                </a:solidFill>
                <a:latin typeface="Arial" pitchFamily="34" charset="0"/>
                <a:ea typeface="ＭＳ Ｐゴシック"/>
                <a:cs typeface="ＭＳ Ｐゴシック"/>
              </a:defRPr>
            </a:lvl2pPr>
            <a:lvl3pPr marL="742950" indent="-285750" eaLnBrk="0" hangingPunct="0">
              <a:defRPr sz="2000">
                <a:solidFill>
                  <a:schemeClr val="tx1"/>
                </a:solidFill>
                <a:latin typeface="Arial" pitchFamily="34" charset="0"/>
                <a:ea typeface="ＭＳ Ｐゴシック"/>
                <a:cs typeface="ＭＳ Ｐゴシック"/>
              </a:defRPr>
            </a:lvl3pPr>
            <a:lvl4pPr marL="1600200" indent="-228600" eaLnBrk="0" hangingPunct="0">
              <a:defRPr sz="2000">
                <a:solidFill>
                  <a:schemeClr val="tx1"/>
                </a:solidFill>
                <a:latin typeface="Arial" pitchFamily="34" charset="0"/>
                <a:ea typeface="ＭＳ Ｐゴシック"/>
                <a:cs typeface="ＭＳ Ｐゴシック"/>
              </a:defRPr>
            </a:lvl4pPr>
            <a:lvl5pPr marL="2057400" indent="-228600" eaLnBrk="0" hangingPunct="0">
              <a:defRPr sz="20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a:cs typeface="ＭＳ Ｐゴシック"/>
              </a:defRPr>
            </a:lvl9pPr>
          </a:lstStyle>
          <a:p>
            <a:pPr lvl="1">
              <a:spcAft>
                <a:spcPts val="1800"/>
              </a:spcAft>
              <a:buClr>
                <a:srgbClr val="990033"/>
              </a:buClr>
              <a:buFont typeface="Wingdings" pitchFamily="2" charset="2"/>
              <a:buChar char="Ø"/>
            </a:pPr>
            <a:r>
              <a:rPr lang="en-US" altLang="en-US" b="1"/>
              <a:t>Encourage patients to remain active within symptom limits</a:t>
            </a:r>
          </a:p>
          <a:p>
            <a:pPr lvl="2">
              <a:spcAft>
                <a:spcPts val="1800"/>
              </a:spcAft>
              <a:buClr>
                <a:srgbClr val="990033"/>
              </a:buClr>
              <a:buFont typeface="Wingdings" pitchFamily="2" charset="2"/>
              <a:buChar char="q"/>
            </a:pPr>
            <a:r>
              <a:rPr lang="en-US" altLang="en-US" sz="1800" b="1"/>
              <a:t>Mild breathlessness is acceptable</a:t>
            </a:r>
          </a:p>
          <a:p>
            <a:pPr lvl="2">
              <a:spcAft>
                <a:spcPts val="1800"/>
              </a:spcAft>
              <a:buClr>
                <a:srgbClr val="990033"/>
              </a:buClr>
              <a:buFont typeface="Wingdings" pitchFamily="2" charset="2"/>
              <a:buChar char="q"/>
            </a:pPr>
            <a:r>
              <a:rPr lang="en-US" altLang="en-US" sz="1800" b="1"/>
              <a:t>Avoid severe breathlessness, exertional dizziness, near syncope, or chest pain</a:t>
            </a:r>
          </a:p>
          <a:p>
            <a:pPr lvl="2">
              <a:spcAft>
                <a:spcPts val="1800"/>
              </a:spcAft>
              <a:buClr>
                <a:srgbClr val="990033"/>
              </a:buClr>
              <a:buFont typeface="Wingdings" pitchFamily="2" charset="2"/>
              <a:buChar char="q"/>
            </a:pPr>
            <a:r>
              <a:rPr lang="en-US" altLang="en-US" sz="1800" b="1"/>
              <a:t>Isometric exercises discouraged due to exertional syncope </a:t>
            </a:r>
          </a:p>
        </p:txBody>
      </p:sp>
    </p:spTree>
    <p:extLst>
      <p:ext uri="{BB962C8B-B14F-4D97-AF65-F5344CB8AC3E}">
        <p14:creationId xmlns:p14="http://schemas.microsoft.com/office/powerpoint/2010/main" val="2578917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Vignette</a:t>
            </a:r>
            <a:endParaRPr lang="en-US" dirty="0"/>
          </a:p>
        </p:txBody>
      </p:sp>
      <p:sp>
        <p:nvSpPr>
          <p:cNvPr id="3" name="Content Placeholder 2"/>
          <p:cNvSpPr>
            <a:spLocks noGrp="1"/>
          </p:cNvSpPr>
          <p:nvPr>
            <p:ph idx="1"/>
          </p:nvPr>
        </p:nvSpPr>
        <p:spPr>
          <a:xfrm>
            <a:off x="457200" y="1524000"/>
            <a:ext cx="8458200" cy="4724400"/>
          </a:xfrm>
        </p:spPr>
        <p:txBody>
          <a:bodyPr/>
          <a:lstStyle/>
          <a:p>
            <a:r>
              <a:rPr lang="en-US" dirty="0" smtClean="0"/>
              <a:t>HOPI- </a:t>
            </a:r>
          </a:p>
          <a:p>
            <a:r>
              <a:rPr lang="en-US" dirty="0" smtClean="0"/>
              <a:t>34 y/o W with no significant </a:t>
            </a:r>
            <a:r>
              <a:rPr lang="en-US" dirty="0" err="1" smtClean="0"/>
              <a:t>PMHx</a:t>
            </a:r>
            <a:r>
              <a:rPr lang="en-US" dirty="0" smtClean="0"/>
              <a:t> presents with a chest tightness and dyspnea on exertion for 10 months.  Referred from Primary care for refractory symptoms.</a:t>
            </a:r>
          </a:p>
          <a:p>
            <a:endParaRPr lang="en-US" dirty="0" smtClean="0"/>
          </a:p>
          <a:p>
            <a:r>
              <a:rPr lang="en-US" dirty="0" smtClean="0"/>
              <a:t>Chest tightness</a:t>
            </a:r>
            <a:r>
              <a:rPr lang="en-US" dirty="0"/>
              <a:t> </a:t>
            </a:r>
            <a:r>
              <a:rPr lang="en-US" dirty="0" smtClean="0"/>
              <a:t>noted with heavy exertion, at times associated with light-headedness.</a:t>
            </a:r>
          </a:p>
          <a:p>
            <a:endParaRPr lang="en-US" dirty="0"/>
          </a:p>
        </p:txBody>
      </p:sp>
    </p:spTree>
    <p:extLst>
      <p:ext uri="{BB962C8B-B14F-4D97-AF65-F5344CB8AC3E}">
        <p14:creationId xmlns:p14="http://schemas.microsoft.com/office/powerpoint/2010/main" val="289081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continued</a:t>
            </a:r>
            <a:endParaRPr lang="en-US" dirty="0"/>
          </a:p>
        </p:txBody>
      </p:sp>
      <p:sp>
        <p:nvSpPr>
          <p:cNvPr id="3" name="Content Placeholder 2"/>
          <p:cNvSpPr>
            <a:spLocks noGrp="1"/>
          </p:cNvSpPr>
          <p:nvPr>
            <p:ph idx="1"/>
          </p:nvPr>
        </p:nvSpPr>
        <p:spPr>
          <a:xfrm>
            <a:off x="304800" y="1219200"/>
            <a:ext cx="8610600" cy="4800600"/>
          </a:xfrm>
        </p:spPr>
        <p:txBody>
          <a:bodyPr/>
          <a:lstStyle/>
          <a:p>
            <a:r>
              <a:rPr lang="en-US" dirty="0" smtClean="0"/>
              <a:t>The patient denies wheezing.  No skin rashes.  Denies allergic rhinitis type symptoms.</a:t>
            </a:r>
          </a:p>
          <a:p>
            <a:endParaRPr lang="en-US" dirty="0"/>
          </a:p>
          <a:p>
            <a:r>
              <a:rPr lang="en-US" dirty="0" smtClean="0"/>
              <a:t>She frequently travels to Lake Tahoe and feels her symptoms are worse, particularly on exertion such as hiking.</a:t>
            </a:r>
          </a:p>
          <a:p>
            <a:endParaRPr lang="en-US" dirty="0"/>
          </a:p>
          <a:p>
            <a:r>
              <a:rPr lang="en-US" dirty="0"/>
              <a:t>Given a trial of Albuterol and QVAR by her PCP, with a spacer.  Initial improvement, however afterwards no change in symptoms with usage.</a:t>
            </a:r>
          </a:p>
        </p:txBody>
      </p:sp>
    </p:spTree>
    <p:extLst>
      <p:ext uri="{BB962C8B-B14F-4D97-AF65-F5344CB8AC3E}">
        <p14:creationId xmlns:p14="http://schemas.microsoft.com/office/powerpoint/2010/main" val="419181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continued</a:t>
            </a:r>
            <a:endParaRPr lang="en-US" dirty="0"/>
          </a:p>
        </p:txBody>
      </p:sp>
      <p:sp>
        <p:nvSpPr>
          <p:cNvPr id="3" name="Content Placeholder 2"/>
          <p:cNvSpPr>
            <a:spLocks noGrp="1"/>
          </p:cNvSpPr>
          <p:nvPr>
            <p:ph idx="1"/>
          </p:nvPr>
        </p:nvSpPr>
        <p:spPr>
          <a:xfrm>
            <a:off x="304800" y="1371600"/>
            <a:ext cx="8153400" cy="4724400"/>
          </a:xfrm>
        </p:spPr>
        <p:txBody>
          <a:bodyPr/>
          <a:lstStyle/>
          <a:p>
            <a:endParaRPr lang="en-US" dirty="0" smtClean="0"/>
          </a:p>
          <a:p>
            <a:r>
              <a:rPr lang="en-US" dirty="0" smtClean="0"/>
              <a:t>Peak flow measurements in primary care clinic around 350.  </a:t>
            </a:r>
          </a:p>
          <a:p>
            <a:endParaRPr lang="en-US" dirty="0"/>
          </a:p>
          <a:p>
            <a:r>
              <a:rPr lang="en-US" dirty="0" smtClean="0"/>
              <a:t>Patient does not have a Peak flow meter at home.</a:t>
            </a:r>
          </a:p>
          <a:p>
            <a:endParaRPr lang="en-US" dirty="0"/>
          </a:p>
          <a:p>
            <a:r>
              <a:rPr lang="en-US" dirty="0" smtClean="0"/>
              <a:t>Extensive history in relation to triggers not helpful.</a:t>
            </a:r>
          </a:p>
          <a:p>
            <a:endParaRPr lang="en-US" dirty="0" smtClean="0"/>
          </a:p>
        </p:txBody>
      </p:sp>
    </p:spTree>
    <p:extLst>
      <p:ext uri="{BB962C8B-B14F-4D97-AF65-F5344CB8AC3E}">
        <p14:creationId xmlns:p14="http://schemas.microsoft.com/office/powerpoint/2010/main" val="220882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POLL_EMBED_ID" val="e3c02376-200b-4cef-98af-09d866a30fa4"/>
  <p:tag name="__PE_ORIG_SIZE" val="500"/>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POLL_EMBED_ID" val="f3b20ac5-8e71-4052-ac8d-d1fbd607851e"/>
  <p:tag name="__PE_ORIG_SIZE" val="500"/>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POLL_EMBED_ID" val="e1cbc673-867f-4a75-a2c1-33fe7e70aad6"/>
  <p:tag name="__PE_ORIG_SIZE" val="500"/>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POLL_EMBED_ID" val="34b2231f-1baa-4c13-bc05-3c1883e59872"/>
  <p:tag name="__PE_ORIG_SIZE" val="500"/>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POLL_EMBED_ID" val="c38d5720-5932-483d-8ed2-c9828af15dcd"/>
  <p:tag name="__PE_ORIG_SIZE" val="500"/>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POLL_EMBED_ID" val="b56ac150-ce3b-422e-aea4-40a236501b41"/>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Default Design">
  <a:themeElements>
    <a:clrScheme name="1_Default Design 14">
      <a:dk1>
        <a:srgbClr val="000000"/>
      </a:dk1>
      <a:lt1>
        <a:srgbClr val="FFFFFF"/>
      </a:lt1>
      <a:dk2>
        <a:srgbClr val="000000"/>
      </a:dk2>
      <a:lt2>
        <a:srgbClr val="202023"/>
      </a:lt2>
      <a:accent1>
        <a:srgbClr val="BBE0E3"/>
      </a:accent1>
      <a:accent2>
        <a:srgbClr val="DF9AA4"/>
      </a:accent2>
      <a:accent3>
        <a:srgbClr val="FFFFFF"/>
      </a:accent3>
      <a:accent4>
        <a:srgbClr val="000000"/>
      </a:accent4>
      <a:accent5>
        <a:srgbClr val="DAEDEF"/>
      </a:accent5>
      <a:accent6>
        <a:srgbClr val="CA8B94"/>
      </a:accent6>
      <a:hlink>
        <a:srgbClr val="009999"/>
      </a:hlink>
      <a:folHlink>
        <a:srgbClr val="99CC00"/>
      </a:folHlink>
    </a:clrScheme>
    <a:fontScheme name="1_Default Design">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20202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202023"/>
        </a:lt2>
        <a:accent1>
          <a:srgbClr val="BBE0E3"/>
        </a:accent1>
        <a:accent2>
          <a:srgbClr val="DF9AA4"/>
        </a:accent2>
        <a:accent3>
          <a:srgbClr val="FFFFFF"/>
        </a:accent3>
        <a:accent4>
          <a:srgbClr val="000000"/>
        </a:accent4>
        <a:accent5>
          <a:srgbClr val="DAEDEF"/>
        </a:accent5>
        <a:accent6>
          <a:srgbClr val="CA8B94"/>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1438</TotalTime>
  <Words>4137</Words>
  <Application>Microsoft Office PowerPoint</Application>
  <PresentationFormat>On-screen Show (4:3)</PresentationFormat>
  <Paragraphs>573</Paragraphs>
  <Slides>64</Slides>
  <Notes>64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6" baseType="lpstr">
      <vt:lpstr>MS PGothic</vt:lpstr>
      <vt:lpstr>MS PGothic</vt:lpstr>
      <vt:lpstr>Arial</vt:lpstr>
      <vt:lpstr>Arial Narrow</vt:lpstr>
      <vt:lpstr>Calibri</vt:lpstr>
      <vt:lpstr>Courier New</vt:lpstr>
      <vt:lpstr>msgothic</vt:lpstr>
      <vt:lpstr>Symbol</vt:lpstr>
      <vt:lpstr>Times New Roman</vt:lpstr>
      <vt:lpstr>Wingdings</vt:lpstr>
      <vt:lpstr>1_Default Design</vt:lpstr>
      <vt:lpstr>Microsoft Excel Chart</vt:lpstr>
      <vt:lpstr>PowerPoint Presentation</vt:lpstr>
      <vt:lpstr>Live Audience Polling: Poll Everywhere App</vt:lpstr>
      <vt:lpstr>PowerPoint Presentation</vt:lpstr>
      <vt:lpstr>About the Presenter</vt:lpstr>
      <vt:lpstr>Outline</vt:lpstr>
      <vt:lpstr>Abbreviations</vt:lpstr>
      <vt:lpstr>Case Vignette</vt:lpstr>
      <vt:lpstr>Case continued</vt:lpstr>
      <vt:lpstr>Case continued</vt:lpstr>
      <vt:lpstr>Case continued</vt:lpstr>
      <vt:lpstr>Exam:</vt:lpstr>
      <vt:lpstr>Labs/imaging:</vt:lpstr>
      <vt:lpstr>PowerPoint Presentation</vt:lpstr>
      <vt:lpstr>PowerPoint Presentation</vt:lpstr>
      <vt:lpstr>PowerPoint Presentation</vt:lpstr>
      <vt:lpstr>PowerPoint Presentation</vt:lpstr>
      <vt:lpstr>What is Pulmonary Hypertension?</vt:lpstr>
      <vt:lpstr>PowerPoint Presentation</vt:lpstr>
      <vt:lpstr>PowerPoint Presentation</vt:lpstr>
      <vt:lpstr>Pulmonary Hypertension Physiology</vt:lpstr>
      <vt:lpstr>Where is the Lesion?</vt:lpstr>
      <vt:lpstr>Epidemiology</vt:lpstr>
      <vt:lpstr>Epidemiology of PAH</vt:lpstr>
      <vt:lpstr>Screening high risk populations</vt:lpstr>
      <vt:lpstr>Outline</vt:lpstr>
      <vt:lpstr>PowerPoint Presentation</vt:lpstr>
      <vt:lpstr>Poll – sx of pah</vt:lpstr>
      <vt:lpstr>Symptoms</vt:lpstr>
      <vt:lpstr>Evaluation</vt:lpstr>
      <vt:lpstr>PowerPoint Presentation</vt:lpstr>
      <vt:lpstr>Poll</vt:lpstr>
      <vt:lpstr>Approach to Diagnosis</vt:lpstr>
      <vt:lpstr>PowerPoint Presentation</vt:lpstr>
      <vt:lpstr>Poll – TTE relevant findings</vt:lpstr>
      <vt:lpstr>Outline</vt:lpstr>
      <vt:lpstr>Management</vt:lpstr>
      <vt:lpstr>Functional class</vt:lpstr>
      <vt:lpstr>PowerPoint Presentation</vt:lpstr>
      <vt:lpstr>6 minute walk test (6MWT)</vt:lpstr>
      <vt:lpstr>Right heart cath</vt:lpstr>
      <vt:lpstr>RHC Interpretation</vt:lpstr>
      <vt:lpstr>Hemodynamic Progression of PAH</vt:lpstr>
      <vt:lpstr>General measures </vt:lpstr>
      <vt:lpstr>Advanced (PAH-specific) therapy</vt:lpstr>
      <vt:lpstr>SILDENAFIL (Revatio) / TADALAFIL (Adcirca)</vt:lpstr>
      <vt:lpstr>BOSENTAN (Tracleer) / AMBRISENTAN (Letairis) / MACITENTAN (Opsumit)</vt:lpstr>
      <vt:lpstr>RIOCIGUAT (Adempas)</vt:lpstr>
      <vt:lpstr>ILOPROST (Ventavis)</vt:lpstr>
      <vt:lpstr>EPOPROSTENOL (Flolan, Veletri)</vt:lpstr>
      <vt:lpstr>TREPROSTINIL  (Remodulin)</vt:lpstr>
      <vt:lpstr>SELEXIPAG (Uptravi)</vt:lpstr>
      <vt:lpstr>Has Survival Meaningfully Improved With Modern Therapies? </vt:lpstr>
      <vt:lpstr>PAH Treatment – Bottom Line</vt:lpstr>
      <vt:lpstr>PowerPoint Presentation</vt:lpstr>
      <vt:lpstr>PowerPoint Presentation</vt:lpstr>
      <vt:lpstr>Poll</vt:lpstr>
      <vt:lpstr>Who you gonna call?</vt:lpstr>
      <vt:lpstr>PowerPoint Presentation</vt:lpstr>
      <vt:lpstr>Questions?</vt:lpstr>
      <vt:lpstr>Thank you for the invitation!!!</vt:lpstr>
      <vt:lpstr>PowerPoint Presentation</vt:lpstr>
      <vt:lpstr>Appendix</vt:lpstr>
      <vt:lpstr>Screening for PAH in SSc: suggested screening protocol for the detection of PAH in SSc patients </vt:lpstr>
      <vt:lpstr>What is the role of exercise?</vt:lpstr>
    </vt:vector>
  </TitlesOfParts>
  <Company>Monster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Monster</dc:creator>
  <cp:lastModifiedBy>MARGARET B. STRUB</cp:lastModifiedBy>
  <cp:revision>93</cp:revision>
  <dcterms:created xsi:type="dcterms:W3CDTF">2005-06-21T21:27:26Z</dcterms:created>
  <dcterms:modified xsi:type="dcterms:W3CDTF">2016-09-29T23:47:13Z</dcterms:modified>
</cp:coreProperties>
</file>