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1"/>
    <p:sldMasterId id="2147483823" r:id="rId2"/>
  </p:sldMasterIdLst>
  <p:notesMasterIdLst>
    <p:notesMasterId r:id="rId44"/>
  </p:notesMasterIdLst>
  <p:sldIdLst>
    <p:sldId id="432" r:id="rId3"/>
    <p:sldId id="473" r:id="rId4"/>
    <p:sldId id="474" r:id="rId5"/>
    <p:sldId id="475" r:id="rId6"/>
    <p:sldId id="472" r:id="rId7"/>
    <p:sldId id="470" r:id="rId8"/>
    <p:sldId id="471" r:id="rId9"/>
    <p:sldId id="469" r:id="rId10"/>
    <p:sldId id="433" r:id="rId11"/>
    <p:sldId id="435" r:id="rId12"/>
    <p:sldId id="423" r:id="rId13"/>
    <p:sldId id="438" r:id="rId14"/>
    <p:sldId id="436" r:id="rId15"/>
    <p:sldId id="437" r:id="rId16"/>
    <p:sldId id="439" r:id="rId17"/>
    <p:sldId id="442" r:id="rId18"/>
    <p:sldId id="441" r:id="rId19"/>
    <p:sldId id="443" r:id="rId20"/>
    <p:sldId id="450" r:id="rId21"/>
    <p:sldId id="453" r:id="rId22"/>
    <p:sldId id="454" r:id="rId23"/>
    <p:sldId id="455" r:id="rId24"/>
    <p:sldId id="457" r:id="rId25"/>
    <p:sldId id="456" r:id="rId26"/>
    <p:sldId id="476" r:id="rId27"/>
    <p:sldId id="458" r:id="rId28"/>
    <p:sldId id="459" r:id="rId29"/>
    <p:sldId id="465" r:id="rId30"/>
    <p:sldId id="422" r:id="rId31"/>
    <p:sldId id="461" r:id="rId32"/>
    <p:sldId id="467" r:id="rId33"/>
    <p:sldId id="466" r:id="rId34"/>
    <p:sldId id="329" r:id="rId35"/>
    <p:sldId id="468" r:id="rId36"/>
    <p:sldId id="481" r:id="rId37"/>
    <p:sldId id="478" r:id="rId38"/>
    <p:sldId id="482" r:id="rId39"/>
    <p:sldId id="479" r:id="rId40"/>
    <p:sldId id="480" r:id="rId41"/>
    <p:sldId id="483" r:id="rId42"/>
    <p:sldId id="477"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FF00"/>
    <a:srgbClr val="FF0000"/>
    <a:srgbClr val="EE52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9" autoAdjust="0"/>
    <p:restoredTop sz="74018" autoAdjust="0"/>
  </p:normalViewPr>
  <p:slideViewPr>
    <p:cSldViewPr snapToGrid="0" showGuides="1">
      <p:cViewPr varScale="1">
        <p:scale>
          <a:sx n="95" d="100"/>
          <a:sy n="95" d="100"/>
        </p:scale>
        <p:origin x="1686"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79972E-B3BB-4749-B904-BE8A39D5984E}" type="datetimeFigureOut">
              <a:rPr lang="en-US" smtClean="0"/>
              <a:t>9/29/2016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15CF06-FDFC-4D18-94FF-437466E2DA54}" type="slidenum">
              <a:rPr lang="en-US" smtClean="0"/>
              <a:t>‹#›</a:t>
            </a:fld>
            <a:endParaRPr lang="en-US"/>
          </a:p>
        </p:txBody>
      </p:sp>
    </p:spTree>
    <p:extLst>
      <p:ext uri="{BB962C8B-B14F-4D97-AF65-F5344CB8AC3E}">
        <p14:creationId xmlns:p14="http://schemas.microsoft.com/office/powerpoint/2010/main" val="6410515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9C5D82-C2AA-4B25-89B0-FE3D28748642}" type="slidenum">
              <a:rPr lang="en-US">
                <a:solidFill>
                  <a:prstClr val="black"/>
                </a:solidFill>
              </a:rPr>
              <a:pPr fontAlgn="base">
                <a:spcBef>
                  <a:spcPct val="0"/>
                </a:spcBef>
                <a:spcAft>
                  <a:spcPct val="0"/>
                </a:spcAft>
              </a:pPr>
              <a:t>1</a:t>
            </a:fld>
            <a:endParaRPr lang="en-US">
              <a:solidFill>
                <a:prstClr val="black"/>
              </a:solidFill>
            </a:endParaRPr>
          </a:p>
        </p:txBody>
      </p:sp>
    </p:spTree>
    <p:extLst>
      <p:ext uri="{BB962C8B-B14F-4D97-AF65-F5344CB8AC3E}">
        <p14:creationId xmlns:p14="http://schemas.microsoft.com/office/powerpoint/2010/main" val="158314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A4D55E5-3FCF-4722-9B6B-53F8C6A97051}" type="slidenum">
              <a:rPr lang="en-US">
                <a:solidFill>
                  <a:prstClr val="black"/>
                </a:solidFill>
              </a:rPr>
              <a:pPr fontAlgn="base">
                <a:spcBef>
                  <a:spcPct val="0"/>
                </a:spcBef>
                <a:spcAft>
                  <a:spcPct val="0"/>
                </a:spcAft>
              </a:pPr>
              <a:t>13</a:t>
            </a:fld>
            <a:endParaRPr lang="en-US">
              <a:solidFill>
                <a:prstClr val="black"/>
              </a:solidFill>
            </a:endParaRPr>
          </a:p>
        </p:txBody>
      </p:sp>
      <p:sp>
        <p:nvSpPr>
          <p:cNvPr id="68611"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1861170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77B64F8-CA29-4CF8-BD4D-3B6B53B3B1AC}" type="slidenum">
              <a:rPr lang="en-US">
                <a:solidFill>
                  <a:prstClr val="black"/>
                </a:solidFill>
              </a:rPr>
              <a:pPr fontAlgn="base">
                <a:spcBef>
                  <a:spcPct val="0"/>
                </a:spcBef>
                <a:spcAft>
                  <a:spcPct val="0"/>
                </a:spcAft>
              </a:pPr>
              <a:t>14</a:t>
            </a:fld>
            <a:endParaRPr lang="en-US">
              <a:solidFill>
                <a:prstClr val="black"/>
              </a:solidFill>
            </a:endParaRPr>
          </a:p>
        </p:txBody>
      </p:sp>
      <p:sp>
        <p:nvSpPr>
          <p:cNvPr id="70659"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21208925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4943E5A-6622-42CA-B27A-622DBE382A12}" type="slidenum">
              <a:rPr lang="en-US">
                <a:solidFill>
                  <a:prstClr val="black"/>
                </a:solidFill>
              </a:rPr>
              <a:pPr fontAlgn="base">
                <a:spcBef>
                  <a:spcPct val="0"/>
                </a:spcBef>
                <a:spcAft>
                  <a:spcPct val="0"/>
                </a:spcAft>
              </a:pPr>
              <a:t>15</a:t>
            </a:fld>
            <a:endParaRPr lang="en-US">
              <a:solidFill>
                <a:prstClr val="black"/>
              </a:solidFill>
            </a:endParaRPr>
          </a:p>
        </p:txBody>
      </p:sp>
      <p:sp>
        <p:nvSpPr>
          <p:cNvPr id="62467"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Audience Response, this</a:t>
            </a:r>
            <a:r>
              <a:rPr lang="en-US" baseline="0" dirty="0" smtClean="0"/>
              <a:t> individual measured peak flows at different times of day. Does anyone know why the measurements vary so much? Raise of hands, which measurements are at home, which are at work? </a:t>
            </a:r>
            <a:endParaRPr lang="en-US" dirty="0" smtClean="0"/>
          </a:p>
          <a:p>
            <a:pPr marL="0" marR="0" indent="0" algn="l" defTabSz="914400" rtl="0" eaLnBrk="1" fontAlgn="auto" latinLnBrk="0" hangingPunct="1">
              <a:lnSpc>
                <a:spcPct val="100000"/>
              </a:lnSpc>
              <a:spcBef>
                <a:spcPct val="0"/>
              </a:spcBef>
              <a:spcAft>
                <a:spcPts val="0"/>
              </a:spcAft>
              <a:buClrTx/>
              <a:buSzTx/>
              <a:buFontTx/>
              <a:buNone/>
              <a:tabLst/>
              <a:defRPr/>
            </a:pPr>
            <a:r>
              <a:rPr lang="en-US" baseline="0" dirty="0" smtClean="0"/>
              <a:t> What type of asthma does the individual have? </a:t>
            </a:r>
            <a:endParaRPr lang="en-US" dirty="0" smtClean="0"/>
          </a:p>
        </p:txBody>
      </p:sp>
    </p:spTree>
    <p:extLst>
      <p:ext uri="{BB962C8B-B14F-4D97-AF65-F5344CB8AC3E}">
        <p14:creationId xmlns:p14="http://schemas.microsoft.com/office/powerpoint/2010/main" val="15142777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D43978-A3FA-40A5-87E9-F4B133EA1772}" type="slidenum">
              <a:rPr lang="en-US">
                <a:solidFill>
                  <a:prstClr val="black"/>
                </a:solidFill>
              </a:rPr>
              <a:pPr fontAlgn="base">
                <a:spcBef>
                  <a:spcPct val="0"/>
                </a:spcBef>
                <a:spcAft>
                  <a:spcPct val="0"/>
                </a:spcAft>
              </a:pPr>
              <a:t>16</a:t>
            </a:fld>
            <a:endParaRPr lang="en-US">
              <a:solidFill>
                <a:prstClr val="black"/>
              </a:solidFill>
            </a:endParaRPr>
          </a:p>
        </p:txBody>
      </p:sp>
      <p:sp>
        <p:nvSpPr>
          <p:cNvPr id="45059"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4095381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5CF06-FDFC-4D18-94FF-437466E2DA54}" type="slidenum">
              <a:rPr lang="en-US" smtClean="0"/>
              <a:t>17</a:t>
            </a:fld>
            <a:endParaRPr lang="en-US"/>
          </a:p>
        </p:txBody>
      </p:sp>
    </p:spTree>
    <p:extLst>
      <p:ext uri="{BB962C8B-B14F-4D97-AF65-F5344CB8AC3E}">
        <p14:creationId xmlns:p14="http://schemas.microsoft.com/office/powerpoint/2010/main" val="4201091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1F19894-207D-49F5-8DF1-ADDF1A2CBF7B}" type="slidenum">
              <a:rPr lang="en-US">
                <a:solidFill>
                  <a:prstClr val="black"/>
                </a:solidFill>
              </a:rPr>
              <a:pPr fontAlgn="base">
                <a:spcBef>
                  <a:spcPct val="0"/>
                </a:spcBef>
                <a:spcAft>
                  <a:spcPct val="0"/>
                </a:spcAft>
              </a:pPr>
              <a:t>18</a:t>
            </a:fld>
            <a:endParaRPr lang="en-US">
              <a:solidFill>
                <a:prstClr val="black"/>
              </a:solidFill>
            </a:endParaRPr>
          </a:p>
        </p:txBody>
      </p:sp>
    </p:spTree>
    <p:extLst>
      <p:ext uri="{BB962C8B-B14F-4D97-AF65-F5344CB8AC3E}">
        <p14:creationId xmlns:p14="http://schemas.microsoft.com/office/powerpoint/2010/main" val="31664519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B7672D-568E-4846-8F72-39ECEF6D0C5A}" type="slidenum">
              <a:rPr lang="en-US" altLang="en-US"/>
              <a:pPr/>
              <a:t>19</a:t>
            </a:fld>
            <a:endParaRPr lang="en-US" altLang="en-US"/>
          </a:p>
        </p:txBody>
      </p:sp>
    </p:spTree>
    <p:extLst>
      <p:ext uri="{BB962C8B-B14F-4D97-AF65-F5344CB8AC3E}">
        <p14:creationId xmlns:p14="http://schemas.microsoft.com/office/powerpoint/2010/main" val="24069958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B7672D-568E-4846-8F72-39ECEF6D0C5A}" type="slidenum">
              <a:rPr lang="en-US" altLang="en-US"/>
              <a:pPr/>
              <a:t>27</a:t>
            </a:fld>
            <a:endParaRPr lang="en-US" altLang="en-US"/>
          </a:p>
        </p:txBody>
      </p:sp>
    </p:spTree>
    <p:extLst>
      <p:ext uri="{BB962C8B-B14F-4D97-AF65-F5344CB8AC3E}">
        <p14:creationId xmlns:p14="http://schemas.microsoft.com/office/powerpoint/2010/main" val="18419300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5CF06-FDFC-4D18-94FF-437466E2DA54}" type="slidenum">
              <a:rPr lang="en-US" smtClean="0"/>
              <a:t>29</a:t>
            </a:fld>
            <a:endParaRPr lang="en-US"/>
          </a:p>
        </p:txBody>
      </p:sp>
    </p:spTree>
    <p:extLst>
      <p:ext uri="{BB962C8B-B14F-4D97-AF65-F5344CB8AC3E}">
        <p14:creationId xmlns:p14="http://schemas.microsoft.com/office/powerpoint/2010/main" val="2289733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B7672D-568E-4846-8F72-39ECEF6D0C5A}" type="slidenum">
              <a:rPr lang="en-US" altLang="en-US"/>
              <a:pPr/>
              <a:t>30</a:t>
            </a:fld>
            <a:endParaRPr lang="en-US" altLang="en-US"/>
          </a:p>
        </p:txBody>
      </p:sp>
    </p:spTree>
    <p:extLst>
      <p:ext uri="{BB962C8B-B14F-4D97-AF65-F5344CB8AC3E}">
        <p14:creationId xmlns:p14="http://schemas.microsoft.com/office/powerpoint/2010/main" val="67610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5CF06-FDFC-4D18-94FF-437466E2DA54}" type="slidenum">
              <a:rPr lang="en-US" smtClean="0"/>
              <a:t>2</a:t>
            </a:fld>
            <a:endParaRPr lang="en-US"/>
          </a:p>
        </p:txBody>
      </p:sp>
    </p:spTree>
    <p:extLst>
      <p:ext uri="{BB962C8B-B14F-4D97-AF65-F5344CB8AC3E}">
        <p14:creationId xmlns:p14="http://schemas.microsoft.com/office/powerpoint/2010/main" val="1408001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B7672D-568E-4846-8F72-39ECEF6D0C5A}" type="slidenum">
              <a:rPr lang="en-US" altLang="en-US"/>
              <a:pPr/>
              <a:t>32</a:t>
            </a:fld>
            <a:endParaRPr lang="en-US" altLang="en-US"/>
          </a:p>
        </p:txBody>
      </p:sp>
    </p:spTree>
    <p:extLst>
      <p:ext uri="{BB962C8B-B14F-4D97-AF65-F5344CB8AC3E}">
        <p14:creationId xmlns:p14="http://schemas.microsoft.com/office/powerpoint/2010/main" val="38371393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15CF06-FDFC-4D18-94FF-437466E2DA54}" type="slidenum">
              <a:rPr lang="en-US" smtClean="0"/>
              <a:t>33</a:t>
            </a:fld>
            <a:endParaRPr lang="en-US"/>
          </a:p>
        </p:txBody>
      </p:sp>
    </p:spTree>
    <p:extLst>
      <p:ext uri="{BB962C8B-B14F-4D97-AF65-F5344CB8AC3E}">
        <p14:creationId xmlns:p14="http://schemas.microsoft.com/office/powerpoint/2010/main" val="21013216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B7672D-568E-4846-8F72-39ECEF6D0C5A}" type="slidenum">
              <a:rPr lang="en-US" altLang="en-US"/>
              <a:pPr/>
              <a:t>34</a:t>
            </a:fld>
            <a:endParaRPr lang="en-US" altLang="en-US"/>
          </a:p>
        </p:txBody>
      </p:sp>
    </p:spTree>
    <p:extLst>
      <p:ext uri="{BB962C8B-B14F-4D97-AF65-F5344CB8AC3E}">
        <p14:creationId xmlns:p14="http://schemas.microsoft.com/office/powerpoint/2010/main" val="40970413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The protocol-defined asthma exacerbation rate during the 48-week treatment period was significantly lower in the </a:t>
            </a:r>
            <a:r>
              <a:rPr lang="en-US" sz="1200" kern="1200" dirty="0" err="1" smtClean="0">
                <a:solidFill>
                  <a:schemeClr val="tx1"/>
                </a:solidFill>
                <a:latin typeface="+mn-lt"/>
                <a:ea typeface="+mn-ea"/>
                <a:cs typeface="+mn-cs"/>
              </a:rPr>
              <a:t>omalizumab</a:t>
            </a:r>
            <a:r>
              <a:rPr lang="en-US" sz="1200" kern="1200" dirty="0" smtClean="0">
                <a:solidFill>
                  <a:schemeClr val="tx1"/>
                </a:solidFill>
                <a:latin typeface="+mn-lt"/>
                <a:ea typeface="+mn-ea"/>
                <a:cs typeface="+mn-cs"/>
              </a:rPr>
              <a:t> group than in the placebo group (incidence rate, 0.66 vs. 0.88;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 0.006) (Table 2). This corresponds to a 25% relative reduction in the asthma exacerbation rate for patients who received </a:t>
            </a:r>
            <a:r>
              <a:rPr lang="en-US" sz="1200" i="0" kern="1200" dirty="0" err="1" smtClean="0">
                <a:solidFill>
                  <a:schemeClr val="tx1"/>
                </a:solidFill>
                <a:latin typeface="+mn-lt"/>
                <a:ea typeface="+mn-ea"/>
                <a:cs typeface="+mn-cs"/>
              </a:rPr>
              <a:t>omalizumab</a:t>
            </a:r>
            <a:r>
              <a:rPr lang="en-US" sz="1200" i="0" kern="1200" dirty="0" smtClean="0">
                <a:solidFill>
                  <a:schemeClr val="tx1"/>
                </a:solidFill>
                <a:latin typeface="+mn-lt"/>
                <a:ea typeface="+mn-ea"/>
                <a:cs typeface="+mn-cs"/>
              </a:rPr>
              <a:t> compared with placebo (IRR, 0.75 [95% CI, 0.61 to 0.92]). In addition, </a:t>
            </a:r>
            <a:r>
              <a:rPr lang="en-US" sz="1200" i="0" kern="1200" dirty="0" err="1" smtClean="0">
                <a:solidFill>
                  <a:schemeClr val="tx1"/>
                </a:solidFill>
                <a:latin typeface="+mn-lt"/>
                <a:ea typeface="+mn-ea"/>
                <a:cs typeface="+mn-cs"/>
              </a:rPr>
              <a:t>omalizumab</a:t>
            </a:r>
            <a:r>
              <a:rPr lang="en-US" sz="1200" i="0" kern="1200" dirty="0" smtClean="0">
                <a:solidFill>
                  <a:schemeClr val="tx1"/>
                </a:solidFill>
                <a:latin typeface="+mn-lt"/>
                <a:ea typeface="+mn-ea"/>
                <a:cs typeface="+mn-cs"/>
              </a:rPr>
              <a:t> increased the time to first asthma exacerbation (hazard ratio, 0.74 [CI, 0.60 to 0.93]; </a:t>
            </a:r>
            <a:r>
              <a:rPr lang="en-US" sz="1200" i="1" kern="1200" dirty="0" smtClean="0">
                <a:solidFill>
                  <a:schemeClr val="tx1"/>
                </a:solidFill>
                <a:latin typeface="+mn-lt"/>
                <a:ea typeface="+mn-ea"/>
                <a:cs typeface="+mn-cs"/>
              </a:rPr>
              <a:t>P</a:t>
            </a:r>
            <a:r>
              <a:rPr lang="en-US" sz="1200" i="0" kern="1200" dirty="0" smtClean="0">
                <a:solidFill>
                  <a:schemeClr val="tx1"/>
                </a:solidFill>
                <a:latin typeface="+mn-lt"/>
                <a:ea typeface="+mn-ea"/>
                <a:cs typeface="+mn-cs"/>
              </a:rPr>
              <a:t> = 0.008)</a:t>
            </a:r>
            <a:endParaRPr lang="en-US" dirty="0"/>
          </a:p>
        </p:txBody>
      </p:sp>
      <p:sp>
        <p:nvSpPr>
          <p:cNvPr id="4" name="Slide Number Placeholder 3"/>
          <p:cNvSpPr>
            <a:spLocks noGrp="1"/>
          </p:cNvSpPr>
          <p:nvPr>
            <p:ph type="sldNum" sz="quarter" idx="10"/>
          </p:nvPr>
        </p:nvSpPr>
        <p:spPr/>
        <p:txBody>
          <a:bodyPr/>
          <a:lstStyle/>
          <a:p>
            <a:fld id="{AE15CF06-FDFC-4D18-94FF-437466E2DA54}" type="slidenum">
              <a:rPr lang="en-US" smtClean="0"/>
              <a:t>37</a:t>
            </a:fld>
            <a:endParaRPr lang="en-US"/>
          </a:p>
        </p:txBody>
      </p:sp>
    </p:spTree>
    <p:extLst>
      <p:ext uri="{BB962C8B-B14F-4D97-AF65-F5344CB8AC3E}">
        <p14:creationId xmlns:p14="http://schemas.microsoft.com/office/powerpoint/2010/main" val="111457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Unicode MS" charset="0"/>
                <a:cs typeface="Arial Unicode MS" charset="0"/>
              </a:rPr>
              <a:t>Figure 2. Asthma Exacerbations and FEV</a:t>
            </a:r>
            <a:r>
              <a:rPr lang="en-US" sz="1200" baseline="-33000" dirty="0" smtClean="0">
                <a:latin typeface="Arial Unicode MS" charset="0"/>
                <a:cs typeface="Arial Unicode MS" charset="0"/>
              </a:rPr>
              <a:t>1</a:t>
            </a:r>
            <a:r>
              <a:rPr lang="en-US" sz="1200" dirty="0" smtClean="0">
                <a:latin typeface="Arial Unicode MS" charset="0"/>
                <a:cs typeface="Arial Unicode MS" charset="0"/>
              </a:rPr>
              <a:t> at 32 Weeks. Panel A shows the numbers of asthma exacerbations in patients receiving either intravenous or subcutaneous </a:t>
            </a:r>
            <a:r>
              <a:rPr lang="en-US" sz="1200" dirty="0" err="1" smtClean="0">
                <a:latin typeface="Arial Unicode MS" charset="0"/>
                <a:cs typeface="Arial Unicode MS" charset="0"/>
              </a:rPr>
              <a:t>mepolizumab</a:t>
            </a:r>
            <a:r>
              <a:rPr lang="en-US" sz="1200" dirty="0" smtClean="0">
                <a:latin typeface="Arial Unicode MS" charset="0"/>
                <a:cs typeface="Arial Unicode MS" charset="0"/>
              </a:rPr>
              <a:t> or placebo. The rate of exacerbations was reduced by 47% (95% confidence interval [CI], 28 to 60) among patients receiving intravenous </a:t>
            </a:r>
            <a:r>
              <a:rPr lang="en-US" sz="1200" dirty="0" err="1" smtClean="0">
                <a:latin typeface="Arial Unicode MS" charset="0"/>
                <a:cs typeface="Arial Unicode MS" charset="0"/>
              </a:rPr>
              <a:t>mepolizumab</a:t>
            </a:r>
            <a:r>
              <a:rPr lang="en-US" sz="1200" dirty="0" smtClean="0">
                <a:latin typeface="Arial Unicode MS" charset="0"/>
                <a:cs typeface="Arial Unicode MS" charset="0"/>
              </a:rPr>
              <a:t> and by 53% (95% CI, 36 to 65) among those receiving subcutaneous </a:t>
            </a:r>
            <a:r>
              <a:rPr lang="en-US" sz="1200" dirty="0" err="1" smtClean="0">
                <a:latin typeface="Arial Unicode MS" charset="0"/>
                <a:cs typeface="Arial Unicode MS" charset="0"/>
              </a:rPr>
              <a:t>mepolizumab</a:t>
            </a:r>
            <a:r>
              <a:rPr lang="en-US" sz="1200" dirty="0" smtClean="0">
                <a:latin typeface="Arial Unicode MS" charset="0"/>
                <a:cs typeface="Arial Unicode MS" charset="0"/>
              </a:rPr>
              <a:t>, as compared with those receiving placebo (P&lt;0.001 for both comparisons). Panel B shows the mean forced expiratory volume in 1 second (FEV</a:t>
            </a:r>
            <a:r>
              <a:rPr lang="en-US" sz="1200" baseline="-33000" dirty="0" smtClean="0">
                <a:latin typeface="Arial Unicode MS" charset="0"/>
                <a:cs typeface="Arial Unicode MS" charset="0"/>
              </a:rPr>
              <a:t>1</a:t>
            </a:r>
            <a:r>
              <a:rPr lang="en-US" sz="1200" dirty="0" smtClean="0">
                <a:latin typeface="Arial Unicode MS" charset="0"/>
                <a:cs typeface="Arial Unicode MS" charset="0"/>
              </a:rPr>
              <a:t>) as a percentage of the predicted value. At week 32, there was greater improvement from baseline in the two </a:t>
            </a:r>
            <a:r>
              <a:rPr lang="en-US" sz="1200" dirty="0" err="1" smtClean="0">
                <a:latin typeface="Arial Unicode MS" charset="0"/>
                <a:cs typeface="Arial Unicode MS" charset="0"/>
              </a:rPr>
              <a:t>mepolizumab</a:t>
            </a:r>
            <a:r>
              <a:rPr lang="en-US" sz="1200" dirty="0" smtClean="0">
                <a:latin typeface="Arial Unicode MS" charset="0"/>
                <a:cs typeface="Arial Unicode MS" charset="0"/>
              </a:rPr>
              <a:t> groups than in the placebo group — a 100-ml greater increase in the intravenous-</a:t>
            </a:r>
            <a:r>
              <a:rPr lang="en-US" sz="1200" dirty="0" err="1" smtClean="0">
                <a:latin typeface="Arial Unicode MS" charset="0"/>
                <a:cs typeface="Arial Unicode MS" charset="0"/>
              </a:rPr>
              <a:t>mepolizumab</a:t>
            </a:r>
            <a:r>
              <a:rPr lang="en-US" sz="1200" dirty="0" smtClean="0">
                <a:latin typeface="Arial Unicode MS" charset="0"/>
                <a:cs typeface="Arial Unicode MS" charset="0"/>
              </a:rPr>
              <a:t> group than in the placebo group (P=0.02) and a 98-ml greater increase in the subcutaneous-</a:t>
            </a:r>
            <a:r>
              <a:rPr lang="en-US" sz="1200" dirty="0" err="1" smtClean="0">
                <a:latin typeface="Arial Unicode MS" charset="0"/>
                <a:cs typeface="Arial Unicode MS" charset="0"/>
              </a:rPr>
              <a:t>mepolizumab</a:t>
            </a:r>
            <a:r>
              <a:rPr lang="en-US" sz="1200" dirty="0" smtClean="0">
                <a:latin typeface="Arial Unicode MS" charset="0"/>
                <a:cs typeface="Arial Unicode MS" charset="0"/>
              </a:rPr>
              <a:t> group than in the placebo group (P=0.03). The I bars indicate 95% confidence intervals.</a:t>
            </a:r>
          </a:p>
          <a:p>
            <a:endParaRPr lang="en-US" dirty="0"/>
          </a:p>
        </p:txBody>
      </p:sp>
      <p:sp>
        <p:nvSpPr>
          <p:cNvPr id="4" name="Slide Number Placeholder 3"/>
          <p:cNvSpPr>
            <a:spLocks noGrp="1"/>
          </p:cNvSpPr>
          <p:nvPr>
            <p:ph type="sldNum" sz="quarter" idx="10"/>
          </p:nvPr>
        </p:nvSpPr>
        <p:spPr/>
        <p:txBody>
          <a:bodyPr/>
          <a:lstStyle/>
          <a:p>
            <a:fld id="{AE15CF06-FDFC-4D18-94FF-437466E2DA54}" type="slidenum">
              <a:rPr lang="en-US" smtClean="0"/>
              <a:t>39</a:t>
            </a:fld>
            <a:endParaRPr lang="en-US"/>
          </a:p>
        </p:txBody>
      </p:sp>
    </p:spTree>
    <p:extLst>
      <p:ext uri="{BB962C8B-B14F-4D97-AF65-F5344CB8AC3E}">
        <p14:creationId xmlns:p14="http://schemas.microsoft.com/office/powerpoint/2010/main" val="1289271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Bringing it back to the patient, the individual with asthma.</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Why does this matter?</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dirty="0" smtClean="0"/>
              <a:t>This is ‘</a:t>
            </a:r>
            <a:r>
              <a:rPr lang="en-US" sz="1200" kern="1200" dirty="0" smtClean="0">
                <a:solidFill>
                  <a:schemeClr val="tx1"/>
                </a:solidFill>
                <a:effectLst/>
                <a:latin typeface="Arial" pitchFamily="34" charset="0"/>
                <a:ea typeface="+mn-ea"/>
                <a:cs typeface="Arial" pitchFamily="34" charset="0"/>
              </a:rPr>
              <a:t>Yana Hill, she lives</a:t>
            </a:r>
            <a:r>
              <a:rPr lang="en-US" sz="1200" kern="1200" baseline="0" dirty="0" smtClean="0">
                <a:solidFill>
                  <a:schemeClr val="tx1"/>
                </a:solidFill>
                <a:effectLst/>
                <a:latin typeface="Arial" pitchFamily="34" charset="0"/>
                <a:ea typeface="+mn-ea"/>
                <a:cs typeface="Arial" pitchFamily="34" charset="0"/>
              </a:rPr>
              <a:t> in the Bayview, a community in San Francisco built over industrialized land, outlined by freeways, and riddled by violence and poverty. Due to historical events, this neighborhood is the home to one of the highest percentage of Blacks in San Francisco. Another descriptor for this neighborhood is that there is a lack of opportunity.</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dirty="0" smtClean="0">
                <a:solidFill>
                  <a:schemeClr val="tx1"/>
                </a:solidFill>
                <a:effectLst/>
                <a:latin typeface="Arial" pitchFamily="34" charset="0"/>
                <a:ea typeface="+mn-ea"/>
                <a:cs typeface="Arial" pitchFamily="34" charset="0"/>
              </a:rPr>
              <a:t>She has had asthma since childhood</a:t>
            </a:r>
            <a:r>
              <a:rPr lang="en-US" sz="1200" kern="1200" baseline="0" dirty="0" smtClean="0">
                <a:solidFill>
                  <a:schemeClr val="tx1"/>
                </a:solidFill>
                <a:effectLst/>
                <a:latin typeface="Arial" pitchFamily="34" charset="0"/>
                <a:ea typeface="+mn-ea"/>
                <a:cs typeface="Arial" pitchFamily="34" charset="0"/>
              </a:rPr>
              <a:t> with intermittent control.  When she was 18 years old, and almost 9 months pregnant, she had a severe asthma attack. Standing in the halls of her school, she took her albuterol inhaler with no effect. She prayed as she waited for the paramedics to arrive. She was hospitalized for a week and shortly after her son was born.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baseline="0" dirty="0" smtClean="0">
                <a:solidFill>
                  <a:schemeClr val="tx1"/>
                </a:solidFill>
                <a:effectLst/>
                <a:latin typeface="Arial" pitchFamily="34" charset="0"/>
                <a:ea typeface="+mn-ea"/>
                <a:cs typeface="Arial" pitchFamily="34" charset="0"/>
              </a:rPr>
              <a:t>Take a step back –</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200" kern="1200" baseline="0" dirty="0" smtClean="0">
                <a:solidFill>
                  <a:schemeClr val="tx1"/>
                </a:solidFill>
                <a:effectLst/>
                <a:latin typeface="Arial" pitchFamily="34" charset="0"/>
                <a:ea typeface="+mn-ea"/>
                <a:cs typeface="Arial" pitchFamily="34" charset="0"/>
              </a:rPr>
              <a:t> Why does Ms. Hill have asthma</a:t>
            </a:r>
          </a:p>
          <a:p>
            <a:pPr marL="28575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100" kern="1200" baseline="0" dirty="0" smtClean="0">
                <a:solidFill>
                  <a:schemeClr val="tx1"/>
                </a:solidFill>
                <a:effectLst/>
                <a:latin typeface="Arial" pitchFamily="34" charset="0"/>
                <a:ea typeface="+mn-ea"/>
                <a:cs typeface="Arial" pitchFamily="34" charset="0"/>
              </a:rPr>
              <a:t>RF AA, lives in poor neighborhood, family history of asthma, obese, pregnant</a:t>
            </a:r>
          </a:p>
          <a:p>
            <a:pPr marL="285750" marR="0" lvl="1"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100" kern="1200" baseline="0" dirty="0" smtClean="0">
                <a:solidFill>
                  <a:schemeClr val="tx1"/>
                </a:solidFill>
                <a:effectLst/>
                <a:latin typeface="Arial" pitchFamily="34" charset="0"/>
                <a:ea typeface="+mn-ea"/>
                <a:cs typeface="Arial" pitchFamily="34" charset="0"/>
              </a:rPr>
              <a:t>How do you decide, as her medical provider, what the next best management step is?</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r>
              <a:rPr lang="en-US" sz="1100" kern="1200" baseline="0" dirty="0" smtClean="0">
                <a:solidFill>
                  <a:schemeClr val="tx1"/>
                </a:solidFill>
                <a:effectLst/>
                <a:latin typeface="Arial" pitchFamily="34" charset="0"/>
                <a:ea typeface="+mn-ea"/>
                <a:cs typeface="Arial" pitchFamily="34" charset="0"/>
              </a:rPr>
              <a:t>This is relevant for a large proportion of individuals with asthma</a:t>
            </a:r>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dirty="0" smtClean="0"/>
          </a:p>
          <a:p>
            <a:pPr marL="114300" marR="0" indent="-114300" algn="l" defTabSz="914400" rtl="0" eaLnBrk="1" fontAlgn="auto" latinLnBrk="0" hangingPunct="1">
              <a:lnSpc>
                <a:spcPct val="100000"/>
              </a:lnSpc>
              <a:spcBef>
                <a:spcPts val="800"/>
              </a:spcBef>
              <a:spcAft>
                <a:spcPts val="0"/>
              </a:spcAft>
              <a:buClrTx/>
              <a:buSzTx/>
              <a:buFont typeface="Arial" pitchFamily="34" charset="0"/>
              <a:buChar char="•"/>
              <a:tabLst/>
              <a:defRPr/>
            </a:pPr>
            <a:endParaRPr lang="en-US" sz="1200" kern="1200" baseline="0" dirty="0" smtClean="0">
              <a:solidFill>
                <a:schemeClr val="tx1"/>
              </a:solidFill>
              <a:effectLst/>
              <a:latin typeface="Arial" pitchFamily="34" charset="0"/>
              <a:ea typeface="+mn-ea"/>
              <a:cs typeface="Arial" pitchFamily="34" charset="0"/>
            </a:endParaRPr>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9/29/2016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4</a:t>
            </a:fld>
            <a:endParaRPr lang="en-US" dirty="0">
              <a:latin typeface="Arial" pitchFamily="34" charset="0"/>
              <a:cs typeface="Arial" pitchFamily="34" charset="0"/>
            </a:endParaRPr>
          </a:p>
        </p:txBody>
      </p:sp>
    </p:spTree>
    <p:extLst>
      <p:ext uri="{BB962C8B-B14F-4D97-AF65-F5344CB8AC3E}">
        <p14:creationId xmlns:p14="http://schemas.microsoft.com/office/powerpoint/2010/main" val="612732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u="sng" dirty="0" smtClean="0"/>
              <a:t>Talking Points:</a:t>
            </a:r>
          </a:p>
          <a:p>
            <a:r>
              <a:rPr lang="en-US" dirty="0" smtClean="0"/>
              <a:t>Asthma is the most common chronic disease of childhood. </a:t>
            </a:r>
          </a:p>
          <a:p>
            <a:r>
              <a:rPr lang="en-US" dirty="0" smtClean="0"/>
              <a:t>Asthma consequences </a:t>
            </a:r>
          </a:p>
          <a:p>
            <a:pPr lvl="1"/>
            <a:r>
              <a:rPr lang="en-US" sz="1800" dirty="0" smtClean="0"/>
              <a:t>  </a:t>
            </a:r>
            <a:r>
              <a:rPr lang="en-US" dirty="0" smtClean="0"/>
              <a:t>Asthma affects a person’s ability to sleep and learn </a:t>
            </a:r>
          </a:p>
          <a:p>
            <a:pPr lvl="1"/>
            <a:r>
              <a:rPr lang="en-US" sz="1800" dirty="0" smtClean="0"/>
              <a:t>  </a:t>
            </a:r>
            <a:r>
              <a:rPr lang="en-US" dirty="0" smtClean="0"/>
              <a:t>$56 billion in lost costs due to asthma </a:t>
            </a:r>
          </a:p>
          <a:p>
            <a:pPr lvl="2"/>
            <a:r>
              <a:rPr lang="en-US" sz="2800" dirty="0" smtClean="0"/>
              <a:t>  </a:t>
            </a:r>
            <a:r>
              <a:rPr lang="en-US" dirty="0" smtClean="0"/>
              <a:t>Unnecessary missed days of school and </a:t>
            </a:r>
          </a:p>
          <a:p>
            <a:pPr lvl="2"/>
            <a:r>
              <a:rPr lang="en-US" dirty="0" smtClean="0"/>
              <a:t>work </a:t>
            </a:r>
          </a:p>
          <a:p>
            <a:pPr lvl="2"/>
            <a:r>
              <a:rPr lang="en-US" sz="2800" dirty="0" smtClean="0"/>
              <a:t>  </a:t>
            </a:r>
            <a:r>
              <a:rPr lang="en-US" dirty="0" smtClean="0"/>
              <a:t>Unnecessary hospitalizations </a:t>
            </a:r>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9/29/2016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5</a:t>
            </a:fld>
            <a:endParaRPr lang="en-US" dirty="0">
              <a:latin typeface="Arial" pitchFamily="34" charset="0"/>
              <a:cs typeface="Arial" pitchFamily="34" charset="0"/>
            </a:endParaRPr>
          </a:p>
        </p:txBody>
      </p:sp>
    </p:spTree>
    <p:extLst>
      <p:ext uri="{BB962C8B-B14F-4D97-AF65-F5344CB8AC3E}">
        <p14:creationId xmlns:p14="http://schemas.microsoft.com/office/powerpoint/2010/main" val="2059753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7450" y="400050"/>
            <a:ext cx="4648200" cy="3486150"/>
          </a:xfrm>
        </p:spPr>
      </p:sp>
      <p:sp>
        <p:nvSpPr>
          <p:cNvPr id="3" name="Notes Placeholder 2"/>
          <p:cNvSpPr>
            <a:spLocks noGrp="1"/>
          </p:cNvSpPr>
          <p:nvPr>
            <p:ph type="body" idx="1"/>
          </p:nvPr>
        </p:nvSpPr>
        <p:spPr/>
        <p:txBody>
          <a:bodyPr/>
          <a:lstStyle/>
          <a:p>
            <a:r>
              <a:rPr lang="en-US" dirty="0" smtClean="0"/>
              <a:t>Traditionally though</a:t>
            </a:r>
            <a:r>
              <a:rPr lang="en-US" baseline="0" dirty="0" smtClean="0"/>
              <a:t>t of as an atopic disease that activates Th2 pathways, however, this is only accounts for 40-50% of asthma, depending on what metrics are used to define Th2 asthma</a:t>
            </a:r>
          </a:p>
          <a:p>
            <a:r>
              <a:rPr lang="en-US" baseline="0" dirty="0" smtClean="0"/>
              <a:t>- Woodruff - 50% of </a:t>
            </a:r>
            <a:r>
              <a:rPr lang="en-US" baseline="0" dirty="0" err="1" smtClean="0"/>
              <a:t>bronchs</a:t>
            </a:r>
            <a:r>
              <a:rPr lang="en-US" baseline="0" dirty="0" smtClean="0"/>
              <a:t> from asthmatics have </a:t>
            </a:r>
            <a:r>
              <a:rPr lang="en-US" sz="1200" i="1" kern="1200" dirty="0" smtClean="0">
                <a:solidFill>
                  <a:schemeClr val="tx1"/>
                </a:solidFill>
                <a:latin typeface="Arial" pitchFamily="34" charset="0"/>
                <a:ea typeface="+mn-ea"/>
                <a:cs typeface="Arial" pitchFamily="34" charset="0"/>
              </a:rPr>
              <a:t>POSTN</a:t>
            </a:r>
            <a:r>
              <a:rPr lang="en-US" sz="1200" i="0" kern="1200" dirty="0" smtClean="0">
                <a:solidFill>
                  <a:schemeClr val="tx1"/>
                </a:solidFill>
                <a:latin typeface="Arial" pitchFamily="34" charset="0"/>
                <a:ea typeface="+mn-ea"/>
                <a:cs typeface="Arial" pitchFamily="34" charset="0"/>
              </a:rPr>
              <a:t>, which encodes </a:t>
            </a:r>
            <a:r>
              <a:rPr lang="en-US" sz="1200" i="0" kern="1200" dirty="0" err="1" smtClean="0">
                <a:solidFill>
                  <a:schemeClr val="tx1"/>
                </a:solidFill>
                <a:latin typeface="Arial" pitchFamily="34" charset="0"/>
                <a:ea typeface="+mn-ea"/>
                <a:cs typeface="Arial" pitchFamily="34" charset="0"/>
              </a:rPr>
              <a:t>periostin</a:t>
            </a:r>
            <a:r>
              <a:rPr lang="en-US" sz="1200" i="0" kern="1200" dirty="0" smtClean="0">
                <a:solidFill>
                  <a:schemeClr val="tx1"/>
                </a:solidFill>
                <a:latin typeface="Arial" pitchFamily="34" charset="0"/>
                <a:ea typeface="+mn-ea"/>
                <a:cs typeface="Arial" pitchFamily="34" charset="0"/>
              </a:rPr>
              <a:t>;</a:t>
            </a:r>
            <a:r>
              <a:rPr lang="en-US" sz="1200" i="1" kern="1200" dirty="0" smtClean="0">
                <a:solidFill>
                  <a:schemeClr val="tx1"/>
                </a:solidFill>
                <a:latin typeface="Arial" pitchFamily="34" charset="0"/>
                <a:ea typeface="+mn-ea"/>
                <a:cs typeface="Arial" pitchFamily="34" charset="0"/>
              </a:rPr>
              <a:t> CLCA1</a:t>
            </a:r>
            <a:r>
              <a:rPr lang="en-US" sz="1200" i="0" kern="1200" dirty="0" smtClean="0">
                <a:solidFill>
                  <a:schemeClr val="tx1"/>
                </a:solidFill>
                <a:latin typeface="Arial" pitchFamily="34" charset="0"/>
                <a:ea typeface="+mn-ea"/>
                <a:cs typeface="Arial" pitchFamily="34" charset="0"/>
              </a:rPr>
              <a:t>, which encodes calcium-activated chloride channel regulator 1; and</a:t>
            </a:r>
            <a:r>
              <a:rPr lang="en-US" sz="1200" i="1" kern="1200" dirty="0" smtClean="0">
                <a:solidFill>
                  <a:schemeClr val="tx1"/>
                </a:solidFill>
                <a:latin typeface="Arial" pitchFamily="34" charset="0"/>
                <a:ea typeface="+mn-ea"/>
                <a:cs typeface="Arial" pitchFamily="34" charset="0"/>
              </a:rPr>
              <a:t> SERPINB2</a:t>
            </a:r>
          </a:p>
          <a:p>
            <a:r>
              <a:rPr lang="en-US" sz="1200" i="1" kern="1200" dirty="0" smtClean="0">
                <a:solidFill>
                  <a:schemeClr val="tx1"/>
                </a:solidFill>
                <a:latin typeface="Arial" pitchFamily="34" charset="0"/>
                <a:ea typeface="+mn-ea"/>
                <a:cs typeface="Arial" pitchFamily="34" charset="0"/>
              </a:rPr>
              <a:t>- </a:t>
            </a:r>
            <a:r>
              <a:rPr lang="en-US" sz="1200" i="0" kern="1200" dirty="0" smtClean="0">
                <a:solidFill>
                  <a:schemeClr val="tx1"/>
                </a:solidFill>
                <a:latin typeface="Arial" pitchFamily="34" charset="0"/>
                <a:ea typeface="+mn-ea"/>
                <a:cs typeface="Arial" pitchFamily="34" charset="0"/>
              </a:rPr>
              <a:t>McGrath</a:t>
            </a:r>
            <a:r>
              <a:rPr lang="en-US" sz="1200" i="0" kern="1200" baseline="0" dirty="0" smtClean="0">
                <a:solidFill>
                  <a:schemeClr val="tx1"/>
                </a:solidFill>
                <a:latin typeface="Arial" pitchFamily="34" charset="0"/>
                <a:ea typeface="+mn-ea"/>
                <a:cs typeface="Arial" pitchFamily="34" charset="0"/>
              </a:rPr>
              <a:t> 36% with sputum eosinophilia</a:t>
            </a:r>
          </a:p>
          <a:p>
            <a:r>
              <a:rPr lang="en-US" sz="1200" i="0" kern="1200" baseline="0" dirty="0" smtClean="0">
                <a:solidFill>
                  <a:schemeClr val="tx1"/>
                </a:solidFill>
                <a:latin typeface="Arial" pitchFamily="34" charset="0"/>
                <a:ea typeface="+mn-ea"/>
                <a:cs typeface="Arial" pitchFamily="34" charset="0"/>
              </a:rPr>
              <a:t>Caveat: Most of this work does not take the environment into account and is in predominantly White populations</a:t>
            </a:r>
            <a:endParaRPr lang="en-US" dirty="0" smtClean="0"/>
          </a:p>
          <a:p>
            <a:endParaRPr lang="en-US" dirty="0"/>
          </a:p>
        </p:txBody>
      </p:sp>
      <p:sp>
        <p:nvSpPr>
          <p:cNvPr id="4" name="Header Placeholder 3"/>
          <p:cNvSpPr>
            <a:spLocks noGrp="1"/>
          </p:cNvSpPr>
          <p:nvPr>
            <p:ph type="hdr" sz="quarter" idx="10"/>
          </p:nvPr>
        </p:nvSpPr>
        <p:spPr/>
        <p:txBody>
          <a:bodyPr/>
          <a:lstStyle/>
          <a:p>
            <a:pPr>
              <a:lnSpc>
                <a:spcPct val="95000"/>
              </a:lnSpc>
            </a:pPr>
            <a:r>
              <a:rPr lang="en-US" smtClean="0">
                <a:latin typeface="Arial" pitchFamily="34" charset="0"/>
                <a:cs typeface="Arial" pitchFamily="34" charset="0"/>
              </a:rPr>
              <a:t>[ADD PRESENTATION TITLE: INSERT TAB &gt; HEADER &amp; FOOTER &gt; NOTES AND HANDOUTS]</a:t>
            </a:r>
            <a:endParaRPr lang="en-US" dirty="0" smtClean="0">
              <a:latin typeface="Arial" pitchFamily="34" charset="0"/>
              <a:cs typeface="Arial" pitchFamily="34" charset="0"/>
            </a:endParaRPr>
          </a:p>
        </p:txBody>
      </p:sp>
      <p:sp>
        <p:nvSpPr>
          <p:cNvPr id="5" name="Date Placeholder 4"/>
          <p:cNvSpPr>
            <a:spLocks noGrp="1"/>
          </p:cNvSpPr>
          <p:nvPr>
            <p:ph type="dt" idx="11"/>
          </p:nvPr>
        </p:nvSpPr>
        <p:spPr/>
        <p:txBody>
          <a:bodyPr/>
          <a:lstStyle/>
          <a:p>
            <a:pPr algn="l"/>
            <a:fld id="{9535A4AE-AB74-4BDA-B84A-019528CC2B4D}" type="datetimeFigureOut">
              <a:rPr lang="en-US" smtClean="0">
                <a:latin typeface="Arial" pitchFamily="34" charset="0"/>
                <a:cs typeface="Arial" pitchFamily="34" charset="0"/>
              </a:rPr>
              <a:pPr algn="l"/>
              <a:t>9/29/2016</a:t>
            </a:fld>
            <a:endParaRPr lang="en-US"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fld id="{111E5896-917A-4035-A860-408E1EC3CD51}" type="slidenum">
              <a:rPr lang="en-US" smtClean="0">
                <a:latin typeface="Arial" pitchFamily="34" charset="0"/>
                <a:cs typeface="Arial" pitchFamily="34" charset="0"/>
              </a:rPr>
              <a:pPr/>
              <a:t>7</a:t>
            </a:fld>
            <a:endParaRPr lang="en-US" dirty="0">
              <a:latin typeface="Arial" pitchFamily="34" charset="0"/>
              <a:cs typeface="Arial" pitchFamily="34" charset="0"/>
            </a:endParaRPr>
          </a:p>
        </p:txBody>
      </p:sp>
    </p:spTree>
    <p:extLst>
      <p:ext uri="{BB962C8B-B14F-4D97-AF65-F5344CB8AC3E}">
        <p14:creationId xmlns:p14="http://schemas.microsoft.com/office/powerpoint/2010/main" val="421922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B7672D-568E-4846-8F72-39ECEF6D0C5A}" type="slidenum">
              <a:rPr lang="en-US" altLang="en-US"/>
              <a:pPr/>
              <a:t>9</a:t>
            </a:fld>
            <a:endParaRPr lang="en-US" altLang="en-US"/>
          </a:p>
        </p:txBody>
      </p:sp>
    </p:spTree>
    <p:extLst>
      <p:ext uri="{BB962C8B-B14F-4D97-AF65-F5344CB8AC3E}">
        <p14:creationId xmlns:p14="http://schemas.microsoft.com/office/powerpoint/2010/main" val="401826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ACF1C3-ADE8-4A62-AED9-B0816C12FAA3}" type="slidenum">
              <a:rPr lang="en-US">
                <a:solidFill>
                  <a:prstClr val="black"/>
                </a:solidFill>
              </a:rPr>
              <a:pPr fontAlgn="base">
                <a:spcBef>
                  <a:spcPct val="0"/>
                </a:spcBef>
                <a:spcAft>
                  <a:spcPct val="0"/>
                </a:spcAft>
              </a:pPr>
              <a:t>10</a:t>
            </a:fld>
            <a:endParaRPr lang="en-US">
              <a:solidFill>
                <a:prstClr val="black"/>
              </a:solidFill>
            </a:endParaRPr>
          </a:p>
        </p:txBody>
      </p:sp>
      <p:sp>
        <p:nvSpPr>
          <p:cNvPr id="66563"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extLst>
      <p:ext uri="{BB962C8B-B14F-4D97-AF65-F5344CB8AC3E}">
        <p14:creationId xmlns:p14="http://schemas.microsoft.com/office/powerpoint/2010/main" val="33568610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6B7672D-568E-4846-8F72-39ECEF6D0C5A}" type="slidenum">
              <a:rPr lang="en-US" altLang="en-US"/>
              <a:pPr/>
              <a:t>11</a:t>
            </a:fld>
            <a:endParaRPr lang="en-US" altLang="en-US"/>
          </a:p>
        </p:txBody>
      </p:sp>
    </p:spTree>
    <p:extLst>
      <p:ext uri="{BB962C8B-B14F-4D97-AF65-F5344CB8AC3E}">
        <p14:creationId xmlns:p14="http://schemas.microsoft.com/office/powerpoint/2010/main" val="41743323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0ACF1C3-ADE8-4A62-AED9-B0816C12FAA3}" type="slidenum">
              <a:rPr lang="en-US">
                <a:solidFill>
                  <a:prstClr val="black"/>
                </a:solidFill>
              </a:rPr>
              <a:pPr fontAlgn="base">
                <a:spcBef>
                  <a:spcPct val="0"/>
                </a:spcBef>
                <a:spcAft>
                  <a:spcPct val="0"/>
                </a:spcAft>
              </a:pPr>
              <a:t>12</a:t>
            </a:fld>
            <a:endParaRPr lang="en-US">
              <a:solidFill>
                <a:prstClr val="black"/>
              </a:solidFill>
            </a:endParaRPr>
          </a:p>
        </p:txBody>
      </p:sp>
      <p:sp>
        <p:nvSpPr>
          <p:cNvPr id="66563" name="Rectangle 2"/>
          <p:cNvSpPr>
            <a:spLocks noGrp="1" noRot="1" noChangeAspect="1" noChangeArrowheads="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dirty="0" smtClean="0"/>
          </a:p>
        </p:txBody>
      </p:sp>
    </p:spTree>
    <p:extLst>
      <p:ext uri="{BB962C8B-B14F-4D97-AF65-F5344CB8AC3E}">
        <p14:creationId xmlns:p14="http://schemas.microsoft.com/office/powerpoint/2010/main" val="3115758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1007426F-2C97-4D09-9897-16C7A2B7EEA2}"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B951125-91C7-444B-A789-196A2151EC0E}"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06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D6A0672F-9C51-4884-A907-5D35328F6F44}"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5C2B0F4-3DE3-4D35-ADC7-CC217F451164}" type="slidenum">
              <a:rPr lang="en-US" smtClean="0"/>
              <a:pPr>
                <a:defRPr/>
              </a:pPr>
              <a:t>‹#›</a:t>
            </a:fld>
            <a:endParaRPr lang="en-US"/>
          </a:p>
        </p:txBody>
      </p:sp>
    </p:spTree>
    <p:extLst>
      <p:ext uri="{BB962C8B-B14F-4D97-AF65-F5344CB8AC3E}">
        <p14:creationId xmlns:p14="http://schemas.microsoft.com/office/powerpoint/2010/main" val="12834015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3F56D26B-E4EC-4D29-A8E7-2C712EF85074}"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015DF74-DE4F-4223-BD6A-A5A466E4957D}" type="slidenum">
              <a:rPr lang="en-US" smtClean="0"/>
              <a:pPr>
                <a:defRPr/>
              </a:pPr>
              <a:t>‹#›</a:t>
            </a:fld>
            <a:endParaRPr lang="en-US"/>
          </a:p>
        </p:txBody>
      </p:sp>
    </p:spTree>
    <p:extLst>
      <p:ext uri="{BB962C8B-B14F-4D97-AF65-F5344CB8AC3E}">
        <p14:creationId xmlns:p14="http://schemas.microsoft.com/office/powerpoint/2010/main" val="80455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3734" y="438916"/>
            <a:ext cx="8089901" cy="720197"/>
          </a:xfrm>
        </p:spPr>
        <p:txBody>
          <a:bodyPr vert="horz" wrap="square" lIns="91440" tIns="45720" rIns="91440" bIns="45720" rtlCol="0" anchor="t" anchorCtr="0">
            <a:spAutoFit/>
          </a:bodyPr>
          <a:lstStyle>
            <a:lvl1pPr>
              <a:defRPr lang="en-US" dirty="0"/>
            </a:lvl1pPr>
          </a:lstStyle>
          <a:p>
            <a:pPr lvl="0"/>
            <a:r>
              <a:rPr lang="en-US" dirty="0" smtClean="0"/>
              <a:t>Slide Title Here</a:t>
            </a:r>
            <a:endParaRPr lang="en-US" dirty="0"/>
          </a:p>
        </p:txBody>
      </p:sp>
      <p:sp>
        <p:nvSpPr>
          <p:cNvPr id="3" name="Content Placeholder 2"/>
          <p:cNvSpPr>
            <a:spLocks noGrp="1"/>
          </p:cNvSpPr>
          <p:nvPr>
            <p:ph idx="1" hasCustomPrompt="1"/>
          </p:nvPr>
        </p:nvSpPr>
        <p:spPr>
          <a:xfrm>
            <a:off x="661375" y="1563752"/>
            <a:ext cx="8325548"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4"/>
          <p:cNvSpPr>
            <a:spLocks noGrp="1"/>
          </p:cNvSpPr>
          <p:nvPr>
            <p:ph type="dt" sz="half" idx="2"/>
          </p:nvPr>
        </p:nvSpPr>
        <p:spPr>
          <a:xfrm>
            <a:off x="6334639" y="6452364"/>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8F6F5B01-31EA-46FA-A31F-D71521F3C0AE}" type="datetime1">
              <a:rPr lang="en-US" smtClean="0"/>
              <a:t>9/29/2016</a:t>
            </a:fld>
            <a:endParaRPr lang="en-US" dirty="0"/>
          </a:p>
        </p:txBody>
      </p:sp>
      <p:sp>
        <p:nvSpPr>
          <p:cNvPr id="9"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10"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584910485"/>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58370" y="434805"/>
            <a:ext cx="8080375" cy="720197"/>
          </a:xfrm>
        </p:spPr>
        <p:txBody>
          <a:bodyPr vert="horz" wrap="square" lIns="91440" tIns="45720" rIns="91440" bIns="45720" rtlCol="0" anchor="t" anchorCtr="0">
            <a:spAutoFit/>
          </a:bodyPr>
          <a:lstStyle>
            <a:lvl1pPr>
              <a:defRPr lang="en-US" dirty="0"/>
            </a:lvl1pPr>
          </a:lstStyle>
          <a:p>
            <a:pPr marL="0" lvl="0"/>
            <a:r>
              <a:rPr lang="en-US" dirty="0" smtClean="0"/>
              <a:t>Slide Title Here</a:t>
            </a:r>
            <a:endParaRPr lang="en-US" dirty="0"/>
          </a:p>
        </p:txBody>
      </p:sp>
      <p:sp>
        <p:nvSpPr>
          <p:cNvPr id="3" name="Text Placeholder 2"/>
          <p:cNvSpPr>
            <a:spLocks noGrp="1"/>
          </p:cNvSpPr>
          <p:nvPr>
            <p:ph type="body" idx="10" hasCustomPrompt="1"/>
          </p:nvPr>
        </p:nvSpPr>
        <p:spPr>
          <a:xfrm>
            <a:off x="640323" y="1011992"/>
            <a:ext cx="8077645" cy="383182"/>
          </a:xfrm>
        </p:spPr>
        <p:txBody>
          <a:bodyPr vert="horz" wrap="square" lIns="91440" tIns="45720" rIns="91440" bIns="45720" rtlCol="0" anchor="t">
            <a:noAutofit/>
          </a:bodyPr>
          <a:lstStyle>
            <a:lvl1pPr marL="168270" indent="-168270">
              <a:buNone/>
              <a:defRPr lang="en-US" dirty="0" smtClean="0"/>
            </a:lvl1pPr>
          </a:lstStyle>
          <a:p>
            <a:pPr marL="0" lvl="0" indent="0"/>
            <a:r>
              <a:rPr lang="en-US" dirty="0" smtClean="0"/>
              <a:t>Subhead</a:t>
            </a:r>
          </a:p>
        </p:txBody>
      </p:sp>
      <p:sp>
        <p:nvSpPr>
          <p:cNvPr id="7" name="Date Placeholder 4"/>
          <p:cNvSpPr>
            <a:spLocks noGrp="1"/>
          </p:cNvSpPr>
          <p:nvPr>
            <p:ph type="dt" sz="half" idx="2"/>
          </p:nvPr>
        </p:nvSpPr>
        <p:spPr>
          <a:xfrm>
            <a:off x="6334639" y="6452364"/>
            <a:ext cx="927193"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C1669700-339D-4BC3-9C61-1670B9701C57}" type="datetime1">
              <a:rPr lang="en-US" smtClean="0"/>
              <a:t>9/29/2016</a:t>
            </a:fld>
            <a:endParaRPr lang="en-US" dirty="0"/>
          </a:p>
        </p:txBody>
      </p:sp>
      <p:sp>
        <p:nvSpPr>
          <p:cNvPr id="8" name="Footer Placeholder 5"/>
          <p:cNvSpPr>
            <a:spLocks noGrp="1"/>
          </p:cNvSpPr>
          <p:nvPr>
            <p:ph type="ftr" sz="quarter" idx="3"/>
          </p:nvPr>
        </p:nvSpPr>
        <p:spPr>
          <a:xfrm>
            <a:off x="729161" y="6470128"/>
            <a:ext cx="4310907"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smtClean="0"/>
              <a:t>Presentation Title and/or Sub Brand Name Here</a:t>
            </a:r>
            <a:endParaRPr lang="en-US" dirty="0"/>
          </a:p>
        </p:txBody>
      </p:sp>
      <p:sp>
        <p:nvSpPr>
          <p:cNvPr id="9" name="Slide Number Placeholder 6"/>
          <p:cNvSpPr>
            <a:spLocks noGrp="1"/>
          </p:cNvSpPr>
          <p:nvPr>
            <p:ph type="sldNum" sz="quarter" idx="4"/>
          </p:nvPr>
        </p:nvSpPr>
        <p:spPr>
          <a:xfrm>
            <a:off x="358011" y="6453507"/>
            <a:ext cx="24606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033640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74252745-5882-46BA-B581-E530D56E34CF}"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6EF810-27D1-4603-9657-0AF01B64235B}" type="slidenum">
              <a:rPr lang="en-US" smtClean="0"/>
              <a:pPr>
                <a:defRPr/>
              </a:pPr>
              <a:t>‹#›</a:t>
            </a:fld>
            <a:endParaRPr lang="en-US"/>
          </a:p>
        </p:txBody>
      </p:sp>
    </p:spTree>
    <p:extLst>
      <p:ext uri="{BB962C8B-B14F-4D97-AF65-F5344CB8AC3E}">
        <p14:creationId xmlns:p14="http://schemas.microsoft.com/office/powerpoint/2010/main" val="143604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8FB610BF-6B45-4FC5-8FD0-B15208A9FE50}"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3C3FF79-F27B-4BA8-81F8-1392ACE5E5F8}" type="slidenum">
              <a:rPr lang="en-US" smtClean="0"/>
              <a:pPr>
                <a:defRPr/>
              </a:pPr>
              <a:t>‹#›</a:t>
            </a:fld>
            <a:endParaRPr lang="en-US"/>
          </a:p>
        </p:txBody>
      </p:sp>
    </p:spTree>
    <p:extLst>
      <p:ext uri="{BB962C8B-B14F-4D97-AF65-F5344CB8AC3E}">
        <p14:creationId xmlns:p14="http://schemas.microsoft.com/office/powerpoint/2010/main" val="68951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0C031AB4-8057-4283-A1F2-E371C4E2544F}"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42A21E-67E3-4725-8748-C5507A0C90C6}" type="slidenum">
              <a:rPr lang="en-US" smtClean="0"/>
              <a:pPr>
                <a:defRPr/>
              </a:pPr>
              <a:t>‹#›</a:t>
            </a:fld>
            <a:endParaRPr lang="en-US"/>
          </a:p>
        </p:txBody>
      </p:sp>
    </p:spTree>
    <p:extLst>
      <p:ext uri="{BB962C8B-B14F-4D97-AF65-F5344CB8AC3E}">
        <p14:creationId xmlns:p14="http://schemas.microsoft.com/office/powerpoint/2010/main" val="1372309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186CA203-78CF-4885-8567-C6D7B30C9E77}" type="datetimeFigureOut">
              <a:rPr lang="en-US" smtClean="0"/>
              <a:pPr>
                <a:defRPr/>
              </a:pPr>
              <a:t>9/29/2016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D97B031A-46F7-48C7-A8A8-567C15E936C5}" type="slidenum">
              <a:rPr lang="en-US" smtClean="0"/>
              <a:pPr>
                <a:defRPr/>
              </a:pPr>
              <a:t>‹#›</a:t>
            </a:fld>
            <a:endParaRPr lang="en-US"/>
          </a:p>
        </p:txBody>
      </p:sp>
    </p:spTree>
    <p:extLst>
      <p:ext uri="{BB962C8B-B14F-4D97-AF65-F5344CB8AC3E}">
        <p14:creationId xmlns:p14="http://schemas.microsoft.com/office/powerpoint/2010/main" val="4261875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F9424BFE-968A-451B-9FB5-897A5598AEAF}" type="datetimeFigureOut">
              <a:rPr lang="en-US" smtClean="0"/>
              <a:pPr>
                <a:defRPr/>
              </a:pPr>
              <a:t>9/29/2016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483BEFD1-57B8-4FB3-BC2B-C012C7F9FC22}" type="slidenum">
              <a:rPr lang="en-US" smtClean="0"/>
              <a:pPr>
                <a:defRPr/>
              </a:pPr>
              <a:t>‹#›</a:t>
            </a:fld>
            <a:endParaRPr lang="en-US"/>
          </a:p>
        </p:txBody>
      </p:sp>
    </p:spTree>
    <p:extLst>
      <p:ext uri="{BB962C8B-B14F-4D97-AF65-F5344CB8AC3E}">
        <p14:creationId xmlns:p14="http://schemas.microsoft.com/office/powerpoint/2010/main" val="10761901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53F37E61-2F95-432E-B870-BA99E8FC342F}" type="datetimeFigureOut">
              <a:rPr lang="en-US" smtClean="0"/>
              <a:pPr>
                <a:defRPr/>
              </a:pPr>
              <a:t>9/29/2016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7165F9-D207-4329-BE8C-F518709E8224}" type="slidenum">
              <a:rPr lang="en-US" smtClean="0"/>
              <a:pPr>
                <a:defRPr/>
              </a:pPr>
              <a:t>‹#›</a:t>
            </a:fld>
            <a:endParaRPr lang="en-US"/>
          </a:p>
        </p:txBody>
      </p:sp>
    </p:spTree>
    <p:extLst>
      <p:ext uri="{BB962C8B-B14F-4D97-AF65-F5344CB8AC3E}">
        <p14:creationId xmlns:p14="http://schemas.microsoft.com/office/powerpoint/2010/main" val="1419819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21C8B4C9-7095-4DD9-A43B-94D9B7B316D6}"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A7F6A5E-0E88-48BE-A867-58AE903D722E}" type="slidenum">
              <a:rPr lang="en-US" smtClean="0"/>
              <a:pPr>
                <a:defRPr/>
              </a:pPr>
              <a:t>‹#›</a:t>
            </a:fld>
            <a:endParaRPr lang="en-US"/>
          </a:p>
        </p:txBody>
      </p:sp>
    </p:spTree>
    <p:extLst>
      <p:ext uri="{BB962C8B-B14F-4D97-AF65-F5344CB8AC3E}">
        <p14:creationId xmlns:p14="http://schemas.microsoft.com/office/powerpoint/2010/main" val="1478570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377AB164-AB40-4AE0-B9B8-93B182583849}" type="datetimeFigureOut">
              <a:rPr lang="en-US" smtClean="0"/>
              <a:pPr>
                <a:defRPr/>
              </a:pPr>
              <a:t>9/29/2016</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D89A13-CBBA-47CD-9E68-E77A1B613D1A}" type="slidenum">
              <a:rPr lang="en-US" smtClean="0"/>
              <a:pPr>
                <a:defRPr/>
              </a:pPr>
              <a:t>‹#›</a:t>
            </a:fld>
            <a:endParaRPr lang="en-US"/>
          </a:p>
        </p:txBody>
      </p:sp>
    </p:spTree>
    <p:extLst>
      <p:ext uri="{BB962C8B-B14F-4D97-AF65-F5344CB8AC3E}">
        <p14:creationId xmlns:p14="http://schemas.microsoft.com/office/powerpoint/2010/main" val="71429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087B6A70-2131-4D1F-BB5C-D0F9364F0454}" type="datetimeFigureOut">
              <a:rPr lang="en-US" smtClean="0"/>
              <a:pPr>
                <a:defRPr/>
              </a:pPr>
              <a:t>9/29/2016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BDBC24C-AF2A-41EC-A598-FA4711D44526}" type="slidenum">
              <a:rPr lang="en-US" smtClean="0"/>
              <a:pPr>
                <a:defRPr/>
              </a:pPr>
              <a:t>‹#›</a:t>
            </a:fld>
            <a:endParaRPr lang="en-US"/>
          </a:p>
        </p:txBody>
      </p:sp>
    </p:spTree>
    <p:extLst>
      <p:ext uri="{BB962C8B-B14F-4D97-AF65-F5344CB8AC3E}">
        <p14:creationId xmlns:p14="http://schemas.microsoft.com/office/powerpoint/2010/main" val="67928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8FCA8B4-DA2E-49BE-AE10-1FC8E7E0941F}" type="datetimeFigureOut">
              <a:rPr lang="en-US" smtClean="0"/>
              <a:pPr>
                <a:defRPr/>
              </a:pPr>
              <a:t>9/29/2016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8FABDF6-FD3E-472B-AFCC-00E52E6CB389}" type="slidenum">
              <a:rPr lang="en-US" smtClean="0"/>
              <a:pPr>
                <a:defRPr/>
              </a:pPr>
              <a:t>‹#›</a:t>
            </a:fld>
            <a:endParaRPr lang="en-US"/>
          </a:p>
        </p:txBody>
      </p:sp>
    </p:spTree>
    <p:extLst>
      <p:ext uri="{BB962C8B-B14F-4D97-AF65-F5344CB8AC3E}">
        <p14:creationId xmlns:p14="http://schemas.microsoft.com/office/powerpoint/2010/main" val="13592728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095CE51-0B82-4320-97F0-5002B578FB73}"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B14C4E-4B03-4AEA-8520-E1EF4B88104C}" type="slidenum">
              <a:rPr lang="en-US" smtClean="0"/>
              <a:pPr>
                <a:defRPr/>
              </a:pPr>
              <a:t>‹#›</a:t>
            </a:fld>
            <a:endParaRPr lang="en-US"/>
          </a:p>
        </p:txBody>
      </p:sp>
    </p:spTree>
    <p:extLst>
      <p:ext uri="{BB962C8B-B14F-4D97-AF65-F5344CB8AC3E}">
        <p14:creationId xmlns:p14="http://schemas.microsoft.com/office/powerpoint/2010/main" val="3675682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751C37FF-F92A-41F1-9F98-7AE7CE193C3D}"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142EA01-F3EF-4304-8C42-5A63E47F5315}" type="slidenum">
              <a:rPr lang="en-US" smtClean="0"/>
              <a:pPr>
                <a:defRPr/>
              </a:pPr>
              <a:t>‹#›</a:t>
            </a:fld>
            <a:endParaRPr lang="en-US"/>
          </a:p>
        </p:txBody>
      </p:sp>
    </p:spTree>
    <p:extLst>
      <p:ext uri="{BB962C8B-B14F-4D97-AF65-F5344CB8AC3E}">
        <p14:creationId xmlns:p14="http://schemas.microsoft.com/office/powerpoint/2010/main" val="1557230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9AE93F48-D304-4B96-B929-1BC608385A46}" type="datetimeFigureOut">
              <a:rPr lang="en-US" smtClean="0"/>
              <a:pPr>
                <a:defRPr/>
              </a:pPr>
              <a:t>9/29/2016</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0A190FD-04DD-4E74-A9D5-079945496B71}" type="slidenum">
              <a:rPr lang="en-US" smtClean="0"/>
              <a:pPr>
                <a:defRPr/>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9030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B5566B25-F2C3-424F-808F-D0E3166375A3}" type="datetimeFigureOut">
              <a:rPr lang="en-US" smtClean="0"/>
              <a:pPr>
                <a:defRPr/>
              </a:pPr>
              <a:t>9/29/2016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07AE61-8BE4-42CF-8192-45DBA3A1E151}" type="slidenum">
              <a:rPr lang="en-US" smtClean="0"/>
              <a:pPr>
                <a:defRPr/>
              </a:pPr>
              <a:t>‹#›</a:t>
            </a:fld>
            <a:endParaRPr lang="en-US"/>
          </a:p>
        </p:txBody>
      </p:sp>
    </p:spTree>
    <p:extLst>
      <p:ext uri="{BB962C8B-B14F-4D97-AF65-F5344CB8AC3E}">
        <p14:creationId xmlns:p14="http://schemas.microsoft.com/office/powerpoint/2010/main" val="29642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D920B0A0-567D-4F7E-8BCD-86BCCFDB011F}" type="datetimeFigureOut">
              <a:rPr lang="en-US" smtClean="0"/>
              <a:pPr>
                <a:defRPr/>
              </a:pPr>
              <a:t>9/29/2016</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E62668F6-7DB0-4DE8-BAD1-0C8E2EFD855A}" type="slidenum">
              <a:rPr lang="en-US" smtClean="0"/>
              <a:pPr>
                <a:defRPr/>
              </a:pPr>
              <a:t>‹#›</a:t>
            </a:fld>
            <a:endParaRPr lang="en-US"/>
          </a:p>
        </p:txBody>
      </p:sp>
    </p:spTree>
    <p:extLst>
      <p:ext uri="{BB962C8B-B14F-4D97-AF65-F5344CB8AC3E}">
        <p14:creationId xmlns:p14="http://schemas.microsoft.com/office/powerpoint/2010/main" val="199861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A5F93C24-1608-4D6C-B100-42C1E1E3F3D9}" type="datetimeFigureOut">
              <a:rPr lang="en-US" smtClean="0"/>
              <a:pPr>
                <a:defRPr/>
              </a:pPr>
              <a:t>9/29/2016</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CF7F9FD-3978-4867-8F26-D60FDB87F3EF}" type="slidenum">
              <a:rPr lang="en-US" smtClean="0"/>
              <a:pPr>
                <a:defRPr/>
              </a:pPr>
              <a:t>‹#›</a:t>
            </a:fld>
            <a:endParaRPr lang="en-US"/>
          </a:p>
        </p:txBody>
      </p:sp>
    </p:spTree>
    <p:extLst>
      <p:ext uri="{BB962C8B-B14F-4D97-AF65-F5344CB8AC3E}">
        <p14:creationId xmlns:p14="http://schemas.microsoft.com/office/powerpoint/2010/main" val="1948481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fld id="{86D54CAC-EA17-488D-8DBE-CE38C0A18DAE}" type="datetimeFigureOut">
              <a:rPr lang="en-US" smtClean="0"/>
              <a:pPr>
                <a:defRPr/>
              </a:pPr>
              <a:t>9/29/2016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p>
        </p:txBody>
      </p:sp>
      <p:sp>
        <p:nvSpPr>
          <p:cNvPr id="9" name="Slide Number Placeholder 8"/>
          <p:cNvSpPr>
            <a:spLocks noGrp="1"/>
          </p:cNvSpPr>
          <p:nvPr>
            <p:ph type="sldNum" sz="quarter" idx="12"/>
          </p:nvPr>
        </p:nvSpPr>
        <p:spPr/>
        <p:txBody>
          <a:bodyPr/>
          <a:lstStyle/>
          <a:p>
            <a:pPr>
              <a:defRPr/>
            </a:pPr>
            <a:fld id="{03FDFF48-D5FE-47F3-B536-F7FC14E73BD5}" type="slidenum">
              <a:rPr lang="en-US" smtClean="0"/>
              <a:pPr>
                <a:defRPr/>
              </a:pPr>
              <a:t>‹#›</a:t>
            </a:fld>
            <a:endParaRPr lang="en-US"/>
          </a:p>
        </p:txBody>
      </p:sp>
    </p:spTree>
    <p:extLst>
      <p:ext uri="{BB962C8B-B14F-4D97-AF65-F5344CB8AC3E}">
        <p14:creationId xmlns:p14="http://schemas.microsoft.com/office/powerpoint/2010/main" val="1154269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pPr>
              <a:defRPr/>
            </a:pPr>
            <a:fld id="{A8E4786E-7D0D-4668-822C-9919E1F5EE58}" type="datetimeFigureOut">
              <a:rPr lang="en-US" smtClean="0"/>
              <a:pPr>
                <a:defRPr/>
              </a:pPr>
              <a:t>9/29/2016</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35D99F48-5B76-4B95-B6A5-EBE08D9B0BC9}" type="slidenum">
              <a:rPr lang="en-US" smtClean="0"/>
              <a:pPr>
                <a:defRPr/>
              </a:pPr>
              <a:t>‹#›</a:t>
            </a:fld>
            <a:endParaRPr lang="en-US"/>
          </a:p>
        </p:txBody>
      </p:sp>
    </p:spTree>
    <p:extLst>
      <p:ext uri="{BB962C8B-B14F-4D97-AF65-F5344CB8AC3E}">
        <p14:creationId xmlns:p14="http://schemas.microsoft.com/office/powerpoint/2010/main" val="1585904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59E3524-220E-4C1A-8092-28564D4AE2BE}" type="datetimeFigureOut">
              <a:rPr lang="en-US" smtClean="0"/>
              <a:pPr>
                <a:defRPr/>
              </a:pPr>
              <a:t>9/29/2016</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058D276-3676-4AFF-BF7D-071A5CBAA263}" type="slidenum">
              <a:rPr lang="en-US" smtClean="0"/>
              <a:pPr>
                <a:defRPr/>
              </a:pPr>
              <a:t>‹#›</a:t>
            </a:fld>
            <a:endParaRPr lang="en-US"/>
          </a:p>
        </p:txBody>
      </p:sp>
    </p:spTree>
    <p:extLst>
      <p:ext uri="{BB962C8B-B14F-4D97-AF65-F5344CB8AC3E}">
        <p14:creationId xmlns:p14="http://schemas.microsoft.com/office/powerpoint/2010/main" val="1882430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a:defRPr/>
            </a:pPr>
            <a:fld id="{629088EC-C103-445F-AB73-70984B3B6C46}" type="datetimeFigureOut">
              <a:rPr lang="en-US" smtClean="0"/>
              <a:pPr>
                <a:defRPr/>
              </a:pPr>
              <a:t>9/29/2016</a:t>
            </a:fld>
            <a:endParaRPr lang="en-US"/>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a:defRPr/>
            </a:pPr>
            <a:fld id="{183BF970-8F8F-404C-9B19-471A83BF7535}" type="slidenum">
              <a:rPr lang="en-US" smtClean="0"/>
              <a:pPr>
                <a:defRPr/>
              </a:pPr>
              <a:t>‹#›</a:t>
            </a:fld>
            <a:endParaRPr lang="en-US"/>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439885"/>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29088EC-C103-445F-AB73-70984B3B6C46}" type="datetimeFigureOut">
              <a:rPr lang="en-US" smtClean="0"/>
              <a:pPr>
                <a:defRPr/>
              </a:pPr>
              <a:t>9/29/2016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83BF970-8F8F-404C-9B19-471A83BF7535}" type="slidenum">
              <a:rPr lang="en-US" smtClean="0"/>
              <a:pPr>
                <a:defRPr/>
              </a:pPr>
              <a:t>‹#›</a:t>
            </a:fld>
            <a:endParaRPr lang="en-US"/>
          </a:p>
        </p:txBody>
      </p:sp>
    </p:spTree>
    <p:extLst>
      <p:ext uri="{BB962C8B-B14F-4D97-AF65-F5344CB8AC3E}">
        <p14:creationId xmlns:p14="http://schemas.microsoft.com/office/powerpoint/2010/main" val="1292383272"/>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2433" y="572343"/>
            <a:ext cx="8098971" cy="3566160"/>
          </a:xfrm>
        </p:spPr>
        <p:txBody>
          <a:bodyPr rtlCol="0"/>
          <a:lstStyle/>
          <a:p>
            <a:pPr>
              <a:defRPr/>
            </a:pPr>
            <a:r>
              <a:rPr lang="en-US" dirty="0" smtClean="0"/>
              <a:t>Asthma Phenotypes</a:t>
            </a:r>
            <a:endParaRPr lang="en-US" dirty="0"/>
          </a:p>
        </p:txBody>
      </p:sp>
      <p:sp>
        <p:nvSpPr>
          <p:cNvPr id="3" name="Subtitle 2"/>
          <p:cNvSpPr>
            <a:spLocks noGrp="1"/>
          </p:cNvSpPr>
          <p:nvPr>
            <p:ph type="subTitle" idx="1"/>
          </p:nvPr>
        </p:nvSpPr>
        <p:spPr>
          <a:xfrm>
            <a:off x="802433" y="4418419"/>
            <a:ext cx="8832018" cy="1926397"/>
          </a:xfrm>
        </p:spPr>
        <p:txBody>
          <a:bodyPr>
            <a:normAutofit fontScale="77500" lnSpcReduction="20000"/>
          </a:bodyPr>
          <a:lstStyle/>
          <a:p>
            <a:r>
              <a:rPr lang="en-US" sz="3100" dirty="0"/>
              <a:t>Neeta Thakur MD, MPH and George Su MD</a:t>
            </a:r>
          </a:p>
          <a:p>
            <a:r>
              <a:rPr lang="en-US" dirty="0" smtClean="0"/>
              <a:t>Zuckerberg San Francisco General</a:t>
            </a:r>
          </a:p>
          <a:p>
            <a:r>
              <a:rPr lang="en-US" dirty="0" smtClean="0"/>
              <a:t>University of California, San Francisco</a:t>
            </a:r>
          </a:p>
          <a:p>
            <a:endParaRPr lang="en-US" dirty="0"/>
          </a:p>
          <a:p>
            <a:r>
              <a:rPr lang="en-US" dirty="0" smtClean="0"/>
              <a:t>September 30,20116</a:t>
            </a:r>
          </a:p>
          <a:p>
            <a:endParaRPr lang="en-US" dirty="0"/>
          </a:p>
        </p:txBody>
      </p:sp>
      <p:pic>
        <p:nvPicPr>
          <p:cNvPr id="4" name="Picture 3"/>
          <p:cNvPicPr>
            <a:picLocks noChangeAspect="1"/>
          </p:cNvPicPr>
          <p:nvPr/>
        </p:nvPicPr>
        <p:blipFill>
          <a:blip r:embed="rId3"/>
          <a:stretch>
            <a:fillRect/>
          </a:stretch>
        </p:blipFill>
        <p:spPr>
          <a:xfrm>
            <a:off x="5374432" y="5540049"/>
            <a:ext cx="3769567" cy="781367"/>
          </a:xfrm>
          <a:prstGeom prst="rect">
            <a:avLst/>
          </a:prstGeom>
        </p:spPr>
      </p:pic>
    </p:spTree>
    <p:extLst>
      <p:ext uri="{BB962C8B-B14F-4D97-AF65-F5344CB8AC3E}">
        <p14:creationId xmlns:p14="http://schemas.microsoft.com/office/powerpoint/2010/main" val="415162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503364" y="5867402"/>
            <a:ext cx="1548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Dust mites</a:t>
            </a:r>
          </a:p>
        </p:txBody>
      </p:sp>
      <p:sp>
        <p:nvSpPr>
          <p:cNvPr id="65539" name="Text Box 3"/>
          <p:cNvSpPr txBox="1">
            <a:spLocks noChangeArrowheads="1"/>
          </p:cNvSpPr>
          <p:nvPr/>
        </p:nvSpPr>
        <p:spPr bwMode="auto">
          <a:xfrm>
            <a:off x="6477002" y="5943602"/>
            <a:ext cx="1103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Pollens</a:t>
            </a:r>
          </a:p>
        </p:txBody>
      </p:sp>
      <p:sp>
        <p:nvSpPr>
          <p:cNvPr id="1498116" name="Rectangle 4"/>
          <p:cNvSpPr>
            <a:spLocks noGrp="1" noChangeArrowheads="1"/>
          </p:cNvSpPr>
          <p:nvPr>
            <p:ph type="title"/>
          </p:nvPr>
        </p:nvSpPr>
        <p:spPr/>
        <p:txBody>
          <a:bodyPr rtlCol="0"/>
          <a:lstStyle/>
          <a:p>
            <a:pPr>
              <a:defRPr/>
            </a:pPr>
            <a:r>
              <a:rPr lang="en-US" dirty="0" smtClean="0"/>
              <a:t>Eosinophils</a:t>
            </a:r>
            <a:endParaRPr lang="en-US" dirty="0"/>
          </a:p>
        </p:txBody>
      </p:sp>
      <p:sp>
        <p:nvSpPr>
          <p:cNvPr id="1498117" name="Rectangle 5"/>
          <p:cNvSpPr>
            <a:spLocks noGrp="1" noChangeArrowheads="1"/>
          </p:cNvSpPr>
          <p:nvPr>
            <p:ph idx="1"/>
          </p:nvPr>
        </p:nvSpPr>
        <p:spPr/>
        <p:txBody>
          <a:bodyPr rtlCol="0">
            <a:normAutofit fontScale="92500"/>
          </a:bodyPr>
          <a:lstStyle/>
          <a:p>
            <a:pPr>
              <a:spcAft>
                <a:spcPts val="0"/>
              </a:spcAft>
              <a:buClr>
                <a:srgbClr val="C00000"/>
              </a:buClr>
              <a:defRPr/>
            </a:pPr>
            <a:r>
              <a:rPr lang="en-US" sz="2800" dirty="0"/>
              <a:t>Elevated in bronchial </a:t>
            </a:r>
            <a:r>
              <a:rPr lang="en-US" sz="2800" dirty="0" err="1"/>
              <a:t>bx</a:t>
            </a:r>
            <a:r>
              <a:rPr lang="en-US" sz="2800" dirty="0"/>
              <a:t>, induced sputum or peripheral blood</a:t>
            </a:r>
          </a:p>
          <a:p>
            <a:pPr>
              <a:spcAft>
                <a:spcPts val="0"/>
              </a:spcAft>
              <a:buClr>
                <a:srgbClr val="C00000"/>
              </a:buClr>
              <a:defRPr/>
            </a:pPr>
            <a:r>
              <a:rPr lang="en-US" sz="2800" dirty="0"/>
              <a:t>Corticosteroid naïve ≥2.7% (blood)</a:t>
            </a:r>
          </a:p>
          <a:p>
            <a:pPr>
              <a:spcAft>
                <a:spcPts val="0"/>
              </a:spcAft>
              <a:buClr>
                <a:srgbClr val="C00000"/>
              </a:buClr>
              <a:defRPr/>
            </a:pPr>
            <a:r>
              <a:rPr lang="en-US" sz="2800" dirty="0"/>
              <a:t>I:  concordance between symptoms and airway </a:t>
            </a:r>
            <a:r>
              <a:rPr lang="en-US" sz="2800" dirty="0" err="1"/>
              <a:t>eos</a:t>
            </a:r>
            <a:endParaRPr lang="en-US" sz="2800" dirty="0"/>
          </a:p>
          <a:p>
            <a:pPr lvl="1">
              <a:spcAft>
                <a:spcPts val="0"/>
              </a:spcAft>
              <a:buClr>
                <a:srgbClr val="C00000"/>
              </a:buClr>
              <a:buFont typeface="Calibri" panose="020F0502020204030204" pitchFamily="34" charset="0"/>
              <a:buChar char="–"/>
              <a:defRPr/>
            </a:pPr>
            <a:r>
              <a:rPr lang="en-US" sz="2800" dirty="0"/>
              <a:t>“Childhood-onset” and allergy to airborne allergens</a:t>
            </a:r>
          </a:p>
          <a:p>
            <a:pPr>
              <a:spcAft>
                <a:spcPts val="0"/>
              </a:spcAft>
              <a:buClr>
                <a:srgbClr val="C00000"/>
              </a:buClr>
              <a:defRPr/>
            </a:pPr>
            <a:r>
              <a:rPr lang="en-US" sz="2800" dirty="0"/>
              <a:t>II:  discordance, fewer symptoms </a:t>
            </a:r>
          </a:p>
          <a:p>
            <a:pPr lvl="1">
              <a:spcAft>
                <a:spcPts val="0"/>
              </a:spcAft>
              <a:buClr>
                <a:srgbClr val="C00000"/>
              </a:buClr>
              <a:buFont typeface="Calibri" panose="020F0502020204030204" pitchFamily="34" charset="0"/>
              <a:buChar char="–"/>
              <a:defRPr/>
            </a:pPr>
            <a:r>
              <a:rPr lang="en-US" sz="2800" dirty="0"/>
              <a:t>“Late-onset” non-atopic disease</a:t>
            </a:r>
          </a:p>
          <a:p>
            <a:pPr>
              <a:spcAft>
                <a:spcPts val="0"/>
              </a:spcAft>
              <a:buClr>
                <a:srgbClr val="C00000"/>
              </a:buClr>
              <a:defRPr/>
            </a:pPr>
            <a:r>
              <a:rPr lang="en-US" sz="2800" dirty="0"/>
              <a:t>Persistence on high-dose ICS or PO steroids associated with symptomatic and exacerbation-prone disease</a:t>
            </a:r>
          </a:p>
          <a:p>
            <a:pPr>
              <a:spcAft>
                <a:spcPts val="0"/>
              </a:spcAft>
              <a:defRPr/>
            </a:pPr>
            <a:endParaRPr lang="en-US" dirty="0"/>
          </a:p>
          <a:p>
            <a:pPr>
              <a:spcAft>
                <a:spcPts val="0"/>
              </a:spcAft>
              <a:defRPr/>
            </a:pPr>
            <a:endParaRPr lang="en-US" dirty="0"/>
          </a:p>
        </p:txBody>
      </p:sp>
    </p:spTree>
    <p:extLst>
      <p:ext uri="{BB962C8B-B14F-4D97-AF65-F5344CB8AC3E}">
        <p14:creationId xmlns:p14="http://schemas.microsoft.com/office/powerpoint/2010/main" val="2035401565"/>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2247"/>
            <a:ext cx="9144000" cy="547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3582956"/>
            <a:ext cx="9144000" cy="2724046"/>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3288" y="813033"/>
            <a:ext cx="2297424" cy="461665"/>
          </a:xfrm>
          <a:prstGeom prst="rect">
            <a:avLst/>
          </a:prstGeom>
          <a:solidFill>
            <a:schemeClr val="bg1"/>
          </a:solidFill>
        </p:spPr>
        <p:txBody>
          <a:bodyPr wrap="none" rtlCol="0">
            <a:spAutoFit/>
          </a:bodyPr>
          <a:lstStyle/>
          <a:p>
            <a:r>
              <a:rPr lang="en-US" sz="2400" dirty="0"/>
              <a:t>Non-eosinophilic</a:t>
            </a:r>
          </a:p>
        </p:txBody>
      </p:sp>
      <p:sp>
        <p:nvSpPr>
          <p:cNvPr id="15" name="TextBox 14"/>
          <p:cNvSpPr txBox="1"/>
          <p:nvPr/>
        </p:nvSpPr>
        <p:spPr>
          <a:xfrm rot="16200000">
            <a:off x="-478125" y="3517628"/>
            <a:ext cx="1460656" cy="461665"/>
          </a:xfrm>
          <a:prstGeom prst="rect">
            <a:avLst/>
          </a:prstGeom>
          <a:solidFill>
            <a:schemeClr val="bg1"/>
          </a:solidFill>
        </p:spPr>
        <p:txBody>
          <a:bodyPr wrap="none" rtlCol="0">
            <a:spAutoFit/>
          </a:bodyPr>
          <a:lstStyle/>
          <a:p>
            <a:r>
              <a:rPr lang="en-US" sz="2400" dirty="0"/>
              <a:t>Childhood</a:t>
            </a:r>
          </a:p>
        </p:txBody>
      </p:sp>
      <p:sp>
        <p:nvSpPr>
          <p:cNvPr id="16" name="TextBox 15"/>
          <p:cNvSpPr txBox="1"/>
          <p:nvPr/>
        </p:nvSpPr>
        <p:spPr>
          <a:xfrm rot="16200000">
            <a:off x="8483402" y="3498071"/>
            <a:ext cx="859531" cy="461665"/>
          </a:xfrm>
          <a:prstGeom prst="rect">
            <a:avLst/>
          </a:prstGeom>
          <a:solidFill>
            <a:schemeClr val="bg1"/>
          </a:solidFill>
        </p:spPr>
        <p:txBody>
          <a:bodyPr wrap="none" rtlCol="0">
            <a:spAutoFit/>
          </a:bodyPr>
          <a:lstStyle/>
          <a:p>
            <a:r>
              <a:rPr lang="en-US" sz="2400" dirty="0"/>
              <a:t>Adult</a:t>
            </a:r>
          </a:p>
        </p:txBody>
      </p:sp>
      <p:sp>
        <p:nvSpPr>
          <p:cNvPr id="14" name="TextBox 13"/>
          <p:cNvSpPr txBox="1"/>
          <p:nvPr/>
        </p:nvSpPr>
        <p:spPr>
          <a:xfrm>
            <a:off x="3736226" y="5863997"/>
            <a:ext cx="1671548" cy="461665"/>
          </a:xfrm>
          <a:prstGeom prst="rect">
            <a:avLst/>
          </a:prstGeom>
          <a:solidFill>
            <a:schemeClr val="bg1"/>
          </a:solidFill>
        </p:spPr>
        <p:txBody>
          <a:bodyPr wrap="none" rtlCol="0">
            <a:spAutoFit/>
          </a:bodyPr>
          <a:lstStyle/>
          <a:p>
            <a:r>
              <a:rPr lang="en-US" sz="2400" dirty="0"/>
              <a:t>Eosinophilic</a:t>
            </a:r>
          </a:p>
        </p:txBody>
      </p:sp>
      <p:sp>
        <p:nvSpPr>
          <p:cNvPr id="17" name="TextBox 16"/>
          <p:cNvSpPr txBox="1"/>
          <p:nvPr/>
        </p:nvSpPr>
        <p:spPr>
          <a:xfrm>
            <a:off x="48949" y="175916"/>
            <a:ext cx="5754516" cy="646331"/>
          </a:xfrm>
          <a:prstGeom prst="rect">
            <a:avLst/>
          </a:prstGeom>
          <a:noFill/>
        </p:spPr>
        <p:txBody>
          <a:bodyPr wrap="square" rtlCol="0">
            <a:spAutoFit/>
          </a:bodyPr>
          <a:lstStyle/>
          <a:p>
            <a:r>
              <a:rPr lang="en-US" sz="3600" b="1">
                <a:solidFill>
                  <a:schemeClr val="tx1">
                    <a:lumMod val="75000"/>
                    <a:lumOff val="25000"/>
                  </a:schemeClr>
                </a:solidFill>
                <a:latin typeface="+mj-lt"/>
                <a:cs typeface="Cambria"/>
              </a:rPr>
              <a:t>Asthma Phenotypes</a:t>
            </a:r>
            <a:endParaRPr lang="en-US" sz="3600">
              <a:solidFill>
                <a:schemeClr val="tx1">
                  <a:lumMod val="75000"/>
                  <a:lumOff val="25000"/>
                </a:schemeClr>
              </a:solidFill>
              <a:latin typeface="+mj-lt"/>
            </a:endParaRPr>
          </a:p>
        </p:txBody>
      </p:sp>
      <p:sp>
        <p:nvSpPr>
          <p:cNvPr id="19" name="Oval 18"/>
          <p:cNvSpPr/>
          <p:nvPr/>
        </p:nvSpPr>
        <p:spPr>
          <a:xfrm>
            <a:off x="727788" y="4169360"/>
            <a:ext cx="4117801" cy="82337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Allergic</a:t>
            </a:r>
          </a:p>
        </p:txBody>
      </p:sp>
      <p:sp>
        <p:nvSpPr>
          <p:cNvPr id="20" name="Oval 19"/>
          <p:cNvSpPr/>
          <p:nvPr/>
        </p:nvSpPr>
        <p:spPr>
          <a:xfrm>
            <a:off x="4380614" y="4027882"/>
            <a:ext cx="4163953" cy="7801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Intrinsic</a:t>
            </a:r>
          </a:p>
        </p:txBody>
      </p:sp>
    </p:spTree>
    <p:extLst>
      <p:ext uri="{BB962C8B-B14F-4D97-AF65-F5344CB8AC3E}">
        <p14:creationId xmlns:p14="http://schemas.microsoft.com/office/powerpoint/2010/main" val="2191405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2"/>
          <p:cNvSpPr txBox="1">
            <a:spLocks noChangeArrowheads="1"/>
          </p:cNvSpPr>
          <p:nvPr/>
        </p:nvSpPr>
        <p:spPr bwMode="auto">
          <a:xfrm>
            <a:off x="1503364" y="5867402"/>
            <a:ext cx="1548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Dust mites</a:t>
            </a:r>
          </a:p>
        </p:txBody>
      </p:sp>
      <p:sp>
        <p:nvSpPr>
          <p:cNvPr id="65539" name="Text Box 3"/>
          <p:cNvSpPr txBox="1">
            <a:spLocks noChangeArrowheads="1"/>
          </p:cNvSpPr>
          <p:nvPr/>
        </p:nvSpPr>
        <p:spPr bwMode="auto">
          <a:xfrm>
            <a:off x="6477002" y="5943602"/>
            <a:ext cx="1103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Pollens</a:t>
            </a:r>
          </a:p>
        </p:txBody>
      </p:sp>
      <p:sp>
        <p:nvSpPr>
          <p:cNvPr id="1498116" name="Rectangle 4"/>
          <p:cNvSpPr>
            <a:spLocks noGrp="1" noChangeArrowheads="1"/>
          </p:cNvSpPr>
          <p:nvPr>
            <p:ph type="title"/>
          </p:nvPr>
        </p:nvSpPr>
        <p:spPr/>
        <p:txBody>
          <a:bodyPr rtlCol="0">
            <a:normAutofit fontScale="90000"/>
          </a:bodyPr>
          <a:lstStyle/>
          <a:p>
            <a:pPr>
              <a:defRPr/>
            </a:pPr>
            <a:r>
              <a:rPr lang="en-US" dirty="0" smtClean="0"/>
              <a:t>How do you identify this group?</a:t>
            </a:r>
            <a:br>
              <a:rPr lang="en-US" dirty="0" smtClean="0"/>
            </a:br>
            <a:r>
              <a:rPr lang="en-US" dirty="0"/>
              <a:t> </a:t>
            </a:r>
            <a:r>
              <a:rPr lang="en-US" dirty="0" smtClean="0"/>
              <a:t>    </a:t>
            </a:r>
            <a:r>
              <a:rPr lang="en-US" b="1" dirty="0" smtClean="0"/>
              <a:t>Total </a:t>
            </a:r>
            <a:r>
              <a:rPr lang="en-US" b="1" dirty="0" err="1"/>
              <a:t>IgE</a:t>
            </a:r>
            <a:endParaRPr lang="en-US" b="1" dirty="0"/>
          </a:p>
        </p:txBody>
      </p:sp>
      <p:sp>
        <p:nvSpPr>
          <p:cNvPr id="1498117" name="Rectangle 5"/>
          <p:cNvSpPr>
            <a:spLocks noGrp="1" noChangeArrowheads="1"/>
          </p:cNvSpPr>
          <p:nvPr>
            <p:ph idx="1"/>
          </p:nvPr>
        </p:nvSpPr>
        <p:spPr/>
        <p:txBody>
          <a:bodyPr rtlCol="0">
            <a:normAutofit/>
          </a:bodyPr>
          <a:lstStyle/>
          <a:p>
            <a:pPr>
              <a:spcAft>
                <a:spcPts val="0"/>
              </a:spcAft>
              <a:buClr>
                <a:srgbClr val="C00000"/>
              </a:buClr>
              <a:defRPr/>
            </a:pPr>
            <a:r>
              <a:rPr lang="en-US" sz="2800" dirty="0"/>
              <a:t>Sum of total </a:t>
            </a:r>
            <a:r>
              <a:rPr lang="en-US" sz="2800" dirty="0" err="1"/>
              <a:t>IgE</a:t>
            </a:r>
            <a:endParaRPr lang="en-US" sz="2800" dirty="0"/>
          </a:p>
          <a:p>
            <a:pPr>
              <a:spcAft>
                <a:spcPts val="0"/>
              </a:spcAft>
              <a:buClr>
                <a:srgbClr val="C00000"/>
              </a:buClr>
              <a:defRPr/>
            </a:pPr>
            <a:r>
              <a:rPr lang="en-US" sz="2800" dirty="0"/>
              <a:t>Sometimes reported as %total </a:t>
            </a:r>
            <a:r>
              <a:rPr lang="en-US" sz="2800" dirty="0" err="1"/>
              <a:t>IgG</a:t>
            </a:r>
            <a:r>
              <a:rPr lang="en-US" sz="2800" dirty="0"/>
              <a:t> (0.05% normal)</a:t>
            </a:r>
          </a:p>
          <a:p>
            <a:pPr>
              <a:spcAft>
                <a:spcPts val="0"/>
              </a:spcAft>
              <a:buClr>
                <a:srgbClr val="C00000"/>
              </a:buClr>
              <a:defRPr/>
            </a:pPr>
            <a:r>
              <a:rPr lang="en-US" sz="2800" dirty="0"/>
              <a:t>60% of allergic asthma (includes HMW OA)</a:t>
            </a:r>
          </a:p>
          <a:p>
            <a:pPr>
              <a:spcAft>
                <a:spcPts val="0"/>
              </a:spcAft>
              <a:buClr>
                <a:srgbClr val="C00000"/>
              </a:buClr>
              <a:defRPr/>
            </a:pPr>
            <a:r>
              <a:rPr lang="en-US" sz="2800" dirty="0"/>
              <a:t>Poor PPV and NPV compared to allergen-specific </a:t>
            </a:r>
            <a:r>
              <a:rPr lang="en-US" sz="2800" dirty="0" err="1"/>
              <a:t>IgE</a:t>
            </a:r>
            <a:endParaRPr lang="en-US" sz="2800" dirty="0"/>
          </a:p>
          <a:p>
            <a:pPr>
              <a:spcAft>
                <a:spcPts val="0"/>
              </a:spcAft>
              <a:defRPr/>
            </a:pPr>
            <a:endParaRPr lang="en-US" dirty="0"/>
          </a:p>
          <a:p>
            <a:pPr>
              <a:spcAft>
                <a:spcPts val="0"/>
              </a:spcAft>
              <a:defRPr/>
            </a:pPr>
            <a:endParaRPr lang="en-US" dirty="0"/>
          </a:p>
        </p:txBody>
      </p:sp>
    </p:spTree>
    <p:extLst>
      <p:ext uri="{BB962C8B-B14F-4D97-AF65-F5344CB8AC3E}">
        <p14:creationId xmlns:p14="http://schemas.microsoft.com/office/powerpoint/2010/main" val="3007853353"/>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2"/>
          <p:cNvSpPr txBox="1">
            <a:spLocks noChangeArrowheads="1"/>
          </p:cNvSpPr>
          <p:nvPr/>
        </p:nvSpPr>
        <p:spPr bwMode="auto">
          <a:xfrm>
            <a:off x="1503364" y="5867402"/>
            <a:ext cx="1548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Dust mites</a:t>
            </a:r>
          </a:p>
        </p:txBody>
      </p:sp>
      <p:sp>
        <p:nvSpPr>
          <p:cNvPr id="67587" name="Text Box 3"/>
          <p:cNvSpPr txBox="1">
            <a:spLocks noChangeArrowheads="1"/>
          </p:cNvSpPr>
          <p:nvPr/>
        </p:nvSpPr>
        <p:spPr bwMode="auto">
          <a:xfrm>
            <a:off x="6477002" y="5943602"/>
            <a:ext cx="1103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Pollens</a:t>
            </a:r>
          </a:p>
        </p:txBody>
      </p:sp>
      <p:sp>
        <p:nvSpPr>
          <p:cNvPr id="1500164" name="Rectangle 4"/>
          <p:cNvSpPr>
            <a:spLocks noGrp="1" noChangeArrowheads="1"/>
          </p:cNvSpPr>
          <p:nvPr>
            <p:ph type="title"/>
          </p:nvPr>
        </p:nvSpPr>
        <p:spPr/>
        <p:txBody>
          <a:bodyPr rtlCol="0">
            <a:normAutofit fontScale="90000"/>
          </a:bodyPr>
          <a:lstStyle/>
          <a:p>
            <a:pPr>
              <a:defRPr/>
            </a:pPr>
            <a:r>
              <a:rPr lang="en-US" dirty="0"/>
              <a:t>How do you identify this group? </a:t>
            </a:r>
            <a:r>
              <a:rPr lang="en-US" dirty="0" smtClean="0"/>
              <a:t>     </a:t>
            </a:r>
            <a:r>
              <a:rPr lang="en-US" b="1" dirty="0" err="1" smtClean="0"/>
              <a:t>Radioallergosorbant</a:t>
            </a:r>
            <a:r>
              <a:rPr lang="en-US" b="1" dirty="0" smtClean="0"/>
              <a:t> </a:t>
            </a:r>
            <a:r>
              <a:rPr lang="en-US" b="1" dirty="0" err="1"/>
              <a:t>IgE</a:t>
            </a:r>
            <a:r>
              <a:rPr lang="en-US" b="1" dirty="0"/>
              <a:t> (RAST)</a:t>
            </a:r>
          </a:p>
        </p:txBody>
      </p:sp>
      <p:sp>
        <p:nvSpPr>
          <p:cNvPr id="1500165" name="Rectangle 5"/>
          <p:cNvSpPr>
            <a:spLocks noGrp="1" noChangeArrowheads="1"/>
          </p:cNvSpPr>
          <p:nvPr>
            <p:ph idx="1"/>
          </p:nvPr>
        </p:nvSpPr>
        <p:spPr/>
        <p:txBody>
          <a:bodyPr rtlCol="0">
            <a:normAutofit lnSpcReduction="10000"/>
          </a:bodyPr>
          <a:lstStyle/>
          <a:p>
            <a:pPr>
              <a:spcAft>
                <a:spcPts val="0"/>
              </a:spcAft>
              <a:buClr>
                <a:srgbClr val="C00000"/>
              </a:buClr>
              <a:defRPr/>
            </a:pPr>
            <a:r>
              <a:rPr lang="en-US" sz="2800" dirty="0"/>
              <a:t>Allergen-specific </a:t>
            </a:r>
            <a:r>
              <a:rPr lang="en-US" sz="2800" dirty="0" err="1"/>
              <a:t>IgE</a:t>
            </a:r>
            <a:endParaRPr lang="en-US" sz="2800" dirty="0"/>
          </a:p>
          <a:p>
            <a:pPr>
              <a:spcAft>
                <a:spcPts val="0"/>
              </a:spcAft>
              <a:buClr>
                <a:srgbClr val="C00000"/>
              </a:buClr>
              <a:defRPr/>
            </a:pPr>
            <a:r>
              <a:rPr lang="en-US" sz="2800" dirty="0"/>
              <a:t>More expensive than skin-prick</a:t>
            </a:r>
          </a:p>
          <a:p>
            <a:pPr>
              <a:spcAft>
                <a:spcPts val="0"/>
              </a:spcAft>
              <a:buClr>
                <a:srgbClr val="C00000"/>
              </a:buClr>
              <a:defRPr/>
            </a:pPr>
            <a:r>
              <a:rPr lang="en-US" sz="2800" dirty="0"/>
              <a:t>Less sensitive and specific</a:t>
            </a:r>
          </a:p>
          <a:p>
            <a:pPr>
              <a:spcAft>
                <a:spcPts val="0"/>
              </a:spcAft>
              <a:buClr>
                <a:srgbClr val="C00000"/>
              </a:buClr>
              <a:defRPr/>
            </a:pPr>
            <a:r>
              <a:rPr lang="en-US" sz="2800" dirty="0"/>
              <a:t>Rational starting point:</a:t>
            </a:r>
          </a:p>
          <a:p>
            <a:pPr lvl="1">
              <a:spcAft>
                <a:spcPts val="0"/>
              </a:spcAft>
              <a:buFont typeface="Calibri" panose="020F0502020204030204" pitchFamily="34" charset="0"/>
              <a:buChar char="–"/>
              <a:defRPr/>
            </a:pPr>
            <a:r>
              <a:rPr lang="en-US" sz="2800" dirty="0"/>
              <a:t>Specific HMW candidate antigen(s) (some LMW antigens)</a:t>
            </a:r>
          </a:p>
          <a:p>
            <a:pPr lvl="1">
              <a:spcAft>
                <a:spcPts val="0"/>
              </a:spcAft>
              <a:buFont typeface="Calibri" panose="020F0502020204030204" pitchFamily="34" charset="0"/>
              <a:buChar char="–"/>
              <a:defRPr/>
            </a:pPr>
            <a:r>
              <a:rPr lang="en-US" sz="2800" dirty="0"/>
              <a:t>Determine positive aeroallergen</a:t>
            </a:r>
          </a:p>
          <a:p>
            <a:pPr lvl="1">
              <a:spcAft>
                <a:spcPts val="0"/>
              </a:spcAft>
              <a:buFont typeface="Calibri" panose="020F0502020204030204" pitchFamily="34" charset="0"/>
              <a:buChar char="–"/>
              <a:defRPr/>
            </a:pPr>
            <a:r>
              <a:rPr lang="en-US" sz="2800" dirty="0"/>
              <a:t>Grasses, weeds, dust mites, molds</a:t>
            </a:r>
          </a:p>
          <a:p>
            <a:pPr lvl="1">
              <a:spcAft>
                <a:spcPts val="0"/>
              </a:spcAft>
              <a:buFont typeface="Calibri" panose="020F0502020204030204" pitchFamily="34" charset="0"/>
              <a:buChar char="–"/>
              <a:defRPr/>
            </a:pPr>
            <a:r>
              <a:rPr lang="en-US" sz="2800" dirty="0"/>
              <a:t>Low predictive value for food allergies</a:t>
            </a:r>
          </a:p>
          <a:p>
            <a:pPr>
              <a:spcAft>
                <a:spcPts val="0"/>
              </a:spcAft>
              <a:defRPr/>
            </a:pPr>
            <a:endParaRPr lang="en-US" dirty="0"/>
          </a:p>
          <a:p>
            <a:pPr>
              <a:spcAft>
                <a:spcPts val="0"/>
              </a:spcAft>
              <a:defRPr/>
            </a:pPr>
            <a:endParaRPr lang="en-US" dirty="0"/>
          </a:p>
          <a:p>
            <a:pPr>
              <a:spcAft>
                <a:spcPts val="0"/>
              </a:spcAft>
              <a:defRPr/>
            </a:pPr>
            <a:endParaRPr lang="en-US" dirty="0"/>
          </a:p>
        </p:txBody>
      </p:sp>
    </p:spTree>
    <p:extLst>
      <p:ext uri="{BB962C8B-B14F-4D97-AF65-F5344CB8AC3E}">
        <p14:creationId xmlns:p14="http://schemas.microsoft.com/office/powerpoint/2010/main" val="1469969492"/>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1503364" y="5867402"/>
            <a:ext cx="15481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Dust mites</a:t>
            </a:r>
          </a:p>
        </p:txBody>
      </p:sp>
      <p:sp>
        <p:nvSpPr>
          <p:cNvPr id="69635" name="Text Box 3"/>
          <p:cNvSpPr txBox="1">
            <a:spLocks noChangeArrowheads="1"/>
          </p:cNvSpPr>
          <p:nvPr/>
        </p:nvSpPr>
        <p:spPr bwMode="auto">
          <a:xfrm>
            <a:off x="6477002" y="5943602"/>
            <a:ext cx="110305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r>
              <a:rPr lang="en-US" sz="2400" b="1">
                <a:solidFill>
                  <a:srgbClr val="FFFFFF"/>
                </a:solidFill>
              </a:rPr>
              <a:t>Pollens</a:t>
            </a:r>
          </a:p>
        </p:txBody>
      </p:sp>
      <p:sp>
        <p:nvSpPr>
          <p:cNvPr id="1502212" name="Rectangle 4"/>
          <p:cNvSpPr>
            <a:spLocks noGrp="1" noChangeArrowheads="1"/>
          </p:cNvSpPr>
          <p:nvPr>
            <p:ph type="title"/>
          </p:nvPr>
        </p:nvSpPr>
        <p:spPr/>
        <p:txBody>
          <a:bodyPr rtlCol="0">
            <a:normAutofit fontScale="90000"/>
          </a:bodyPr>
          <a:lstStyle/>
          <a:p>
            <a:pPr>
              <a:defRPr/>
            </a:pPr>
            <a:r>
              <a:rPr lang="en-US" dirty="0"/>
              <a:t>How do you identify this group? </a:t>
            </a:r>
            <a:r>
              <a:rPr lang="en-US" dirty="0" smtClean="0"/>
              <a:t>  </a:t>
            </a:r>
            <a:r>
              <a:rPr lang="en-US" b="1" dirty="0" smtClean="0"/>
              <a:t>Skin prick </a:t>
            </a:r>
            <a:r>
              <a:rPr lang="en-US" b="1" dirty="0"/>
              <a:t>a</a:t>
            </a:r>
            <a:r>
              <a:rPr lang="en-US" b="1" dirty="0" smtClean="0"/>
              <a:t>llergy </a:t>
            </a:r>
            <a:r>
              <a:rPr lang="en-US" b="1" dirty="0"/>
              <a:t>t</a:t>
            </a:r>
            <a:r>
              <a:rPr lang="en-US" b="1" dirty="0" smtClean="0"/>
              <a:t>esting</a:t>
            </a:r>
            <a:endParaRPr lang="en-US" b="1" dirty="0"/>
          </a:p>
        </p:txBody>
      </p:sp>
      <p:sp>
        <p:nvSpPr>
          <p:cNvPr id="1502213" name="Rectangle 5"/>
          <p:cNvSpPr>
            <a:spLocks noGrp="1" noChangeArrowheads="1"/>
          </p:cNvSpPr>
          <p:nvPr>
            <p:ph idx="1"/>
          </p:nvPr>
        </p:nvSpPr>
        <p:spPr/>
        <p:txBody>
          <a:bodyPr rtlCol="0">
            <a:normAutofit/>
          </a:bodyPr>
          <a:lstStyle/>
          <a:p>
            <a:pPr>
              <a:spcAft>
                <a:spcPts val="0"/>
              </a:spcAft>
              <a:buClr>
                <a:srgbClr val="C00000"/>
              </a:buClr>
              <a:defRPr/>
            </a:pPr>
            <a:r>
              <a:rPr lang="en-US" sz="2800" dirty="0"/>
              <a:t>More sensitive and specific than RAST</a:t>
            </a:r>
          </a:p>
          <a:p>
            <a:pPr>
              <a:spcAft>
                <a:spcPts val="0"/>
              </a:spcAft>
              <a:buClr>
                <a:srgbClr val="C00000"/>
              </a:buClr>
              <a:defRPr/>
            </a:pPr>
            <a:r>
              <a:rPr lang="en-US" sz="2800" dirty="0"/>
              <a:t>False negatives:</a:t>
            </a:r>
          </a:p>
          <a:p>
            <a:pPr lvl="1">
              <a:spcAft>
                <a:spcPts val="0"/>
              </a:spcAft>
              <a:buFont typeface="Calibri" panose="020F0502020204030204" pitchFamily="34" charset="0"/>
              <a:buChar char="–"/>
              <a:defRPr/>
            </a:pPr>
            <a:r>
              <a:rPr lang="en-US" sz="2800" dirty="0"/>
              <a:t>OTC antihistamines (48 hours)</a:t>
            </a:r>
          </a:p>
          <a:p>
            <a:pPr lvl="1">
              <a:spcAft>
                <a:spcPts val="0"/>
              </a:spcAft>
              <a:buFont typeface="Calibri" panose="020F0502020204030204" pitchFamily="34" charset="0"/>
              <a:buChar char="–"/>
              <a:defRPr/>
            </a:pPr>
            <a:r>
              <a:rPr lang="en-US" sz="2800" dirty="0"/>
              <a:t>Allegra, </a:t>
            </a:r>
            <a:r>
              <a:rPr lang="en-US" sz="2800" dirty="0" err="1"/>
              <a:t>Clarinex</a:t>
            </a:r>
            <a:r>
              <a:rPr lang="en-US" sz="2800" dirty="0"/>
              <a:t>, Zyrtec and </a:t>
            </a:r>
            <a:r>
              <a:rPr lang="en-US" sz="2800" dirty="0" err="1"/>
              <a:t>Astelin</a:t>
            </a:r>
            <a:r>
              <a:rPr lang="en-US" sz="2800" dirty="0"/>
              <a:t> (</a:t>
            </a:r>
            <a:r>
              <a:rPr lang="en-US" sz="2800" dirty="0" err="1"/>
              <a:t>Azelastin</a:t>
            </a:r>
            <a:r>
              <a:rPr lang="en-US" sz="2800" dirty="0"/>
              <a:t>) nasal spray (5 days)</a:t>
            </a:r>
          </a:p>
          <a:p>
            <a:pPr lvl="1">
              <a:spcAft>
                <a:spcPts val="0"/>
              </a:spcAft>
              <a:buFont typeface="Calibri" panose="020F0502020204030204" pitchFamily="34" charset="0"/>
              <a:buChar char="–"/>
              <a:defRPr/>
            </a:pPr>
            <a:r>
              <a:rPr lang="en-US" sz="2800" dirty="0"/>
              <a:t>PO steroids (25 mg prednisone) (3 weeks)</a:t>
            </a:r>
          </a:p>
          <a:p>
            <a:pPr lvl="1">
              <a:spcAft>
                <a:spcPts val="0"/>
              </a:spcAft>
              <a:buFont typeface="Calibri" panose="020F0502020204030204" pitchFamily="34" charset="0"/>
              <a:buChar char="–"/>
              <a:defRPr/>
            </a:pPr>
            <a:r>
              <a:rPr lang="en-US" sz="2800" dirty="0"/>
              <a:t>High dose topical steroids (3 weeks)</a:t>
            </a:r>
          </a:p>
          <a:p>
            <a:pPr>
              <a:spcAft>
                <a:spcPts val="0"/>
              </a:spcAft>
              <a:defRPr/>
            </a:pPr>
            <a:endParaRPr lang="en-US" sz="2800" dirty="0"/>
          </a:p>
          <a:p>
            <a:pPr>
              <a:spcAft>
                <a:spcPts val="0"/>
              </a:spcAft>
              <a:defRPr/>
            </a:pPr>
            <a:endParaRPr lang="en-US" dirty="0"/>
          </a:p>
        </p:txBody>
      </p:sp>
    </p:spTree>
    <p:extLst>
      <p:ext uri="{BB962C8B-B14F-4D97-AF65-F5344CB8AC3E}">
        <p14:creationId xmlns:p14="http://schemas.microsoft.com/office/powerpoint/2010/main" val="1757596738"/>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6370" name="Rectangle 2"/>
          <p:cNvSpPr>
            <a:spLocks noGrp="1" noChangeArrowheads="1"/>
          </p:cNvSpPr>
          <p:nvPr>
            <p:ph type="title"/>
          </p:nvPr>
        </p:nvSpPr>
        <p:spPr/>
        <p:txBody>
          <a:bodyPr rtlCol="0">
            <a:normAutofit fontScale="90000"/>
          </a:bodyPr>
          <a:lstStyle/>
          <a:p>
            <a:pPr>
              <a:defRPr/>
            </a:pPr>
            <a:r>
              <a:rPr lang="en-US" dirty="0" smtClean="0">
                <a:cs typeface="Calibri" pitchFamily="34" charset="0"/>
              </a:rPr>
              <a:t>What’s the Asthma Phenotype?</a:t>
            </a:r>
            <a:br>
              <a:rPr lang="en-US" dirty="0" smtClean="0">
                <a:cs typeface="Calibri" pitchFamily="34" charset="0"/>
              </a:rPr>
            </a:br>
            <a:r>
              <a:rPr lang="en-US" dirty="0" smtClean="0">
                <a:cs typeface="Calibri" pitchFamily="34" charset="0"/>
              </a:rPr>
              <a:t>Occupational </a:t>
            </a:r>
            <a:r>
              <a:rPr lang="en-US" dirty="0">
                <a:cs typeface="Calibri" pitchFamily="34" charset="0"/>
              </a:rPr>
              <a:t>Asthma</a:t>
            </a:r>
          </a:p>
        </p:txBody>
      </p:sp>
      <p:sp>
        <p:nvSpPr>
          <p:cNvPr id="61443" name="Content Placeholder 1"/>
          <p:cNvSpPr>
            <a:spLocks noGrp="1"/>
          </p:cNvSpPr>
          <p:nvPr>
            <p:ph idx="1"/>
          </p:nvPr>
        </p:nvSpPr>
        <p:spPr/>
        <p:txBody>
          <a:bodyPr/>
          <a:lstStyle/>
          <a:p>
            <a:endParaRPr lang="en-US" smtClean="0"/>
          </a:p>
        </p:txBody>
      </p:sp>
      <p:pic>
        <p:nvPicPr>
          <p:cNvPr id="61444" name="Picture 3"/>
          <p:cNvPicPr>
            <a:picLocks noChangeAspect="1" noChangeArrowheads="1"/>
          </p:cNvPicPr>
          <p:nvPr/>
        </p:nvPicPr>
        <p:blipFill>
          <a:blip r:embed="rId3">
            <a:lum contrast="6000"/>
            <a:extLst>
              <a:ext uri="{BEBA8EAE-BF5A-486C-A8C5-ECC9F3942E4B}">
                <a14:imgProps xmlns:a14="http://schemas.microsoft.com/office/drawing/2010/main">
                  <a14:imgLayer r:embed="rId4">
                    <a14:imgEffect>
                      <a14:sharpenSoften amount="87000"/>
                    </a14:imgEffect>
                  </a14:imgLayer>
                </a14:imgProps>
              </a:ext>
              <a:ext uri="{28A0092B-C50C-407E-A947-70E740481C1C}">
                <a14:useLocalDpi xmlns:a14="http://schemas.microsoft.com/office/drawing/2010/main" val="0"/>
              </a:ext>
            </a:extLst>
          </a:blip>
          <a:srcRect/>
          <a:stretch>
            <a:fillRect/>
          </a:stretch>
        </p:blipFill>
        <p:spPr bwMode="auto">
          <a:xfrm>
            <a:off x="55983" y="1794739"/>
            <a:ext cx="9088017" cy="4337392"/>
          </a:xfrm>
          <a:prstGeom prst="rect">
            <a:avLst/>
          </a:prstGeom>
          <a:noFill/>
          <a:ln>
            <a:noFill/>
          </a:ln>
          <a:extLst>
            <a:ext uri="{909E8E84-426E-40DD-AFC4-6F175D3DCCD1}">
              <a14:hiddenFill xmlns:a14="http://schemas.microsoft.com/office/drawing/2010/main">
                <a:blipFill dpi="0" rotWithShape="0">
                  <a:blip>
                    <a:lum contrast="600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794966" y="1786793"/>
            <a:ext cx="1785257" cy="827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Box 4"/>
          <p:cNvSpPr txBox="1">
            <a:spLocks noChangeArrowheads="1"/>
          </p:cNvSpPr>
          <p:nvPr/>
        </p:nvSpPr>
        <p:spPr bwMode="auto">
          <a:xfrm>
            <a:off x="55983" y="6395167"/>
            <a:ext cx="3683000"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1pPr>
            <a:lvl2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2pPr>
            <a:lvl3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3pPr>
            <a:lvl4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4pPr>
            <a:lvl5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9pPr>
          </a:lstStyle>
          <a:p>
            <a:pPr>
              <a:lnSpc>
                <a:spcPct val="97000"/>
              </a:lnSpc>
              <a:buClr>
                <a:srgbClr val="FFFFFF"/>
              </a:buClr>
              <a:buSzPct val="45000"/>
              <a:buFont typeface="StarSymbol" charset="0"/>
              <a:buNone/>
              <a:defRPr/>
            </a:pPr>
            <a:r>
              <a:rPr lang="en-GB" sz="2000" dirty="0">
                <a:solidFill>
                  <a:schemeClr val="bg1"/>
                </a:solidFill>
                <a:latin typeface="Calibri Light"/>
              </a:rPr>
              <a:t>Beckett W., et al., NEJM 2000</a:t>
            </a:r>
          </a:p>
        </p:txBody>
      </p:sp>
      <p:sp>
        <p:nvSpPr>
          <p:cNvPr id="3" name="Rectangle 2"/>
          <p:cNvSpPr/>
          <p:nvPr/>
        </p:nvSpPr>
        <p:spPr>
          <a:xfrm>
            <a:off x="653143" y="1049304"/>
            <a:ext cx="5094514" cy="592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72146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26" name="Rectangle 6"/>
          <p:cNvSpPr>
            <a:spLocks noGrp="1" noChangeArrowheads="1"/>
          </p:cNvSpPr>
          <p:nvPr>
            <p:ph type="title"/>
          </p:nvPr>
        </p:nvSpPr>
        <p:spPr>
          <a:extLst>
            <a:ext uri="{91240B29-F687-4F45-9708-019B960494DF}">
              <a14:hiddenLine xmlns:a14="http://schemas.microsoft.com/office/drawing/2010/main" w="12700">
                <a:solidFill>
                  <a:schemeClr val="tx1"/>
                </a:solidFill>
                <a:miter lim="800000"/>
                <a:headEnd/>
                <a:tailEnd/>
              </a14:hiddenLine>
            </a:ext>
          </a:extLst>
        </p:spPr>
        <p:txBody>
          <a:bodyPr vert="horz" lIns="90487" tIns="44451" rIns="90487" bIns="44451" rtlCol="0" anchor="b">
            <a:normAutofit/>
          </a:bodyPr>
          <a:lstStyle/>
          <a:p>
            <a:pPr>
              <a:defRPr/>
            </a:pPr>
            <a:r>
              <a:rPr lang="en-US" dirty="0">
                <a:latin typeface="+mn-lt"/>
              </a:rPr>
              <a:t>Occupational Asthma</a:t>
            </a:r>
          </a:p>
        </p:txBody>
      </p:sp>
      <p:sp>
        <p:nvSpPr>
          <p:cNvPr id="1464323" name="Rectangle 3"/>
          <p:cNvSpPr>
            <a:spLocks noGrp="1" noChangeArrowheads="1"/>
          </p:cNvSpPr>
          <p:nvPr>
            <p:ph idx="1"/>
          </p:nvPr>
        </p:nvSpPr>
        <p:spPr>
          <a:xfrm>
            <a:off x="503852" y="1825721"/>
            <a:ext cx="7862907" cy="4784725"/>
          </a:xfrm>
        </p:spPr>
        <p:txBody>
          <a:bodyPr rtlCol="0">
            <a:normAutofit/>
          </a:bodyPr>
          <a:lstStyle/>
          <a:p>
            <a:pPr>
              <a:spcAft>
                <a:spcPts val="0"/>
              </a:spcAft>
              <a:buClr>
                <a:srgbClr val="C00000"/>
              </a:buClr>
              <a:defRPr/>
            </a:pPr>
            <a:r>
              <a:rPr lang="en-US" sz="2800" b="1" dirty="0">
                <a:solidFill>
                  <a:srgbClr val="000000"/>
                </a:solidFill>
              </a:rPr>
              <a:t>“Work</a:t>
            </a:r>
            <a:r>
              <a:rPr lang="en-US" sz="2800" b="1" dirty="0"/>
              <a:t>-</a:t>
            </a:r>
            <a:r>
              <a:rPr lang="en-US" sz="2800" b="1" dirty="0">
                <a:solidFill>
                  <a:srgbClr val="000000"/>
                </a:solidFill>
              </a:rPr>
              <a:t>sensitized” </a:t>
            </a:r>
            <a:r>
              <a:rPr lang="en-US" sz="2800" dirty="0">
                <a:solidFill>
                  <a:srgbClr val="000000"/>
                </a:solidFill>
              </a:rPr>
              <a:t>(high</a:t>
            </a:r>
            <a:r>
              <a:rPr lang="en-US" sz="2800" dirty="0"/>
              <a:t> MW </a:t>
            </a:r>
            <a:r>
              <a:rPr lang="en-US" sz="2800" dirty="0">
                <a:cs typeface="Arial" pitchFamily="34" charset="0"/>
              </a:rPr>
              <a:t>&gt;</a:t>
            </a:r>
            <a:r>
              <a:rPr lang="en-US" sz="2800" dirty="0"/>
              <a:t>5000 </a:t>
            </a:r>
            <a:r>
              <a:rPr lang="en-US" sz="2800" dirty="0" err="1"/>
              <a:t>daltons</a:t>
            </a:r>
            <a:r>
              <a:rPr lang="en-US" sz="2800" dirty="0"/>
              <a:t>)</a:t>
            </a:r>
          </a:p>
          <a:p>
            <a:pPr marL="457189" lvl="1" indent="0">
              <a:spcAft>
                <a:spcPts val="0"/>
              </a:spcAft>
              <a:buClr>
                <a:srgbClr val="C00000"/>
              </a:buClr>
              <a:buNone/>
              <a:defRPr/>
            </a:pPr>
            <a:r>
              <a:rPr lang="en-US" sz="2400" dirty="0" err="1"/>
              <a:t>IgE</a:t>
            </a:r>
            <a:r>
              <a:rPr lang="en-US" sz="2400" dirty="0"/>
              <a:t>-mediated “</a:t>
            </a:r>
            <a:r>
              <a:rPr lang="en-US" sz="2400" dirty="0">
                <a:solidFill>
                  <a:srgbClr val="000000"/>
                </a:solidFill>
              </a:rPr>
              <a:t>asthma with latency”</a:t>
            </a:r>
          </a:p>
          <a:p>
            <a:pPr>
              <a:spcAft>
                <a:spcPts val="0"/>
              </a:spcAft>
              <a:buClr>
                <a:srgbClr val="C00000"/>
              </a:buClr>
              <a:defRPr/>
            </a:pPr>
            <a:r>
              <a:rPr lang="en-US" sz="2800" b="1" dirty="0">
                <a:solidFill>
                  <a:srgbClr val="000000"/>
                </a:solidFill>
              </a:rPr>
              <a:t>“Irritant-induced” </a:t>
            </a:r>
            <a:r>
              <a:rPr lang="en-US" sz="2800" dirty="0">
                <a:solidFill>
                  <a:srgbClr val="000000"/>
                </a:solidFill>
              </a:rPr>
              <a:t>(</a:t>
            </a:r>
            <a:r>
              <a:rPr lang="en-US" sz="2800" dirty="0"/>
              <a:t>low MW</a:t>
            </a:r>
            <a:r>
              <a:rPr lang="en-US" sz="2800" dirty="0">
                <a:solidFill>
                  <a:srgbClr val="000000"/>
                </a:solidFill>
              </a:rPr>
              <a:t> &lt;5000 </a:t>
            </a:r>
            <a:r>
              <a:rPr lang="en-US" sz="2800" dirty="0" err="1">
                <a:solidFill>
                  <a:srgbClr val="000000"/>
                </a:solidFill>
              </a:rPr>
              <a:t>daltons</a:t>
            </a:r>
            <a:r>
              <a:rPr lang="en-US" sz="2800" dirty="0">
                <a:solidFill>
                  <a:srgbClr val="000000"/>
                </a:solidFill>
              </a:rPr>
              <a:t>)</a:t>
            </a:r>
          </a:p>
          <a:p>
            <a:pPr marL="457189" lvl="1" indent="0">
              <a:spcAft>
                <a:spcPts val="0"/>
              </a:spcAft>
              <a:buClr>
                <a:srgbClr val="C00000"/>
              </a:buClr>
              <a:buNone/>
              <a:defRPr/>
            </a:pPr>
            <a:r>
              <a:rPr lang="en-US" sz="2400" dirty="0"/>
              <a:t>Non </a:t>
            </a:r>
            <a:r>
              <a:rPr lang="en-US" sz="2400" dirty="0" err="1"/>
              <a:t>IgE</a:t>
            </a:r>
            <a:r>
              <a:rPr lang="en-US" sz="2400" dirty="0"/>
              <a:t>-mediated “</a:t>
            </a:r>
            <a:r>
              <a:rPr lang="en-US" sz="2400" dirty="0">
                <a:solidFill>
                  <a:srgbClr val="000000"/>
                </a:solidFill>
              </a:rPr>
              <a:t>asthma without latency”</a:t>
            </a:r>
          </a:p>
          <a:p>
            <a:pPr marL="457189" lvl="1" indent="0">
              <a:spcAft>
                <a:spcPts val="0"/>
              </a:spcAft>
              <a:buClr>
                <a:srgbClr val="C00000"/>
              </a:buClr>
              <a:buNone/>
              <a:defRPr/>
            </a:pPr>
            <a:r>
              <a:rPr lang="en-US" sz="2400" dirty="0">
                <a:solidFill>
                  <a:srgbClr val="000000"/>
                </a:solidFill>
              </a:rPr>
              <a:t>Irritant asthma</a:t>
            </a:r>
          </a:p>
          <a:p>
            <a:pPr marL="457189" lvl="1" indent="0">
              <a:spcAft>
                <a:spcPts val="0"/>
              </a:spcAft>
              <a:buClr>
                <a:srgbClr val="C00000"/>
              </a:buClr>
              <a:buNone/>
              <a:defRPr/>
            </a:pPr>
            <a:r>
              <a:rPr lang="en-US" sz="2400" dirty="0">
                <a:solidFill>
                  <a:srgbClr val="000000"/>
                </a:solidFill>
              </a:rPr>
              <a:t>Reactive airways dysfunction syndrome (</a:t>
            </a:r>
            <a:r>
              <a:rPr lang="en-US" sz="2400" b="1" dirty="0">
                <a:solidFill>
                  <a:srgbClr val="000000"/>
                </a:solidFill>
              </a:rPr>
              <a:t>RADS</a:t>
            </a:r>
            <a:r>
              <a:rPr lang="en-US" sz="2400" dirty="0">
                <a:solidFill>
                  <a:srgbClr val="000000"/>
                </a:solidFill>
              </a:rPr>
              <a:t>)</a:t>
            </a:r>
          </a:p>
          <a:p>
            <a:pPr marL="457189" lvl="1" indent="0">
              <a:spcAft>
                <a:spcPts val="0"/>
              </a:spcAft>
              <a:buClr>
                <a:srgbClr val="C00000"/>
              </a:buClr>
              <a:buNone/>
              <a:defRPr/>
            </a:pPr>
            <a:r>
              <a:rPr lang="en-US" sz="2400" dirty="0">
                <a:solidFill>
                  <a:srgbClr val="000000"/>
                </a:solidFill>
              </a:rPr>
              <a:t>“Low-dose RADS”</a:t>
            </a:r>
          </a:p>
          <a:p>
            <a:pPr>
              <a:spcAft>
                <a:spcPts val="0"/>
              </a:spcAft>
              <a:buClr>
                <a:srgbClr val="C00000"/>
              </a:buClr>
              <a:defRPr/>
            </a:pPr>
            <a:r>
              <a:rPr lang="en-US" sz="2800" b="1" dirty="0">
                <a:solidFill>
                  <a:srgbClr val="000000"/>
                </a:solidFill>
              </a:rPr>
              <a:t>“Work-exacerbated” </a:t>
            </a:r>
            <a:r>
              <a:rPr lang="en-US" sz="2800" dirty="0">
                <a:solidFill>
                  <a:srgbClr val="000000"/>
                </a:solidFill>
              </a:rPr>
              <a:t>(aggravated</a:t>
            </a:r>
            <a:r>
              <a:rPr lang="en-US" sz="2800" dirty="0" smtClean="0">
                <a:solidFill>
                  <a:srgbClr val="000000"/>
                </a:solidFill>
              </a:rPr>
              <a:t>)</a:t>
            </a:r>
          </a:p>
          <a:p>
            <a:pPr marL="457200">
              <a:spcAft>
                <a:spcPts val="0"/>
              </a:spcAft>
              <a:buClr>
                <a:srgbClr val="C00000"/>
              </a:buClr>
              <a:defRPr/>
            </a:pPr>
            <a:r>
              <a:rPr lang="en-US" sz="2400" dirty="0">
                <a:solidFill>
                  <a:srgbClr val="000000"/>
                </a:solidFill>
              </a:rPr>
              <a:t>&gt; 250 workplace cu</a:t>
            </a:r>
            <a:r>
              <a:rPr lang="en-US" sz="2400" dirty="0"/>
              <a:t>lprit </a:t>
            </a:r>
            <a:r>
              <a:rPr lang="en-US" sz="2400" dirty="0">
                <a:solidFill>
                  <a:srgbClr val="000000"/>
                </a:solidFill>
              </a:rPr>
              <a:t>substances </a:t>
            </a:r>
          </a:p>
          <a:p>
            <a:pPr marL="457200">
              <a:spcAft>
                <a:spcPts val="0"/>
              </a:spcAft>
              <a:buClr>
                <a:srgbClr val="C00000"/>
              </a:buClr>
              <a:defRPr/>
            </a:pPr>
            <a:r>
              <a:rPr lang="en-US" sz="2400" dirty="0"/>
              <a:t>Estimated 16% of all adult onset asthma</a:t>
            </a:r>
            <a:endParaRPr lang="en-US" sz="2400" dirty="0">
              <a:solidFill>
                <a:srgbClr val="000000"/>
              </a:solidFill>
            </a:endParaRPr>
          </a:p>
          <a:p>
            <a:pPr>
              <a:spcAft>
                <a:spcPts val="0"/>
              </a:spcAft>
              <a:defRPr/>
            </a:pPr>
            <a:endParaRPr lang="en-US" sz="2400" dirty="0">
              <a:solidFill>
                <a:srgbClr val="000000"/>
              </a:solidFill>
              <a:latin typeface="+mj-lt"/>
            </a:endParaRPr>
          </a:p>
          <a:p>
            <a:pPr>
              <a:spcAft>
                <a:spcPts val="0"/>
              </a:spcAft>
              <a:defRPr/>
            </a:pPr>
            <a:endParaRPr lang="en-US" dirty="0">
              <a:solidFill>
                <a:srgbClr val="000000"/>
              </a:solidFill>
            </a:endParaRPr>
          </a:p>
          <a:p>
            <a:pPr>
              <a:spcAft>
                <a:spcPts val="0"/>
              </a:spcAft>
              <a:defRPr/>
            </a:pPr>
            <a:endParaRPr lang="en-US" dirty="0">
              <a:solidFill>
                <a:srgbClr val="000000"/>
              </a:solidFill>
            </a:endParaRPr>
          </a:p>
        </p:txBody>
      </p:sp>
      <p:sp>
        <p:nvSpPr>
          <p:cNvPr id="1464324" name="Text Box 4"/>
          <p:cNvSpPr txBox="1">
            <a:spLocks noChangeArrowheads="1"/>
          </p:cNvSpPr>
          <p:nvPr/>
        </p:nvSpPr>
        <p:spPr bwMode="auto">
          <a:xfrm>
            <a:off x="111966" y="6442513"/>
            <a:ext cx="3683000" cy="29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1pPr>
            <a:lvl2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2pPr>
            <a:lvl3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3pPr>
            <a:lvl4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4pPr>
            <a:lvl5pPr algn="l">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5pPr>
            <a:lvl6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6pPr>
            <a:lvl7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7pPr>
            <a:lvl8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8pPr>
            <a:lvl9pPr eaLnBrk="0" fontAlgn="base" hangingPunct="0">
              <a:spcBef>
                <a:spcPct val="0"/>
              </a:spcBef>
              <a:spcAft>
                <a:spcPct val="0"/>
              </a:spcAft>
              <a:tabLst>
                <a:tab pos="723900" algn="l"/>
                <a:tab pos="1447800" algn="l"/>
                <a:tab pos="2171700" algn="l"/>
                <a:tab pos="2895600" algn="l"/>
                <a:tab pos="3619500" algn="l"/>
                <a:tab pos="4343400" algn="l"/>
                <a:tab pos="5067300" algn="l"/>
                <a:tab pos="5791200" algn="l"/>
                <a:tab pos="6515100" algn="l"/>
                <a:tab pos="7239000" algn="l"/>
              </a:tabLst>
              <a:defRPr sz="2400">
                <a:solidFill>
                  <a:schemeClr val="tx1"/>
                </a:solidFill>
                <a:latin typeface="Times"/>
              </a:defRPr>
            </a:lvl9pPr>
          </a:lstStyle>
          <a:p>
            <a:pPr>
              <a:lnSpc>
                <a:spcPct val="97000"/>
              </a:lnSpc>
              <a:buClr>
                <a:srgbClr val="FFFFFF"/>
              </a:buClr>
              <a:buSzPct val="45000"/>
              <a:buFont typeface="StarSymbol" charset="0"/>
              <a:buNone/>
              <a:defRPr/>
            </a:pPr>
            <a:r>
              <a:rPr lang="en-GB" sz="2000" dirty="0" err="1">
                <a:solidFill>
                  <a:schemeClr val="bg1"/>
                </a:solidFill>
                <a:latin typeface="Calibri Light"/>
              </a:rPr>
              <a:t>Toren</a:t>
            </a:r>
            <a:r>
              <a:rPr lang="en-GB" sz="2000" dirty="0">
                <a:solidFill>
                  <a:schemeClr val="bg1"/>
                </a:solidFill>
                <a:latin typeface="Calibri Light"/>
              </a:rPr>
              <a:t> and Blanc  2009</a:t>
            </a:r>
          </a:p>
        </p:txBody>
      </p:sp>
    </p:spTree>
    <p:extLst>
      <p:ext uri="{BB962C8B-B14F-4D97-AF65-F5344CB8AC3E}">
        <p14:creationId xmlns:p14="http://schemas.microsoft.com/office/powerpoint/2010/main" val="985304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www.southernlumber.com/media/4425/wood_carver-573x3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70" y="1496593"/>
            <a:ext cx="3452812" cy="2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4" descr="http://flmedinternational.com/images/textil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492" y="1550989"/>
            <a:ext cx="2844800" cy="240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descr="http://5104977c97143609d801-07b6f4adc6e86f248009155dde0ea38a.r46.cf1.rackcdn.com/blog/wp-content/uploads/2013/04/shutterstock_77590927.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36365" y="1404938"/>
            <a:ext cx="2807636" cy="2736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8" descr="http://www.scienceclarified.com/photos/crustaceans-298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5144" y="3885360"/>
            <a:ext cx="3681412" cy="245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3"/>
          <p:cNvSpPr>
            <a:spLocks noGrp="1"/>
          </p:cNvSpPr>
          <p:nvPr>
            <p:ph type="title"/>
          </p:nvPr>
        </p:nvSpPr>
        <p:spPr>
          <a:xfrm>
            <a:off x="158753" y="-157786"/>
            <a:ext cx="7543800" cy="1450757"/>
          </a:xfrm>
        </p:spPr>
        <p:txBody>
          <a:bodyPr rtlCol="0">
            <a:normAutofit/>
          </a:bodyPr>
          <a:lstStyle/>
          <a:p>
            <a:pPr>
              <a:defRPr/>
            </a:pPr>
            <a:r>
              <a:rPr lang="en-US" sz="4400" dirty="0" smtClean="0"/>
              <a:t>What do these have in common?</a:t>
            </a:r>
            <a:endParaRPr lang="en-US" sz="4400" dirty="0"/>
          </a:p>
        </p:txBody>
      </p:sp>
      <p:pic>
        <p:nvPicPr>
          <p:cNvPr id="43015" name="Picture 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53341" y="3880534"/>
            <a:ext cx="3130551" cy="2417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47044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a:defRPr/>
            </a:pPr>
            <a:r>
              <a:rPr lang="en-US" dirty="0" smtClean="0"/>
              <a:t>When to do obstruction testing for Occupational Asthma?</a:t>
            </a:r>
            <a:endParaRPr lang="en-US" dirty="0"/>
          </a:p>
        </p:txBody>
      </p:sp>
      <p:sp>
        <p:nvSpPr>
          <p:cNvPr id="3" name="Content Placeholder 2"/>
          <p:cNvSpPr>
            <a:spLocks noGrp="1"/>
          </p:cNvSpPr>
          <p:nvPr>
            <p:ph idx="1"/>
          </p:nvPr>
        </p:nvSpPr>
        <p:spPr/>
        <p:txBody>
          <a:bodyPr rtlCol="0">
            <a:normAutofit/>
          </a:bodyPr>
          <a:lstStyle/>
          <a:p>
            <a:pPr>
              <a:lnSpc>
                <a:spcPct val="100000"/>
              </a:lnSpc>
              <a:spcBef>
                <a:spcPts val="0"/>
              </a:spcBef>
              <a:spcAft>
                <a:spcPts val="0"/>
              </a:spcAft>
              <a:buClr>
                <a:srgbClr val="C00000"/>
              </a:buClr>
              <a:defRPr/>
            </a:pPr>
            <a:r>
              <a:rPr lang="en-US" sz="2800" dirty="0"/>
              <a:t>Preferably performed toward the end of a typical work week and within 24 </a:t>
            </a:r>
            <a:r>
              <a:rPr lang="en-US" sz="2800" dirty="0" err="1"/>
              <a:t>hr</a:t>
            </a:r>
            <a:r>
              <a:rPr lang="en-US" sz="2800" dirty="0"/>
              <a:t> of the occurrence of symptoms</a:t>
            </a:r>
          </a:p>
        </p:txBody>
      </p:sp>
    </p:spTree>
    <p:extLst>
      <p:ext uri="{BB962C8B-B14F-4D97-AF65-F5344CB8AC3E}">
        <p14:creationId xmlns:p14="http://schemas.microsoft.com/office/powerpoint/2010/main" val="1551929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smtClean="0"/>
              <a:t>Active panel patients with DM</a:t>
            </a:r>
            <a:endParaRPr lang="en-US" dirty="0"/>
          </a:p>
        </p:txBody>
      </p:sp>
      <p:pic>
        <p:nvPicPr>
          <p:cNvPr id="501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77409"/>
            <a:ext cx="9144000" cy="5536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3446148" y="822247"/>
            <a:ext cx="2297424" cy="461665"/>
          </a:xfrm>
          <a:prstGeom prst="rect">
            <a:avLst/>
          </a:prstGeom>
          <a:solidFill>
            <a:schemeClr val="bg1"/>
          </a:solidFill>
        </p:spPr>
        <p:txBody>
          <a:bodyPr wrap="none" rtlCol="0">
            <a:spAutoFit/>
          </a:bodyPr>
          <a:lstStyle/>
          <a:p>
            <a:r>
              <a:rPr lang="en-US" sz="2400" dirty="0"/>
              <a:t>Non-eosinophilic</a:t>
            </a:r>
          </a:p>
        </p:txBody>
      </p:sp>
      <p:sp>
        <p:nvSpPr>
          <p:cNvPr id="17" name="Oval 16"/>
          <p:cNvSpPr/>
          <p:nvPr/>
        </p:nvSpPr>
        <p:spPr>
          <a:xfrm>
            <a:off x="5987088" y="1177618"/>
            <a:ext cx="2691075" cy="91961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Occupational (non-sensitized)</a:t>
            </a:r>
          </a:p>
        </p:txBody>
      </p:sp>
      <p:sp>
        <p:nvSpPr>
          <p:cNvPr id="19" name="TextBox 18"/>
          <p:cNvSpPr txBox="1"/>
          <p:nvPr/>
        </p:nvSpPr>
        <p:spPr>
          <a:xfrm>
            <a:off x="48949" y="175916"/>
            <a:ext cx="5754516" cy="646331"/>
          </a:xfrm>
          <a:prstGeom prst="rect">
            <a:avLst/>
          </a:prstGeom>
          <a:noFill/>
        </p:spPr>
        <p:txBody>
          <a:bodyPr wrap="square" rtlCol="0">
            <a:spAutoFit/>
          </a:bodyPr>
          <a:lstStyle/>
          <a:p>
            <a:r>
              <a:rPr lang="en-US" sz="3600" b="1">
                <a:solidFill>
                  <a:schemeClr val="tx1">
                    <a:lumMod val="75000"/>
                    <a:lumOff val="25000"/>
                  </a:schemeClr>
                </a:solidFill>
                <a:latin typeface="+mj-lt"/>
                <a:cs typeface="Cambria"/>
              </a:rPr>
              <a:t>Asthma Phenotypes</a:t>
            </a:r>
            <a:endParaRPr lang="en-US" sz="3600">
              <a:solidFill>
                <a:schemeClr val="tx1">
                  <a:lumMod val="75000"/>
                  <a:lumOff val="25000"/>
                </a:schemeClr>
              </a:solidFill>
              <a:latin typeface="+mj-lt"/>
            </a:endParaRPr>
          </a:p>
        </p:txBody>
      </p:sp>
      <p:sp>
        <p:nvSpPr>
          <p:cNvPr id="20" name="Rectangle 19"/>
          <p:cNvSpPr/>
          <p:nvPr/>
        </p:nvSpPr>
        <p:spPr>
          <a:xfrm>
            <a:off x="-6005" y="3625484"/>
            <a:ext cx="9144000" cy="2804949"/>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rot="16200000">
            <a:off x="-482298" y="3414692"/>
            <a:ext cx="1460656" cy="461665"/>
          </a:xfrm>
          <a:prstGeom prst="rect">
            <a:avLst/>
          </a:prstGeom>
          <a:solidFill>
            <a:schemeClr val="bg1"/>
          </a:solidFill>
        </p:spPr>
        <p:txBody>
          <a:bodyPr wrap="none" rtlCol="0">
            <a:spAutoFit/>
          </a:bodyPr>
          <a:lstStyle/>
          <a:p>
            <a:r>
              <a:rPr lang="en-US" sz="2400" dirty="0"/>
              <a:t>Childhood</a:t>
            </a:r>
          </a:p>
        </p:txBody>
      </p:sp>
      <p:sp>
        <p:nvSpPr>
          <p:cNvPr id="22" name="Oval 21"/>
          <p:cNvSpPr/>
          <p:nvPr/>
        </p:nvSpPr>
        <p:spPr>
          <a:xfrm>
            <a:off x="727788" y="4169360"/>
            <a:ext cx="4117801" cy="82337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Allergic</a:t>
            </a:r>
          </a:p>
        </p:txBody>
      </p:sp>
      <p:sp>
        <p:nvSpPr>
          <p:cNvPr id="23" name="Oval 22"/>
          <p:cNvSpPr/>
          <p:nvPr/>
        </p:nvSpPr>
        <p:spPr>
          <a:xfrm>
            <a:off x="4380614" y="4027882"/>
            <a:ext cx="4163953" cy="7801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Intrinsic</a:t>
            </a:r>
          </a:p>
        </p:txBody>
      </p:sp>
      <p:sp>
        <p:nvSpPr>
          <p:cNvPr id="24" name="TextBox 23"/>
          <p:cNvSpPr txBox="1"/>
          <p:nvPr/>
        </p:nvSpPr>
        <p:spPr>
          <a:xfrm rot="5400000">
            <a:off x="8479230" y="3394652"/>
            <a:ext cx="859531" cy="461665"/>
          </a:xfrm>
          <a:prstGeom prst="rect">
            <a:avLst/>
          </a:prstGeom>
          <a:solidFill>
            <a:schemeClr val="bg1"/>
          </a:solidFill>
        </p:spPr>
        <p:txBody>
          <a:bodyPr wrap="none" rtlCol="0">
            <a:spAutoFit/>
          </a:bodyPr>
          <a:lstStyle/>
          <a:p>
            <a:r>
              <a:rPr lang="en-US" sz="2400" dirty="0"/>
              <a:t>Adult</a:t>
            </a:r>
          </a:p>
        </p:txBody>
      </p:sp>
      <p:sp>
        <p:nvSpPr>
          <p:cNvPr id="25" name="TextBox 24"/>
          <p:cNvSpPr txBox="1"/>
          <p:nvPr/>
        </p:nvSpPr>
        <p:spPr>
          <a:xfrm>
            <a:off x="3736226" y="5949057"/>
            <a:ext cx="1671548" cy="461665"/>
          </a:xfrm>
          <a:prstGeom prst="rect">
            <a:avLst/>
          </a:prstGeom>
          <a:solidFill>
            <a:schemeClr val="bg1"/>
          </a:solidFill>
        </p:spPr>
        <p:txBody>
          <a:bodyPr wrap="none" rtlCol="0">
            <a:spAutoFit/>
          </a:bodyPr>
          <a:lstStyle/>
          <a:p>
            <a:r>
              <a:rPr lang="en-US" sz="2400" dirty="0"/>
              <a:t>Eosinophilic</a:t>
            </a:r>
          </a:p>
        </p:txBody>
      </p:sp>
      <p:sp>
        <p:nvSpPr>
          <p:cNvPr id="13" name="Oval 12"/>
          <p:cNvSpPr/>
          <p:nvPr/>
        </p:nvSpPr>
        <p:spPr>
          <a:xfrm>
            <a:off x="4376683" y="4648587"/>
            <a:ext cx="2393388" cy="92000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Occupational (sensitized)</a:t>
            </a:r>
          </a:p>
        </p:txBody>
      </p:sp>
    </p:spTree>
    <p:extLst>
      <p:ext uri="{BB962C8B-B14F-4D97-AF65-F5344CB8AC3E}">
        <p14:creationId xmlns:p14="http://schemas.microsoft.com/office/powerpoint/2010/main" val="146709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normAutofit/>
          </a:bodyPr>
          <a:lstStyle/>
          <a:p>
            <a:r>
              <a:rPr lang="en-US" sz="2800" dirty="0"/>
              <a:t>Spouse employee of Roche/Genentech</a:t>
            </a:r>
          </a:p>
        </p:txBody>
      </p:sp>
    </p:spTree>
    <p:extLst>
      <p:ext uri="{BB962C8B-B14F-4D97-AF65-F5344CB8AC3E}">
        <p14:creationId xmlns:p14="http://schemas.microsoft.com/office/powerpoint/2010/main" val="23495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cs typeface="Calibri" pitchFamily="34" charset="0"/>
              </a:rPr>
              <a:t>What’s the Asthma Phenotype?</a:t>
            </a:r>
            <a:br>
              <a:rPr lang="en-US" dirty="0">
                <a:cs typeface="Calibri" pitchFamily="34" charset="0"/>
              </a:rPr>
            </a:br>
            <a:endParaRPr lang="en-US" dirty="0">
              <a:latin typeface="+mn-lt"/>
            </a:endParaRPr>
          </a:p>
        </p:txBody>
      </p:sp>
      <p:sp>
        <p:nvSpPr>
          <p:cNvPr id="3" name="Content Placeholder 2"/>
          <p:cNvSpPr>
            <a:spLocks noGrp="1"/>
          </p:cNvSpPr>
          <p:nvPr>
            <p:ph idx="1"/>
          </p:nvPr>
        </p:nvSpPr>
        <p:spPr/>
        <p:txBody>
          <a:bodyPr>
            <a:normAutofit/>
          </a:bodyPr>
          <a:lstStyle/>
          <a:p>
            <a:r>
              <a:rPr lang="en-US" sz="2400" dirty="0" smtClean="0"/>
              <a:t>34 year old man</a:t>
            </a:r>
          </a:p>
          <a:p>
            <a:r>
              <a:rPr lang="en-US" sz="2400" dirty="0" smtClean="0"/>
              <a:t>Persistent rhinitis at age 30, watery rhinorrhea</a:t>
            </a:r>
          </a:p>
          <a:p>
            <a:r>
              <a:rPr lang="en-US" sz="2400" dirty="0" smtClean="0"/>
              <a:t>Cough, wheeze</a:t>
            </a:r>
          </a:p>
          <a:p>
            <a:r>
              <a:rPr lang="en-US" sz="2400" dirty="0" smtClean="0"/>
              <a:t>Sudden acute event requiring ED visit</a:t>
            </a:r>
          </a:p>
          <a:p>
            <a:r>
              <a:rPr lang="en-US" sz="2400" dirty="0" smtClean="0"/>
              <a:t>No previous history of asthma</a:t>
            </a:r>
            <a:endParaRPr lang="en-US" sz="2400" dirty="0"/>
          </a:p>
        </p:txBody>
      </p:sp>
    </p:spTree>
    <p:extLst>
      <p:ext uri="{BB962C8B-B14F-4D97-AF65-F5344CB8AC3E}">
        <p14:creationId xmlns:p14="http://schemas.microsoft.com/office/powerpoint/2010/main" val="31381838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30" y="1365504"/>
            <a:ext cx="5220086" cy="376716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2765" y="1144974"/>
            <a:ext cx="4700092" cy="4208222"/>
          </a:xfrm>
          <a:prstGeom prst="rect">
            <a:avLst/>
          </a:prstGeom>
        </p:spPr>
      </p:pic>
      <p:sp>
        <p:nvSpPr>
          <p:cNvPr id="6" name="Rectangle 5"/>
          <p:cNvSpPr/>
          <p:nvPr/>
        </p:nvSpPr>
        <p:spPr>
          <a:xfrm>
            <a:off x="4694026" y="1280444"/>
            <a:ext cx="865632" cy="19507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88457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43251" y="2000251"/>
            <a:ext cx="2857500" cy="2857500"/>
          </a:xfrm>
          <a:prstGeom prst="rect">
            <a:avLst/>
          </a:prstGeom>
        </p:spPr>
      </p:pic>
    </p:spTree>
    <p:extLst>
      <p:ext uri="{BB962C8B-B14F-4D97-AF65-F5344CB8AC3E}">
        <p14:creationId xmlns:p14="http://schemas.microsoft.com/office/powerpoint/2010/main" val="27443349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317" y="1170735"/>
            <a:ext cx="4418130" cy="44181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1447" y="1330224"/>
            <a:ext cx="4236076" cy="4099153"/>
          </a:xfrm>
          <a:prstGeom prst="rect">
            <a:avLst/>
          </a:prstGeom>
        </p:spPr>
      </p:pic>
      <p:sp>
        <p:nvSpPr>
          <p:cNvPr id="6" name="Rectangle 15"/>
          <p:cNvSpPr>
            <a:spLocks noChangeArrowheads="1"/>
          </p:cNvSpPr>
          <p:nvPr/>
        </p:nvSpPr>
        <p:spPr bwMode="auto">
          <a:xfrm>
            <a:off x="172052" y="6339813"/>
            <a:ext cx="181453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eaLnBrk="1" hangingPunct="1"/>
            <a:r>
              <a:rPr lang="en-US" b="1" dirty="0">
                <a:solidFill>
                  <a:schemeClr val="bg1"/>
                </a:solidFill>
              </a:rPr>
              <a:t>B. </a:t>
            </a:r>
            <a:r>
              <a:rPr lang="en-US" b="1" dirty="0" err="1">
                <a:solidFill>
                  <a:schemeClr val="bg1"/>
                </a:solidFill>
              </a:rPr>
              <a:t>Ghorayeb</a:t>
            </a:r>
            <a:r>
              <a:rPr lang="en-US" b="1" dirty="0">
                <a:solidFill>
                  <a:schemeClr val="bg1"/>
                </a:solidFill>
              </a:rPr>
              <a:t>, MD</a:t>
            </a:r>
            <a:endParaRPr lang="en-US" dirty="0">
              <a:solidFill>
                <a:schemeClr val="bg1"/>
              </a:solidFill>
            </a:endParaRPr>
          </a:p>
        </p:txBody>
      </p:sp>
    </p:spTree>
    <p:extLst>
      <p:ext uri="{BB962C8B-B14F-4D97-AF65-F5344CB8AC3E}">
        <p14:creationId xmlns:p14="http://schemas.microsoft.com/office/powerpoint/2010/main" val="2908726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Case:  Diagnosis</a:t>
            </a:r>
            <a:endParaRPr lang="en-US" dirty="0">
              <a:latin typeface="+mn-lt"/>
            </a:endParaRPr>
          </a:p>
        </p:txBody>
      </p:sp>
      <p:sp>
        <p:nvSpPr>
          <p:cNvPr id="3" name="Content Placeholder 2"/>
          <p:cNvSpPr>
            <a:spLocks noGrp="1"/>
          </p:cNvSpPr>
          <p:nvPr>
            <p:ph idx="1"/>
          </p:nvPr>
        </p:nvSpPr>
        <p:spPr/>
        <p:txBody>
          <a:bodyPr>
            <a:normAutofit fontScale="77500" lnSpcReduction="20000"/>
          </a:bodyPr>
          <a:lstStyle/>
          <a:p>
            <a:r>
              <a:rPr lang="en-US" sz="2800" dirty="0"/>
              <a:t>Exacerbation after ingestion of aspirin or other non-NSAIDs</a:t>
            </a:r>
          </a:p>
          <a:p>
            <a:r>
              <a:rPr lang="en-US" sz="2800" dirty="0"/>
              <a:t>Starts with intractable nasal congestion and watery rhinorrhea</a:t>
            </a:r>
          </a:p>
          <a:p>
            <a:r>
              <a:rPr lang="en-US" sz="2800" dirty="0"/>
              <a:t>Refractory to pharmacologic </a:t>
            </a:r>
            <a:r>
              <a:rPr lang="en-US" sz="2800" dirty="0" smtClean="0"/>
              <a:t>Treatment</a:t>
            </a:r>
            <a:endParaRPr lang="en-US" sz="2800" dirty="0"/>
          </a:p>
          <a:p>
            <a:r>
              <a:rPr lang="en-US" sz="2800" dirty="0"/>
              <a:t>Progressive, may become associated with anosmia </a:t>
            </a:r>
          </a:p>
          <a:p>
            <a:r>
              <a:rPr lang="en-US" sz="2800" dirty="0"/>
              <a:t>Specific </a:t>
            </a:r>
            <a:r>
              <a:rPr lang="en-US" sz="2800" dirty="0" err="1"/>
              <a:t>IgE</a:t>
            </a:r>
            <a:r>
              <a:rPr lang="en-US" sz="2800" dirty="0"/>
              <a:t> tests negative</a:t>
            </a:r>
          </a:p>
          <a:p>
            <a:r>
              <a:rPr lang="en-US" sz="2800" dirty="0"/>
              <a:t>Nasal polyposis</a:t>
            </a:r>
          </a:p>
          <a:p>
            <a:r>
              <a:rPr lang="en-US" sz="2800" dirty="0"/>
              <a:t>Total or near-total opacification of the sinus cavities (on CT) </a:t>
            </a:r>
          </a:p>
          <a:p>
            <a:r>
              <a:rPr lang="en-US" sz="2800" dirty="0"/>
              <a:t>An individual with rapid onset of a severe attack with no previous insult who necessitates acute emergency care, intensive care unit admission, or endotracheal intubation</a:t>
            </a:r>
          </a:p>
        </p:txBody>
      </p:sp>
    </p:spTree>
    <p:extLst>
      <p:ext uri="{BB962C8B-B14F-4D97-AF65-F5344CB8AC3E}">
        <p14:creationId xmlns:p14="http://schemas.microsoft.com/office/powerpoint/2010/main" val="485648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Asthma-Exacerbated Asthma</a:t>
            </a:r>
            <a:endParaRPr lang="en-US" dirty="0"/>
          </a:p>
        </p:txBody>
      </p:sp>
      <p:sp>
        <p:nvSpPr>
          <p:cNvPr id="9" name="Freeform 8"/>
          <p:cNvSpPr/>
          <p:nvPr/>
        </p:nvSpPr>
        <p:spPr>
          <a:xfrm>
            <a:off x="297014" y="2474107"/>
            <a:ext cx="2202025" cy="2761861"/>
          </a:xfrm>
          <a:custGeom>
            <a:avLst/>
            <a:gdLst>
              <a:gd name="connsiteX0" fmla="*/ 1543280 w 2009811"/>
              <a:gd name="connsiteY0" fmla="*/ 0 h 2750815"/>
              <a:gd name="connsiteX1" fmla="*/ 1431313 w 2009811"/>
              <a:gd name="connsiteY1" fmla="*/ 429208 h 2750815"/>
              <a:gd name="connsiteX2" fmla="*/ 1188717 w 2009811"/>
              <a:gd name="connsiteY2" fmla="*/ 895739 h 2750815"/>
              <a:gd name="connsiteX3" fmla="*/ 703525 w 2009811"/>
              <a:gd name="connsiteY3" fmla="*/ 1586204 h 2750815"/>
              <a:gd name="connsiteX4" fmla="*/ 143689 w 2009811"/>
              <a:gd name="connsiteY4" fmla="*/ 1679510 h 2750815"/>
              <a:gd name="connsiteX5" fmla="*/ 13060 w 2009811"/>
              <a:gd name="connsiteY5" fmla="*/ 1698171 h 2750815"/>
              <a:gd name="connsiteX6" fmla="*/ 13060 w 2009811"/>
              <a:gd name="connsiteY6" fmla="*/ 1754155 h 2750815"/>
              <a:gd name="connsiteX7" fmla="*/ 87705 w 2009811"/>
              <a:gd name="connsiteY7" fmla="*/ 1828800 h 2750815"/>
              <a:gd name="connsiteX8" fmla="*/ 274317 w 2009811"/>
              <a:gd name="connsiteY8" fmla="*/ 1866122 h 2750815"/>
              <a:gd name="connsiteX9" fmla="*/ 535574 w 2009811"/>
              <a:gd name="connsiteY9" fmla="*/ 1847461 h 2750815"/>
              <a:gd name="connsiteX10" fmla="*/ 274317 w 2009811"/>
              <a:gd name="connsiteY10" fmla="*/ 2071396 h 2750815"/>
              <a:gd name="connsiteX11" fmla="*/ 125027 w 2009811"/>
              <a:gd name="connsiteY11" fmla="*/ 2202024 h 2750815"/>
              <a:gd name="connsiteX12" fmla="*/ 69044 w 2009811"/>
              <a:gd name="connsiteY12" fmla="*/ 2276669 h 2750815"/>
              <a:gd name="connsiteX13" fmla="*/ 69044 w 2009811"/>
              <a:gd name="connsiteY13" fmla="*/ 2351314 h 2750815"/>
              <a:gd name="connsiteX14" fmla="*/ 292978 w 2009811"/>
              <a:gd name="connsiteY14" fmla="*/ 2220686 h 2750815"/>
              <a:gd name="connsiteX15" fmla="*/ 535574 w 2009811"/>
              <a:gd name="connsiteY15" fmla="*/ 1996751 h 2750815"/>
              <a:gd name="connsiteX16" fmla="*/ 572897 w 2009811"/>
              <a:gd name="connsiteY16" fmla="*/ 2034073 h 2750815"/>
              <a:gd name="connsiteX17" fmla="*/ 274317 w 2009811"/>
              <a:gd name="connsiteY17" fmla="*/ 2332653 h 2750815"/>
              <a:gd name="connsiteX18" fmla="*/ 106366 w 2009811"/>
              <a:gd name="connsiteY18" fmla="*/ 2519265 h 2750815"/>
              <a:gd name="connsiteX19" fmla="*/ 162350 w 2009811"/>
              <a:gd name="connsiteY19" fmla="*/ 2556588 h 2750815"/>
              <a:gd name="connsiteX20" fmla="*/ 367623 w 2009811"/>
              <a:gd name="connsiteY20" fmla="*/ 2407298 h 2750815"/>
              <a:gd name="connsiteX21" fmla="*/ 647542 w 2009811"/>
              <a:gd name="connsiteY21" fmla="*/ 2183363 h 2750815"/>
              <a:gd name="connsiteX22" fmla="*/ 703525 w 2009811"/>
              <a:gd name="connsiteY22" fmla="*/ 2220686 h 2750815"/>
              <a:gd name="connsiteX23" fmla="*/ 367623 w 2009811"/>
              <a:gd name="connsiteY23" fmla="*/ 2537926 h 2750815"/>
              <a:gd name="connsiteX24" fmla="*/ 348962 w 2009811"/>
              <a:gd name="connsiteY24" fmla="*/ 2593910 h 2750815"/>
              <a:gd name="connsiteX25" fmla="*/ 367623 w 2009811"/>
              <a:gd name="connsiteY25" fmla="*/ 2631233 h 2750815"/>
              <a:gd name="connsiteX26" fmla="*/ 684864 w 2009811"/>
              <a:gd name="connsiteY26" fmla="*/ 2425959 h 2750815"/>
              <a:gd name="connsiteX27" fmla="*/ 852815 w 2009811"/>
              <a:gd name="connsiteY27" fmla="*/ 2276669 h 2750815"/>
              <a:gd name="connsiteX28" fmla="*/ 740848 w 2009811"/>
              <a:gd name="connsiteY28" fmla="*/ 2593910 h 2750815"/>
              <a:gd name="connsiteX29" fmla="*/ 759509 w 2009811"/>
              <a:gd name="connsiteY29" fmla="*/ 2705878 h 2750815"/>
              <a:gd name="connsiteX30" fmla="*/ 815493 w 2009811"/>
              <a:gd name="connsiteY30" fmla="*/ 2724539 h 2750815"/>
              <a:gd name="connsiteX31" fmla="*/ 964782 w 2009811"/>
              <a:gd name="connsiteY31" fmla="*/ 2351314 h 2750815"/>
              <a:gd name="connsiteX32" fmla="*/ 1039427 w 2009811"/>
              <a:gd name="connsiteY32" fmla="*/ 2071396 h 2750815"/>
              <a:gd name="connsiteX33" fmla="*/ 1114072 w 2009811"/>
              <a:gd name="connsiteY33" fmla="*/ 1735494 h 2750815"/>
              <a:gd name="connsiteX34" fmla="*/ 1636586 w 2009811"/>
              <a:gd name="connsiteY34" fmla="*/ 1156996 h 2750815"/>
              <a:gd name="connsiteX35" fmla="*/ 2009811 w 2009811"/>
              <a:gd name="connsiteY35" fmla="*/ 391886 h 2750815"/>
              <a:gd name="connsiteX36" fmla="*/ 2009811 w 2009811"/>
              <a:gd name="connsiteY36" fmla="*/ 391886 h 275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09811" h="2750815">
                <a:moveTo>
                  <a:pt x="1543280" y="0"/>
                </a:moveTo>
                <a:cubicBezTo>
                  <a:pt x="1516843" y="139959"/>
                  <a:pt x="1490407" y="279918"/>
                  <a:pt x="1431313" y="429208"/>
                </a:cubicBezTo>
                <a:cubicBezTo>
                  <a:pt x="1372219" y="578498"/>
                  <a:pt x="1310015" y="702906"/>
                  <a:pt x="1188717" y="895739"/>
                </a:cubicBezTo>
                <a:cubicBezTo>
                  <a:pt x="1067419" y="1088572"/>
                  <a:pt x="877696" y="1455576"/>
                  <a:pt x="703525" y="1586204"/>
                </a:cubicBezTo>
                <a:cubicBezTo>
                  <a:pt x="529354" y="1716833"/>
                  <a:pt x="258766" y="1660849"/>
                  <a:pt x="143689" y="1679510"/>
                </a:cubicBezTo>
                <a:cubicBezTo>
                  <a:pt x="28611" y="1698171"/>
                  <a:pt x="34831" y="1685730"/>
                  <a:pt x="13060" y="1698171"/>
                </a:cubicBezTo>
                <a:cubicBezTo>
                  <a:pt x="-8712" y="1710612"/>
                  <a:pt x="619" y="1732384"/>
                  <a:pt x="13060" y="1754155"/>
                </a:cubicBezTo>
                <a:cubicBezTo>
                  <a:pt x="25501" y="1775927"/>
                  <a:pt x="44162" y="1810139"/>
                  <a:pt x="87705" y="1828800"/>
                </a:cubicBezTo>
                <a:cubicBezTo>
                  <a:pt x="131248" y="1847461"/>
                  <a:pt x="199672" y="1863012"/>
                  <a:pt x="274317" y="1866122"/>
                </a:cubicBezTo>
                <a:cubicBezTo>
                  <a:pt x="348962" y="1869232"/>
                  <a:pt x="535574" y="1813249"/>
                  <a:pt x="535574" y="1847461"/>
                </a:cubicBezTo>
                <a:cubicBezTo>
                  <a:pt x="535574" y="1881673"/>
                  <a:pt x="342741" y="2012302"/>
                  <a:pt x="274317" y="2071396"/>
                </a:cubicBezTo>
                <a:cubicBezTo>
                  <a:pt x="205892" y="2130490"/>
                  <a:pt x="159239" y="2167812"/>
                  <a:pt x="125027" y="2202024"/>
                </a:cubicBezTo>
                <a:cubicBezTo>
                  <a:pt x="90815" y="2236236"/>
                  <a:pt x="78374" y="2251787"/>
                  <a:pt x="69044" y="2276669"/>
                </a:cubicBezTo>
                <a:cubicBezTo>
                  <a:pt x="59714" y="2301551"/>
                  <a:pt x="31722" y="2360645"/>
                  <a:pt x="69044" y="2351314"/>
                </a:cubicBezTo>
                <a:cubicBezTo>
                  <a:pt x="106366" y="2341983"/>
                  <a:pt x="215223" y="2279780"/>
                  <a:pt x="292978" y="2220686"/>
                </a:cubicBezTo>
                <a:cubicBezTo>
                  <a:pt x="370733" y="2161592"/>
                  <a:pt x="488921" y="2027853"/>
                  <a:pt x="535574" y="1996751"/>
                </a:cubicBezTo>
                <a:cubicBezTo>
                  <a:pt x="582227" y="1965649"/>
                  <a:pt x="616440" y="1978089"/>
                  <a:pt x="572897" y="2034073"/>
                </a:cubicBezTo>
                <a:cubicBezTo>
                  <a:pt x="529354" y="2090057"/>
                  <a:pt x="352072" y="2251788"/>
                  <a:pt x="274317" y="2332653"/>
                </a:cubicBezTo>
                <a:cubicBezTo>
                  <a:pt x="196562" y="2413518"/>
                  <a:pt x="125027" y="2481943"/>
                  <a:pt x="106366" y="2519265"/>
                </a:cubicBezTo>
                <a:cubicBezTo>
                  <a:pt x="87705" y="2556587"/>
                  <a:pt x="118807" y="2575249"/>
                  <a:pt x="162350" y="2556588"/>
                </a:cubicBezTo>
                <a:cubicBezTo>
                  <a:pt x="205893" y="2537927"/>
                  <a:pt x="286758" y="2469502"/>
                  <a:pt x="367623" y="2407298"/>
                </a:cubicBezTo>
                <a:cubicBezTo>
                  <a:pt x="448488" y="2345094"/>
                  <a:pt x="591558" y="2214465"/>
                  <a:pt x="647542" y="2183363"/>
                </a:cubicBezTo>
                <a:cubicBezTo>
                  <a:pt x="703526" y="2152261"/>
                  <a:pt x="750178" y="2161592"/>
                  <a:pt x="703525" y="2220686"/>
                </a:cubicBezTo>
                <a:cubicBezTo>
                  <a:pt x="656872" y="2279780"/>
                  <a:pt x="426717" y="2475722"/>
                  <a:pt x="367623" y="2537926"/>
                </a:cubicBezTo>
                <a:cubicBezTo>
                  <a:pt x="308529" y="2600130"/>
                  <a:pt x="348962" y="2578359"/>
                  <a:pt x="348962" y="2593910"/>
                </a:cubicBezTo>
                <a:cubicBezTo>
                  <a:pt x="348962" y="2609461"/>
                  <a:pt x="311639" y="2659225"/>
                  <a:pt x="367623" y="2631233"/>
                </a:cubicBezTo>
                <a:cubicBezTo>
                  <a:pt x="423607" y="2603241"/>
                  <a:pt x="603999" y="2485053"/>
                  <a:pt x="684864" y="2425959"/>
                </a:cubicBezTo>
                <a:cubicBezTo>
                  <a:pt x="765729" y="2366865"/>
                  <a:pt x="843484" y="2248677"/>
                  <a:pt x="852815" y="2276669"/>
                </a:cubicBezTo>
                <a:cubicBezTo>
                  <a:pt x="862146" y="2304661"/>
                  <a:pt x="756399" y="2522375"/>
                  <a:pt x="740848" y="2593910"/>
                </a:cubicBezTo>
                <a:cubicBezTo>
                  <a:pt x="725297" y="2665445"/>
                  <a:pt x="747068" y="2684107"/>
                  <a:pt x="759509" y="2705878"/>
                </a:cubicBezTo>
                <a:cubicBezTo>
                  <a:pt x="771950" y="2727650"/>
                  <a:pt x="781281" y="2783633"/>
                  <a:pt x="815493" y="2724539"/>
                </a:cubicBezTo>
                <a:cubicBezTo>
                  <a:pt x="849705" y="2665445"/>
                  <a:pt x="927460" y="2460171"/>
                  <a:pt x="964782" y="2351314"/>
                </a:cubicBezTo>
                <a:cubicBezTo>
                  <a:pt x="1002104" y="2242457"/>
                  <a:pt x="1014545" y="2174033"/>
                  <a:pt x="1039427" y="2071396"/>
                </a:cubicBezTo>
                <a:cubicBezTo>
                  <a:pt x="1064309" y="1968759"/>
                  <a:pt x="1014545" y="1887894"/>
                  <a:pt x="1114072" y="1735494"/>
                </a:cubicBezTo>
                <a:cubicBezTo>
                  <a:pt x="1213599" y="1583094"/>
                  <a:pt x="1487296" y="1380931"/>
                  <a:pt x="1636586" y="1156996"/>
                </a:cubicBezTo>
                <a:cubicBezTo>
                  <a:pt x="1785876" y="933061"/>
                  <a:pt x="2009811" y="391886"/>
                  <a:pt x="2009811" y="391886"/>
                </a:cubicBezTo>
                <a:lnTo>
                  <a:pt x="2009811" y="391886"/>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c 9"/>
          <p:cNvSpPr/>
          <p:nvPr/>
        </p:nvSpPr>
        <p:spPr>
          <a:xfrm rot="5400000">
            <a:off x="740647" y="3574832"/>
            <a:ext cx="703014" cy="560412"/>
          </a:xfrm>
          <a:prstGeom prst="arc">
            <a:avLst>
              <a:gd name="adj1" fmla="val 19211666"/>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p:nvPr/>
        </p:nvSpPr>
        <p:spPr>
          <a:xfrm rot="12577669">
            <a:off x="853868" y="4292146"/>
            <a:ext cx="1088318" cy="337379"/>
          </a:xfrm>
          <a:prstGeom prst="arc">
            <a:avLst>
              <a:gd name="adj1" fmla="val 16200000"/>
              <a:gd name="adj2" fmla="val 2049123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Cloud 11"/>
          <p:cNvSpPr/>
          <p:nvPr/>
        </p:nvSpPr>
        <p:spPr>
          <a:xfrm rot="429556">
            <a:off x="1824730" y="2958744"/>
            <a:ext cx="371187" cy="477718"/>
          </a:xfrm>
          <a:prstGeom prst="cloud">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loud 13"/>
          <p:cNvSpPr/>
          <p:nvPr/>
        </p:nvSpPr>
        <p:spPr>
          <a:xfrm rot="429556">
            <a:off x="1917817" y="2729130"/>
            <a:ext cx="371187" cy="477718"/>
          </a:xfrm>
          <a:prstGeom prst="cloud">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loud 14"/>
          <p:cNvSpPr/>
          <p:nvPr/>
        </p:nvSpPr>
        <p:spPr>
          <a:xfrm rot="429556">
            <a:off x="1773799" y="3080951"/>
            <a:ext cx="371187" cy="477718"/>
          </a:xfrm>
          <a:prstGeom prst="cloud">
            <a:avLst/>
          </a:prstGeom>
          <a:solidFill>
            <a:srgbClr val="C00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926786" y="2755404"/>
            <a:ext cx="2717684" cy="2651513"/>
          </a:xfrm>
          <a:custGeom>
            <a:avLst/>
            <a:gdLst>
              <a:gd name="connsiteX0" fmla="*/ 1701413 w 2719195"/>
              <a:gd name="connsiteY0" fmla="*/ 2374558 h 2617154"/>
              <a:gd name="connsiteX1" fmla="*/ 1813380 w 2719195"/>
              <a:gd name="connsiteY1" fmla="*/ 2542509 h 2617154"/>
              <a:gd name="connsiteX2" fmla="*/ 2354556 w 2719195"/>
              <a:gd name="connsiteY2" fmla="*/ 2542509 h 2617154"/>
              <a:gd name="connsiteX3" fmla="*/ 2597152 w 2719195"/>
              <a:gd name="connsiteY3" fmla="*/ 2393219 h 2617154"/>
              <a:gd name="connsiteX4" fmla="*/ 2690458 w 2719195"/>
              <a:gd name="connsiteY4" fmla="*/ 1926688 h 2617154"/>
              <a:gd name="connsiteX5" fmla="*/ 2093299 w 2719195"/>
              <a:gd name="connsiteY5" fmla="*/ 676386 h 2617154"/>
              <a:gd name="connsiteX6" fmla="*/ 1552123 w 2719195"/>
              <a:gd name="connsiteY6" fmla="*/ 135211 h 2617154"/>
              <a:gd name="connsiteX7" fmla="*/ 1216221 w 2719195"/>
              <a:gd name="connsiteY7" fmla="*/ 4582 h 2617154"/>
              <a:gd name="connsiteX8" fmla="*/ 787013 w 2719195"/>
              <a:gd name="connsiteY8" fmla="*/ 247178 h 2617154"/>
              <a:gd name="connsiteX9" fmla="*/ 413788 w 2719195"/>
              <a:gd name="connsiteY9" fmla="*/ 807015 h 2617154"/>
              <a:gd name="connsiteX10" fmla="*/ 171193 w 2719195"/>
              <a:gd name="connsiteY10" fmla="*/ 1404174 h 2617154"/>
              <a:gd name="connsiteX11" fmla="*/ 3241 w 2719195"/>
              <a:gd name="connsiteY11" fmla="*/ 2019994 h 2617154"/>
              <a:gd name="connsiteX12" fmla="*/ 96548 w 2719195"/>
              <a:gd name="connsiteY12" fmla="*/ 2449203 h 2617154"/>
              <a:gd name="connsiteX13" fmla="*/ 507095 w 2719195"/>
              <a:gd name="connsiteY13" fmla="*/ 2579831 h 2617154"/>
              <a:gd name="connsiteX14" fmla="*/ 619062 w 2719195"/>
              <a:gd name="connsiteY14" fmla="*/ 2617154 h 2617154"/>
              <a:gd name="connsiteX0" fmla="*/ 1664090 w 2719195"/>
              <a:gd name="connsiteY0" fmla="*/ 2579832 h 2617154"/>
              <a:gd name="connsiteX1" fmla="*/ 1813380 w 2719195"/>
              <a:gd name="connsiteY1" fmla="*/ 2542509 h 2617154"/>
              <a:gd name="connsiteX2" fmla="*/ 2354556 w 2719195"/>
              <a:gd name="connsiteY2" fmla="*/ 2542509 h 2617154"/>
              <a:gd name="connsiteX3" fmla="*/ 2597152 w 2719195"/>
              <a:gd name="connsiteY3" fmla="*/ 2393219 h 2617154"/>
              <a:gd name="connsiteX4" fmla="*/ 2690458 w 2719195"/>
              <a:gd name="connsiteY4" fmla="*/ 1926688 h 2617154"/>
              <a:gd name="connsiteX5" fmla="*/ 2093299 w 2719195"/>
              <a:gd name="connsiteY5" fmla="*/ 676386 h 2617154"/>
              <a:gd name="connsiteX6" fmla="*/ 1552123 w 2719195"/>
              <a:gd name="connsiteY6" fmla="*/ 135211 h 2617154"/>
              <a:gd name="connsiteX7" fmla="*/ 1216221 w 2719195"/>
              <a:gd name="connsiteY7" fmla="*/ 4582 h 2617154"/>
              <a:gd name="connsiteX8" fmla="*/ 787013 w 2719195"/>
              <a:gd name="connsiteY8" fmla="*/ 247178 h 2617154"/>
              <a:gd name="connsiteX9" fmla="*/ 413788 w 2719195"/>
              <a:gd name="connsiteY9" fmla="*/ 807015 h 2617154"/>
              <a:gd name="connsiteX10" fmla="*/ 171193 w 2719195"/>
              <a:gd name="connsiteY10" fmla="*/ 1404174 h 2617154"/>
              <a:gd name="connsiteX11" fmla="*/ 3241 w 2719195"/>
              <a:gd name="connsiteY11" fmla="*/ 2019994 h 2617154"/>
              <a:gd name="connsiteX12" fmla="*/ 96548 w 2719195"/>
              <a:gd name="connsiteY12" fmla="*/ 2449203 h 2617154"/>
              <a:gd name="connsiteX13" fmla="*/ 507095 w 2719195"/>
              <a:gd name="connsiteY13" fmla="*/ 2579831 h 2617154"/>
              <a:gd name="connsiteX14" fmla="*/ 619062 w 2719195"/>
              <a:gd name="connsiteY14" fmla="*/ 2617154 h 2617154"/>
              <a:gd name="connsiteX0" fmla="*/ 1664090 w 2719195"/>
              <a:gd name="connsiteY0" fmla="*/ 2579832 h 2627218"/>
              <a:gd name="connsiteX1" fmla="*/ 2055976 w 2719195"/>
              <a:gd name="connsiteY1" fmla="*/ 2617153 h 2627218"/>
              <a:gd name="connsiteX2" fmla="*/ 2354556 w 2719195"/>
              <a:gd name="connsiteY2" fmla="*/ 2542509 h 2627218"/>
              <a:gd name="connsiteX3" fmla="*/ 2597152 w 2719195"/>
              <a:gd name="connsiteY3" fmla="*/ 2393219 h 2627218"/>
              <a:gd name="connsiteX4" fmla="*/ 2690458 w 2719195"/>
              <a:gd name="connsiteY4" fmla="*/ 1926688 h 2627218"/>
              <a:gd name="connsiteX5" fmla="*/ 2093299 w 2719195"/>
              <a:gd name="connsiteY5" fmla="*/ 676386 h 2627218"/>
              <a:gd name="connsiteX6" fmla="*/ 1552123 w 2719195"/>
              <a:gd name="connsiteY6" fmla="*/ 135211 h 2627218"/>
              <a:gd name="connsiteX7" fmla="*/ 1216221 w 2719195"/>
              <a:gd name="connsiteY7" fmla="*/ 4582 h 2627218"/>
              <a:gd name="connsiteX8" fmla="*/ 787013 w 2719195"/>
              <a:gd name="connsiteY8" fmla="*/ 247178 h 2627218"/>
              <a:gd name="connsiteX9" fmla="*/ 413788 w 2719195"/>
              <a:gd name="connsiteY9" fmla="*/ 807015 h 2627218"/>
              <a:gd name="connsiteX10" fmla="*/ 171193 w 2719195"/>
              <a:gd name="connsiteY10" fmla="*/ 1404174 h 2627218"/>
              <a:gd name="connsiteX11" fmla="*/ 3241 w 2719195"/>
              <a:gd name="connsiteY11" fmla="*/ 2019994 h 2627218"/>
              <a:gd name="connsiteX12" fmla="*/ 96548 w 2719195"/>
              <a:gd name="connsiteY12" fmla="*/ 2449203 h 2627218"/>
              <a:gd name="connsiteX13" fmla="*/ 507095 w 2719195"/>
              <a:gd name="connsiteY13" fmla="*/ 2579831 h 2627218"/>
              <a:gd name="connsiteX14" fmla="*/ 619062 w 2719195"/>
              <a:gd name="connsiteY14" fmla="*/ 2617154 h 2627218"/>
              <a:gd name="connsiteX0" fmla="*/ 1813380 w 2719195"/>
              <a:gd name="connsiteY0" fmla="*/ 2598493 h 2638159"/>
              <a:gd name="connsiteX1" fmla="*/ 2055976 w 2719195"/>
              <a:gd name="connsiteY1" fmla="*/ 2617153 h 2638159"/>
              <a:gd name="connsiteX2" fmla="*/ 2354556 w 2719195"/>
              <a:gd name="connsiteY2" fmla="*/ 2542509 h 2638159"/>
              <a:gd name="connsiteX3" fmla="*/ 2597152 w 2719195"/>
              <a:gd name="connsiteY3" fmla="*/ 2393219 h 2638159"/>
              <a:gd name="connsiteX4" fmla="*/ 2690458 w 2719195"/>
              <a:gd name="connsiteY4" fmla="*/ 1926688 h 2638159"/>
              <a:gd name="connsiteX5" fmla="*/ 2093299 w 2719195"/>
              <a:gd name="connsiteY5" fmla="*/ 676386 h 2638159"/>
              <a:gd name="connsiteX6" fmla="*/ 1552123 w 2719195"/>
              <a:gd name="connsiteY6" fmla="*/ 135211 h 2638159"/>
              <a:gd name="connsiteX7" fmla="*/ 1216221 w 2719195"/>
              <a:gd name="connsiteY7" fmla="*/ 4582 h 2638159"/>
              <a:gd name="connsiteX8" fmla="*/ 787013 w 2719195"/>
              <a:gd name="connsiteY8" fmla="*/ 247178 h 2638159"/>
              <a:gd name="connsiteX9" fmla="*/ 413788 w 2719195"/>
              <a:gd name="connsiteY9" fmla="*/ 807015 h 2638159"/>
              <a:gd name="connsiteX10" fmla="*/ 171193 w 2719195"/>
              <a:gd name="connsiteY10" fmla="*/ 1404174 h 2638159"/>
              <a:gd name="connsiteX11" fmla="*/ 3241 w 2719195"/>
              <a:gd name="connsiteY11" fmla="*/ 2019994 h 2638159"/>
              <a:gd name="connsiteX12" fmla="*/ 96548 w 2719195"/>
              <a:gd name="connsiteY12" fmla="*/ 2449203 h 2638159"/>
              <a:gd name="connsiteX13" fmla="*/ 507095 w 2719195"/>
              <a:gd name="connsiteY13" fmla="*/ 2579831 h 2638159"/>
              <a:gd name="connsiteX14" fmla="*/ 619062 w 2719195"/>
              <a:gd name="connsiteY14" fmla="*/ 2617154 h 2638159"/>
              <a:gd name="connsiteX0" fmla="*/ 1813168 w 2718983"/>
              <a:gd name="connsiteY0" fmla="*/ 2598493 h 2644759"/>
              <a:gd name="connsiteX1" fmla="*/ 2055764 w 2718983"/>
              <a:gd name="connsiteY1" fmla="*/ 2617153 h 2644759"/>
              <a:gd name="connsiteX2" fmla="*/ 2354344 w 2718983"/>
              <a:gd name="connsiteY2" fmla="*/ 2542509 h 2644759"/>
              <a:gd name="connsiteX3" fmla="*/ 2596940 w 2718983"/>
              <a:gd name="connsiteY3" fmla="*/ 2393219 h 2644759"/>
              <a:gd name="connsiteX4" fmla="*/ 2690246 w 2718983"/>
              <a:gd name="connsiteY4" fmla="*/ 1926688 h 2644759"/>
              <a:gd name="connsiteX5" fmla="*/ 2093087 w 2718983"/>
              <a:gd name="connsiteY5" fmla="*/ 676386 h 2644759"/>
              <a:gd name="connsiteX6" fmla="*/ 1551911 w 2718983"/>
              <a:gd name="connsiteY6" fmla="*/ 135211 h 2644759"/>
              <a:gd name="connsiteX7" fmla="*/ 1216009 w 2718983"/>
              <a:gd name="connsiteY7" fmla="*/ 4582 h 2644759"/>
              <a:gd name="connsiteX8" fmla="*/ 786801 w 2718983"/>
              <a:gd name="connsiteY8" fmla="*/ 247178 h 2644759"/>
              <a:gd name="connsiteX9" fmla="*/ 413576 w 2718983"/>
              <a:gd name="connsiteY9" fmla="*/ 807015 h 2644759"/>
              <a:gd name="connsiteX10" fmla="*/ 170981 w 2718983"/>
              <a:gd name="connsiteY10" fmla="*/ 1404174 h 2644759"/>
              <a:gd name="connsiteX11" fmla="*/ 3029 w 2718983"/>
              <a:gd name="connsiteY11" fmla="*/ 2019994 h 2644759"/>
              <a:gd name="connsiteX12" fmla="*/ 96336 w 2718983"/>
              <a:gd name="connsiteY12" fmla="*/ 2449203 h 2644759"/>
              <a:gd name="connsiteX13" fmla="*/ 488221 w 2718983"/>
              <a:gd name="connsiteY13" fmla="*/ 2635815 h 2644759"/>
              <a:gd name="connsiteX14" fmla="*/ 618850 w 2718983"/>
              <a:gd name="connsiteY14" fmla="*/ 2617154 h 2644759"/>
              <a:gd name="connsiteX0" fmla="*/ 1813168 w 2718983"/>
              <a:gd name="connsiteY0" fmla="*/ 2598493 h 2649638"/>
              <a:gd name="connsiteX1" fmla="*/ 2055764 w 2718983"/>
              <a:gd name="connsiteY1" fmla="*/ 2617153 h 2649638"/>
              <a:gd name="connsiteX2" fmla="*/ 2354344 w 2718983"/>
              <a:gd name="connsiteY2" fmla="*/ 2542509 h 2649638"/>
              <a:gd name="connsiteX3" fmla="*/ 2596940 w 2718983"/>
              <a:gd name="connsiteY3" fmla="*/ 2393219 h 2649638"/>
              <a:gd name="connsiteX4" fmla="*/ 2690246 w 2718983"/>
              <a:gd name="connsiteY4" fmla="*/ 1926688 h 2649638"/>
              <a:gd name="connsiteX5" fmla="*/ 2093087 w 2718983"/>
              <a:gd name="connsiteY5" fmla="*/ 676386 h 2649638"/>
              <a:gd name="connsiteX6" fmla="*/ 1551911 w 2718983"/>
              <a:gd name="connsiteY6" fmla="*/ 135211 h 2649638"/>
              <a:gd name="connsiteX7" fmla="*/ 1216009 w 2718983"/>
              <a:gd name="connsiteY7" fmla="*/ 4582 h 2649638"/>
              <a:gd name="connsiteX8" fmla="*/ 786801 w 2718983"/>
              <a:gd name="connsiteY8" fmla="*/ 247178 h 2649638"/>
              <a:gd name="connsiteX9" fmla="*/ 413576 w 2718983"/>
              <a:gd name="connsiteY9" fmla="*/ 807015 h 2649638"/>
              <a:gd name="connsiteX10" fmla="*/ 170981 w 2718983"/>
              <a:gd name="connsiteY10" fmla="*/ 1404174 h 2649638"/>
              <a:gd name="connsiteX11" fmla="*/ 3029 w 2718983"/>
              <a:gd name="connsiteY11" fmla="*/ 2019994 h 2649638"/>
              <a:gd name="connsiteX12" fmla="*/ 96336 w 2718983"/>
              <a:gd name="connsiteY12" fmla="*/ 2449203 h 2649638"/>
              <a:gd name="connsiteX13" fmla="*/ 488221 w 2718983"/>
              <a:gd name="connsiteY13" fmla="*/ 2635815 h 2649638"/>
              <a:gd name="connsiteX14" fmla="*/ 674834 w 2718983"/>
              <a:gd name="connsiteY14" fmla="*/ 2635816 h 2649638"/>
              <a:gd name="connsiteX0" fmla="*/ 1813168 w 2720286"/>
              <a:gd name="connsiteY0" fmla="*/ 2600039 h 2651184"/>
              <a:gd name="connsiteX1" fmla="*/ 2055764 w 2720286"/>
              <a:gd name="connsiteY1" fmla="*/ 2618699 h 2651184"/>
              <a:gd name="connsiteX2" fmla="*/ 2354344 w 2720286"/>
              <a:gd name="connsiteY2" fmla="*/ 2544055 h 2651184"/>
              <a:gd name="connsiteX3" fmla="*/ 2596940 w 2720286"/>
              <a:gd name="connsiteY3" fmla="*/ 2394765 h 2651184"/>
              <a:gd name="connsiteX4" fmla="*/ 2690246 w 2720286"/>
              <a:gd name="connsiteY4" fmla="*/ 1928234 h 2651184"/>
              <a:gd name="connsiteX5" fmla="*/ 2074426 w 2720286"/>
              <a:gd name="connsiteY5" fmla="*/ 789899 h 2651184"/>
              <a:gd name="connsiteX6" fmla="*/ 1551911 w 2720286"/>
              <a:gd name="connsiteY6" fmla="*/ 136757 h 2651184"/>
              <a:gd name="connsiteX7" fmla="*/ 1216009 w 2720286"/>
              <a:gd name="connsiteY7" fmla="*/ 6128 h 2651184"/>
              <a:gd name="connsiteX8" fmla="*/ 786801 w 2720286"/>
              <a:gd name="connsiteY8" fmla="*/ 248724 h 2651184"/>
              <a:gd name="connsiteX9" fmla="*/ 413576 w 2720286"/>
              <a:gd name="connsiteY9" fmla="*/ 808561 h 2651184"/>
              <a:gd name="connsiteX10" fmla="*/ 170981 w 2720286"/>
              <a:gd name="connsiteY10" fmla="*/ 1405720 h 2651184"/>
              <a:gd name="connsiteX11" fmla="*/ 3029 w 2720286"/>
              <a:gd name="connsiteY11" fmla="*/ 2021540 h 2651184"/>
              <a:gd name="connsiteX12" fmla="*/ 96336 w 2720286"/>
              <a:gd name="connsiteY12" fmla="*/ 2450749 h 2651184"/>
              <a:gd name="connsiteX13" fmla="*/ 488221 w 2720286"/>
              <a:gd name="connsiteY13" fmla="*/ 2637361 h 2651184"/>
              <a:gd name="connsiteX14" fmla="*/ 674834 w 2720286"/>
              <a:gd name="connsiteY14" fmla="*/ 2637362 h 2651184"/>
              <a:gd name="connsiteX0" fmla="*/ 1813168 w 2717684"/>
              <a:gd name="connsiteY0" fmla="*/ 2600368 h 2651513"/>
              <a:gd name="connsiteX1" fmla="*/ 2055764 w 2717684"/>
              <a:gd name="connsiteY1" fmla="*/ 2619028 h 2651513"/>
              <a:gd name="connsiteX2" fmla="*/ 2354344 w 2717684"/>
              <a:gd name="connsiteY2" fmla="*/ 2544384 h 2651513"/>
              <a:gd name="connsiteX3" fmla="*/ 2596940 w 2717684"/>
              <a:gd name="connsiteY3" fmla="*/ 2395094 h 2651513"/>
              <a:gd name="connsiteX4" fmla="*/ 2690246 w 2717684"/>
              <a:gd name="connsiteY4" fmla="*/ 1928563 h 2651513"/>
              <a:gd name="connsiteX5" fmla="*/ 2111749 w 2717684"/>
              <a:gd name="connsiteY5" fmla="*/ 808889 h 2651513"/>
              <a:gd name="connsiteX6" fmla="*/ 1551911 w 2717684"/>
              <a:gd name="connsiteY6" fmla="*/ 137086 h 2651513"/>
              <a:gd name="connsiteX7" fmla="*/ 1216009 w 2717684"/>
              <a:gd name="connsiteY7" fmla="*/ 6457 h 2651513"/>
              <a:gd name="connsiteX8" fmla="*/ 786801 w 2717684"/>
              <a:gd name="connsiteY8" fmla="*/ 249053 h 2651513"/>
              <a:gd name="connsiteX9" fmla="*/ 413576 w 2717684"/>
              <a:gd name="connsiteY9" fmla="*/ 808890 h 2651513"/>
              <a:gd name="connsiteX10" fmla="*/ 170981 w 2717684"/>
              <a:gd name="connsiteY10" fmla="*/ 1406049 h 2651513"/>
              <a:gd name="connsiteX11" fmla="*/ 3029 w 2717684"/>
              <a:gd name="connsiteY11" fmla="*/ 2021869 h 2651513"/>
              <a:gd name="connsiteX12" fmla="*/ 96336 w 2717684"/>
              <a:gd name="connsiteY12" fmla="*/ 2451078 h 2651513"/>
              <a:gd name="connsiteX13" fmla="*/ 488221 w 2717684"/>
              <a:gd name="connsiteY13" fmla="*/ 2637690 h 2651513"/>
              <a:gd name="connsiteX14" fmla="*/ 674834 w 2717684"/>
              <a:gd name="connsiteY14" fmla="*/ 2637691 h 2651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17684" h="2651513">
                <a:moveTo>
                  <a:pt x="1813168" y="2600368"/>
                </a:moveTo>
                <a:cubicBezTo>
                  <a:pt x="1814723" y="2670347"/>
                  <a:pt x="1965568" y="2628359"/>
                  <a:pt x="2055764" y="2619028"/>
                </a:cubicBezTo>
                <a:cubicBezTo>
                  <a:pt x="2145960" y="2609697"/>
                  <a:pt x="2264148" y="2581706"/>
                  <a:pt x="2354344" y="2544384"/>
                </a:cubicBezTo>
                <a:cubicBezTo>
                  <a:pt x="2444540" y="2507062"/>
                  <a:pt x="2540956" y="2497731"/>
                  <a:pt x="2596940" y="2395094"/>
                </a:cubicBezTo>
                <a:cubicBezTo>
                  <a:pt x="2652924" y="2292457"/>
                  <a:pt x="2771111" y="2192930"/>
                  <a:pt x="2690246" y="1928563"/>
                </a:cubicBezTo>
                <a:cubicBezTo>
                  <a:pt x="2609381" y="1664196"/>
                  <a:pt x="2301471" y="1107468"/>
                  <a:pt x="2111749" y="808889"/>
                </a:cubicBezTo>
                <a:cubicBezTo>
                  <a:pt x="1922027" y="510310"/>
                  <a:pt x="1701201" y="270825"/>
                  <a:pt x="1551911" y="137086"/>
                </a:cubicBezTo>
                <a:cubicBezTo>
                  <a:pt x="1402621" y="3347"/>
                  <a:pt x="1343527" y="-12204"/>
                  <a:pt x="1216009" y="6457"/>
                </a:cubicBezTo>
                <a:cubicBezTo>
                  <a:pt x="1088491" y="25118"/>
                  <a:pt x="920540" y="115314"/>
                  <a:pt x="786801" y="249053"/>
                </a:cubicBezTo>
                <a:cubicBezTo>
                  <a:pt x="653062" y="382792"/>
                  <a:pt x="516213" y="616057"/>
                  <a:pt x="413576" y="808890"/>
                </a:cubicBezTo>
                <a:cubicBezTo>
                  <a:pt x="310939" y="1001723"/>
                  <a:pt x="239405" y="1203886"/>
                  <a:pt x="170981" y="1406049"/>
                </a:cubicBezTo>
                <a:cubicBezTo>
                  <a:pt x="102557" y="1608212"/>
                  <a:pt x="15470" y="1847698"/>
                  <a:pt x="3029" y="2021869"/>
                </a:cubicBezTo>
                <a:cubicBezTo>
                  <a:pt x="-9412" y="2196040"/>
                  <a:pt x="15471" y="2348441"/>
                  <a:pt x="96336" y="2451078"/>
                </a:cubicBezTo>
                <a:cubicBezTo>
                  <a:pt x="177201" y="2553715"/>
                  <a:pt x="391805" y="2606588"/>
                  <a:pt x="488221" y="2637690"/>
                </a:cubicBezTo>
                <a:cubicBezTo>
                  <a:pt x="584637" y="2668792"/>
                  <a:pt x="674834" y="2637691"/>
                  <a:pt x="674834" y="263769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172090" y="3171931"/>
            <a:ext cx="1010716" cy="1998834"/>
          </a:xfrm>
          <a:custGeom>
            <a:avLst/>
            <a:gdLst>
              <a:gd name="connsiteX0" fmla="*/ 715089 w 939590"/>
              <a:gd name="connsiteY0" fmla="*/ 451 h 2021523"/>
              <a:gd name="connsiteX1" fmla="*/ 435170 w 939590"/>
              <a:gd name="connsiteY1" fmla="*/ 149741 h 2021523"/>
              <a:gd name="connsiteX2" fmla="*/ 211236 w 939590"/>
              <a:gd name="connsiteY2" fmla="*/ 784222 h 2021523"/>
              <a:gd name="connsiteX3" fmla="*/ 43285 w 939590"/>
              <a:gd name="connsiteY3" fmla="*/ 1381382 h 2021523"/>
              <a:gd name="connsiteX4" fmla="*/ 5962 w 939590"/>
              <a:gd name="connsiteY4" fmla="*/ 1661300 h 2021523"/>
              <a:gd name="connsiteX5" fmla="*/ 43285 w 939590"/>
              <a:gd name="connsiteY5" fmla="*/ 1903896 h 2021523"/>
              <a:gd name="connsiteX6" fmla="*/ 397848 w 939590"/>
              <a:gd name="connsiteY6" fmla="*/ 2015863 h 2021523"/>
              <a:gd name="connsiteX7" fmla="*/ 752411 w 939590"/>
              <a:gd name="connsiteY7" fmla="*/ 1978541 h 2021523"/>
              <a:gd name="connsiteX8" fmla="*/ 901701 w 939590"/>
              <a:gd name="connsiteY8" fmla="*/ 1754606 h 2021523"/>
              <a:gd name="connsiteX9" fmla="*/ 939024 w 939590"/>
              <a:gd name="connsiteY9" fmla="*/ 1269414 h 2021523"/>
              <a:gd name="connsiteX10" fmla="*/ 883040 w 939590"/>
              <a:gd name="connsiteY10" fmla="*/ 392337 h 2021523"/>
              <a:gd name="connsiteX11" fmla="*/ 883040 w 939590"/>
              <a:gd name="connsiteY11" fmla="*/ 112418 h 2021523"/>
              <a:gd name="connsiteX12" fmla="*/ 715089 w 939590"/>
              <a:gd name="connsiteY12" fmla="*/ 451 h 2021523"/>
              <a:gd name="connsiteX0" fmla="*/ 783772 w 1008273"/>
              <a:gd name="connsiteY0" fmla="*/ 451 h 2021523"/>
              <a:gd name="connsiteX1" fmla="*/ 503853 w 1008273"/>
              <a:gd name="connsiteY1" fmla="*/ 149741 h 2021523"/>
              <a:gd name="connsiteX2" fmla="*/ 279919 w 1008273"/>
              <a:gd name="connsiteY2" fmla="*/ 784222 h 2021523"/>
              <a:gd name="connsiteX3" fmla="*/ 111968 w 1008273"/>
              <a:gd name="connsiteY3" fmla="*/ 1381382 h 2021523"/>
              <a:gd name="connsiteX4" fmla="*/ 0 w 1008273"/>
              <a:gd name="connsiteY4" fmla="*/ 1679961 h 2021523"/>
              <a:gd name="connsiteX5" fmla="*/ 111968 w 1008273"/>
              <a:gd name="connsiteY5" fmla="*/ 1903896 h 2021523"/>
              <a:gd name="connsiteX6" fmla="*/ 466531 w 1008273"/>
              <a:gd name="connsiteY6" fmla="*/ 2015863 h 2021523"/>
              <a:gd name="connsiteX7" fmla="*/ 821094 w 1008273"/>
              <a:gd name="connsiteY7" fmla="*/ 1978541 h 2021523"/>
              <a:gd name="connsiteX8" fmla="*/ 970384 w 1008273"/>
              <a:gd name="connsiteY8" fmla="*/ 1754606 h 2021523"/>
              <a:gd name="connsiteX9" fmla="*/ 1007707 w 1008273"/>
              <a:gd name="connsiteY9" fmla="*/ 1269414 h 2021523"/>
              <a:gd name="connsiteX10" fmla="*/ 951723 w 1008273"/>
              <a:gd name="connsiteY10" fmla="*/ 392337 h 2021523"/>
              <a:gd name="connsiteX11" fmla="*/ 951723 w 1008273"/>
              <a:gd name="connsiteY11" fmla="*/ 112418 h 2021523"/>
              <a:gd name="connsiteX12" fmla="*/ 783772 w 1008273"/>
              <a:gd name="connsiteY12" fmla="*/ 451 h 2021523"/>
              <a:gd name="connsiteX0" fmla="*/ 784092 w 1008593"/>
              <a:gd name="connsiteY0" fmla="*/ 451 h 2017469"/>
              <a:gd name="connsiteX1" fmla="*/ 504173 w 1008593"/>
              <a:gd name="connsiteY1" fmla="*/ 149741 h 2017469"/>
              <a:gd name="connsiteX2" fmla="*/ 280239 w 1008593"/>
              <a:gd name="connsiteY2" fmla="*/ 784222 h 2017469"/>
              <a:gd name="connsiteX3" fmla="*/ 112288 w 1008593"/>
              <a:gd name="connsiteY3" fmla="*/ 1381382 h 2017469"/>
              <a:gd name="connsiteX4" fmla="*/ 320 w 1008593"/>
              <a:gd name="connsiteY4" fmla="*/ 1679961 h 2017469"/>
              <a:gd name="connsiteX5" fmla="*/ 93627 w 1008593"/>
              <a:gd name="connsiteY5" fmla="*/ 1959880 h 2017469"/>
              <a:gd name="connsiteX6" fmla="*/ 466851 w 1008593"/>
              <a:gd name="connsiteY6" fmla="*/ 2015863 h 2017469"/>
              <a:gd name="connsiteX7" fmla="*/ 821414 w 1008593"/>
              <a:gd name="connsiteY7" fmla="*/ 1978541 h 2017469"/>
              <a:gd name="connsiteX8" fmla="*/ 970704 w 1008593"/>
              <a:gd name="connsiteY8" fmla="*/ 1754606 h 2017469"/>
              <a:gd name="connsiteX9" fmla="*/ 1008027 w 1008593"/>
              <a:gd name="connsiteY9" fmla="*/ 1269414 h 2017469"/>
              <a:gd name="connsiteX10" fmla="*/ 952043 w 1008593"/>
              <a:gd name="connsiteY10" fmla="*/ 392337 h 2017469"/>
              <a:gd name="connsiteX11" fmla="*/ 952043 w 1008593"/>
              <a:gd name="connsiteY11" fmla="*/ 112418 h 2017469"/>
              <a:gd name="connsiteX12" fmla="*/ 784092 w 1008593"/>
              <a:gd name="connsiteY12" fmla="*/ 451 h 2017469"/>
              <a:gd name="connsiteX0" fmla="*/ 784092 w 1008593"/>
              <a:gd name="connsiteY0" fmla="*/ 95 h 2017113"/>
              <a:gd name="connsiteX1" fmla="*/ 504173 w 1008593"/>
              <a:gd name="connsiteY1" fmla="*/ 149385 h 2017113"/>
              <a:gd name="connsiteX2" fmla="*/ 280239 w 1008593"/>
              <a:gd name="connsiteY2" fmla="*/ 783866 h 2017113"/>
              <a:gd name="connsiteX3" fmla="*/ 112288 w 1008593"/>
              <a:gd name="connsiteY3" fmla="*/ 1381026 h 2017113"/>
              <a:gd name="connsiteX4" fmla="*/ 320 w 1008593"/>
              <a:gd name="connsiteY4" fmla="*/ 1679605 h 2017113"/>
              <a:gd name="connsiteX5" fmla="*/ 93627 w 1008593"/>
              <a:gd name="connsiteY5" fmla="*/ 1959524 h 2017113"/>
              <a:gd name="connsiteX6" fmla="*/ 466851 w 1008593"/>
              <a:gd name="connsiteY6" fmla="*/ 2015507 h 2017113"/>
              <a:gd name="connsiteX7" fmla="*/ 821414 w 1008593"/>
              <a:gd name="connsiteY7" fmla="*/ 1978185 h 2017113"/>
              <a:gd name="connsiteX8" fmla="*/ 970704 w 1008593"/>
              <a:gd name="connsiteY8" fmla="*/ 1754250 h 2017113"/>
              <a:gd name="connsiteX9" fmla="*/ 1008027 w 1008593"/>
              <a:gd name="connsiteY9" fmla="*/ 1269058 h 2017113"/>
              <a:gd name="connsiteX10" fmla="*/ 952043 w 1008593"/>
              <a:gd name="connsiteY10" fmla="*/ 391981 h 2017113"/>
              <a:gd name="connsiteX11" fmla="*/ 821414 w 1008593"/>
              <a:gd name="connsiteY11" fmla="*/ 130723 h 2017113"/>
              <a:gd name="connsiteX12" fmla="*/ 784092 w 1008593"/>
              <a:gd name="connsiteY12" fmla="*/ 95 h 2017113"/>
              <a:gd name="connsiteX0" fmla="*/ 784092 w 1010716"/>
              <a:gd name="connsiteY0" fmla="*/ 250 h 2017268"/>
              <a:gd name="connsiteX1" fmla="*/ 504173 w 1010716"/>
              <a:gd name="connsiteY1" fmla="*/ 149540 h 2017268"/>
              <a:gd name="connsiteX2" fmla="*/ 280239 w 1010716"/>
              <a:gd name="connsiteY2" fmla="*/ 784021 h 2017268"/>
              <a:gd name="connsiteX3" fmla="*/ 112288 w 1010716"/>
              <a:gd name="connsiteY3" fmla="*/ 1381181 h 2017268"/>
              <a:gd name="connsiteX4" fmla="*/ 320 w 1010716"/>
              <a:gd name="connsiteY4" fmla="*/ 1679760 h 2017268"/>
              <a:gd name="connsiteX5" fmla="*/ 93627 w 1010716"/>
              <a:gd name="connsiteY5" fmla="*/ 1959679 h 2017268"/>
              <a:gd name="connsiteX6" fmla="*/ 466851 w 1010716"/>
              <a:gd name="connsiteY6" fmla="*/ 2015662 h 2017268"/>
              <a:gd name="connsiteX7" fmla="*/ 821414 w 1010716"/>
              <a:gd name="connsiteY7" fmla="*/ 1978340 h 2017268"/>
              <a:gd name="connsiteX8" fmla="*/ 970704 w 1010716"/>
              <a:gd name="connsiteY8" fmla="*/ 1754405 h 2017268"/>
              <a:gd name="connsiteX9" fmla="*/ 1008027 w 1010716"/>
              <a:gd name="connsiteY9" fmla="*/ 1269213 h 2017268"/>
              <a:gd name="connsiteX10" fmla="*/ 914720 w 1010716"/>
              <a:gd name="connsiteY10" fmla="*/ 653393 h 2017268"/>
              <a:gd name="connsiteX11" fmla="*/ 821414 w 1010716"/>
              <a:gd name="connsiteY11" fmla="*/ 130878 h 2017268"/>
              <a:gd name="connsiteX12" fmla="*/ 784092 w 1010716"/>
              <a:gd name="connsiteY12" fmla="*/ 250 h 2017268"/>
              <a:gd name="connsiteX0" fmla="*/ 784092 w 1010716"/>
              <a:gd name="connsiteY0" fmla="*/ 250 h 2017268"/>
              <a:gd name="connsiteX1" fmla="*/ 504173 w 1010716"/>
              <a:gd name="connsiteY1" fmla="*/ 149540 h 2017268"/>
              <a:gd name="connsiteX2" fmla="*/ 280239 w 1010716"/>
              <a:gd name="connsiteY2" fmla="*/ 784021 h 2017268"/>
              <a:gd name="connsiteX3" fmla="*/ 112288 w 1010716"/>
              <a:gd name="connsiteY3" fmla="*/ 1381181 h 2017268"/>
              <a:gd name="connsiteX4" fmla="*/ 320 w 1010716"/>
              <a:gd name="connsiteY4" fmla="*/ 1679760 h 2017268"/>
              <a:gd name="connsiteX5" fmla="*/ 93627 w 1010716"/>
              <a:gd name="connsiteY5" fmla="*/ 1959679 h 2017268"/>
              <a:gd name="connsiteX6" fmla="*/ 466851 w 1010716"/>
              <a:gd name="connsiteY6" fmla="*/ 2015662 h 2017268"/>
              <a:gd name="connsiteX7" fmla="*/ 821414 w 1010716"/>
              <a:gd name="connsiteY7" fmla="*/ 1978340 h 2017268"/>
              <a:gd name="connsiteX8" fmla="*/ 970704 w 1010716"/>
              <a:gd name="connsiteY8" fmla="*/ 1754405 h 2017268"/>
              <a:gd name="connsiteX9" fmla="*/ 1008027 w 1010716"/>
              <a:gd name="connsiteY9" fmla="*/ 1269213 h 2017268"/>
              <a:gd name="connsiteX10" fmla="*/ 914720 w 1010716"/>
              <a:gd name="connsiteY10" fmla="*/ 653393 h 2017268"/>
              <a:gd name="connsiteX11" fmla="*/ 821414 w 1010716"/>
              <a:gd name="connsiteY11" fmla="*/ 130878 h 2017268"/>
              <a:gd name="connsiteX12" fmla="*/ 784092 w 1010716"/>
              <a:gd name="connsiteY12" fmla="*/ 250 h 2017268"/>
              <a:gd name="connsiteX0" fmla="*/ 784092 w 1010716"/>
              <a:gd name="connsiteY0" fmla="*/ 250 h 2017268"/>
              <a:gd name="connsiteX1" fmla="*/ 504173 w 1010716"/>
              <a:gd name="connsiteY1" fmla="*/ 149540 h 2017268"/>
              <a:gd name="connsiteX2" fmla="*/ 280239 w 1010716"/>
              <a:gd name="connsiteY2" fmla="*/ 784021 h 2017268"/>
              <a:gd name="connsiteX3" fmla="*/ 112288 w 1010716"/>
              <a:gd name="connsiteY3" fmla="*/ 1381181 h 2017268"/>
              <a:gd name="connsiteX4" fmla="*/ 320 w 1010716"/>
              <a:gd name="connsiteY4" fmla="*/ 1679760 h 2017268"/>
              <a:gd name="connsiteX5" fmla="*/ 93627 w 1010716"/>
              <a:gd name="connsiteY5" fmla="*/ 1959679 h 2017268"/>
              <a:gd name="connsiteX6" fmla="*/ 466851 w 1010716"/>
              <a:gd name="connsiteY6" fmla="*/ 2015662 h 2017268"/>
              <a:gd name="connsiteX7" fmla="*/ 821414 w 1010716"/>
              <a:gd name="connsiteY7" fmla="*/ 1978340 h 2017268"/>
              <a:gd name="connsiteX8" fmla="*/ 970704 w 1010716"/>
              <a:gd name="connsiteY8" fmla="*/ 1754405 h 2017268"/>
              <a:gd name="connsiteX9" fmla="*/ 1008027 w 1010716"/>
              <a:gd name="connsiteY9" fmla="*/ 1269213 h 2017268"/>
              <a:gd name="connsiteX10" fmla="*/ 914720 w 1010716"/>
              <a:gd name="connsiteY10" fmla="*/ 653393 h 2017268"/>
              <a:gd name="connsiteX11" fmla="*/ 858737 w 1010716"/>
              <a:gd name="connsiteY11" fmla="*/ 130878 h 2017268"/>
              <a:gd name="connsiteX12" fmla="*/ 784092 w 1010716"/>
              <a:gd name="connsiteY12" fmla="*/ 250 h 2017268"/>
              <a:gd name="connsiteX0" fmla="*/ 784092 w 1010716"/>
              <a:gd name="connsiteY0" fmla="*/ 25906 h 2042924"/>
              <a:gd name="connsiteX1" fmla="*/ 504173 w 1010716"/>
              <a:gd name="connsiteY1" fmla="*/ 175196 h 2042924"/>
              <a:gd name="connsiteX2" fmla="*/ 280239 w 1010716"/>
              <a:gd name="connsiteY2" fmla="*/ 809677 h 2042924"/>
              <a:gd name="connsiteX3" fmla="*/ 112288 w 1010716"/>
              <a:gd name="connsiteY3" fmla="*/ 1406837 h 2042924"/>
              <a:gd name="connsiteX4" fmla="*/ 320 w 1010716"/>
              <a:gd name="connsiteY4" fmla="*/ 1705416 h 2042924"/>
              <a:gd name="connsiteX5" fmla="*/ 93627 w 1010716"/>
              <a:gd name="connsiteY5" fmla="*/ 1985335 h 2042924"/>
              <a:gd name="connsiteX6" fmla="*/ 466851 w 1010716"/>
              <a:gd name="connsiteY6" fmla="*/ 2041318 h 2042924"/>
              <a:gd name="connsiteX7" fmla="*/ 821414 w 1010716"/>
              <a:gd name="connsiteY7" fmla="*/ 2003996 h 2042924"/>
              <a:gd name="connsiteX8" fmla="*/ 970704 w 1010716"/>
              <a:gd name="connsiteY8" fmla="*/ 1780061 h 2042924"/>
              <a:gd name="connsiteX9" fmla="*/ 1008027 w 1010716"/>
              <a:gd name="connsiteY9" fmla="*/ 1294869 h 2042924"/>
              <a:gd name="connsiteX10" fmla="*/ 914720 w 1010716"/>
              <a:gd name="connsiteY10" fmla="*/ 679049 h 2042924"/>
              <a:gd name="connsiteX11" fmla="*/ 858737 w 1010716"/>
              <a:gd name="connsiteY11" fmla="*/ 156534 h 2042924"/>
              <a:gd name="connsiteX12" fmla="*/ 784092 w 1010716"/>
              <a:gd name="connsiteY12" fmla="*/ 25906 h 2042924"/>
              <a:gd name="connsiteX0" fmla="*/ 709447 w 1010716"/>
              <a:gd name="connsiteY0" fmla="*/ 478 h 1998834"/>
              <a:gd name="connsiteX1" fmla="*/ 504173 w 1010716"/>
              <a:gd name="connsiteY1" fmla="*/ 131106 h 1998834"/>
              <a:gd name="connsiteX2" fmla="*/ 280239 w 1010716"/>
              <a:gd name="connsiteY2" fmla="*/ 765587 h 1998834"/>
              <a:gd name="connsiteX3" fmla="*/ 112288 w 1010716"/>
              <a:gd name="connsiteY3" fmla="*/ 1362747 h 1998834"/>
              <a:gd name="connsiteX4" fmla="*/ 320 w 1010716"/>
              <a:gd name="connsiteY4" fmla="*/ 1661326 h 1998834"/>
              <a:gd name="connsiteX5" fmla="*/ 93627 w 1010716"/>
              <a:gd name="connsiteY5" fmla="*/ 1941245 h 1998834"/>
              <a:gd name="connsiteX6" fmla="*/ 466851 w 1010716"/>
              <a:gd name="connsiteY6" fmla="*/ 1997228 h 1998834"/>
              <a:gd name="connsiteX7" fmla="*/ 821414 w 1010716"/>
              <a:gd name="connsiteY7" fmla="*/ 1959906 h 1998834"/>
              <a:gd name="connsiteX8" fmla="*/ 970704 w 1010716"/>
              <a:gd name="connsiteY8" fmla="*/ 1735971 h 1998834"/>
              <a:gd name="connsiteX9" fmla="*/ 1008027 w 1010716"/>
              <a:gd name="connsiteY9" fmla="*/ 1250779 h 1998834"/>
              <a:gd name="connsiteX10" fmla="*/ 914720 w 1010716"/>
              <a:gd name="connsiteY10" fmla="*/ 634959 h 1998834"/>
              <a:gd name="connsiteX11" fmla="*/ 858737 w 1010716"/>
              <a:gd name="connsiteY11" fmla="*/ 112444 h 1998834"/>
              <a:gd name="connsiteX12" fmla="*/ 709447 w 1010716"/>
              <a:gd name="connsiteY12" fmla="*/ 478 h 1998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10716" h="1998834">
                <a:moveTo>
                  <a:pt x="709447" y="478"/>
                </a:moveTo>
                <a:cubicBezTo>
                  <a:pt x="650353" y="3588"/>
                  <a:pt x="575708" y="3588"/>
                  <a:pt x="504173" y="131106"/>
                </a:cubicBezTo>
                <a:cubicBezTo>
                  <a:pt x="432638" y="258624"/>
                  <a:pt x="345553" y="560314"/>
                  <a:pt x="280239" y="765587"/>
                </a:cubicBezTo>
                <a:cubicBezTo>
                  <a:pt x="214925" y="970860"/>
                  <a:pt x="158941" y="1213457"/>
                  <a:pt x="112288" y="1362747"/>
                </a:cubicBezTo>
                <a:cubicBezTo>
                  <a:pt x="65635" y="1512037"/>
                  <a:pt x="3430" y="1564910"/>
                  <a:pt x="320" y="1661326"/>
                </a:cubicBezTo>
                <a:cubicBezTo>
                  <a:pt x="-2790" y="1757742"/>
                  <a:pt x="15872" y="1885261"/>
                  <a:pt x="93627" y="1941245"/>
                </a:cubicBezTo>
                <a:cubicBezTo>
                  <a:pt x="171382" y="1997229"/>
                  <a:pt x="345553" y="1994118"/>
                  <a:pt x="466851" y="1997228"/>
                </a:cubicBezTo>
                <a:cubicBezTo>
                  <a:pt x="588149" y="2000338"/>
                  <a:pt x="737439" y="2003449"/>
                  <a:pt x="821414" y="1959906"/>
                </a:cubicBezTo>
                <a:cubicBezTo>
                  <a:pt x="905389" y="1916363"/>
                  <a:pt x="939602" y="1854159"/>
                  <a:pt x="970704" y="1735971"/>
                </a:cubicBezTo>
                <a:cubicBezTo>
                  <a:pt x="1001806" y="1617783"/>
                  <a:pt x="1017358" y="1434281"/>
                  <a:pt x="1008027" y="1250779"/>
                </a:cubicBezTo>
                <a:cubicBezTo>
                  <a:pt x="998696" y="1067277"/>
                  <a:pt x="961374" y="846453"/>
                  <a:pt x="914720" y="634959"/>
                </a:cubicBezTo>
                <a:cubicBezTo>
                  <a:pt x="905389" y="442126"/>
                  <a:pt x="892949" y="218191"/>
                  <a:pt x="858737" y="112444"/>
                </a:cubicBezTo>
                <a:cubicBezTo>
                  <a:pt x="824525" y="6697"/>
                  <a:pt x="768541" y="-2632"/>
                  <a:pt x="709447" y="478"/>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333543" flipH="1">
            <a:off x="4327782" y="3089388"/>
            <a:ext cx="890038" cy="2113639"/>
          </a:xfrm>
          <a:custGeom>
            <a:avLst/>
            <a:gdLst>
              <a:gd name="connsiteX0" fmla="*/ 715089 w 939590"/>
              <a:gd name="connsiteY0" fmla="*/ 451 h 2021523"/>
              <a:gd name="connsiteX1" fmla="*/ 435170 w 939590"/>
              <a:gd name="connsiteY1" fmla="*/ 149741 h 2021523"/>
              <a:gd name="connsiteX2" fmla="*/ 211236 w 939590"/>
              <a:gd name="connsiteY2" fmla="*/ 784222 h 2021523"/>
              <a:gd name="connsiteX3" fmla="*/ 43285 w 939590"/>
              <a:gd name="connsiteY3" fmla="*/ 1381382 h 2021523"/>
              <a:gd name="connsiteX4" fmla="*/ 5962 w 939590"/>
              <a:gd name="connsiteY4" fmla="*/ 1661300 h 2021523"/>
              <a:gd name="connsiteX5" fmla="*/ 43285 w 939590"/>
              <a:gd name="connsiteY5" fmla="*/ 1903896 h 2021523"/>
              <a:gd name="connsiteX6" fmla="*/ 397848 w 939590"/>
              <a:gd name="connsiteY6" fmla="*/ 2015863 h 2021523"/>
              <a:gd name="connsiteX7" fmla="*/ 752411 w 939590"/>
              <a:gd name="connsiteY7" fmla="*/ 1978541 h 2021523"/>
              <a:gd name="connsiteX8" fmla="*/ 901701 w 939590"/>
              <a:gd name="connsiteY8" fmla="*/ 1754606 h 2021523"/>
              <a:gd name="connsiteX9" fmla="*/ 939024 w 939590"/>
              <a:gd name="connsiteY9" fmla="*/ 1269414 h 2021523"/>
              <a:gd name="connsiteX10" fmla="*/ 883040 w 939590"/>
              <a:gd name="connsiteY10" fmla="*/ 392337 h 2021523"/>
              <a:gd name="connsiteX11" fmla="*/ 883040 w 939590"/>
              <a:gd name="connsiteY11" fmla="*/ 112418 h 2021523"/>
              <a:gd name="connsiteX12" fmla="*/ 715089 w 939590"/>
              <a:gd name="connsiteY12" fmla="*/ 451 h 2021523"/>
              <a:gd name="connsiteX0" fmla="*/ 715089 w 939590"/>
              <a:gd name="connsiteY0" fmla="*/ 95 h 2021167"/>
              <a:gd name="connsiteX1" fmla="*/ 435170 w 939590"/>
              <a:gd name="connsiteY1" fmla="*/ 149385 h 2021167"/>
              <a:gd name="connsiteX2" fmla="*/ 211236 w 939590"/>
              <a:gd name="connsiteY2" fmla="*/ 783866 h 2021167"/>
              <a:gd name="connsiteX3" fmla="*/ 43285 w 939590"/>
              <a:gd name="connsiteY3" fmla="*/ 1381026 h 2021167"/>
              <a:gd name="connsiteX4" fmla="*/ 5962 w 939590"/>
              <a:gd name="connsiteY4" fmla="*/ 1660944 h 2021167"/>
              <a:gd name="connsiteX5" fmla="*/ 43285 w 939590"/>
              <a:gd name="connsiteY5" fmla="*/ 1903540 h 2021167"/>
              <a:gd name="connsiteX6" fmla="*/ 397848 w 939590"/>
              <a:gd name="connsiteY6" fmla="*/ 2015507 h 2021167"/>
              <a:gd name="connsiteX7" fmla="*/ 752411 w 939590"/>
              <a:gd name="connsiteY7" fmla="*/ 1978185 h 2021167"/>
              <a:gd name="connsiteX8" fmla="*/ 901701 w 939590"/>
              <a:gd name="connsiteY8" fmla="*/ 1754250 h 2021167"/>
              <a:gd name="connsiteX9" fmla="*/ 939024 w 939590"/>
              <a:gd name="connsiteY9" fmla="*/ 1269058 h 2021167"/>
              <a:gd name="connsiteX10" fmla="*/ 883040 w 939590"/>
              <a:gd name="connsiteY10" fmla="*/ 391981 h 2021167"/>
              <a:gd name="connsiteX11" fmla="*/ 789734 w 939590"/>
              <a:gd name="connsiteY11" fmla="*/ 130723 h 2021167"/>
              <a:gd name="connsiteX12" fmla="*/ 715089 w 939590"/>
              <a:gd name="connsiteY12" fmla="*/ 95 h 2021167"/>
              <a:gd name="connsiteX0" fmla="*/ 715089 w 939590"/>
              <a:gd name="connsiteY0" fmla="*/ 0 h 2021072"/>
              <a:gd name="connsiteX1" fmla="*/ 435170 w 939590"/>
              <a:gd name="connsiteY1" fmla="*/ 149290 h 2021072"/>
              <a:gd name="connsiteX2" fmla="*/ 211236 w 939590"/>
              <a:gd name="connsiteY2" fmla="*/ 783771 h 2021072"/>
              <a:gd name="connsiteX3" fmla="*/ 43285 w 939590"/>
              <a:gd name="connsiteY3" fmla="*/ 1380931 h 2021072"/>
              <a:gd name="connsiteX4" fmla="*/ 5962 w 939590"/>
              <a:gd name="connsiteY4" fmla="*/ 1660849 h 2021072"/>
              <a:gd name="connsiteX5" fmla="*/ 43285 w 939590"/>
              <a:gd name="connsiteY5" fmla="*/ 1903445 h 2021072"/>
              <a:gd name="connsiteX6" fmla="*/ 397848 w 939590"/>
              <a:gd name="connsiteY6" fmla="*/ 2015412 h 2021072"/>
              <a:gd name="connsiteX7" fmla="*/ 752411 w 939590"/>
              <a:gd name="connsiteY7" fmla="*/ 1978090 h 2021072"/>
              <a:gd name="connsiteX8" fmla="*/ 901701 w 939590"/>
              <a:gd name="connsiteY8" fmla="*/ 1754155 h 2021072"/>
              <a:gd name="connsiteX9" fmla="*/ 939024 w 939590"/>
              <a:gd name="connsiteY9" fmla="*/ 1268963 h 2021072"/>
              <a:gd name="connsiteX10" fmla="*/ 883040 w 939590"/>
              <a:gd name="connsiteY10" fmla="*/ 391886 h 2021072"/>
              <a:gd name="connsiteX11" fmla="*/ 827057 w 939590"/>
              <a:gd name="connsiteY11" fmla="*/ 149289 h 2021072"/>
              <a:gd name="connsiteX12" fmla="*/ 715089 w 939590"/>
              <a:gd name="connsiteY12" fmla="*/ 0 h 2021072"/>
              <a:gd name="connsiteX0" fmla="*/ 715089 w 908485"/>
              <a:gd name="connsiteY0" fmla="*/ 0 h 2021072"/>
              <a:gd name="connsiteX1" fmla="*/ 435170 w 908485"/>
              <a:gd name="connsiteY1" fmla="*/ 149290 h 2021072"/>
              <a:gd name="connsiteX2" fmla="*/ 211236 w 908485"/>
              <a:gd name="connsiteY2" fmla="*/ 783771 h 2021072"/>
              <a:gd name="connsiteX3" fmla="*/ 43285 w 908485"/>
              <a:gd name="connsiteY3" fmla="*/ 1380931 h 2021072"/>
              <a:gd name="connsiteX4" fmla="*/ 5962 w 908485"/>
              <a:gd name="connsiteY4" fmla="*/ 1660849 h 2021072"/>
              <a:gd name="connsiteX5" fmla="*/ 43285 w 908485"/>
              <a:gd name="connsiteY5" fmla="*/ 1903445 h 2021072"/>
              <a:gd name="connsiteX6" fmla="*/ 397848 w 908485"/>
              <a:gd name="connsiteY6" fmla="*/ 2015412 h 2021072"/>
              <a:gd name="connsiteX7" fmla="*/ 752411 w 908485"/>
              <a:gd name="connsiteY7" fmla="*/ 1978090 h 2021072"/>
              <a:gd name="connsiteX8" fmla="*/ 901701 w 908485"/>
              <a:gd name="connsiteY8" fmla="*/ 1754155 h 2021072"/>
              <a:gd name="connsiteX9" fmla="*/ 883041 w 908485"/>
              <a:gd name="connsiteY9" fmla="*/ 1287624 h 2021072"/>
              <a:gd name="connsiteX10" fmla="*/ 883040 w 908485"/>
              <a:gd name="connsiteY10" fmla="*/ 391886 h 2021072"/>
              <a:gd name="connsiteX11" fmla="*/ 827057 w 908485"/>
              <a:gd name="connsiteY11" fmla="*/ 149289 h 2021072"/>
              <a:gd name="connsiteX12" fmla="*/ 715089 w 908485"/>
              <a:gd name="connsiteY12" fmla="*/ 0 h 2021072"/>
              <a:gd name="connsiteX0" fmla="*/ 715089 w 890038"/>
              <a:gd name="connsiteY0" fmla="*/ 0 h 2018480"/>
              <a:gd name="connsiteX1" fmla="*/ 435170 w 890038"/>
              <a:gd name="connsiteY1" fmla="*/ 149290 h 2018480"/>
              <a:gd name="connsiteX2" fmla="*/ 211236 w 890038"/>
              <a:gd name="connsiteY2" fmla="*/ 783771 h 2018480"/>
              <a:gd name="connsiteX3" fmla="*/ 43285 w 890038"/>
              <a:gd name="connsiteY3" fmla="*/ 1380931 h 2018480"/>
              <a:gd name="connsiteX4" fmla="*/ 5962 w 890038"/>
              <a:gd name="connsiteY4" fmla="*/ 1660849 h 2018480"/>
              <a:gd name="connsiteX5" fmla="*/ 43285 w 890038"/>
              <a:gd name="connsiteY5" fmla="*/ 1903445 h 2018480"/>
              <a:gd name="connsiteX6" fmla="*/ 397848 w 890038"/>
              <a:gd name="connsiteY6" fmla="*/ 2015412 h 2018480"/>
              <a:gd name="connsiteX7" fmla="*/ 752411 w 890038"/>
              <a:gd name="connsiteY7" fmla="*/ 1978090 h 2018480"/>
              <a:gd name="connsiteX8" fmla="*/ 827056 w 890038"/>
              <a:gd name="connsiteY8" fmla="*/ 1884784 h 2018480"/>
              <a:gd name="connsiteX9" fmla="*/ 883041 w 890038"/>
              <a:gd name="connsiteY9" fmla="*/ 1287624 h 2018480"/>
              <a:gd name="connsiteX10" fmla="*/ 883040 w 890038"/>
              <a:gd name="connsiteY10" fmla="*/ 391886 h 2018480"/>
              <a:gd name="connsiteX11" fmla="*/ 827057 w 890038"/>
              <a:gd name="connsiteY11" fmla="*/ 149289 h 2018480"/>
              <a:gd name="connsiteX12" fmla="*/ 715089 w 890038"/>
              <a:gd name="connsiteY12" fmla="*/ 0 h 2018480"/>
              <a:gd name="connsiteX0" fmla="*/ 752412 w 890038"/>
              <a:gd name="connsiteY0" fmla="*/ 0 h 2111786"/>
              <a:gd name="connsiteX1" fmla="*/ 435170 w 890038"/>
              <a:gd name="connsiteY1" fmla="*/ 242596 h 2111786"/>
              <a:gd name="connsiteX2" fmla="*/ 211236 w 890038"/>
              <a:gd name="connsiteY2" fmla="*/ 877077 h 2111786"/>
              <a:gd name="connsiteX3" fmla="*/ 43285 w 890038"/>
              <a:gd name="connsiteY3" fmla="*/ 1474237 h 2111786"/>
              <a:gd name="connsiteX4" fmla="*/ 5962 w 890038"/>
              <a:gd name="connsiteY4" fmla="*/ 1754155 h 2111786"/>
              <a:gd name="connsiteX5" fmla="*/ 43285 w 890038"/>
              <a:gd name="connsiteY5" fmla="*/ 1996751 h 2111786"/>
              <a:gd name="connsiteX6" fmla="*/ 397848 w 890038"/>
              <a:gd name="connsiteY6" fmla="*/ 2108718 h 2111786"/>
              <a:gd name="connsiteX7" fmla="*/ 752411 w 890038"/>
              <a:gd name="connsiteY7" fmla="*/ 2071396 h 2111786"/>
              <a:gd name="connsiteX8" fmla="*/ 827056 w 890038"/>
              <a:gd name="connsiteY8" fmla="*/ 1978090 h 2111786"/>
              <a:gd name="connsiteX9" fmla="*/ 883041 w 890038"/>
              <a:gd name="connsiteY9" fmla="*/ 1380930 h 2111786"/>
              <a:gd name="connsiteX10" fmla="*/ 883040 w 890038"/>
              <a:gd name="connsiteY10" fmla="*/ 485192 h 2111786"/>
              <a:gd name="connsiteX11" fmla="*/ 827057 w 890038"/>
              <a:gd name="connsiteY11" fmla="*/ 242595 h 2111786"/>
              <a:gd name="connsiteX12" fmla="*/ 752412 w 890038"/>
              <a:gd name="connsiteY12" fmla="*/ 0 h 2111786"/>
              <a:gd name="connsiteX0" fmla="*/ 752412 w 890038"/>
              <a:gd name="connsiteY0" fmla="*/ 70 h 2111856"/>
              <a:gd name="connsiteX1" fmla="*/ 435170 w 890038"/>
              <a:gd name="connsiteY1" fmla="*/ 242666 h 2111856"/>
              <a:gd name="connsiteX2" fmla="*/ 211236 w 890038"/>
              <a:gd name="connsiteY2" fmla="*/ 877147 h 2111856"/>
              <a:gd name="connsiteX3" fmla="*/ 43285 w 890038"/>
              <a:gd name="connsiteY3" fmla="*/ 1474307 h 2111856"/>
              <a:gd name="connsiteX4" fmla="*/ 5962 w 890038"/>
              <a:gd name="connsiteY4" fmla="*/ 1754225 h 2111856"/>
              <a:gd name="connsiteX5" fmla="*/ 43285 w 890038"/>
              <a:gd name="connsiteY5" fmla="*/ 1996821 h 2111856"/>
              <a:gd name="connsiteX6" fmla="*/ 397848 w 890038"/>
              <a:gd name="connsiteY6" fmla="*/ 2108788 h 2111856"/>
              <a:gd name="connsiteX7" fmla="*/ 752411 w 890038"/>
              <a:gd name="connsiteY7" fmla="*/ 2071466 h 2111856"/>
              <a:gd name="connsiteX8" fmla="*/ 827056 w 890038"/>
              <a:gd name="connsiteY8" fmla="*/ 1978160 h 2111856"/>
              <a:gd name="connsiteX9" fmla="*/ 883041 w 890038"/>
              <a:gd name="connsiteY9" fmla="*/ 1381000 h 2111856"/>
              <a:gd name="connsiteX10" fmla="*/ 883040 w 890038"/>
              <a:gd name="connsiteY10" fmla="*/ 485262 h 2111856"/>
              <a:gd name="connsiteX11" fmla="*/ 827057 w 890038"/>
              <a:gd name="connsiteY11" fmla="*/ 261326 h 2111856"/>
              <a:gd name="connsiteX12" fmla="*/ 752412 w 890038"/>
              <a:gd name="connsiteY12" fmla="*/ 70 h 2111856"/>
              <a:gd name="connsiteX0" fmla="*/ 752412 w 890038"/>
              <a:gd name="connsiteY0" fmla="*/ 268 h 2112054"/>
              <a:gd name="connsiteX1" fmla="*/ 435170 w 890038"/>
              <a:gd name="connsiteY1" fmla="*/ 242864 h 2112054"/>
              <a:gd name="connsiteX2" fmla="*/ 211236 w 890038"/>
              <a:gd name="connsiteY2" fmla="*/ 877345 h 2112054"/>
              <a:gd name="connsiteX3" fmla="*/ 43285 w 890038"/>
              <a:gd name="connsiteY3" fmla="*/ 1474505 h 2112054"/>
              <a:gd name="connsiteX4" fmla="*/ 5962 w 890038"/>
              <a:gd name="connsiteY4" fmla="*/ 1754423 h 2112054"/>
              <a:gd name="connsiteX5" fmla="*/ 43285 w 890038"/>
              <a:gd name="connsiteY5" fmla="*/ 1997019 h 2112054"/>
              <a:gd name="connsiteX6" fmla="*/ 397848 w 890038"/>
              <a:gd name="connsiteY6" fmla="*/ 2108986 h 2112054"/>
              <a:gd name="connsiteX7" fmla="*/ 752411 w 890038"/>
              <a:gd name="connsiteY7" fmla="*/ 2071664 h 2112054"/>
              <a:gd name="connsiteX8" fmla="*/ 827056 w 890038"/>
              <a:gd name="connsiteY8" fmla="*/ 1978358 h 2112054"/>
              <a:gd name="connsiteX9" fmla="*/ 883041 w 890038"/>
              <a:gd name="connsiteY9" fmla="*/ 1381198 h 2112054"/>
              <a:gd name="connsiteX10" fmla="*/ 883040 w 890038"/>
              <a:gd name="connsiteY10" fmla="*/ 485460 h 2112054"/>
              <a:gd name="connsiteX11" fmla="*/ 864380 w 890038"/>
              <a:gd name="connsiteY11" fmla="*/ 280185 h 2112054"/>
              <a:gd name="connsiteX12" fmla="*/ 752412 w 890038"/>
              <a:gd name="connsiteY12" fmla="*/ 268 h 2112054"/>
              <a:gd name="connsiteX0" fmla="*/ 752412 w 890038"/>
              <a:gd name="connsiteY0" fmla="*/ 1853 h 2113639"/>
              <a:gd name="connsiteX1" fmla="*/ 435170 w 890038"/>
              <a:gd name="connsiteY1" fmla="*/ 244449 h 2113639"/>
              <a:gd name="connsiteX2" fmla="*/ 211236 w 890038"/>
              <a:gd name="connsiteY2" fmla="*/ 878930 h 2113639"/>
              <a:gd name="connsiteX3" fmla="*/ 43285 w 890038"/>
              <a:gd name="connsiteY3" fmla="*/ 1476090 h 2113639"/>
              <a:gd name="connsiteX4" fmla="*/ 5962 w 890038"/>
              <a:gd name="connsiteY4" fmla="*/ 1756008 h 2113639"/>
              <a:gd name="connsiteX5" fmla="*/ 43285 w 890038"/>
              <a:gd name="connsiteY5" fmla="*/ 1998604 h 2113639"/>
              <a:gd name="connsiteX6" fmla="*/ 397848 w 890038"/>
              <a:gd name="connsiteY6" fmla="*/ 2110571 h 2113639"/>
              <a:gd name="connsiteX7" fmla="*/ 752411 w 890038"/>
              <a:gd name="connsiteY7" fmla="*/ 2073249 h 2113639"/>
              <a:gd name="connsiteX8" fmla="*/ 827056 w 890038"/>
              <a:gd name="connsiteY8" fmla="*/ 1979943 h 2113639"/>
              <a:gd name="connsiteX9" fmla="*/ 883041 w 890038"/>
              <a:gd name="connsiteY9" fmla="*/ 1382783 h 2113639"/>
              <a:gd name="connsiteX10" fmla="*/ 883040 w 890038"/>
              <a:gd name="connsiteY10" fmla="*/ 487045 h 2113639"/>
              <a:gd name="connsiteX11" fmla="*/ 854265 w 890038"/>
              <a:gd name="connsiteY11" fmla="*/ 151535 h 2113639"/>
              <a:gd name="connsiteX12" fmla="*/ 752412 w 890038"/>
              <a:gd name="connsiteY12" fmla="*/ 1853 h 2113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0038" h="2113639">
                <a:moveTo>
                  <a:pt x="752412" y="1853"/>
                </a:moveTo>
                <a:cubicBezTo>
                  <a:pt x="682563" y="17339"/>
                  <a:pt x="525366" y="98270"/>
                  <a:pt x="435170" y="244449"/>
                </a:cubicBezTo>
                <a:cubicBezTo>
                  <a:pt x="344974" y="390628"/>
                  <a:pt x="276550" y="673657"/>
                  <a:pt x="211236" y="878930"/>
                </a:cubicBezTo>
                <a:cubicBezTo>
                  <a:pt x="145922" y="1084203"/>
                  <a:pt x="77497" y="1329910"/>
                  <a:pt x="43285" y="1476090"/>
                </a:cubicBezTo>
                <a:cubicBezTo>
                  <a:pt x="9073" y="1622270"/>
                  <a:pt x="5962" y="1668922"/>
                  <a:pt x="5962" y="1756008"/>
                </a:cubicBezTo>
                <a:cubicBezTo>
                  <a:pt x="5962" y="1843094"/>
                  <a:pt x="-22029" y="1939510"/>
                  <a:pt x="43285" y="1998604"/>
                </a:cubicBezTo>
                <a:cubicBezTo>
                  <a:pt x="108599" y="2057698"/>
                  <a:pt x="279660" y="2098130"/>
                  <a:pt x="397848" y="2110571"/>
                </a:cubicBezTo>
                <a:cubicBezTo>
                  <a:pt x="516036" y="2123012"/>
                  <a:pt x="680876" y="2095020"/>
                  <a:pt x="752411" y="2073249"/>
                </a:cubicBezTo>
                <a:cubicBezTo>
                  <a:pt x="823946" y="2051478"/>
                  <a:pt x="805284" y="2095021"/>
                  <a:pt x="827056" y="1979943"/>
                </a:cubicBezTo>
                <a:cubicBezTo>
                  <a:pt x="848828" y="1864865"/>
                  <a:pt x="873710" y="1631599"/>
                  <a:pt x="883041" y="1382783"/>
                </a:cubicBezTo>
                <a:cubicBezTo>
                  <a:pt x="892372" y="1133967"/>
                  <a:pt x="892371" y="679878"/>
                  <a:pt x="883040" y="487045"/>
                </a:cubicBezTo>
                <a:cubicBezTo>
                  <a:pt x="873709" y="294212"/>
                  <a:pt x="876036" y="232400"/>
                  <a:pt x="854265" y="151535"/>
                </a:cubicBezTo>
                <a:cubicBezTo>
                  <a:pt x="832494" y="70670"/>
                  <a:pt x="822261" y="-13633"/>
                  <a:pt x="752412" y="1853"/>
                </a:cubicBezTo>
                <a:close/>
              </a:path>
            </a:pathLst>
          </a:cu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4323883" y="4071392"/>
            <a:ext cx="258846" cy="568670"/>
          </a:xfrm>
          <a:custGeom>
            <a:avLst/>
            <a:gdLst>
              <a:gd name="connsiteX0" fmla="*/ 5524 w 258846"/>
              <a:gd name="connsiteY0" fmla="*/ 34077 h 568670"/>
              <a:gd name="connsiteX1" fmla="*/ 173475 w 258846"/>
              <a:gd name="connsiteY1" fmla="*/ 71400 h 568670"/>
              <a:gd name="connsiteX2" fmla="*/ 229458 w 258846"/>
              <a:gd name="connsiteY2" fmla="*/ 239351 h 568670"/>
              <a:gd name="connsiteX3" fmla="*/ 248119 w 258846"/>
              <a:gd name="connsiteY3" fmla="*/ 388641 h 568670"/>
              <a:gd name="connsiteX4" fmla="*/ 61507 w 258846"/>
              <a:gd name="connsiteY4" fmla="*/ 556592 h 568670"/>
              <a:gd name="connsiteX5" fmla="*/ 5524 w 258846"/>
              <a:gd name="connsiteY5" fmla="*/ 34077 h 568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846" h="568670">
                <a:moveTo>
                  <a:pt x="5524" y="34077"/>
                </a:moveTo>
                <a:cubicBezTo>
                  <a:pt x="24185" y="-46788"/>
                  <a:pt x="136153" y="37188"/>
                  <a:pt x="173475" y="71400"/>
                </a:cubicBezTo>
                <a:cubicBezTo>
                  <a:pt x="210797" y="105612"/>
                  <a:pt x="217017" y="186478"/>
                  <a:pt x="229458" y="239351"/>
                </a:cubicBezTo>
                <a:cubicBezTo>
                  <a:pt x="241899" y="292224"/>
                  <a:pt x="276111" y="335768"/>
                  <a:pt x="248119" y="388641"/>
                </a:cubicBezTo>
                <a:cubicBezTo>
                  <a:pt x="220127" y="441514"/>
                  <a:pt x="105050" y="615686"/>
                  <a:pt x="61507" y="556592"/>
                </a:cubicBezTo>
                <a:cubicBezTo>
                  <a:pt x="17964" y="497498"/>
                  <a:pt x="-13137" y="114942"/>
                  <a:pt x="5524" y="34077"/>
                </a:cubicBezTo>
                <a:close/>
              </a:path>
            </a:pathLst>
          </a:custGeom>
          <a:solidFill>
            <a:schemeClr val="accent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6531217" y="3485546"/>
            <a:ext cx="728292" cy="433311"/>
          </a:xfrm>
          <a:custGeom>
            <a:avLst/>
            <a:gdLst>
              <a:gd name="connsiteX0" fmla="*/ 671972 w 728244"/>
              <a:gd name="connsiteY0" fmla="*/ 138954 h 437533"/>
              <a:gd name="connsiteX1" fmla="*/ 504021 w 728244"/>
              <a:gd name="connsiteY1" fmla="*/ 8325 h 437533"/>
              <a:gd name="connsiteX2" fmla="*/ 224102 w 728244"/>
              <a:gd name="connsiteY2" fmla="*/ 26986 h 437533"/>
              <a:gd name="connsiteX3" fmla="*/ 74812 w 728244"/>
              <a:gd name="connsiteY3" fmla="*/ 138954 h 437533"/>
              <a:gd name="connsiteX4" fmla="*/ 168 w 728244"/>
              <a:gd name="connsiteY4" fmla="*/ 250921 h 437533"/>
              <a:gd name="connsiteX5" fmla="*/ 93474 w 728244"/>
              <a:gd name="connsiteY5" fmla="*/ 381549 h 437533"/>
              <a:gd name="connsiteX6" fmla="*/ 392053 w 728244"/>
              <a:gd name="connsiteY6" fmla="*/ 437533 h 437533"/>
              <a:gd name="connsiteX7" fmla="*/ 653310 w 728244"/>
              <a:gd name="connsiteY7" fmla="*/ 381549 h 437533"/>
              <a:gd name="connsiteX8" fmla="*/ 727955 w 728244"/>
              <a:gd name="connsiteY8" fmla="*/ 250921 h 437533"/>
              <a:gd name="connsiteX9" fmla="*/ 671972 w 728244"/>
              <a:gd name="connsiteY9" fmla="*/ 138954 h 437533"/>
              <a:gd name="connsiteX0" fmla="*/ 672016 w 728288"/>
              <a:gd name="connsiteY0" fmla="*/ 137340 h 435919"/>
              <a:gd name="connsiteX1" fmla="*/ 504065 w 728288"/>
              <a:gd name="connsiteY1" fmla="*/ 6711 h 435919"/>
              <a:gd name="connsiteX2" fmla="*/ 224146 w 728288"/>
              <a:gd name="connsiteY2" fmla="*/ 25372 h 435919"/>
              <a:gd name="connsiteX3" fmla="*/ 112178 w 728288"/>
              <a:gd name="connsiteY3" fmla="*/ 81356 h 435919"/>
              <a:gd name="connsiteX4" fmla="*/ 212 w 728288"/>
              <a:gd name="connsiteY4" fmla="*/ 249307 h 435919"/>
              <a:gd name="connsiteX5" fmla="*/ 93518 w 728288"/>
              <a:gd name="connsiteY5" fmla="*/ 379935 h 435919"/>
              <a:gd name="connsiteX6" fmla="*/ 392097 w 728288"/>
              <a:gd name="connsiteY6" fmla="*/ 435919 h 435919"/>
              <a:gd name="connsiteX7" fmla="*/ 653354 w 728288"/>
              <a:gd name="connsiteY7" fmla="*/ 379935 h 435919"/>
              <a:gd name="connsiteX8" fmla="*/ 727999 w 728288"/>
              <a:gd name="connsiteY8" fmla="*/ 249307 h 435919"/>
              <a:gd name="connsiteX9" fmla="*/ 672016 w 728288"/>
              <a:gd name="connsiteY9" fmla="*/ 137340 h 435919"/>
              <a:gd name="connsiteX0" fmla="*/ 672016 w 728292"/>
              <a:gd name="connsiteY0" fmla="*/ 97410 h 433311"/>
              <a:gd name="connsiteX1" fmla="*/ 504065 w 728292"/>
              <a:gd name="connsiteY1" fmla="*/ 4103 h 433311"/>
              <a:gd name="connsiteX2" fmla="*/ 224146 w 728292"/>
              <a:gd name="connsiteY2" fmla="*/ 22764 h 433311"/>
              <a:gd name="connsiteX3" fmla="*/ 112178 w 728292"/>
              <a:gd name="connsiteY3" fmla="*/ 78748 h 433311"/>
              <a:gd name="connsiteX4" fmla="*/ 212 w 728292"/>
              <a:gd name="connsiteY4" fmla="*/ 246699 h 433311"/>
              <a:gd name="connsiteX5" fmla="*/ 93518 w 728292"/>
              <a:gd name="connsiteY5" fmla="*/ 377327 h 433311"/>
              <a:gd name="connsiteX6" fmla="*/ 392097 w 728292"/>
              <a:gd name="connsiteY6" fmla="*/ 433311 h 433311"/>
              <a:gd name="connsiteX7" fmla="*/ 653354 w 728292"/>
              <a:gd name="connsiteY7" fmla="*/ 377327 h 433311"/>
              <a:gd name="connsiteX8" fmla="*/ 727999 w 728292"/>
              <a:gd name="connsiteY8" fmla="*/ 246699 h 433311"/>
              <a:gd name="connsiteX9" fmla="*/ 672016 w 728292"/>
              <a:gd name="connsiteY9" fmla="*/ 97410 h 4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292" h="433311">
                <a:moveTo>
                  <a:pt x="672016" y="97410"/>
                </a:moveTo>
                <a:cubicBezTo>
                  <a:pt x="634694" y="56977"/>
                  <a:pt x="578710" y="16544"/>
                  <a:pt x="504065" y="4103"/>
                </a:cubicBezTo>
                <a:cubicBezTo>
                  <a:pt x="429420" y="-8338"/>
                  <a:pt x="289461" y="10323"/>
                  <a:pt x="224146" y="22764"/>
                </a:cubicBezTo>
                <a:cubicBezTo>
                  <a:pt x="158832" y="35205"/>
                  <a:pt x="149500" y="41425"/>
                  <a:pt x="112178" y="78748"/>
                </a:cubicBezTo>
                <a:cubicBezTo>
                  <a:pt x="74856" y="116071"/>
                  <a:pt x="3322" y="196936"/>
                  <a:pt x="212" y="246699"/>
                </a:cubicBezTo>
                <a:cubicBezTo>
                  <a:pt x="-2898" y="296462"/>
                  <a:pt x="28204" y="346225"/>
                  <a:pt x="93518" y="377327"/>
                </a:cubicBezTo>
                <a:cubicBezTo>
                  <a:pt x="158832" y="408429"/>
                  <a:pt x="298791" y="433311"/>
                  <a:pt x="392097" y="433311"/>
                </a:cubicBezTo>
                <a:cubicBezTo>
                  <a:pt x="485403" y="433311"/>
                  <a:pt x="597370" y="408429"/>
                  <a:pt x="653354" y="377327"/>
                </a:cubicBezTo>
                <a:cubicBezTo>
                  <a:pt x="709338" y="346225"/>
                  <a:pt x="724889" y="293352"/>
                  <a:pt x="727999" y="246699"/>
                </a:cubicBezTo>
                <a:cubicBezTo>
                  <a:pt x="731109" y="200046"/>
                  <a:pt x="709338" y="137843"/>
                  <a:pt x="672016" y="97410"/>
                </a:cubicBezTo>
                <a:close/>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a:stCxn id="21" idx="4"/>
          </p:cNvCxnSpPr>
          <p:nvPr/>
        </p:nvCxnSpPr>
        <p:spPr>
          <a:xfrm flipH="1">
            <a:off x="6531217" y="3732245"/>
            <a:ext cx="212" cy="312943"/>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6512766" y="3732245"/>
            <a:ext cx="751043" cy="392359"/>
          </a:xfrm>
          <a:custGeom>
            <a:avLst/>
            <a:gdLst>
              <a:gd name="connsiteX0" fmla="*/ 765111 w 783246"/>
              <a:gd name="connsiteY0" fmla="*/ 0 h 391886"/>
              <a:gd name="connsiteX1" fmla="*/ 746449 w 783246"/>
              <a:gd name="connsiteY1" fmla="*/ 298579 h 391886"/>
              <a:gd name="connsiteX2" fmla="*/ 765111 w 783246"/>
              <a:gd name="connsiteY2" fmla="*/ 279918 h 391886"/>
              <a:gd name="connsiteX3" fmla="*/ 447870 w 783246"/>
              <a:gd name="connsiteY3" fmla="*/ 391886 h 391886"/>
              <a:gd name="connsiteX4" fmla="*/ 0 w 783246"/>
              <a:gd name="connsiteY4" fmla="*/ 279918 h 391886"/>
              <a:gd name="connsiteX0" fmla="*/ 765111 w 765111"/>
              <a:gd name="connsiteY0" fmla="*/ 0 h 391906"/>
              <a:gd name="connsiteX1" fmla="*/ 746449 w 765111"/>
              <a:gd name="connsiteY1" fmla="*/ 298579 h 391906"/>
              <a:gd name="connsiteX2" fmla="*/ 699462 w 765111"/>
              <a:gd name="connsiteY2" fmla="*/ 289296 h 391906"/>
              <a:gd name="connsiteX3" fmla="*/ 447870 w 765111"/>
              <a:gd name="connsiteY3" fmla="*/ 391886 h 391906"/>
              <a:gd name="connsiteX4" fmla="*/ 0 w 765111"/>
              <a:gd name="connsiteY4" fmla="*/ 279918 h 391906"/>
              <a:gd name="connsiteX0" fmla="*/ 765111 w 765111"/>
              <a:gd name="connsiteY0" fmla="*/ 0 h 392307"/>
              <a:gd name="connsiteX1" fmla="*/ 746449 w 765111"/>
              <a:gd name="connsiteY1" fmla="*/ 298579 h 392307"/>
              <a:gd name="connsiteX2" fmla="*/ 694772 w 765111"/>
              <a:gd name="connsiteY2" fmla="*/ 317432 h 392307"/>
              <a:gd name="connsiteX3" fmla="*/ 447870 w 765111"/>
              <a:gd name="connsiteY3" fmla="*/ 391886 h 392307"/>
              <a:gd name="connsiteX4" fmla="*/ 0 w 765111"/>
              <a:gd name="connsiteY4" fmla="*/ 279918 h 392307"/>
              <a:gd name="connsiteX0" fmla="*/ 765111 w 765111"/>
              <a:gd name="connsiteY0" fmla="*/ 0 h 392347"/>
              <a:gd name="connsiteX1" fmla="*/ 760517 w 765111"/>
              <a:gd name="connsiteY1" fmla="*/ 261065 h 392347"/>
              <a:gd name="connsiteX2" fmla="*/ 694772 w 765111"/>
              <a:gd name="connsiteY2" fmla="*/ 317432 h 392347"/>
              <a:gd name="connsiteX3" fmla="*/ 447870 w 765111"/>
              <a:gd name="connsiteY3" fmla="*/ 391886 h 392347"/>
              <a:gd name="connsiteX4" fmla="*/ 0 w 765111"/>
              <a:gd name="connsiteY4" fmla="*/ 279918 h 392347"/>
              <a:gd name="connsiteX0" fmla="*/ 765111 w 765111"/>
              <a:gd name="connsiteY0" fmla="*/ 0 h 392359"/>
              <a:gd name="connsiteX1" fmla="*/ 746450 w 765111"/>
              <a:gd name="connsiteY1" fmla="*/ 251686 h 392359"/>
              <a:gd name="connsiteX2" fmla="*/ 694772 w 765111"/>
              <a:gd name="connsiteY2" fmla="*/ 317432 h 392359"/>
              <a:gd name="connsiteX3" fmla="*/ 447870 w 765111"/>
              <a:gd name="connsiteY3" fmla="*/ 391886 h 392359"/>
              <a:gd name="connsiteX4" fmla="*/ 0 w 765111"/>
              <a:gd name="connsiteY4" fmla="*/ 279918 h 392359"/>
              <a:gd name="connsiteX0" fmla="*/ 751043 w 751043"/>
              <a:gd name="connsiteY0" fmla="*/ 0 h 392359"/>
              <a:gd name="connsiteX1" fmla="*/ 746450 w 751043"/>
              <a:gd name="connsiteY1" fmla="*/ 251686 h 392359"/>
              <a:gd name="connsiteX2" fmla="*/ 694772 w 751043"/>
              <a:gd name="connsiteY2" fmla="*/ 317432 h 392359"/>
              <a:gd name="connsiteX3" fmla="*/ 447870 w 751043"/>
              <a:gd name="connsiteY3" fmla="*/ 391886 h 392359"/>
              <a:gd name="connsiteX4" fmla="*/ 0 w 751043"/>
              <a:gd name="connsiteY4" fmla="*/ 279918 h 392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043" h="392359">
                <a:moveTo>
                  <a:pt x="751043" y="0"/>
                </a:moveTo>
                <a:cubicBezTo>
                  <a:pt x="741712" y="125963"/>
                  <a:pt x="755828" y="198781"/>
                  <a:pt x="746450" y="251686"/>
                </a:cubicBezTo>
                <a:cubicBezTo>
                  <a:pt x="737072" y="304591"/>
                  <a:pt x="744535" y="294065"/>
                  <a:pt x="694772" y="317432"/>
                </a:cubicBezTo>
                <a:cubicBezTo>
                  <a:pt x="645009" y="340799"/>
                  <a:pt x="563665" y="398138"/>
                  <a:pt x="447870" y="391886"/>
                </a:cubicBezTo>
                <a:cubicBezTo>
                  <a:pt x="332075" y="385634"/>
                  <a:pt x="0" y="279918"/>
                  <a:pt x="0" y="279918"/>
                </a:cubicBez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p:nvPr/>
        </p:nvCxnSpPr>
        <p:spPr>
          <a:xfrm flipH="1">
            <a:off x="6698748" y="3608895"/>
            <a:ext cx="411284" cy="186612"/>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rot="20460041">
            <a:off x="7498988" y="3195105"/>
            <a:ext cx="799702" cy="441591"/>
          </a:xfrm>
          <a:custGeom>
            <a:avLst/>
            <a:gdLst>
              <a:gd name="connsiteX0" fmla="*/ 671972 w 728244"/>
              <a:gd name="connsiteY0" fmla="*/ 138954 h 437533"/>
              <a:gd name="connsiteX1" fmla="*/ 504021 w 728244"/>
              <a:gd name="connsiteY1" fmla="*/ 8325 h 437533"/>
              <a:gd name="connsiteX2" fmla="*/ 224102 w 728244"/>
              <a:gd name="connsiteY2" fmla="*/ 26986 h 437533"/>
              <a:gd name="connsiteX3" fmla="*/ 74812 w 728244"/>
              <a:gd name="connsiteY3" fmla="*/ 138954 h 437533"/>
              <a:gd name="connsiteX4" fmla="*/ 168 w 728244"/>
              <a:gd name="connsiteY4" fmla="*/ 250921 h 437533"/>
              <a:gd name="connsiteX5" fmla="*/ 93474 w 728244"/>
              <a:gd name="connsiteY5" fmla="*/ 381549 h 437533"/>
              <a:gd name="connsiteX6" fmla="*/ 392053 w 728244"/>
              <a:gd name="connsiteY6" fmla="*/ 437533 h 437533"/>
              <a:gd name="connsiteX7" fmla="*/ 653310 w 728244"/>
              <a:gd name="connsiteY7" fmla="*/ 381549 h 437533"/>
              <a:gd name="connsiteX8" fmla="*/ 727955 w 728244"/>
              <a:gd name="connsiteY8" fmla="*/ 250921 h 437533"/>
              <a:gd name="connsiteX9" fmla="*/ 671972 w 728244"/>
              <a:gd name="connsiteY9" fmla="*/ 138954 h 437533"/>
              <a:gd name="connsiteX0" fmla="*/ 672016 w 728288"/>
              <a:gd name="connsiteY0" fmla="*/ 137340 h 435919"/>
              <a:gd name="connsiteX1" fmla="*/ 504065 w 728288"/>
              <a:gd name="connsiteY1" fmla="*/ 6711 h 435919"/>
              <a:gd name="connsiteX2" fmla="*/ 224146 w 728288"/>
              <a:gd name="connsiteY2" fmla="*/ 25372 h 435919"/>
              <a:gd name="connsiteX3" fmla="*/ 112178 w 728288"/>
              <a:gd name="connsiteY3" fmla="*/ 81356 h 435919"/>
              <a:gd name="connsiteX4" fmla="*/ 212 w 728288"/>
              <a:gd name="connsiteY4" fmla="*/ 249307 h 435919"/>
              <a:gd name="connsiteX5" fmla="*/ 93518 w 728288"/>
              <a:gd name="connsiteY5" fmla="*/ 379935 h 435919"/>
              <a:gd name="connsiteX6" fmla="*/ 392097 w 728288"/>
              <a:gd name="connsiteY6" fmla="*/ 435919 h 435919"/>
              <a:gd name="connsiteX7" fmla="*/ 653354 w 728288"/>
              <a:gd name="connsiteY7" fmla="*/ 379935 h 435919"/>
              <a:gd name="connsiteX8" fmla="*/ 727999 w 728288"/>
              <a:gd name="connsiteY8" fmla="*/ 249307 h 435919"/>
              <a:gd name="connsiteX9" fmla="*/ 672016 w 728288"/>
              <a:gd name="connsiteY9" fmla="*/ 137340 h 435919"/>
              <a:gd name="connsiteX0" fmla="*/ 672016 w 728292"/>
              <a:gd name="connsiteY0" fmla="*/ 97410 h 433311"/>
              <a:gd name="connsiteX1" fmla="*/ 504065 w 728292"/>
              <a:gd name="connsiteY1" fmla="*/ 4103 h 433311"/>
              <a:gd name="connsiteX2" fmla="*/ 224146 w 728292"/>
              <a:gd name="connsiteY2" fmla="*/ 22764 h 433311"/>
              <a:gd name="connsiteX3" fmla="*/ 112178 w 728292"/>
              <a:gd name="connsiteY3" fmla="*/ 78748 h 433311"/>
              <a:gd name="connsiteX4" fmla="*/ 212 w 728292"/>
              <a:gd name="connsiteY4" fmla="*/ 246699 h 433311"/>
              <a:gd name="connsiteX5" fmla="*/ 93518 w 728292"/>
              <a:gd name="connsiteY5" fmla="*/ 377327 h 433311"/>
              <a:gd name="connsiteX6" fmla="*/ 392097 w 728292"/>
              <a:gd name="connsiteY6" fmla="*/ 433311 h 433311"/>
              <a:gd name="connsiteX7" fmla="*/ 653354 w 728292"/>
              <a:gd name="connsiteY7" fmla="*/ 377327 h 433311"/>
              <a:gd name="connsiteX8" fmla="*/ 727999 w 728292"/>
              <a:gd name="connsiteY8" fmla="*/ 246699 h 433311"/>
              <a:gd name="connsiteX9" fmla="*/ 672016 w 728292"/>
              <a:gd name="connsiteY9" fmla="*/ 97410 h 4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292" h="433311">
                <a:moveTo>
                  <a:pt x="672016" y="97410"/>
                </a:moveTo>
                <a:cubicBezTo>
                  <a:pt x="634694" y="56977"/>
                  <a:pt x="578710" y="16544"/>
                  <a:pt x="504065" y="4103"/>
                </a:cubicBezTo>
                <a:cubicBezTo>
                  <a:pt x="429420" y="-8338"/>
                  <a:pt x="289461" y="10323"/>
                  <a:pt x="224146" y="22764"/>
                </a:cubicBezTo>
                <a:cubicBezTo>
                  <a:pt x="158832" y="35205"/>
                  <a:pt x="149500" y="41425"/>
                  <a:pt x="112178" y="78748"/>
                </a:cubicBezTo>
                <a:cubicBezTo>
                  <a:pt x="74856" y="116071"/>
                  <a:pt x="3322" y="196936"/>
                  <a:pt x="212" y="246699"/>
                </a:cubicBezTo>
                <a:cubicBezTo>
                  <a:pt x="-2898" y="296462"/>
                  <a:pt x="28204" y="346225"/>
                  <a:pt x="93518" y="377327"/>
                </a:cubicBezTo>
                <a:cubicBezTo>
                  <a:pt x="158832" y="408429"/>
                  <a:pt x="298791" y="433311"/>
                  <a:pt x="392097" y="433311"/>
                </a:cubicBezTo>
                <a:cubicBezTo>
                  <a:pt x="485403" y="433311"/>
                  <a:pt x="597370" y="408429"/>
                  <a:pt x="653354" y="377327"/>
                </a:cubicBezTo>
                <a:cubicBezTo>
                  <a:pt x="709338" y="346225"/>
                  <a:pt x="724889" y="293352"/>
                  <a:pt x="727999" y="246699"/>
                </a:cubicBezTo>
                <a:cubicBezTo>
                  <a:pt x="731109" y="200046"/>
                  <a:pt x="709338" y="137843"/>
                  <a:pt x="672016" y="97410"/>
                </a:cubicBezTo>
                <a:close/>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H="1" flipV="1">
            <a:off x="7826536" y="3268782"/>
            <a:ext cx="189092" cy="199561"/>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8233238" y="3429824"/>
            <a:ext cx="47307" cy="234865"/>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45" name="Freeform 44"/>
          <p:cNvSpPr/>
          <p:nvPr/>
        </p:nvSpPr>
        <p:spPr>
          <a:xfrm>
            <a:off x="7528564" y="3568984"/>
            <a:ext cx="704673" cy="242682"/>
          </a:xfrm>
          <a:custGeom>
            <a:avLst/>
            <a:gdLst>
              <a:gd name="connsiteX0" fmla="*/ 640919 w 640919"/>
              <a:gd name="connsiteY0" fmla="*/ 74645 h 197385"/>
              <a:gd name="connsiteX1" fmla="*/ 286356 w 640919"/>
              <a:gd name="connsiteY1" fmla="*/ 186612 h 197385"/>
              <a:gd name="connsiteX2" fmla="*/ 155727 w 640919"/>
              <a:gd name="connsiteY2" fmla="*/ 186612 h 197385"/>
              <a:gd name="connsiteX3" fmla="*/ 6437 w 640919"/>
              <a:gd name="connsiteY3" fmla="*/ 130629 h 197385"/>
              <a:gd name="connsiteX4" fmla="*/ 25098 w 640919"/>
              <a:gd name="connsiteY4" fmla="*/ 0 h 197385"/>
              <a:gd name="connsiteX0" fmla="*/ 671805 w 671805"/>
              <a:gd name="connsiteY0" fmla="*/ 74645 h 197385"/>
              <a:gd name="connsiteX1" fmla="*/ 317242 w 671805"/>
              <a:gd name="connsiteY1" fmla="*/ 186612 h 197385"/>
              <a:gd name="connsiteX2" fmla="*/ 186613 w 671805"/>
              <a:gd name="connsiteY2" fmla="*/ 186612 h 197385"/>
              <a:gd name="connsiteX3" fmla="*/ 37323 w 671805"/>
              <a:gd name="connsiteY3" fmla="*/ 130629 h 197385"/>
              <a:gd name="connsiteX4" fmla="*/ 0 w 671805"/>
              <a:gd name="connsiteY4" fmla="*/ 0 h 197385"/>
              <a:gd name="connsiteX0" fmla="*/ 645541 w 645541"/>
              <a:gd name="connsiteY0" fmla="*/ 74645 h 197385"/>
              <a:gd name="connsiteX1" fmla="*/ 290978 w 645541"/>
              <a:gd name="connsiteY1" fmla="*/ 186612 h 197385"/>
              <a:gd name="connsiteX2" fmla="*/ 160349 w 645541"/>
              <a:gd name="connsiteY2" fmla="*/ 186612 h 197385"/>
              <a:gd name="connsiteX3" fmla="*/ 11059 w 645541"/>
              <a:gd name="connsiteY3" fmla="*/ 130629 h 197385"/>
              <a:gd name="connsiteX4" fmla="*/ 11058 w 645541"/>
              <a:gd name="connsiteY4" fmla="*/ 0 h 197385"/>
              <a:gd name="connsiteX0" fmla="*/ 645541 w 645541"/>
              <a:gd name="connsiteY0" fmla="*/ 0 h 122740"/>
              <a:gd name="connsiteX1" fmla="*/ 290978 w 645541"/>
              <a:gd name="connsiteY1" fmla="*/ 111967 h 122740"/>
              <a:gd name="connsiteX2" fmla="*/ 160349 w 645541"/>
              <a:gd name="connsiteY2" fmla="*/ 111967 h 122740"/>
              <a:gd name="connsiteX3" fmla="*/ 11059 w 645541"/>
              <a:gd name="connsiteY3" fmla="*/ 55984 h 122740"/>
              <a:gd name="connsiteX4" fmla="*/ 11058 w 645541"/>
              <a:gd name="connsiteY4" fmla="*/ 18661 h 122740"/>
              <a:gd name="connsiteX0" fmla="*/ 645541 w 645541"/>
              <a:gd name="connsiteY0" fmla="*/ 93306 h 216046"/>
              <a:gd name="connsiteX1" fmla="*/ 290978 w 645541"/>
              <a:gd name="connsiteY1" fmla="*/ 205273 h 216046"/>
              <a:gd name="connsiteX2" fmla="*/ 160349 w 645541"/>
              <a:gd name="connsiteY2" fmla="*/ 205273 h 216046"/>
              <a:gd name="connsiteX3" fmla="*/ 11059 w 645541"/>
              <a:gd name="connsiteY3" fmla="*/ 149290 h 216046"/>
              <a:gd name="connsiteX4" fmla="*/ 11058 w 645541"/>
              <a:gd name="connsiteY4" fmla="*/ 0 h 216046"/>
              <a:gd name="connsiteX0" fmla="*/ 645541 w 645541"/>
              <a:gd name="connsiteY0" fmla="*/ 93306 h 207605"/>
              <a:gd name="connsiteX1" fmla="*/ 402946 w 645541"/>
              <a:gd name="connsiteY1" fmla="*/ 186611 h 207605"/>
              <a:gd name="connsiteX2" fmla="*/ 160349 w 645541"/>
              <a:gd name="connsiteY2" fmla="*/ 205273 h 207605"/>
              <a:gd name="connsiteX3" fmla="*/ 11059 w 645541"/>
              <a:gd name="connsiteY3" fmla="*/ 149290 h 207605"/>
              <a:gd name="connsiteX4" fmla="*/ 11058 w 645541"/>
              <a:gd name="connsiteY4" fmla="*/ 0 h 207605"/>
              <a:gd name="connsiteX0" fmla="*/ 645541 w 645541"/>
              <a:gd name="connsiteY0" fmla="*/ 93306 h 208799"/>
              <a:gd name="connsiteX1" fmla="*/ 402946 w 645541"/>
              <a:gd name="connsiteY1" fmla="*/ 186611 h 208799"/>
              <a:gd name="connsiteX2" fmla="*/ 160349 w 645541"/>
              <a:gd name="connsiteY2" fmla="*/ 205273 h 208799"/>
              <a:gd name="connsiteX3" fmla="*/ 11059 w 645541"/>
              <a:gd name="connsiteY3" fmla="*/ 186613 h 208799"/>
              <a:gd name="connsiteX4" fmla="*/ 11058 w 645541"/>
              <a:gd name="connsiteY4" fmla="*/ 0 h 208799"/>
              <a:gd name="connsiteX0" fmla="*/ 645541 w 645541"/>
              <a:gd name="connsiteY0" fmla="*/ 149290 h 268335"/>
              <a:gd name="connsiteX1" fmla="*/ 402946 w 645541"/>
              <a:gd name="connsiteY1" fmla="*/ 242595 h 268335"/>
              <a:gd name="connsiteX2" fmla="*/ 160349 w 645541"/>
              <a:gd name="connsiteY2" fmla="*/ 261257 h 268335"/>
              <a:gd name="connsiteX3" fmla="*/ 11059 w 645541"/>
              <a:gd name="connsiteY3" fmla="*/ 242597 h 268335"/>
              <a:gd name="connsiteX4" fmla="*/ 11058 w 645541"/>
              <a:gd name="connsiteY4" fmla="*/ 0 h 268335"/>
              <a:gd name="connsiteX0" fmla="*/ 649279 w 649279"/>
              <a:gd name="connsiteY0" fmla="*/ 144601 h 263335"/>
              <a:gd name="connsiteX1" fmla="*/ 406684 w 649279"/>
              <a:gd name="connsiteY1" fmla="*/ 237906 h 263335"/>
              <a:gd name="connsiteX2" fmla="*/ 164087 w 649279"/>
              <a:gd name="connsiteY2" fmla="*/ 256568 h 263335"/>
              <a:gd name="connsiteX3" fmla="*/ 14797 w 649279"/>
              <a:gd name="connsiteY3" fmla="*/ 237908 h 263335"/>
              <a:gd name="connsiteX4" fmla="*/ 5417 w 649279"/>
              <a:gd name="connsiteY4" fmla="*/ 0 h 263335"/>
              <a:gd name="connsiteX0" fmla="*/ 651919 w 651919"/>
              <a:gd name="connsiteY0" fmla="*/ 144601 h 265933"/>
              <a:gd name="connsiteX1" fmla="*/ 409324 w 651919"/>
              <a:gd name="connsiteY1" fmla="*/ 237906 h 265933"/>
              <a:gd name="connsiteX2" fmla="*/ 204240 w 651919"/>
              <a:gd name="connsiteY2" fmla="*/ 261258 h 265933"/>
              <a:gd name="connsiteX3" fmla="*/ 17437 w 651919"/>
              <a:gd name="connsiteY3" fmla="*/ 237908 h 265933"/>
              <a:gd name="connsiteX4" fmla="*/ 8057 w 651919"/>
              <a:gd name="connsiteY4" fmla="*/ 0 h 265933"/>
              <a:gd name="connsiteX0" fmla="*/ 644079 w 644079"/>
              <a:gd name="connsiteY0" fmla="*/ 144601 h 278078"/>
              <a:gd name="connsiteX1" fmla="*/ 401484 w 644079"/>
              <a:gd name="connsiteY1" fmla="*/ 237906 h 278078"/>
              <a:gd name="connsiteX2" fmla="*/ 196400 w 644079"/>
              <a:gd name="connsiteY2" fmla="*/ 261258 h 278078"/>
              <a:gd name="connsiteX3" fmla="*/ 28354 w 644079"/>
              <a:gd name="connsiteY3" fmla="*/ 256665 h 278078"/>
              <a:gd name="connsiteX4" fmla="*/ 217 w 644079"/>
              <a:gd name="connsiteY4" fmla="*/ 0 h 278078"/>
              <a:gd name="connsiteX0" fmla="*/ 644079 w 644079"/>
              <a:gd name="connsiteY0" fmla="*/ 144601 h 262512"/>
              <a:gd name="connsiteX1" fmla="*/ 401484 w 644079"/>
              <a:gd name="connsiteY1" fmla="*/ 237906 h 262512"/>
              <a:gd name="connsiteX2" fmla="*/ 196400 w 644079"/>
              <a:gd name="connsiteY2" fmla="*/ 261258 h 262512"/>
              <a:gd name="connsiteX3" fmla="*/ 28354 w 644079"/>
              <a:gd name="connsiteY3" fmla="*/ 209772 h 262512"/>
              <a:gd name="connsiteX4" fmla="*/ 217 w 644079"/>
              <a:gd name="connsiteY4" fmla="*/ 0 h 262512"/>
              <a:gd name="connsiteX0" fmla="*/ 645052 w 645052"/>
              <a:gd name="connsiteY0" fmla="*/ 144601 h 248106"/>
              <a:gd name="connsiteX1" fmla="*/ 402457 w 645052"/>
              <a:gd name="connsiteY1" fmla="*/ 237906 h 248106"/>
              <a:gd name="connsiteX2" fmla="*/ 230197 w 645052"/>
              <a:gd name="connsiteY2" fmla="*/ 242501 h 248106"/>
              <a:gd name="connsiteX3" fmla="*/ 29327 w 645052"/>
              <a:gd name="connsiteY3" fmla="*/ 209772 h 248106"/>
              <a:gd name="connsiteX4" fmla="*/ 1190 w 645052"/>
              <a:gd name="connsiteY4" fmla="*/ 0 h 248106"/>
              <a:gd name="connsiteX0" fmla="*/ 645052 w 645052"/>
              <a:gd name="connsiteY0" fmla="*/ 144601 h 242682"/>
              <a:gd name="connsiteX1" fmla="*/ 454039 w 645052"/>
              <a:gd name="connsiteY1" fmla="*/ 219149 h 242682"/>
              <a:gd name="connsiteX2" fmla="*/ 230197 w 645052"/>
              <a:gd name="connsiteY2" fmla="*/ 242501 h 242682"/>
              <a:gd name="connsiteX3" fmla="*/ 29327 w 645052"/>
              <a:gd name="connsiteY3" fmla="*/ 209772 h 242682"/>
              <a:gd name="connsiteX4" fmla="*/ 1190 w 645052"/>
              <a:gd name="connsiteY4" fmla="*/ 0 h 2426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5052" h="242682">
                <a:moveTo>
                  <a:pt x="645052" y="144601"/>
                </a:moveTo>
                <a:cubicBezTo>
                  <a:pt x="508203" y="191254"/>
                  <a:pt x="523181" y="202832"/>
                  <a:pt x="454039" y="219149"/>
                </a:cubicBezTo>
                <a:cubicBezTo>
                  <a:pt x="384897" y="235466"/>
                  <a:pt x="300982" y="244064"/>
                  <a:pt x="230197" y="242501"/>
                </a:cubicBezTo>
                <a:cubicBezTo>
                  <a:pt x="159412" y="240938"/>
                  <a:pt x="67495" y="250189"/>
                  <a:pt x="29327" y="209772"/>
                </a:cubicBezTo>
                <a:cubicBezTo>
                  <a:pt x="-8841" y="169355"/>
                  <a:pt x="1190" y="0"/>
                  <a:pt x="1190" y="0"/>
                </a:cubicBezTo>
              </a:path>
            </a:pathLst>
          </a:custGeom>
          <a:no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91678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Aspirin-Exacerbated Asthma: diagnosis</a:t>
            </a:r>
            <a:endParaRPr lang="en-US" dirty="0">
              <a:latin typeface="+mn-lt"/>
            </a:endParaRPr>
          </a:p>
        </p:txBody>
      </p:sp>
      <p:sp>
        <p:nvSpPr>
          <p:cNvPr id="3" name="Content Placeholder 2"/>
          <p:cNvSpPr>
            <a:spLocks noGrp="1"/>
          </p:cNvSpPr>
          <p:nvPr>
            <p:ph idx="1"/>
          </p:nvPr>
        </p:nvSpPr>
        <p:spPr/>
        <p:txBody>
          <a:bodyPr>
            <a:normAutofit fontScale="92500" lnSpcReduction="20000"/>
          </a:bodyPr>
          <a:lstStyle/>
          <a:p>
            <a:r>
              <a:rPr lang="en-US" sz="2800" dirty="0"/>
              <a:t>Sample oral challenge protocol</a:t>
            </a:r>
          </a:p>
          <a:p>
            <a:r>
              <a:rPr lang="en-US" sz="2800" dirty="0"/>
              <a:t>Starting dose of 40.5 mg</a:t>
            </a:r>
          </a:p>
          <a:p>
            <a:r>
              <a:rPr lang="en-US" sz="2800" dirty="0"/>
              <a:t>Doses given at 3 hour intervals, up to a maximum dose of 325 mg</a:t>
            </a:r>
          </a:p>
          <a:p>
            <a:r>
              <a:rPr lang="en-US" sz="2800" dirty="0"/>
              <a:t>Time interval between doses can be shortened to 90 minutes unless the patient specifically reports that symptoms began within 90 minutes</a:t>
            </a:r>
          </a:p>
          <a:p>
            <a:r>
              <a:rPr lang="en-US" sz="2800" dirty="0"/>
              <a:t>Protocols are carried out over one to two consecutive days</a:t>
            </a:r>
          </a:p>
          <a:p>
            <a:r>
              <a:rPr lang="en-US" sz="2800" dirty="0"/>
              <a:t>Observation and spirometry</a:t>
            </a:r>
          </a:p>
          <a:p>
            <a:endParaRPr lang="en-US" dirty="0"/>
          </a:p>
        </p:txBody>
      </p:sp>
    </p:spTree>
    <p:extLst>
      <p:ext uri="{BB962C8B-B14F-4D97-AF65-F5344CB8AC3E}">
        <p14:creationId xmlns:p14="http://schemas.microsoft.com/office/powerpoint/2010/main" val="38268351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a:defRPr/>
            </a:pPr>
            <a:r>
              <a:rPr lang="en-US" dirty="0" smtClean="0"/>
              <a:t>Active panel patients with DM</a:t>
            </a:r>
            <a:endParaRPr lang="en-US" dirty="0"/>
          </a:p>
        </p:txBody>
      </p:sp>
      <p:pic>
        <p:nvPicPr>
          <p:cNvPr id="501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2246"/>
            <a:ext cx="9144000" cy="544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7196" y="3535481"/>
            <a:ext cx="9126804" cy="2790953"/>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23288" y="817283"/>
            <a:ext cx="2297424" cy="461665"/>
          </a:xfrm>
          <a:prstGeom prst="rect">
            <a:avLst/>
          </a:prstGeom>
          <a:solidFill>
            <a:schemeClr val="bg1"/>
          </a:solidFill>
        </p:spPr>
        <p:txBody>
          <a:bodyPr wrap="none" rtlCol="0">
            <a:spAutoFit/>
          </a:bodyPr>
          <a:lstStyle/>
          <a:p>
            <a:r>
              <a:rPr lang="en-US" sz="2400" dirty="0"/>
              <a:t>Non-eosinophilic</a:t>
            </a:r>
          </a:p>
        </p:txBody>
      </p:sp>
      <p:sp>
        <p:nvSpPr>
          <p:cNvPr id="15" name="TextBox 14"/>
          <p:cNvSpPr txBox="1"/>
          <p:nvPr/>
        </p:nvSpPr>
        <p:spPr>
          <a:xfrm rot="16200000">
            <a:off x="-499494" y="3311610"/>
            <a:ext cx="1460656" cy="461665"/>
          </a:xfrm>
          <a:prstGeom prst="rect">
            <a:avLst/>
          </a:prstGeom>
          <a:solidFill>
            <a:schemeClr val="bg1"/>
          </a:solidFill>
        </p:spPr>
        <p:txBody>
          <a:bodyPr wrap="none" rtlCol="0">
            <a:spAutoFit/>
          </a:bodyPr>
          <a:lstStyle/>
          <a:p>
            <a:r>
              <a:rPr lang="en-US" sz="2400" dirty="0"/>
              <a:t>Childhood</a:t>
            </a:r>
          </a:p>
        </p:txBody>
      </p:sp>
      <p:sp>
        <p:nvSpPr>
          <p:cNvPr id="16" name="TextBox 15"/>
          <p:cNvSpPr txBox="1"/>
          <p:nvPr/>
        </p:nvSpPr>
        <p:spPr>
          <a:xfrm rot="5400000">
            <a:off x="8500597" y="3282819"/>
            <a:ext cx="859531" cy="461665"/>
          </a:xfrm>
          <a:prstGeom prst="rect">
            <a:avLst/>
          </a:prstGeom>
          <a:solidFill>
            <a:schemeClr val="bg1"/>
          </a:solidFill>
        </p:spPr>
        <p:txBody>
          <a:bodyPr wrap="none" rtlCol="0">
            <a:spAutoFit/>
          </a:bodyPr>
          <a:lstStyle/>
          <a:p>
            <a:r>
              <a:rPr lang="en-US" sz="2400" dirty="0"/>
              <a:t>Adult</a:t>
            </a:r>
          </a:p>
        </p:txBody>
      </p:sp>
      <p:sp>
        <p:nvSpPr>
          <p:cNvPr id="14" name="TextBox 13"/>
          <p:cNvSpPr txBox="1"/>
          <p:nvPr/>
        </p:nvSpPr>
        <p:spPr>
          <a:xfrm>
            <a:off x="3716564" y="5883493"/>
            <a:ext cx="1671548" cy="461665"/>
          </a:xfrm>
          <a:prstGeom prst="rect">
            <a:avLst/>
          </a:prstGeom>
          <a:solidFill>
            <a:schemeClr val="bg1"/>
          </a:solidFill>
        </p:spPr>
        <p:txBody>
          <a:bodyPr wrap="none" rtlCol="0">
            <a:spAutoFit/>
          </a:bodyPr>
          <a:lstStyle/>
          <a:p>
            <a:r>
              <a:rPr lang="en-US" sz="2400" dirty="0"/>
              <a:t>Eosinophilic</a:t>
            </a:r>
          </a:p>
        </p:txBody>
      </p:sp>
      <p:sp>
        <p:nvSpPr>
          <p:cNvPr id="19" name="Oval 18"/>
          <p:cNvSpPr/>
          <p:nvPr/>
        </p:nvSpPr>
        <p:spPr>
          <a:xfrm>
            <a:off x="5186703" y="5394908"/>
            <a:ext cx="2177315" cy="69029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Aspirin</a:t>
            </a:r>
          </a:p>
        </p:txBody>
      </p:sp>
      <p:sp>
        <p:nvSpPr>
          <p:cNvPr id="20" name="Oval 19"/>
          <p:cNvSpPr/>
          <p:nvPr/>
        </p:nvSpPr>
        <p:spPr>
          <a:xfrm>
            <a:off x="6456499" y="4823790"/>
            <a:ext cx="2037985" cy="739991"/>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Cough variant</a:t>
            </a:r>
          </a:p>
        </p:txBody>
      </p:sp>
      <p:sp>
        <p:nvSpPr>
          <p:cNvPr id="22" name="Oval 21"/>
          <p:cNvSpPr/>
          <p:nvPr/>
        </p:nvSpPr>
        <p:spPr>
          <a:xfrm>
            <a:off x="4353686" y="2036873"/>
            <a:ext cx="2416385" cy="83145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Air pollution</a:t>
            </a:r>
          </a:p>
        </p:txBody>
      </p:sp>
      <p:sp>
        <p:nvSpPr>
          <p:cNvPr id="24" name="TextBox 23"/>
          <p:cNvSpPr txBox="1"/>
          <p:nvPr/>
        </p:nvSpPr>
        <p:spPr>
          <a:xfrm>
            <a:off x="48949" y="175916"/>
            <a:ext cx="5754516" cy="646331"/>
          </a:xfrm>
          <a:prstGeom prst="rect">
            <a:avLst/>
          </a:prstGeom>
          <a:noFill/>
        </p:spPr>
        <p:txBody>
          <a:bodyPr wrap="square" rtlCol="0">
            <a:spAutoFit/>
          </a:bodyPr>
          <a:lstStyle/>
          <a:p>
            <a:r>
              <a:rPr lang="en-US" sz="3600" b="1">
                <a:solidFill>
                  <a:schemeClr val="tx1">
                    <a:lumMod val="75000"/>
                    <a:lumOff val="25000"/>
                  </a:schemeClr>
                </a:solidFill>
                <a:latin typeface="+mj-lt"/>
                <a:cs typeface="Cambria"/>
              </a:rPr>
              <a:t>Asthma Phenotypes</a:t>
            </a:r>
            <a:endParaRPr lang="en-US" sz="3600">
              <a:solidFill>
                <a:schemeClr val="tx1">
                  <a:lumMod val="75000"/>
                  <a:lumOff val="25000"/>
                </a:schemeClr>
              </a:solidFill>
              <a:latin typeface="+mj-lt"/>
            </a:endParaRPr>
          </a:p>
        </p:txBody>
      </p:sp>
      <p:sp>
        <p:nvSpPr>
          <p:cNvPr id="25" name="Oval 24"/>
          <p:cNvSpPr/>
          <p:nvPr/>
        </p:nvSpPr>
        <p:spPr>
          <a:xfrm>
            <a:off x="727788" y="4169360"/>
            <a:ext cx="4117801" cy="82337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Allergic</a:t>
            </a:r>
          </a:p>
        </p:txBody>
      </p:sp>
      <p:sp>
        <p:nvSpPr>
          <p:cNvPr id="26" name="Oval 25"/>
          <p:cNvSpPr/>
          <p:nvPr/>
        </p:nvSpPr>
        <p:spPr>
          <a:xfrm>
            <a:off x="4380614" y="4027882"/>
            <a:ext cx="4163953" cy="7801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Intrinsic</a:t>
            </a:r>
          </a:p>
        </p:txBody>
      </p:sp>
      <p:sp>
        <p:nvSpPr>
          <p:cNvPr id="27" name="Oval 26"/>
          <p:cNvSpPr/>
          <p:nvPr/>
        </p:nvSpPr>
        <p:spPr>
          <a:xfrm>
            <a:off x="4376683" y="4648587"/>
            <a:ext cx="2393388" cy="92000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Occupational (sensitized)</a:t>
            </a:r>
          </a:p>
        </p:txBody>
      </p:sp>
      <p:sp>
        <p:nvSpPr>
          <p:cNvPr id="28" name="Oval 27"/>
          <p:cNvSpPr/>
          <p:nvPr/>
        </p:nvSpPr>
        <p:spPr>
          <a:xfrm>
            <a:off x="5944558" y="1177618"/>
            <a:ext cx="2691075" cy="91961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Occupational (non-sensitized)</a:t>
            </a:r>
          </a:p>
        </p:txBody>
      </p:sp>
      <p:sp>
        <p:nvSpPr>
          <p:cNvPr id="23" name="Oval 22"/>
          <p:cNvSpPr/>
          <p:nvPr/>
        </p:nvSpPr>
        <p:spPr>
          <a:xfrm>
            <a:off x="8028070" y="1772186"/>
            <a:ext cx="951985" cy="89519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EIA</a:t>
            </a:r>
          </a:p>
        </p:txBody>
      </p:sp>
      <p:sp>
        <p:nvSpPr>
          <p:cNvPr id="21" name="Oval 20"/>
          <p:cNvSpPr/>
          <p:nvPr/>
        </p:nvSpPr>
        <p:spPr>
          <a:xfrm>
            <a:off x="6292728" y="1936381"/>
            <a:ext cx="1781650" cy="65757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Cigarette</a:t>
            </a:r>
          </a:p>
        </p:txBody>
      </p:sp>
    </p:spTree>
    <p:extLst>
      <p:ext uri="{BB962C8B-B14F-4D97-AF65-F5344CB8AC3E}">
        <p14:creationId xmlns:p14="http://schemas.microsoft.com/office/powerpoint/2010/main" val="39688025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242" y="0"/>
            <a:ext cx="12232487" cy="6858000"/>
          </a:xfrm>
          <a:prstGeom prst="rect">
            <a:avLst/>
          </a:prstGeom>
        </p:spPr>
      </p:pic>
    </p:spTree>
    <p:extLst>
      <p:ext uri="{BB962C8B-B14F-4D97-AF65-F5344CB8AC3E}">
        <p14:creationId xmlns:p14="http://schemas.microsoft.com/office/powerpoint/2010/main" val="40672415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763" t="15429" r="15187" b="16478"/>
          <a:stretch/>
        </p:blipFill>
        <p:spPr bwMode="auto">
          <a:xfrm>
            <a:off x="33690" y="738277"/>
            <a:ext cx="9104563" cy="5279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0699" y="6342117"/>
            <a:ext cx="1273105" cy="369332"/>
          </a:xfrm>
          <a:prstGeom prst="rect">
            <a:avLst/>
          </a:prstGeom>
          <a:noFill/>
        </p:spPr>
        <p:txBody>
          <a:bodyPr wrap="none" rtlCol="0">
            <a:spAutoFit/>
          </a:bodyPr>
          <a:lstStyle/>
          <a:p>
            <a:r>
              <a:rPr lang="en-US" dirty="0" err="1">
                <a:solidFill>
                  <a:schemeClr val="bg1"/>
                </a:solidFill>
              </a:rPr>
              <a:t>Leiria</a:t>
            </a:r>
            <a:r>
              <a:rPr lang="en-US" dirty="0">
                <a:solidFill>
                  <a:schemeClr val="bg1"/>
                </a:solidFill>
              </a:rPr>
              <a:t>, 2014</a:t>
            </a:r>
          </a:p>
        </p:txBody>
      </p:sp>
      <p:sp>
        <p:nvSpPr>
          <p:cNvPr id="4" name="TextBox 3"/>
          <p:cNvSpPr txBox="1"/>
          <p:nvPr/>
        </p:nvSpPr>
        <p:spPr>
          <a:xfrm>
            <a:off x="48949" y="175916"/>
            <a:ext cx="5754516" cy="646331"/>
          </a:xfrm>
          <a:prstGeom prst="rect">
            <a:avLst/>
          </a:prstGeom>
          <a:noFill/>
        </p:spPr>
        <p:txBody>
          <a:bodyPr wrap="square" rtlCol="0">
            <a:spAutoFit/>
          </a:bodyPr>
          <a:lstStyle/>
          <a:p>
            <a:r>
              <a:rPr lang="en-US" sz="3600" b="1" dirty="0" smtClean="0">
                <a:solidFill>
                  <a:schemeClr val="tx1">
                    <a:lumMod val="75000"/>
                    <a:lumOff val="25000"/>
                  </a:schemeClr>
                </a:solidFill>
                <a:latin typeface="+mj-lt"/>
                <a:cs typeface="Cambria"/>
              </a:rPr>
              <a:t>Obese Asthma Phenotype</a:t>
            </a:r>
            <a:endParaRPr lang="en-US" sz="3600" dirty="0">
              <a:solidFill>
                <a:schemeClr val="tx1">
                  <a:lumMod val="75000"/>
                  <a:lumOff val="25000"/>
                </a:schemeClr>
              </a:solidFill>
              <a:latin typeface="+mj-lt"/>
            </a:endParaRPr>
          </a:p>
        </p:txBody>
      </p:sp>
    </p:spTree>
    <p:extLst>
      <p:ext uri="{BB962C8B-B14F-4D97-AF65-F5344CB8AC3E}">
        <p14:creationId xmlns:p14="http://schemas.microsoft.com/office/powerpoint/2010/main" val="16981061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822959" y="1976361"/>
            <a:ext cx="7543801" cy="4023360"/>
          </a:xfrm>
        </p:spPr>
        <p:txBody>
          <a:bodyPr>
            <a:normAutofit/>
          </a:bodyPr>
          <a:lstStyle/>
          <a:p>
            <a:pPr marL="457189" indent="-457189">
              <a:buFont typeface="+mj-lt"/>
              <a:buAutoNum type="arabicPeriod"/>
            </a:pPr>
            <a:r>
              <a:rPr lang="en-US" sz="2400" dirty="0"/>
              <a:t>Evaluate the concept that asthma is not a single disease</a:t>
            </a:r>
          </a:p>
          <a:p>
            <a:pPr marL="457189" indent="-457189">
              <a:buFont typeface="+mj-lt"/>
              <a:buAutoNum type="arabicPeriod"/>
            </a:pPr>
            <a:r>
              <a:rPr lang="en-US" sz="2400" dirty="0"/>
              <a:t>Identify asthma phenotypes</a:t>
            </a:r>
          </a:p>
          <a:p>
            <a:pPr marL="457189" indent="-457189">
              <a:buFont typeface="+mj-lt"/>
              <a:buAutoNum type="arabicPeriod"/>
            </a:pPr>
            <a:r>
              <a:rPr lang="en-US" sz="2400" dirty="0"/>
              <a:t>Develop a treatment approach based on the different phenotypes of asthma</a:t>
            </a:r>
          </a:p>
        </p:txBody>
      </p:sp>
    </p:spTree>
    <p:extLst>
      <p:ext uri="{BB962C8B-B14F-4D97-AF65-F5344CB8AC3E}">
        <p14:creationId xmlns:p14="http://schemas.microsoft.com/office/powerpoint/2010/main" val="806275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3"/>
          <p:cNvSpPr txBox="1">
            <a:spLocks/>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mtClean="0"/>
              <a:t>Active panel patients with DM</a:t>
            </a:r>
            <a:endParaRPr lang="en-US" dirty="0"/>
          </a:p>
        </p:txBody>
      </p:sp>
      <p:pic>
        <p:nvPicPr>
          <p:cNvPr id="2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2246"/>
            <a:ext cx="9144000" cy="544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17196" y="3535481"/>
            <a:ext cx="9126804" cy="2790953"/>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23288" y="817283"/>
            <a:ext cx="2297424" cy="461665"/>
          </a:xfrm>
          <a:prstGeom prst="rect">
            <a:avLst/>
          </a:prstGeom>
          <a:solidFill>
            <a:schemeClr val="bg1"/>
          </a:solidFill>
        </p:spPr>
        <p:txBody>
          <a:bodyPr wrap="none" rtlCol="0">
            <a:spAutoFit/>
          </a:bodyPr>
          <a:lstStyle/>
          <a:p>
            <a:r>
              <a:rPr lang="en-US" sz="2400" dirty="0"/>
              <a:t>Non-eosinophilic</a:t>
            </a:r>
          </a:p>
        </p:txBody>
      </p:sp>
      <p:sp>
        <p:nvSpPr>
          <p:cNvPr id="29" name="TextBox 28"/>
          <p:cNvSpPr txBox="1"/>
          <p:nvPr/>
        </p:nvSpPr>
        <p:spPr>
          <a:xfrm rot="16200000">
            <a:off x="-499494" y="3311610"/>
            <a:ext cx="1460656" cy="461665"/>
          </a:xfrm>
          <a:prstGeom prst="rect">
            <a:avLst/>
          </a:prstGeom>
          <a:solidFill>
            <a:schemeClr val="bg1"/>
          </a:solidFill>
        </p:spPr>
        <p:txBody>
          <a:bodyPr wrap="none" rtlCol="0">
            <a:spAutoFit/>
          </a:bodyPr>
          <a:lstStyle/>
          <a:p>
            <a:r>
              <a:rPr lang="en-US" sz="2400" dirty="0"/>
              <a:t>Childhood</a:t>
            </a:r>
          </a:p>
        </p:txBody>
      </p:sp>
      <p:sp>
        <p:nvSpPr>
          <p:cNvPr id="30" name="TextBox 29"/>
          <p:cNvSpPr txBox="1"/>
          <p:nvPr/>
        </p:nvSpPr>
        <p:spPr>
          <a:xfrm rot="5400000">
            <a:off x="8500597" y="3282819"/>
            <a:ext cx="859531" cy="461665"/>
          </a:xfrm>
          <a:prstGeom prst="rect">
            <a:avLst/>
          </a:prstGeom>
          <a:solidFill>
            <a:schemeClr val="bg1"/>
          </a:solidFill>
        </p:spPr>
        <p:txBody>
          <a:bodyPr wrap="none" rtlCol="0">
            <a:spAutoFit/>
          </a:bodyPr>
          <a:lstStyle/>
          <a:p>
            <a:r>
              <a:rPr lang="en-US" sz="2400" dirty="0"/>
              <a:t>Adult</a:t>
            </a:r>
          </a:p>
        </p:txBody>
      </p:sp>
      <p:sp>
        <p:nvSpPr>
          <p:cNvPr id="31" name="TextBox 30"/>
          <p:cNvSpPr txBox="1"/>
          <p:nvPr/>
        </p:nvSpPr>
        <p:spPr>
          <a:xfrm>
            <a:off x="3716564" y="5883493"/>
            <a:ext cx="1671548" cy="461665"/>
          </a:xfrm>
          <a:prstGeom prst="rect">
            <a:avLst/>
          </a:prstGeom>
          <a:solidFill>
            <a:schemeClr val="bg1"/>
          </a:solidFill>
        </p:spPr>
        <p:txBody>
          <a:bodyPr wrap="none" rtlCol="0">
            <a:spAutoFit/>
          </a:bodyPr>
          <a:lstStyle/>
          <a:p>
            <a:r>
              <a:rPr lang="en-US" sz="2400" dirty="0"/>
              <a:t>Eosinophilic</a:t>
            </a:r>
          </a:p>
        </p:txBody>
      </p:sp>
      <p:sp>
        <p:nvSpPr>
          <p:cNvPr id="32" name="Oval 31"/>
          <p:cNvSpPr/>
          <p:nvPr/>
        </p:nvSpPr>
        <p:spPr>
          <a:xfrm>
            <a:off x="5186703" y="5394908"/>
            <a:ext cx="2177315" cy="69029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Aspirin</a:t>
            </a:r>
          </a:p>
        </p:txBody>
      </p:sp>
      <p:sp>
        <p:nvSpPr>
          <p:cNvPr id="33" name="Oval 32"/>
          <p:cNvSpPr/>
          <p:nvPr/>
        </p:nvSpPr>
        <p:spPr>
          <a:xfrm>
            <a:off x="6456499" y="4823790"/>
            <a:ext cx="2037985" cy="739991"/>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Cough variant</a:t>
            </a:r>
          </a:p>
        </p:txBody>
      </p:sp>
      <p:sp>
        <p:nvSpPr>
          <p:cNvPr id="34" name="Oval 33"/>
          <p:cNvSpPr/>
          <p:nvPr/>
        </p:nvSpPr>
        <p:spPr>
          <a:xfrm>
            <a:off x="4353686" y="2036873"/>
            <a:ext cx="2416385" cy="83145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Air pollution</a:t>
            </a:r>
          </a:p>
        </p:txBody>
      </p:sp>
      <p:sp>
        <p:nvSpPr>
          <p:cNvPr id="35" name="TextBox 34"/>
          <p:cNvSpPr txBox="1"/>
          <p:nvPr/>
        </p:nvSpPr>
        <p:spPr>
          <a:xfrm>
            <a:off x="48949" y="175916"/>
            <a:ext cx="5754516" cy="646331"/>
          </a:xfrm>
          <a:prstGeom prst="rect">
            <a:avLst/>
          </a:prstGeom>
          <a:noFill/>
        </p:spPr>
        <p:txBody>
          <a:bodyPr wrap="square" rtlCol="0">
            <a:spAutoFit/>
          </a:bodyPr>
          <a:lstStyle/>
          <a:p>
            <a:r>
              <a:rPr lang="en-US" sz="3600" b="1">
                <a:solidFill>
                  <a:schemeClr val="tx1">
                    <a:lumMod val="75000"/>
                    <a:lumOff val="25000"/>
                  </a:schemeClr>
                </a:solidFill>
                <a:latin typeface="+mj-lt"/>
                <a:cs typeface="Cambria"/>
              </a:rPr>
              <a:t>Asthma Phenotypes</a:t>
            </a:r>
            <a:endParaRPr lang="en-US" sz="3600">
              <a:solidFill>
                <a:schemeClr val="tx1">
                  <a:lumMod val="75000"/>
                  <a:lumOff val="25000"/>
                </a:schemeClr>
              </a:solidFill>
              <a:latin typeface="+mj-lt"/>
            </a:endParaRPr>
          </a:p>
        </p:txBody>
      </p:sp>
      <p:sp>
        <p:nvSpPr>
          <p:cNvPr id="36" name="Oval 35"/>
          <p:cNvSpPr/>
          <p:nvPr/>
        </p:nvSpPr>
        <p:spPr>
          <a:xfrm>
            <a:off x="727788" y="4169360"/>
            <a:ext cx="4117801" cy="82337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Allergic</a:t>
            </a:r>
          </a:p>
        </p:txBody>
      </p:sp>
      <p:sp>
        <p:nvSpPr>
          <p:cNvPr id="37" name="Oval 36"/>
          <p:cNvSpPr/>
          <p:nvPr/>
        </p:nvSpPr>
        <p:spPr>
          <a:xfrm>
            <a:off x="4380614" y="4027882"/>
            <a:ext cx="4163953" cy="7801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Intrinsic</a:t>
            </a:r>
          </a:p>
        </p:txBody>
      </p:sp>
      <p:sp>
        <p:nvSpPr>
          <p:cNvPr id="38" name="Oval 37"/>
          <p:cNvSpPr/>
          <p:nvPr/>
        </p:nvSpPr>
        <p:spPr>
          <a:xfrm>
            <a:off x="4376683" y="4648587"/>
            <a:ext cx="2393388" cy="92000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Occupational (sensitized)</a:t>
            </a:r>
          </a:p>
        </p:txBody>
      </p:sp>
      <p:sp>
        <p:nvSpPr>
          <p:cNvPr id="39" name="Oval 38"/>
          <p:cNvSpPr/>
          <p:nvPr/>
        </p:nvSpPr>
        <p:spPr>
          <a:xfrm>
            <a:off x="5944558" y="1177618"/>
            <a:ext cx="2691075" cy="91961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Occupational (non-sensitized)</a:t>
            </a:r>
          </a:p>
        </p:txBody>
      </p:sp>
      <p:sp>
        <p:nvSpPr>
          <p:cNvPr id="40" name="Oval 39"/>
          <p:cNvSpPr/>
          <p:nvPr/>
        </p:nvSpPr>
        <p:spPr>
          <a:xfrm>
            <a:off x="8028070" y="1772186"/>
            <a:ext cx="951985" cy="89519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EIA</a:t>
            </a:r>
          </a:p>
        </p:txBody>
      </p:sp>
      <p:sp>
        <p:nvSpPr>
          <p:cNvPr id="41" name="Oval 40"/>
          <p:cNvSpPr/>
          <p:nvPr/>
        </p:nvSpPr>
        <p:spPr>
          <a:xfrm>
            <a:off x="6292728" y="1936381"/>
            <a:ext cx="1781650" cy="65757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Cigarette</a:t>
            </a:r>
          </a:p>
        </p:txBody>
      </p:sp>
      <p:sp>
        <p:nvSpPr>
          <p:cNvPr id="24" name="Oval 23"/>
          <p:cNvSpPr/>
          <p:nvPr/>
        </p:nvSpPr>
        <p:spPr>
          <a:xfrm>
            <a:off x="3716564" y="1352926"/>
            <a:ext cx="1450753" cy="105159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Obesity</a:t>
            </a:r>
          </a:p>
        </p:txBody>
      </p:sp>
    </p:spTree>
    <p:extLst>
      <p:ext uri="{BB962C8B-B14F-4D97-AF65-F5344CB8AC3E}">
        <p14:creationId xmlns:p14="http://schemas.microsoft.com/office/powerpoint/2010/main" val="1519828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0114" y="0"/>
            <a:ext cx="12308114" cy="6858000"/>
          </a:xfrm>
        </p:spPr>
      </p:pic>
    </p:spTree>
    <p:extLst>
      <p:ext uri="{BB962C8B-B14F-4D97-AF65-F5344CB8AC3E}">
        <p14:creationId xmlns:p14="http://schemas.microsoft.com/office/powerpoint/2010/main" val="14572866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3"/>
          <p:cNvSpPr txBox="1">
            <a:spLocks/>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mtClean="0"/>
              <a:t>Active panel patients with DM</a:t>
            </a:r>
            <a:endParaRPr lang="en-US" dirty="0"/>
          </a:p>
        </p:txBody>
      </p:sp>
      <p:pic>
        <p:nvPicPr>
          <p:cNvPr id="2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2246"/>
            <a:ext cx="9144000" cy="544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17196" y="3535481"/>
            <a:ext cx="9126804" cy="2790953"/>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423288" y="817283"/>
            <a:ext cx="2297424" cy="461665"/>
          </a:xfrm>
          <a:prstGeom prst="rect">
            <a:avLst/>
          </a:prstGeom>
          <a:solidFill>
            <a:schemeClr val="bg1"/>
          </a:solidFill>
        </p:spPr>
        <p:txBody>
          <a:bodyPr wrap="none" rtlCol="0">
            <a:spAutoFit/>
          </a:bodyPr>
          <a:lstStyle/>
          <a:p>
            <a:r>
              <a:rPr lang="en-US" sz="2400" dirty="0"/>
              <a:t>Non-eosinophilic</a:t>
            </a:r>
          </a:p>
        </p:txBody>
      </p:sp>
      <p:sp>
        <p:nvSpPr>
          <p:cNvPr id="30" name="TextBox 29"/>
          <p:cNvSpPr txBox="1"/>
          <p:nvPr/>
        </p:nvSpPr>
        <p:spPr>
          <a:xfrm rot="16200000">
            <a:off x="-499494" y="3311610"/>
            <a:ext cx="1460656" cy="461665"/>
          </a:xfrm>
          <a:prstGeom prst="rect">
            <a:avLst/>
          </a:prstGeom>
          <a:solidFill>
            <a:schemeClr val="bg1"/>
          </a:solidFill>
        </p:spPr>
        <p:txBody>
          <a:bodyPr wrap="none" rtlCol="0">
            <a:spAutoFit/>
          </a:bodyPr>
          <a:lstStyle/>
          <a:p>
            <a:r>
              <a:rPr lang="en-US" sz="2400" dirty="0"/>
              <a:t>Childhood</a:t>
            </a:r>
          </a:p>
        </p:txBody>
      </p:sp>
      <p:sp>
        <p:nvSpPr>
          <p:cNvPr id="31" name="TextBox 30"/>
          <p:cNvSpPr txBox="1"/>
          <p:nvPr/>
        </p:nvSpPr>
        <p:spPr>
          <a:xfrm rot="5400000">
            <a:off x="8500597" y="3282819"/>
            <a:ext cx="859531" cy="461665"/>
          </a:xfrm>
          <a:prstGeom prst="rect">
            <a:avLst/>
          </a:prstGeom>
          <a:solidFill>
            <a:schemeClr val="bg1"/>
          </a:solidFill>
        </p:spPr>
        <p:txBody>
          <a:bodyPr wrap="none" rtlCol="0">
            <a:spAutoFit/>
          </a:bodyPr>
          <a:lstStyle/>
          <a:p>
            <a:r>
              <a:rPr lang="en-US" sz="2400" dirty="0"/>
              <a:t>Adult</a:t>
            </a:r>
          </a:p>
        </p:txBody>
      </p:sp>
      <p:sp>
        <p:nvSpPr>
          <p:cNvPr id="32" name="TextBox 31"/>
          <p:cNvSpPr txBox="1"/>
          <p:nvPr/>
        </p:nvSpPr>
        <p:spPr>
          <a:xfrm>
            <a:off x="3716564" y="5883493"/>
            <a:ext cx="1671548" cy="461665"/>
          </a:xfrm>
          <a:prstGeom prst="rect">
            <a:avLst/>
          </a:prstGeom>
          <a:solidFill>
            <a:schemeClr val="bg1"/>
          </a:solidFill>
        </p:spPr>
        <p:txBody>
          <a:bodyPr wrap="none" rtlCol="0">
            <a:spAutoFit/>
          </a:bodyPr>
          <a:lstStyle/>
          <a:p>
            <a:r>
              <a:rPr lang="en-US" sz="2400" dirty="0"/>
              <a:t>Eosinophilic</a:t>
            </a:r>
          </a:p>
        </p:txBody>
      </p:sp>
      <p:sp>
        <p:nvSpPr>
          <p:cNvPr id="33" name="Oval 32"/>
          <p:cNvSpPr/>
          <p:nvPr/>
        </p:nvSpPr>
        <p:spPr>
          <a:xfrm>
            <a:off x="5186703" y="5394908"/>
            <a:ext cx="2177315" cy="69029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Aspirin</a:t>
            </a:r>
          </a:p>
        </p:txBody>
      </p:sp>
      <p:sp>
        <p:nvSpPr>
          <p:cNvPr id="34" name="Oval 33"/>
          <p:cNvSpPr/>
          <p:nvPr/>
        </p:nvSpPr>
        <p:spPr>
          <a:xfrm>
            <a:off x="6456499" y="4823790"/>
            <a:ext cx="2037985" cy="739991"/>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Cough variant</a:t>
            </a:r>
          </a:p>
        </p:txBody>
      </p:sp>
      <p:sp>
        <p:nvSpPr>
          <p:cNvPr id="35" name="Oval 34"/>
          <p:cNvSpPr/>
          <p:nvPr/>
        </p:nvSpPr>
        <p:spPr>
          <a:xfrm>
            <a:off x="4353686" y="2036873"/>
            <a:ext cx="2416385" cy="83145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Air pollution</a:t>
            </a:r>
          </a:p>
        </p:txBody>
      </p:sp>
      <p:sp>
        <p:nvSpPr>
          <p:cNvPr id="36" name="TextBox 35"/>
          <p:cNvSpPr txBox="1"/>
          <p:nvPr/>
        </p:nvSpPr>
        <p:spPr>
          <a:xfrm>
            <a:off x="48949" y="175916"/>
            <a:ext cx="5754516" cy="646331"/>
          </a:xfrm>
          <a:prstGeom prst="rect">
            <a:avLst/>
          </a:prstGeom>
          <a:noFill/>
        </p:spPr>
        <p:txBody>
          <a:bodyPr wrap="square" rtlCol="0">
            <a:spAutoFit/>
          </a:bodyPr>
          <a:lstStyle/>
          <a:p>
            <a:r>
              <a:rPr lang="en-US" sz="3600" b="1">
                <a:solidFill>
                  <a:schemeClr val="tx1">
                    <a:lumMod val="75000"/>
                    <a:lumOff val="25000"/>
                  </a:schemeClr>
                </a:solidFill>
                <a:latin typeface="+mj-lt"/>
                <a:cs typeface="Cambria"/>
              </a:rPr>
              <a:t>Asthma Phenotypes</a:t>
            </a:r>
            <a:endParaRPr lang="en-US" sz="3600">
              <a:solidFill>
                <a:schemeClr val="tx1">
                  <a:lumMod val="75000"/>
                  <a:lumOff val="25000"/>
                </a:schemeClr>
              </a:solidFill>
              <a:latin typeface="+mj-lt"/>
            </a:endParaRPr>
          </a:p>
        </p:txBody>
      </p:sp>
      <p:sp>
        <p:nvSpPr>
          <p:cNvPr id="37" name="Oval 36"/>
          <p:cNvSpPr/>
          <p:nvPr/>
        </p:nvSpPr>
        <p:spPr>
          <a:xfrm>
            <a:off x="727788" y="4169360"/>
            <a:ext cx="4117801" cy="82337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Allergic</a:t>
            </a:r>
          </a:p>
        </p:txBody>
      </p:sp>
      <p:sp>
        <p:nvSpPr>
          <p:cNvPr id="38" name="Oval 37"/>
          <p:cNvSpPr/>
          <p:nvPr/>
        </p:nvSpPr>
        <p:spPr>
          <a:xfrm>
            <a:off x="4380614" y="4027882"/>
            <a:ext cx="4163953" cy="7801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Intrinsic</a:t>
            </a:r>
          </a:p>
        </p:txBody>
      </p:sp>
      <p:sp>
        <p:nvSpPr>
          <p:cNvPr id="39" name="Oval 38"/>
          <p:cNvSpPr/>
          <p:nvPr/>
        </p:nvSpPr>
        <p:spPr>
          <a:xfrm>
            <a:off x="4376683" y="4648587"/>
            <a:ext cx="2393388" cy="92000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Occupational (sensitized)</a:t>
            </a:r>
          </a:p>
        </p:txBody>
      </p:sp>
      <p:sp>
        <p:nvSpPr>
          <p:cNvPr id="40" name="Oval 39"/>
          <p:cNvSpPr/>
          <p:nvPr/>
        </p:nvSpPr>
        <p:spPr>
          <a:xfrm>
            <a:off x="5944558" y="1177618"/>
            <a:ext cx="2691075" cy="91961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Occupational (non-sensitized)</a:t>
            </a:r>
          </a:p>
        </p:txBody>
      </p:sp>
      <p:sp>
        <p:nvSpPr>
          <p:cNvPr id="41" name="Oval 40"/>
          <p:cNvSpPr/>
          <p:nvPr/>
        </p:nvSpPr>
        <p:spPr>
          <a:xfrm>
            <a:off x="8028070" y="1772186"/>
            <a:ext cx="951985" cy="89519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EIA</a:t>
            </a:r>
          </a:p>
        </p:txBody>
      </p:sp>
      <p:sp>
        <p:nvSpPr>
          <p:cNvPr id="42" name="Oval 41"/>
          <p:cNvSpPr/>
          <p:nvPr/>
        </p:nvSpPr>
        <p:spPr>
          <a:xfrm>
            <a:off x="6292728" y="1936381"/>
            <a:ext cx="1781650" cy="65757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Cigarette</a:t>
            </a:r>
          </a:p>
        </p:txBody>
      </p:sp>
      <p:sp>
        <p:nvSpPr>
          <p:cNvPr id="43" name="Oval 42"/>
          <p:cNvSpPr/>
          <p:nvPr/>
        </p:nvSpPr>
        <p:spPr>
          <a:xfrm>
            <a:off x="3716564" y="1352926"/>
            <a:ext cx="1450753" cy="105159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Obesity</a:t>
            </a:r>
          </a:p>
        </p:txBody>
      </p:sp>
      <p:sp>
        <p:nvSpPr>
          <p:cNvPr id="25" name="Oval 24"/>
          <p:cNvSpPr/>
          <p:nvPr/>
        </p:nvSpPr>
        <p:spPr>
          <a:xfrm>
            <a:off x="2532687" y="1126905"/>
            <a:ext cx="3608703" cy="47248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Infection-related</a:t>
            </a:r>
          </a:p>
        </p:txBody>
      </p:sp>
    </p:spTree>
    <p:extLst>
      <p:ext uri="{BB962C8B-B14F-4D97-AF65-F5344CB8AC3E}">
        <p14:creationId xmlns:p14="http://schemas.microsoft.com/office/powerpoint/2010/main" val="13065007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317076" y="365126"/>
            <a:ext cx="8198274" cy="1325563"/>
          </a:xfrm>
        </p:spPr>
        <p:txBody>
          <a:bodyPr rtlCol="0"/>
          <a:lstStyle/>
          <a:p>
            <a:pPr eaLnBrk="1" fontAlgn="auto" hangingPunct="1">
              <a:spcAft>
                <a:spcPts val="0"/>
              </a:spcAft>
              <a:defRPr/>
            </a:pPr>
            <a:r>
              <a:rPr lang="en-US" dirty="0" smtClean="0">
                <a:latin typeface="+mn-lt"/>
              </a:rPr>
              <a:t>Severe/refractory asthma (ATS workshop)</a:t>
            </a:r>
            <a:endParaRPr lang="en-US" dirty="0">
              <a:latin typeface="+mn-lt"/>
            </a:endParaRPr>
          </a:p>
        </p:txBody>
      </p:sp>
      <p:sp>
        <p:nvSpPr>
          <p:cNvPr id="5" name="Content Placeholder 4"/>
          <p:cNvSpPr>
            <a:spLocks noGrp="1"/>
          </p:cNvSpPr>
          <p:nvPr>
            <p:ph idx="1"/>
          </p:nvPr>
        </p:nvSpPr>
        <p:spPr>
          <a:xfrm>
            <a:off x="1146618" y="1593852"/>
            <a:ext cx="8550275" cy="5264148"/>
          </a:xfrm>
        </p:spPr>
        <p:txBody>
          <a:bodyPr/>
          <a:lstStyle/>
          <a:p>
            <a:pPr eaLnBrk="1" fontAlgn="t" hangingPunct="1">
              <a:lnSpc>
                <a:spcPct val="100000"/>
              </a:lnSpc>
              <a:spcBef>
                <a:spcPts val="0"/>
              </a:spcBef>
            </a:pPr>
            <a:r>
              <a:rPr lang="en-US" altLang="en-US" dirty="0" smtClean="0"/>
              <a:t>Continuous or near-continuous oral steroids</a:t>
            </a:r>
          </a:p>
          <a:p>
            <a:pPr eaLnBrk="1" fontAlgn="t" hangingPunct="1">
              <a:lnSpc>
                <a:spcPct val="100000"/>
              </a:lnSpc>
              <a:spcBef>
                <a:spcPts val="0"/>
              </a:spcBef>
            </a:pPr>
            <a:r>
              <a:rPr lang="en-US" altLang="en-US" dirty="0" smtClean="0"/>
              <a:t>High-dose ICS</a:t>
            </a:r>
          </a:p>
          <a:p>
            <a:pPr eaLnBrk="1" fontAlgn="t" hangingPunct="1">
              <a:lnSpc>
                <a:spcPct val="100000"/>
              </a:lnSpc>
              <a:spcBef>
                <a:spcPts val="0"/>
              </a:spcBef>
            </a:pPr>
            <a:r>
              <a:rPr lang="en-US" altLang="en-US" dirty="0" smtClean="0"/>
              <a:t>Additional daily controller</a:t>
            </a:r>
          </a:p>
          <a:p>
            <a:pPr eaLnBrk="1" fontAlgn="t" hangingPunct="1">
              <a:lnSpc>
                <a:spcPct val="100000"/>
              </a:lnSpc>
              <a:spcBef>
                <a:spcPts val="0"/>
              </a:spcBef>
            </a:pPr>
            <a:r>
              <a:rPr lang="en-US" altLang="en-US" dirty="0" smtClean="0"/>
              <a:t>Use of SABA on a near-daily basis</a:t>
            </a:r>
          </a:p>
          <a:p>
            <a:pPr eaLnBrk="1" fontAlgn="t" hangingPunct="1">
              <a:lnSpc>
                <a:spcPct val="100000"/>
              </a:lnSpc>
              <a:spcBef>
                <a:spcPts val="0"/>
              </a:spcBef>
            </a:pPr>
            <a:r>
              <a:rPr lang="en-US" altLang="en-US" dirty="0" smtClean="0"/>
              <a:t>Persistent airway obstruction</a:t>
            </a:r>
          </a:p>
          <a:p>
            <a:pPr eaLnBrk="1" fontAlgn="t" hangingPunct="1">
              <a:lnSpc>
                <a:spcPct val="100000"/>
              </a:lnSpc>
              <a:spcBef>
                <a:spcPts val="0"/>
              </a:spcBef>
            </a:pPr>
            <a:r>
              <a:rPr lang="en-US" altLang="en-US" dirty="0" smtClean="0"/>
              <a:t>FEV1 &lt; 80%</a:t>
            </a:r>
          </a:p>
          <a:p>
            <a:pPr eaLnBrk="1" fontAlgn="t" hangingPunct="1">
              <a:lnSpc>
                <a:spcPct val="100000"/>
              </a:lnSpc>
              <a:spcBef>
                <a:spcPts val="0"/>
              </a:spcBef>
            </a:pPr>
            <a:r>
              <a:rPr lang="en-US" altLang="en-US" dirty="0" smtClean="0"/>
              <a:t>Diurnal variation in PF ≥ 25%</a:t>
            </a:r>
          </a:p>
          <a:p>
            <a:pPr eaLnBrk="1" fontAlgn="t" hangingPunct="1">
              <a:lnSpc>
                <a:spcPct val="100000"/>
              </a:lnSpc>
              <a:spcBef>
                <a:spcPts val="0"/>
              </a:spcBef>
            </a:pPr>
            <a:r>
              <a:rPr lang="en-US" altLang="en-US" dirty="0" smtClean="0">
                <a:solidFill>
                  <a:srgbClr val="000000"/>
                </a:solidFill>
              </a:rPr>
              <a:t>≥ 1 </a:t>
            </a:r>
            <a:r>
              <a:rPr lang="en-US" altLang="en-US" dirty="0" smtClean="0"/>
              <a:t>urgent care visit per year</a:t>
            </a:r>
          </a:p>
          <a:p>
            <a:pPr eaLnBrk="1" fontAlgn="t" hangingPunct="1">
              <a:lnSpc>
                <a:spcPct val="100000"/>
              </a:lnSpc>
              <a:spcBef>
                <a:spcPts val="0"/>
              </a:spcBef>
            </a:pPr>
            <a:r>
              <a:rPr lang="en-US" altLang="en-US" dirty="0" smtClean="0">
                <a:solidFill>
                  <a:srgbClr val="000000"/>
                </a:solidFill>
              </a:rPr>
              <a:t>≥3</a:t>
            </a:r>
            <a:r>
              <a:rPr lang="en-US" altLang="en-US" dirty="0" smtClean="0"/>
              <a:t> or more steroid bursts per year</a:t>
            </a:r>
          </a:p>
          <a:p>
            <a:pPr eaLnBrk="1" fontAlgn="t" hangingPunct="1">
              <a:lnSpc>
                <a:spcPct val="100000"/>
              </a:lnSpc>
              <a:spcBef>
                <a:spcPts val="0"/>
              </a:spcBef>
            </a:pPr>
            <a:r>
              <a:rPr lang="en-US" altLang="en-US" dirty="0" smtClean="0"/>
              <a:t>Prompt deterioration with 25% reduction in steroid dose</a:t>
            </a:r>
          </a:p>
          <a:p>
            <a:pPr eaLnBrk="1" fontAlgn="t" hangingPunct="1">
              <a:lnSpc>
                <a:spcPct val="100000"/>
              </a:lnSpc>
              <a:spcBef>
                <a:spcPts val="0"/>
              </a:spcBef>
            </a:pPr>
            <a:r>
              <a:rPr lang="en-US" altLang="en-US" dirty="0" smtClean="0"/>
              <a:t>Episode of near-fatal asthma</a:t>
            </a:r>
          </a:p>
          <a:p>
            <a:pPr eaLnBrk="1" hangingPunct="1">
              <a:buClr>
                <a:srgbClr val="C00000"/>
              </a:buClr>
            </a:pPr>
            <a:endParaRPr lang="en-US" altLang="en-US" sz="2400" dirty="0"/>
          </a:p>
        </p:txBody>
      </p:sp>
      <p:sp>
        <p:nvSpPr>
          <p:cNvPr id="6" name="Rectangle 5"/>
          <p:cNvSpPr/>
          <p:nvPr/>
        </p:nvSpPr>
        <p:spPr>
          <a:xfrm>
            <a:off x="317076" y="2603046"/>
            <a:ext cx="865188" cy="40742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Minor</a:t>
            </a:r>
          </a:p>
          <a:p>
            <a:pPr algn="ctr" eaLnBrk="0" fontAlgn="base" hangingPunct="0">
              <a:spcBef>
                <a:spcPct val="0"/>
              </a:spcBef>
              <a:spcAft>
                <a:spcPct val="0"/>
              </a:spcAft>
              <a:defRPr/>
            </a:pPr>
            <a:r>
              <a:rPr lang="en-US" dirty="0">
                <a:solidFill>
                  <a:prstClr val="white"/>
                </a:solidFill>
              </a:rPr>
              <a:t>(2)</a:t>
            </a:r>
          </a:p>
        </p:txBody>
      </p:sp>
      <p:sp>
        <p:nvSpPr>
          <p:cNvPr id="2" name="Rectangle 1"/>
          <p:cNvSpPr/>
          <p:nvPr/>
        </p:nvSpPr>
        <p:spPr>
          <a:xfrm>
            <a:off x="317076" y="1686937"/>
            <a:ext cx="865188" cy="87357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rPr>
              <a:t>Major</a:t>
            </a:r>
          </a:p>
          <a:p>
            <a:pPr algn="ctr" eaLnBrk="0" fontAlgn="base" hangingPunct="0">
              <a:spcBef>
                <a:spcPct val="0"/>
              </a:spcBef>
              <a:spcAft>
                <a:spcPct val="0"/>
              </a:spcAft>
              <a:defRPr/>
            </a:pPr>
            <a:r>
              <a:rPr lang="en-US" dirty="0">
                <a:solidFill>
                  <a:prstClr val="white"/>
                </a:solidFill>
              </a:rPr>
              <a:t>(≥1)</a:t>
            </a:r>
          </a:p>
        </p:txBody>
      </p:sp>
    </p:spTree>
    <p:extLst>
      <p:ext uri="{BB962C8B-B14F-4D97-AF65-F5344CB8AC3E}">
        <p14:creationId xmlns:p14="http://schemas.microsoft.com/office/powerpoint/2010/main" val="3458526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3"/>
          <p:cNvSpPr txBox="1">
            <a:spLocks/>
          </p:cNvSpPr>
          <p:nvPr/>
        </p:nvSpPr>
        <p:spPr>
          <a:xfrm>
            <a:off x="822960" y="286604"/>
            <a:ext cx="75438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a:defRPr/>
            </a:pPr>
            <a:r>
              <a:rPr lang="en-US" smtClean="0"/>
              <a:t>Active panel patients with DM</a:t>
            </a:r>
            <a:endParaRPr lang="en-US" dirty="0"/>
          </a:p>
        </p:txBody>
      </p:sp>
      <p:pic>
        <p:nvPicPr>
          <p:cNvPr id="2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822246"/>
            <a:ext cx="9144000" cy="5440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ectangle 29"/>
          <p:cNvSpPr/>
          <p:nvPr/>
        </p:nvSpPr>
        <p:spPr>
          <a:xfrm>
            <a:off x="17196" y="3535481"/>
            <a:ext cx="9126804" cy="2790953"/>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3423288" y="817283"/>
            <a:ext cx="2297424" cy="461665"/>
          </a:xfrm>
          <a:prstGeom prst="rect">
            <a:avLst/>
          </a:prstGeom>
          <a:solidFill>
            <a:schemeClr val="bg1"/>
          </a:solidFill>
        </p:spPr>
        <p:txBody>
          <a:bodyPr wrap="none" rtlCol="0">
            <a:spAutoFit/>
          </a:bodyPr>
          <a:lstStyle/>
          <a:p>
            <a:r>
              <a:rPr lang="en-US" sz="2400" dirty="0"/>
              <a:t>Non-eosinophilic</a:t>
            </a:r>
          </a:p>
        </p:txBody>
      </p:sp>
      <p:sp>
        <p:nvSpPr>
          <p:cNvPr id="32" name="TextBox 31"/>
          <p:cNvSpPr txBox="1"/>
          <p:nvPr/>
        </p:nvSpPr>
        <p:spPr>
          <a:xfrm rot="16200000">
            <a:off x="-499494" y="3311610"/>
            <a:ext cx="1460656" cy="461665"/>
          </a:xfrm>
          <a:prstGeom prst="rect">
            <a:avLst/>
          </a:prstGeom>
          <a:solidFill>
            <a:schemeClr val="bg1"/>
          </a:solidFill>
        </p:spPr>
        <p:txBody>
          <a:bodyPr wrap="none" rtlCol="0">
            <a:spAutoFit/>
          </a:bodyPr>
          <a:lstStyle/>
          <a:p>
            <a:r>
              <a:rPr lang="en-US" sz="2400" dirty="0"/>
              <a:t>Childhood</a:t>
            </a:r>
          </a:p>
        </p:txBody>
      </p:sp>
      <p:sp>
        <p:nvSpPr>
          <p:cNvPr id="33" name="TextBox 32"/>
          <p:cNvSpPr txBox="1"/>
          <p:nvPr/>
        </p:nvSpPr>
        <p:spPr>
          <a:xfrm rot="5400000">
            <a:off x="8500597" y="3282819"/>
            <a:ext cx="859531" cy="461665"/>
          </a:xfrm>
          <a:prstGeom prst="rect">
            <a:avLst/>
          </a:prstGeom>
          <a:solidFill>
            <a:schemeClr val="bg1"/>
          </a:solidFill>
        </p:spPr>
        <p:txBody>
          <a:bodyPr wrap="none" rtlCol="0">
            <a:spAutoFit/>
          </a:bodyPr>
          <a:lstStyle/>
          <a:p>
            <a:r>
              <a:rPr lang="en-US" sz="2400" dirty="0"/>
              <a:t>Adult</a:t>
            </a:r>
          </a:p>
        </p:txBody>
      </p:sp>
      <p:sp>
        <p:nvSpPr>
          <p:cNvPr id="34" name="TextBox 33"/>
          <p:cNvSpPr txBox="1"/>
          <p:nvPr/>
        </p:nvSpPr>
        <p:spPr>
          <a:xfrm>
            <a:off x="3716564" y="5883493"/>
            <a:ext cx="1671548" cy="461665"/>
          </a:xfrm>
          <a:prstGeom prst="rect">
            <a:avLst/>
          </a:prstGeom>
          <a:solidFill>
            <a:schemeClr val="bg1"/>
          </a:solidFill>
        </p:spPr>
        <p:txBody>
          <a:bodyPr wrap="none" rtlCol="0">
            <a:spAutoFit/>
          </a:bodyPr>
          <a:lstStyle/>
          <a:p>
            <a:r>
              <a:rPr lang="en-US" sz="2400" dirty="0"/>
              <a:t>Eosinophilic</a:t>
            </a:r>
          </a:p>
        </p:txBody>
      </p:sp>
      <p:sp>
        <p:nvSpPr>
          <p:cNvPr id="35" name="Oval 34"/>
          <p:cNvSpPr/>
          <p:nvPr/>
        </p:nvSpPr>
        <p:spPr>
          <a:xfrm>
            <a:off x="5186703" y="5394908"/>
            <a:ext cx="2177315" cy="69029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Aspirin</a:t>
            </a:r>
          </a:p>
        </p:txBody>
      </p:sp>
      <p:sp>
        <p:nvSpPr>
          <p:cNvPr id="36" name="Oval 35"/>
          <p:cNvSpPr/>
          <p:nvPr/>
        </p:nvSpPr>
        <p:spPr>
          <a:xfrm>
            <a:off x="6456499" y="4823790"/>
            <a:ext cx="2037985" cy="739991"/>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Cough variant</a:t>
            </a:r>
          </a:p>
        </p:txBody>
      </p:sp>
      <p:sp>
        <p:nvSpPr>
          <p:cNvPr id="37" name="Oval 36"/>
          <p:cNvSpPr/>
          <p:nvPr/>
        </p:nvSpPr>
        <p:spPr>
          <a:xfrm>
            <a:off x="4353686" y="2036873"/>
            <a:ext cx="2416385" cy="831454"/>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Air pollution</a:t>
            </a:r>
          </a:p>
        </p:txBody>
      </p:sp>
      <p:sp>
        <p:nvSpPr>
          <p:cNvPr id="38" name="TextBox 37"/>
          <p:cNvSpPr txBox="1"/>
          <p:nvPr/>
        </p:nvSpPr>
        <p:spPr>
          <a:xfrm>
            <a:off x="48949" y="175916"/>
            <a:ext cx="5754516" cy="646331"/>
          </a:xfrm>
          <a:prstGeom prst="rect">
            <a:avLst/>
          </a:prstGeom>
          <a:noFill/>
        </p:spPr>
        <p:txBody>
          <a:bodyPr wrap="square" rtlCol="0">
            <a:spAutoFit/>
          </a:bodyPr>
          <a:lstStyle/>
          <a:p>
            <a:r>
              <a:rPr lang="en-US" sz="3600" b="1">
                <a:solidFill>
                  <a:schemeClr val="tx1">
                    <a:lumMod val="75000"/>
                    <a:lumOff val="25000"/>
                  </a:schemeClr>
                </a:solidFill>
                <a:latin typeface="+mj-lt"/>
                <a:cs typeface="Cambria"/>
              </a:rPr>
              <a:t>Asthma Phenotypes</a:t>
            </a:r>
            <a:endParaRPr lang="en-US" sz="3600">
              <a:solidFill>
                <a:schemeClr val="tx1">
                  <a:lumMod val="75000"/>
                  <a:lumOff val="25000"/>
                </a:schemeClr>
              </a:solidFill>
              <a:latin typeface="+mj-lt"/>
            </a:endParaRPr>
          </a:p>
        </p:txBody>
      </p:sp>
      <p:sp>
        <p:nvSpPr>
          <p:cNvPr id="39" name="Oval 38"/>
          <p:cNvSpPr/>
          <p:nvPr/>
        </p:nvSpPr>
        <p:spPr>
          <a:xfrm>
            <a:off x="727788" y="4169360"/>
            <a:ext cx="4117801" cy="823379"/>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Allergic</a:t>
            </a:r>
          </a:p>
        </p:txBody>
      </p:sp>
      <p:sp>
        <p:nvSpPr>
          <p:cNvPr id="40" name="Oval 39"/>
          <p:cNvSpPr/>
          <p:nvPr/>
        </p:nvSpPr>
        <p:spPr>
          <a:xfrm>
            <a:off x="4380614" y="4027882"/>
            <a:ext cx="4163953" cy="78018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Intrinsic</a:t>
            </a:r>
          </a:p>
        </p:txBody>
      </p:sp>
      <p:sp>
        <p:nvSpPr>
          <p:cNvPr id="41" name="Oval 40"/>
          <p:cNvSpPr/>
          <p:nvPr/>
        </p:nvSpPr>
        <p:spPr>
          <a:xfrm>
            <a:off x="4376683" y="4648587"/>
            <a:ext cx="2393388" cy="92000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Occupational (sensitized)</a:t>
            </a:r>
          </a:p>
        </p:txBody>
      </p:sp>
      <p:sp>
        <p:nvSpPr>
          <p:cNvPr id="42" name="Oval 41"/>
          <p:cNvSpPr/>
          <p:nvPr/>
        </p:nvSpPr>
        <p:spPr>
          <a:xfrm>
            <a:off x="5944558" y="1177618"/>
            <a:ext cx="2691075" cy="91961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Occupational (non-sensitized)</a:t>
            </a:r>
          </a:p>
        </p:txBody>
      </p:sp>
      <p:sp>
        <p:nvSpPr>
          <p:cNvPr id="43" name="Oval 42"/>
          <p:cNvSpPr/>
          <p:nvPr/>
        </p:nvSpPr>
        <p:spPr>
          <a:xfrm>
            <a:off x="8028070" y="1772186"/>
            <a:ext cx="951985" cy="89519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EIA</a:t>
            </a:r>
          </a:p>
        </p:txBody>
      </p:sp>
      <p:sp>
        <p:nvSpPr>
          <p:cNvPr id="44" name="Oval 43"/>
          <p:cNvSpPr/>
          <p:nvPr/>
        </p:nvSpPr>
        <p:spPr>
          <a:xfrm>
            <a:off x="6292728" y="1936381"/>
            <a:ext cx="1781650" cy="657576"/>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t>Cigarette</a:t>
            </a:r>
          </a:p>
        </p:txBody>
      </p:sp>
      <p:sp>
        <p:nvSpPr>
          <p:cNvPr id="45" name="Oval 44"/>
          <p:cNvSpPr/>
          <p:nvPr/>
        </p:nvSpPr>
        <p:spPr>
          <a:xfrm>
            <a:off x="3716564" y="1352926"/>
            <a:ext cx="1450753" cy="1051590"/>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Obesity</a:t>
            </a:r>
          </a:p>
        </p:txBody>
      </p:sp>
      <p:sp>
        <p:nvSpPr>
          <p:cNvPr id="46" name="Oval 45"/>
          <p:cNvSpPr/>
          <p:nvPr/>
        </p:nvSpPr>
        <p:spPr>
          <a:xfrm>
            <a:off x="2532687" y="1126905"/>
            <a:ext cx="3608703" cy="472488"/>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Infection-related</a:t>
            </a:r>
          </a:p>
        </p:txBody>
      </p:sp>
      <p:sp>
        <p:nvSpPr>
          <p:cNvPr id="26" name="Oval 25"/>
          <p:cNvSpPr/>
          <p:nvPr/>
        </p:nvSpPr>
        <p:spPr>
          <a:xfrm>
            <a:off x="3189241" y="2965326"/>
            <a:ext cx="2811237" cy="1119137"/>
          </a:xfrm>
          <a:prstGeom prst="ellipse">
            <a:avLst/>
          </a:prstGeom>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Exacerbation-prone</a:t>
            </a:r>
          </a:p>
        </p:txBody>
      </p:sp>
    </p:spTree>
    <p:extLst>
      <p:ext uri="{BB962C8B-B14F-4D97-AF65-F5344CB8AC3E}">
        <p14:creationId xmlns:p14="http://schemas.microsoft.com/office/powerpoint/2010/main" val="1133652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Emerging Treatment Options Based on Phenotypes</a:t>
            </a:r>
            <a:endParaRPr lang="en-US" dirty="0"/>
          </a:p>
        </p:txBody>
      </p:sp>
      <p:sp>
        <p:nvSpPr>
          <p:cNvPr id="5" name="Text Placeholder 4"/>
          <p:cNvSpPr>
            <a:spLocks noGrp="1"/>
          </p:cNvSpPr>
          <p:nvPr>
            <p:ph type="body" idx="1"/>
          </p:nvPr>
        </p:nvSpPr>
        <p:spPr>
          <a:xfrm>
            <a:off x="623888" y="4677389"/>
            <a:ext cx="7886700" cy="1500187"/>
          </a:xfrm>
        </p:spPr>
        <p:txBody>
          <a:bodyPr/>
          <a:lstStyle/>
          <a:p>
            <a:r>
              <a:rPr lang="en-US" b="1" dirty="0" smtClean="0">
                <a:solidFill>
                  <a:schemeClr val="accent1"/>
                </a:solidFill>
              </a:rPr>
              <a:t>TARGETED AT Th2 (ALLERGIC) ASTHMA</a:t>
            </a:r>
            <a:endParaRPr lang="en-US" b="1" dirty="0">
              <a:solidFill>
                <a:schemeClr val="accent1"/>
              </a:solidFill>
            </a:endParaRPr>
          </a:p>
        </p:txBody>
      </p:sp>
    </p:spTree>
    <p:extLst>
      <p:ext uri="{BB962C8B-B14F-4D97-AF65-F5344CB8AC3E}">
        <p14:creationId xmlns:p14="http://schemas.microsoft.com/office/powerpoint/2010/main" val="19832615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3511" b="17492"/>
          <a:stretch/>
        </p:blipFill>
        <p:spPr>
          <a:xfrm>
            <a:off x="2029414" y="2313362"/>
            <a:ext cx="7102468" cy="4002377"/>
          </a:xfrm>
          <a:prstGeom prst="rect">
            <a:avLst/>
          </a:prstGeom>
        </p:spPr>
      </p:pic>
      <p:sp>
        <p:nvSpPr>
          <p:cNvPr id="2" name="Title 1"/>
          <p:cNvSpPr>
            <a:spLocks noGrp="1"/>
          </p:cNvSpPr>
          <p:nvPr>
            <p:ph type="title"/>
          </p:nvPr>
        </p:nvSpPr>
        <p:spPr/>
        <p:txBody>
          <a:bodyPr/>
          <a:lstStyle/>
          <a:p>
            <a:r>
              <a:rPr lang="en-US" dirty="0" smtClean="0"/>
              <a:t>Treatments based on Phenotypes - </a:t>
            </a:r>
            <a:r>
              <a:rPr lang="en-US" dirty="0" err="1" smtClean="0"/>
              <a:t>Omalizumab</a:t>
            </a:r>
            <a:endParaRPr lang="en-US" dirty="0"/>
          </a:p>
        </p:txBody>
      </p:sp>
      <p:sp>
        <p:nvSpPr>
          <p:cNvPr id="3" name="Content Placeholder 2"/>
          <p:cNvSpPr>
            <a:spLocks noGrp="1"/>
          </p:cNvSpPr>
          <p:nvPr>
            <p:ph idx="1"/>
          </p:nvPr>
        </p:nvSpPr>
        <p:spPr/>
        <p:txBody>
          <a:bodyPr/>
          <a:lstStyle/>
          <a:p>
            <a:r>
              <a:rPr lang="en-US" dirty="0" smtClean="0"/>
              <a:t>Best Candidates:</a:t>
            </a:r>
          </a:p>
          <a:p>
            <a:r>
              <a:rPr lang="en-US" dirty="0"/>
              <a:t> </a:t>
            </a:r>
            <a:r>
              <a:rPr lang="en-US" dirty="0" smtClean="0"/>
              <a:t>  High </a:t>
            </a:r>
            <a:r>
              <a:rPr lang="en-US" dirty="0" err="1" smtClean="0"/>
              <a:t>IgE</a:t>
            </a:r>
            <a:endParaRPr lang="en-US" dirty="0" smtClean="0"/>
          </a:p>
          <a:p>
            <a:r>
              <a:rPr lang="en-US" dirty="0"/>
              <a:t> </a:t>
            </a:r>
            <a:r>
              <a:rPr lang="en-US" dirty="0" smtClean="0"/>
              <a:t>  Known Allergen</a:t>
            </a:r>
          </a:p>
          <a:p>
            <a:r>
              <a:rPr lang="en-US" dirty="0"/>
              <a:t> </a:t>
            </a:r>
            <a:r>
              <a:rPr lang="en-US" dirty="0" smtClean="0"/>
              <a:t>  BMI</a:t>
            </a:r>
          </a:p>
          <a:p>
            <a:r>
              <a:rPr lang="en-US" dirty="0"/>
              <a:t> </a:t>
            </a:r>
            <a:r>
              <a:rPr lang="en-US" dirty="0" smtClean="0"/>
              <a:t>  </a:t>
            </a:r>
          </a:p>
          <a:p>
            <a:endParaRPr lang="en-US" dirty="0"/>
          </a:p>
        </p:txBody>
      </p:sp>
    </p:spTree>
    <p:extLst>
      <p:ext uri="{BB962C8B-B14F-4D97-AF65-F5344CB8AC3E}">
        <p14:creationId xmlns:p14="http://schemas.microsoft.com/office/powerpoint/2010/main" val="12651667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0240" y="6398821"/>
            <a:ext cx="4067360" cy="276999"/>
          </a:xfrm>
          <a:prstGeom prst="rect">
            <a:avLst/>
          </a:prstGeom>
          <a:noFill/>
        </p:spPr>
        <p:txBody>
          <a:bodyPr wrap="square" rtlCol="0">
            <a:spAutoFit/>
          </a:bodyPr>
          <a:lstStyle/>
          <a:p>
            <a:r>
              <a:rPr lang="en-US" sz="1200" dirty="0" err="1" smtClean="0">
                <a:solidFill>
                  <a:schemeClr val="bg1"/>
                </a:solidFill>
              </a:rPr>
              <a:t>Hanania</a:t>
            </a:r>
            <a:r>
              <a:rPr lang="en-US" sz="1200" dirty="0" smtClean="0">
                <a:solidFill>
                  <a:schemeClr val="bg1"/>
                </a:solidFill>
              </a:rPr>
              <a:t> Ann Intern Med 2011, </a:t>
            </a:r>
            <a:r>
              <a:rPr lang="en-US" sz="1200" dirty="0" err="1" smtClean="0">
                <a:solidFill>
                  <a:schemeClr val="bg1"/>
                </a:solidFill>
              </a:rPr>
              <a:t>Busse</a:t>
            </a:r>
            <a:r>
              <a:rPr lang="en-US" sz="1200" dirty="0" smtClean="0">
                <a:solidFill>
                  <a:schemeClr val="bg1"/>
                </a:solidFill>
              </a:rPr>
              <a:t> NEJM 2011</a:t>
            </a:r>
            <a:endParaRPr lang="en-US" sz="1200" dirty="0">
              <a:solidFill>
                <a:schemeClr val="bg1"/>
              </a:solidFill>
            </a:endParaRPr>
          </a:p>
        </p:txBody>
      </p:sp>
      <p:pic>
        <p:nvPicPr>
          <p:cNvPr id="5" name="Picture 4"/>
          <p:cNvPicPr>
            <a:picLocks noChangeAspect="1"/>
          </p:cNvPicPr>
          <p:nvPr/>
        </p:nvPicPr>
        <p:blipFill>
          <a:blip r:embed="rId3"/>
          <a:stretch>
            <a:fillRect/>
          </a:stretch>
        </p:blipFill>
        <p:spPr>
          <a:xfrm>
            <a:off x="1019907" y="2168457"/>
            <a:ext cx="6998677" cy="3838337"/>
          </a:xfrm>
          <a:prstGeom prst="rect">
            <a:avLst/>
          </a:prstGeom>
        </p:spPr>
      </p:pic>
      <p:sp>
        <p:nvSpPr>
          <p:cNvPr id="6" name="Title 1"/>
          <p:cNvSpPr>
            <a:spLocks noGrp="1"/>
          </p:cNvSpPr>
          <p:nvPr>
            <p:ph type="title"/>
          </p:nvPr>
        </p:nvSpPr>
        <p:spPr>
          <a:xfrm>
            <a:off x="822960" y="286604"/>
            <a:ext cx="7543800" cy="1450757"/>
          </a:xfrm>
        </p:spPr>
        <p:txBody>
          <a:bodyPr/>
          <a:lstStyle/>
          <a:p>
            <a:r>
              <a:rPr lang="en-US" dirty="0" smtClean="0"/>
              <a:t>Treatments based on Phenotypes - </a:t>
            </a:r>
            <a:r>
              <a:rPr lang="en-US" dirty="0" err="1" smtClean="0"/>
              <a:t>Omalizumab</a:t>
            </a:r>
            <a:endParaRPr lang="en-US" dirty="0"/>
          </a:p>
        </p:txBody>
      </p:sp>
      <p:sp>
        <p:nvSpPr>
          <p:cNvPr id="7" name="Rectangle 6"/>
          <p:cNvSpPr/>
          <p:nvPr/>
        </p:nvSpPr>
        <p:spPr>
          <a:xfrm>
            <a:off x="4642974" y="1983791"/>
            <a:ext cx="2355068" cy="369332"/>
          </a:xfrm>
          <a:prstGeom prst="rect">
            <a:avLst/>
          </a:prstGeom>
        </p:spPr>
        <p:txBody>
          <a:bodyPr wrap="none">
            <a:spAutoFit/>
          </a:bodyPr>
          <a:lstStyle/>
          <a:p>
            <a:r>
              <a:rPr lang="en-US" b="1">
                <a:solidFill>
                  <a:srgbClr val="292934"/>
                </a:solidFill>
                <a:cs typeface="Arial Unicode MS" charset="0"/>
              </a:rPr>
              <a:t>Asthma Exacerbations </a:t>
            </a:r>
            <a:endParaRPr lang="en-US"/>
          </a:p>
        </p:txBody>
      </p:sp>
    </p:spTree>
    <p:extLst>
      <p:ext uri="{BB962C8B-B14F-4D97-AF65-F5344CB8AC3E}">
        <p14:creationId xmlns:p14="http://schemas.microsoft.com/office/powerpoint/2010/main" val="15270580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b="1" dirty="0"/>
              <a:t>IL-5: </a:t>
            </a:r>
            <a:r>
              <a:rPr lang="en-US" dirty="0"/>
              <a:t>Key cytokine in eosinophil </a:t>
            </a:r>
            <a:endParaRPr lang="en-US" b="1" dirty="0"/>
          </a:p>
          <a:p>
            <a:pPr lvl="1">
              <a:buFont typeface="Courier New" charset="0"/>
              <a:buChar char="o"/>
            </a:pPr>
            <a:r>
              <a:rPr lang="en-US" dirty="0"/>
              <a:t>Differentiation</a:t>
            </a:r>
          </a:p>
          <a:p>
            <a:pPr lvl="1">
              <a:buFont typeface="Courier New" charset="0"/>
              <a:buChar char="o"/>
            </a:pPr>
            <a:r>
              <a:rPr lang="en-US" dirty="0"/>
              <a:t>Recruitment</a:t>
            </a:r>
          </a:p>
          <a:p>
            <a:pPr lvl="1">
              <a:buFont typeface="Courier New" charset="0"/>
              <a:buChar char="o"/>
            </a:pPr>
            <a:r>
              <a:rPr lang="en-US" dirty="0"/>
              <a:t>Activation</a:t>
            </a:r>
          </a:p>
          <a:p>
            <a:pPr lvl="1">
              <a:buFont typeface="Courier New" charset="0"/>
              <a:buChar char="o"/>
            </a:pPr>
            <a:r>
              <a:rPr lang="en-US" dirty="0" smtClean="0"/>
              <a:t>Survival</a:t>
            </a:r>
          </a:p>
          <a:p>
            <a:endParaRPr lang="en-US" dirty="0"/>
          </a:p>
          <a:p>
            <a:r>
              <a:rPr lang="en-US" b="1" dirty="0" smtClean="0"/>
              <a:t>Best Candidates</a:t>
            </a:r>
            <a:r>
              <a:rPr lang="en-US" dirty="0" smtClean="0"/>
              <a:t>:</a:t>
            </a:r>
          </a:p>
          <a:p>
            <a:pPr lvl="1">
              <a:lnSpc>
                <a:spcPct val="110000"/>
              </a:lnSpc>
              <a:spcBef>
                <a:spcPts val="0"/>
              </a:spcBef>
              <a:spcAft>
                <a:spcPts val="0"/>
              </a:spcAft>
              <a:buFont typeface="Courier New" charset="0"/>
              <a:buChar char="o"/>
            </a:pPr>
            <a:r>
              <a:rPr lang="en-US" dirty="0" smtClean="0"/>
              <a:t>- High Eosinophils</a:t>
            </a:r>
          </a:p>
          <a:p>
            <a:pPr lvl="1">
              <a:lnSpc>
                <a:spcPct val="110000"/>
              </a:lnSpc>
              <a:spcBef>
                <a:spcPts val="0"/>
              </a:spcBef>
              <a:spcAft>
                <a:spcPts val="0"/>
              </a:spcAft>
              <a:buFont typeface="Courier New" charset="0"/>
              <a:buChar char="o"/>
            </a:pPr>
            <a:r>
              <a:rPr lang="en-US" dirty="0" smtClean="0"/>
              <a:t>- 2 or greater exacerbations/</a:t>
            </a:r>
            <a:r>
              <a:rPr lang="en-US" dirty="0" err="1" smtClean="0"/>
              <a:t>yr</a:t>
            </a:r>
            <a:endParaRPr lang="en-US" dirty="0" smtClean="0"/>
          </a:p>
          <a:p>
            <a:pPr lvl="1">
              <a:lnSpc>
                <a:spcPct val="110000"/>
              </a:lnSpc>
              <a:spcBef>
                <a:spcPts val="0"/>
              </a:spcBef>
              <a:spcAft>
                <a:spcPts val="0"/>
              </a:spcAft>
              <a:buFont typeface="Courier New" charset="0"/>
              <a:buChar char="o"/>
            </a:pPr>
            <a:r>
              <a:rPr lang="en-US" dirty="0" smtClean="0"/>
              <a:t>- On high dose ICS</a:t>
            </a:r>
            <a:endParaRPr lang="en-US" dirty="0"/>
          </a:p>
          <a:p>
            <a:endParaRPr lang="en-US" dirty="0"/>
          </a:p>
        </p:txBody>
      </p:sp>
      <p:pic>
        <p:nvPicPr>
          <p:cNvPr id="4" name="Picture 3"/>
          <p:cNvPicPr>
            <a:picLocks/>
          </p:cNvPicPr>
          <p:nvPr/>
        </p:nvPicPr>
        <p:blipFill rotWithShape="1">
          <a:blip r:embed="rId2"/>
          <a:srcRect t="11724"/>
          <a:stretch/>
        </p:blipFill>
        <p:spPr>
          <a:xfrm>
            <a:off x="4646211" y="3433664"/>
            <a:ext cx="4445879" cy="2891996"/>
          </a:xfrm>
          <a:prstGeom prst="rect">
            <a:avLst/>
          </a:prstGeom>
        </p:spPr>
      </p:pic>
      <p:sp>
        <p:nvSpPr>
          <p:cNvPr id="5" name="TextBox 4"/>
          <p:cNvSpPr txBox="1"/>
          <p:nvPr/>
        </p:nvSpPr>
        <p:spPr>
          <a:xfrm>
            <a:off x="340240" y="6398821"/>
            <a:ext cx="4067360" cy="276999"/>
          </a:xfrm>
          <a:prstGeom prst="rect">
            <a:avLst/>
          </a:prstGeom>
          <a:noFill/>
        </p:spPr>
        <p:txBody>
          <a:bodyPr wrap="square" rtlCol="0">
            <a:spAutoFit/>
          </a:bodyPr>
          <a:lstStyle/>
          <a:p>
            <a:r>
              <a:rPr lang="en-US" sz="1200" dirty="0" smtClean="0">
                <a:solidFill>
                  <a:schemeClr val="bg1"/>
                </a:solidFill>
              </a:rPr>
              <a:t>Fulkerson Nature Review Drug Discovery 2013 </a:t>
            </a:r>
            <a:endParaRPr lang="en-US" sz="1200" dirty="0">
              <a:solidFill>
                <a:schemeClr val="bg1"/>
              </a:solidFill>
            </a:endParaRPr>
          </a:p>
        </p:txBody>
      </p:sp>
      <p:sp>
        <p:nvSpPr>
          <p:cNvPr id="7" name="Title 1"/>
          <p:cNvSpPr>
            <a:spLocks noGrp="1"/>
          </p:cNvSpPr>
          <p:nvPr>
            <p:ph type="title"/>
          </p:nvPr>
        </p:nvSpPr>
        <p:spPr>
          <a:xfrm>
            <a:off x="822960" y="286604"/>
            <a:ext cx="7543800" cy="1450757"/>
          </a:xfrm>
        </p:spPr>
        <p:txBody>
          <a:bodyPr/>
          <a:lstStyle/>
          <a:p>
            <a:r>
              <a:rPr lang="en-US" dirty="0" smtClean="0"/>
              <a:t>Treatments based on Phenotypes - </a:t>
            </a:r>
            <a:r>
              <a:rPr lang="en-US" dirty="0" err="1"/>
              <a:t>Mepolizumab</a:t>
            </a:r>
            <a:endParaRPr lang="en-US" dirty="0"/>
          </a:p>
        </p:txBody>
      </p:sp>
    </p:spTree>
    <p:extLst>
      <p:ext uri="{BB962C8B-B14F-4D97-AF65-F5344CB8AC3E}">
        <p14:creationId xmlns:p14="http://schemas.microsoft.com/office/powerpoint/2010/main" val="1517021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MENSA trial (</a:t>
            </a:r>
            <a:r>
              <a:rPr lang="en-US" dirty="0" smtClean="0"/>
              <a:t>RCT), selected for high eosinophils, mod-high dose ICS</a:t>
            </a:r>
            <a:endParaRPr lang="en-US" b="1" dirty="0"/>
          </a:p>
        </p:txBody>
      </p:sp>
      <p:sp>
        <p:nvSpPr>
          <p:cNvPr id="4" name="Title 1"/>
          <p:cNvSpPr>
            <a:spLocks noGrp="1"/>
          </p:cNvSpPr>
          <p:nvPr>
            <p:ph type="title"/>
          </p:nvPr>
        </p:nvSpPr>
        <p:spPr/>
        <p:txBody>
          <a:bodyPr/>
          <a:lstStyle/>
          <a:p>
            <a:r>
              <a:rPr lang="en-US" dirty="0" smtClean="0"/>
              <a:t>Treatments based on Phenotypes - </a:t>
            </a:r>
            <a:r>
              <a:rPr lang="en-US" dirty="0" err="1"/>
              <a:t>Mepolizumab</a:t>
            </a:r>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50465"/>
          <a:stretch/>
        </p:blipFill>
        <p:spPr bwMode="auto">
          <a:xfrm>
            <a:off x="127591" y="2572762"/>
            <a:ext cx="4515107" cy="329633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6" name="AutoShape 3"/>
          <p:cNvSpPr>
            <a:spLocks noChangeArrowheads="1"/>
          </p:cNvSpPr>
          <p:nvPr/>
        </p:nvSpPr>
        <p:spPr bwMode="auto">
          <a:xfrm>
            <a:off x="486334" y="2153218"/>
            <a:ext cx="8312727" cy="645739"/>
          </a:xfrm>
          <a:custGeom>
            <a:avLst/>
            <a:gdLst/>
            <a:ahLst/>
            <a:cxnLst>
              <a:cxn ang="0">
                <a:pos x="r" y="vc"/>
              </a:cxn>
              <a:cxn ang="5400000">
                <a:pos x="hc" y="b"/>
              </a:cxn>
              <a:cxn ang="10800000">
                <a:pos x="l" y="vc"/>
              </a:cxn>
              <a:cxn ang="16200000">
                <a:pos x="hc" y="t"/>
              </a:cxn>
            </a:cxnLst>
            <a:rect l="0" t="0" r="r" b="b"/>
            <a:pathLst>
              <a:path w="21600" h="21600">
                <a:moveTo>
                  <a:pt x="0" y="0"/>
                </a:moveTo>
                <a:lnTo>
                  <a:pt x="0" y="21600"/>
                </a:lnTo>
                <a:lnTo>
                  <a:pt x="21600" y="21600"/>
                </a:lnTo>
                <a:lnTo>
                  <a:pt x="21600" y="0"/>
                </a:lnTo>
                <a:close/>
              </a:path>
            </a:pathLst>
          </a:cu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nchorCtr="1"/>
          <a:lstStyle/>
          <a:p>
            <a:pPr algn="ctr">
              <a:lnSpc>
                <a:spcPct val="97000"/>
              </a:lnSpc>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dirty="0">
                <a:solidFill>
                  <a:srgbClr val="292934"/>
                </a:solidFill>
                <a:cs typeface="Arial Unicode MS" charset="0"/>
              </a:rPr>
              <a:t>Asthma Exacerbations and FEV</a:t>
            </a:r>
            <a:r>
              <a:rPr lang="en-US" sz="1400" b="1" baseline="-33000" dirty="0">
                <a:solidFill>
                  <a:srgbClr val="292934"/>
                </a:solidFill>
                <a:cs typeface="Arial Unicode MS" charset="0"/>
              </a:rPr>
              <a:t>1</a:t>
            </a:r>
            <a:r>
              <a:rPr lang="en-US" sz="1400" b="1" dirty="0">
                <a:solidFill>
                  <a:srgbClr val="292934"/>
                </a:solidFill>
                <a:cs typeface="Arial Unicode MS" charset="0"/>
              </a:rPr>
              <a:t> at 32 Weeks.</a:t>
            </a:r>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48993"/>
          <a:stretch/>
        </p:blipFill>
        <p:spPr bwMode="auto">
          <a:xfrm>
            <a:off x="4623843" y="2572762"/>
            <a:ext cx="4384781" cy="3296332"/>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340240" y="6398821"/>
            <a:ext cx="4067360" cy="276999"/>
          </a:xfrm>
          <a:prstGeom prst="rect">
            <a:avLst/>
          </a:prstGeom>
          <a:noFill/>
        </p:spPr>
        <p:txBody>
          <a:bodyPr wrap="square" rtlCol="0">
            <a:spAutoFit/>
          </a:bodyPr>
          <a:lstStyle/>
          <a:p>
            <a:r>
              <a:rPr lang="en-US" sz="1200" dirty="0" smtClean="0">
                <a:solidFill>
                  <a:schemeClr val="bg1"/>
                </a:solidFill>
              </a:rPr>
              <a:t>Ortega NEJM 2014 (Sponsored by Glaxo-Smith Kline)</a:t>
            </a:r>
            <a:endParaRPr lang="en-US" sz="1200" dirty="0">
              <a:solidFill>
                <a:schemeClr val="bg1"/>
              </a:solidFill>
            </a:endParaRPr>
          </a:p>
        </p:txBody>
      </p:sp>
    </p:spTree>
    <p:extLst>
      <p:ext uri="{BB962C8B-B14F-4D97-AF65-F5344CB8AC3E}">
        <p14:creationId xmlns:p14="http://schemas.microsoft.com/office/powerpoint/2010/main" val="420212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Living with asthma</a:t>
            </a:r>
            <a:endParaRPr lang="en-US" b="1" dirty="0"/>
          </a:p>
        </p:txBody>
      </p:sp>
      <p:sp>
        <p:nvSpPr>
          <p:cNvPr id="5" name="Footer Placeholder 4"/>
          <p:cNvSpPr>
            <a:spLocks noGrp="1"/>
          </p:cNvSpPr>
          <p:nvPr>
            <p:ph type="ftr" sz="quarter" idx="3"/>
          </p:nvPr>
        </p:nvSpPr>
        <p:spPr>
          <a:xfrm>
            <a:off x="68640" y="6288834"/>
            <a:ext cx="8216943" cy="325068"/>
          </a:xfrm>
        </p:spPr>
        <p:txBody>
          <a:bodyPr/>
          <a:lstStyle/>
          <a:p>
            <a:r>
              <a:rPr lang="en-US" sz="1200" cap="none" dirty="0" smtClean="0">
                <a:solidFill>
                  <a:schemeClr val="bg1"/>
                </a:solidFill>
              </a:rPr>
              <a:t>https://</a:t>
            </a:r>
            <a:r>
              <a:rPr lang="en-US" sz="1200" cap="none" dirty="0" err="1" smtClean="0">
                <a:solidFill>
                  <a:schemeClr val="bg1"/>
                </a:solidFill>
              </a:rPr>
              <a:t>lindseykonkel.files.wordpress.com</a:t>
            </a:r>
            <a:r>
              <a:rPr lang="en-US" sz="1200" cap="none" dirty="0" smtClean="0">
                <a:solidFill>
                  <a:schemeClr val="bg1"/>
                </a:solidFill>
              </a:rPr>
              <a:t>/2012/10/the-racial-discrimination-embedded-in-modern-</a:t>
            </a:r>
            <a:r>
              <a:rPr lang="en-US" sz="1200" cap="none" dirty="0" err="1" smtClean="0">
                <a:solidFill>
                  <a:schemeClr val="bg1"/>
                </a:solidFill>
              </a:rPr>
              <a:t>medicine.pdf</a:t>
            </a:r>
            <a:endParaRPr lang="en-US" sz="1200" cap="none" dirty="0">
              <a:solidFill>
                <a:schemeClr val="bg1"/>
              </a:solidFill>
            </a:endParaRPr>
          </a:p>
        </p:txBody>
      </p:sp>
      <p:pic>
        <p:nvPicPr>
          <p:cNvPr id="11" name="Picture 10" descr="SFGH_2015-07-22_ - 039.jpg"/>
          <p:cNvPicPr>
            <a:picLocks noChangeAspect="1"/>
          </p:cNvPicPr>
          <p:nvPr/>
        </p:nvPicPr>
        <p:blipFill rotWithShape="1">
          <a:blip r:embed="rId3" cstate="print">
            <a:extLst>
              <a:ext uri="{28A0092B-C50C-407E-A947-70E740481C1C}">
                <a14:useLocalDpi xmlns:a14="http://schemas.microsoft.com/office/drawing/2010/main" val="0"/>
              </a:ext>
            </a:extLst>
          </a:blip>
          <a:srcRect t="7419" r="10206" b="4528"/>
          <a:stretch/>
        </p:blipFill>
        <p:spPr>
          <a:xfrm>
            <a:off x="930818" y="1145596"/>
            <a:ext cx="7199947" cy="4706899"/>
          </a:xfrm>
          <a:prstGeom prst="rect">
            <a:avLst/>
          </a:prstGeom>
        </p:spPr>
      </p:pic>
      <p:sp>
        <p:nvSpPr>
          <p:cNvPr id="12" name="TextBox 11"/>
          <p:cNvSpPr txBox="1"/>
          <p:nvPr/>
        </p:nvSpPr>
        <p:spPr bwMode="auto">
          <a:xfrm>
            <a:off x="5042820" y="5864945"/>
            <a:ext cx="3050595" cy="215444"/>
          </a:xfrm>
          <a:prstGeom prst="rect">
            <a:avLst/>
          </a:prstGeom>
          <a:noFill/>
          <a:ln w="19050" algn="ctr">
            <a:noFill/>
            <a:miter lim="800000"/>
            <a:headEnd/>
            <a:tailEnd/>
          </a:ln>
        </p:spPr>
        <p:txBody>
          <a:bodyPr wrap="square" lIns="0" tIns="0" rIns="0" bIns="0" rtlCol="0">
            <a:spAutoFit/>
          </a:bodyPr>
          <a:lstStyle/>
          <a:p>
            <a:pPr algn="r"/>
            <a:r>
              <a:rPr lang="en-US" sz="1400" dirty="0"/>
              <a:t>Photo Credit: Sam Oh</a:t>
            </a:r>
          </a:p>
        </p:txBody>
      </p:sp>
    </p:spTree>
    <p:extLst>
      <p:ext uri="{BB962C8B-B14F-4D97-AF65-F5344CB8AC3E}">
        <p14:creationId xmlns:p14="http://schemas.microsoft.com/office/powerpoint/2010/main" val="1109363108"/>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Side Effects and Adverse Reactions</a:t>
            </a:r>
            <a:endParaRPr lang="en-US" sz="4200" dirty="0"/>
          </a:p>
        </p:txBody>
      </p:sp>
      <p:sp>
        <p:nvSpPr>
          <p:cNvPr id="4" name="Content Placeholder 3"/>
          <p:cNvSpPr>
            <a:spLocks noGrp="1"/>
          </p:cNvSpPr>
          <p:nvPr>
            <p:ph sz="half" idx="1"/>
          </p:nvPr>
        </p:nvSpPr>
        <p:spPr/>
        <p:txBody>
          <a:bodyPr/>
          <a:lstStyle/>
          <a:p>
            <a:r>
              <a:rPr lang="en-US" b="1" dirty="0" err="1" smtClean="0"/>
              <a:t>Omalizumab</a:t>
            </a:r>
            <a:endParaRPr lang="en-US" b="1" dirty="0" smtClean="0"/>
          </a:p>
          <a:p>
            <a:r>
              <a:rPr lang="en-US" dirty="0" smtClean="0"/>
              <a:t>Anaphylaxis (must have epi-pen)</a:t>
            </a:r>
          </a:p>
          <a:p>
            <a:pPr lvl="1"/>
            <a:r>
              <a:rPr lang="en-US" dirty="0" smtClean="0"/>
              <a:t>0.1-0.2% </a:t>
            </a:r>
          </a:p>
          <a:p>
            <a:pPr lvl="1"/>
            <a:r>
              <a:rPr lang="en-US" dirty="0" smtClean="0"/>
              <a:t>Can occur as late as 1 year</a:t>
            </a:r>
          </a:p>
          <a:p>
            <a:r>
              <a:rPr lang="en-US" dirty="0" smtClean="0"/>
              <a:t>? Malignancy (0.5 vs. 0.2% in RCT)</a:t>
            </a:r>
          </a:p>
          <a:p>
            <a:pPr lvl="1"/>
            <a:r>
              <a:rPr lang="en-US" dirty="0" smtClean="0"/>
              <a:t>Longer observation trials underway</a:t>
            </a:r>
          </a:p>
          <a:p>
            <a:r>
              <a:rPr lang="en-US" dirty="0" smtClean="0"/>
              <a:t>Pain and arthralgia</a:t>
            </a:r>
          </a:p>
          <a:p>
            <a:r>
              <a:rPr lang="en-US" dirty="0" smtClean="0"/>
              <a:t>Injection site bruising/pain</a:t>
            </a:r>
          </a:p>
          <a:p>
            <a:endParaRPr lang="en-US" dirty="0" smtClean="0"/>
          </a:p>
          <a:p>
            <a:endParaRPr lang="en-US" dirty="0" smtClean="0"/>
          </a:p>
          <a:p>
            <a:endParaRPr lang="en-US" dirty="0"/>
          </a:p>
        </p:txBody>
      </p:sp>
      <p:sp>
        <p:nvSpPr>
          <p:cNvPr id="5" name="Content Placeholder 4"/>
          <p:cNvSpPr>
            <a:spLocks noGrp="1"/>
          </p:cNvSpPr>
          <p:nvPr>
            <p:ph sz="half" idx="2"/>
          </p:nvPr>
        </p:nvSpPr>
        <p:spPr/>
        <p:txBody>
          <a:bodyPr/>
          <a:lstStyle/>
          <a:p>
            <a:r>
              <a:rPr lang="en-US" b="1" dirty="0" err="1" smtClean="0"/>
              <a:t>Mepolizumab</a:t>
            </a:r>
            <a:endParaRPr lang="en-US" b="1" dirty="0" smtClean="0"/>
          </a:p>
          <a:p>
            <a:r>
              <a:rPr lang="en-US" dirty="0" smtClean="0"/>
              <a:t>No observed risk of anaphylaxis</a:t>
            </a:r>
          </a:p>
          <a:p>
            <a:r>
              <a:rPr lang="en-US" dirty="0" smtClean="0"/>
              <a:t>Muscle pain</a:t>
            </a:r>
          </a:p>
          <a:p>
            <a:r>
              <a:rPr lang="en-US" smtClean="0"/>
              <a:t>Fatigue</a:t>
            </a:r>
            <a:endParaRPr lang="en-US" dirty="0" smtClean="0"/>
          </a:p>
          <a:p>
            <a:r>
              <a:rPr lang="en-US" dirty="0"/>
              <a:t>Injection site bruising/pain</a:t>
            </a:r>
          </a:p>
          <a:p>
            <a:endParaRPr lang="en-US" dirty="0"/>
          </a:p>
        </p:txBody>
      </p:sp>
    </p:spTree>
    <p:extLst>
      <p:ext uri="{BB962C8B-B14F-4D97-AF65-F5344CB8AC3E}">
        <p14:creationId xmlns:p14="http://schemas.microsoft.com/office/powerpoint/2010/main" val="130036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Summary</a:t>
            </a:r>
            <a:endParaRPr lang="en-US" dirty="0"/>
          </a:p>
        </p:txBody>
      </p:sp>
      <p:sp>
        <p:nvSpPr>
          <p:cNvPr id="3" name="Content Placeholder 2"/>
          <p:cNvSpPr>
            <a:spLocks noGrp="1"/>
          </p:cNvSpPr>
          <p:nvPr>
            <p:ph idx="1"/>
          </p:nvPr>
        </p:nvSpPr>
        <p:spPr/>
        <p:txBody>
          <a:bodyPr/>
          <a:lstStyle/>
          <a:p>
            <a:pPr algn="ctr"/>
            <a:r>
              <a:rPr lang="en-US" sz="3500" b="1" dirty="0" smtClean="0"/>
              <a:t>ASTHMA IS COMPLEX!!!</a:t>
            </a:r>
          </a:p>
          <a:p>
            <a:endParaRPr lang="en-US" dirty="0"/>
          </a:p>
          <a:p>
            <a:r>
              <a:rPr lang="en-US" sz="2400" dirty="0" smtClean="0"/>
              <a:t>Look at multiple data points, including</a:t>
            </a:r>
          </a:p>
          <a:p>
            <a:pPr lvl="1"/>
            <a:r>
              <a:rPr lang="en-US" sz="2000" dirty="0" smtClean="0"/>
              <a:t>Age</a:t>
            </a:r>
          </a:p>
          <a:p>
            <a:pPr lvl="1"/>
            <a:r>
              <a:rPr lang="en-US" sz="2000" dirty="0" smtClean="0"/>
              <a:t>Patient specific data: BMI, occupation </a:t>
            </a:r>
          </a:p>
          <a:p>
            <a:pPr lvl="1"/>
            <a:r>
              <a:rPr lang="en-US" sz="2000" dirty="0" smtClean="0"/>
              <a:t>Triggers</a:t>
            </a:r>
          </a:p>
          <a:p>
            <a:pPr lvl="1"/>
            <a:r>
              <a:rPr lang="en-US" sz="2000" dirty="0" smtClean="0"/>
              <a:t>Disease course</a:t>
            </a:r>
          </a:p>
          <a:p>
            <a:pPr lvl="1"/>
            <a:r>
              <a:rPr lang="en-US" sz="2000" dirty="0" smtClean="0"/>
              <a:t>Biomarkers</a:t>
            </a:r>
          </a:p>
          <a:p>
            <a:endParaRPr lang="en-US" dirty="0" smtClean="0"/>
          </a:p>
        </p:txBody>
      </p:sp>
    </p:spTree>
    <p:extLst>
      <p:ext uri="{BB962C8B-B14F-4D97-AF65-F5344CB8AC3E}">
        <p14:creationId xmlns:p14="http://schemas.microsoft.com/office/powerpoint/2010/main" val="59200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l="42291"/>
          <a:stretch/>
        </p:blipFill>
        <p:spPr>
          <a:xfrm>
            <a:off x="442234" y="526897"/>
            <a:ext cx="2654249" cy="5435649"/>
          </a:xfrm>
          <a:prstGeom prst="rect">
            <a:avLst/>
          </a:prstGeom>
        </p:spPr>
      </p:pic>
      <p:sp>
        <p:nvSpPr>
          <p:cNvPr id="2" name="TextBox 1"/>
          <p:cNvSpPr txBox="1"/>
          <p:nvPr/>
        </p:nvSpPr>
        <p:spPr bwMode="auto">
          <a:xfrm>
            <a:off x="3794926" y="1210995"/>
            <a:ext cx="4976227" cy="4653582"/>
          </a:xfrm>
          <a:prstGeom prst="rect">
            <a:avLst/>
          </a:prstGeom>
          <a:noFill/>
          <a:ln w="19050" algn="ctr">
            <a:noFill/>
            <a:miter lim="800000"/>
            <a:headEnd/>
            <a:tailEnd/>
          </a:ln>
        </p:spPr>
        <p:txBody>
          <a:bodyPr wrap="square" lIns="0" tIns="0" rIns="0" bIns="0" rtlCol="0">
            <a:spAutoFit/>
          </a:bodyPr>
          <a:lstStyle/>
          <a:p>
            <a:pPr>
              <a:lnSpc>
                <a:spcPct val="120000"/>
              </a:lnSpc>
            </a:pPr>
            <a:r>
              <a:rPr lang="en-US" sz="2800" b="1" dirty="0">
                <a:cs typeface="Cambria"/>
              </a:rPr>
              <a:t>What is asthma?</a:t>
            </a:r>
          </a:p>
          <a:p>
            <a:pPr marL="342891" indent="-342891">
              <a:lnSpc>
                <a:spcPct val="120000"/>
              </a:lnSpc>
              <a:buFontTx/>
              <a:buChar char="-"/>
            </a:pPr>
            <a:r>
              <a:rPr lang="en-US" sz="2400" dirty="0">
                <a:latin typeface="+mj-lt"/>
                <a:cs typeface="Cambria"/>
              </a:rPr>
              <a:t>Tightening of Airways</a:t>
            </a:r>
          </a:p>
          <a:p>
            <a:pPr marL="342891" indent="-342891">
              <a:lnSpc>
                <a:spcPct val="120000"/>
              </a:lnSpc>
              <a:buFontTx/>
              <a:buChar char="-"/>
            </a:pPr>
            <a:r>
              <a:rPr lang="en-US" sz="2400" dirty="0">
                <a:latin typeface="+mj-lt"/>
                <a:cs typeface="Cambria"/>
              </a:rPr>
              <a:t>Airway Remodeling</a:t>
            </a:r>
          </a:p>
          <a:p>
            <a:pPr marL="342891" indent="-342891">
              <a:lnSpc>
                <a:spcPct val="120000"/>
              </a:lnSpc>
              <a:buFontTx/>
              <a:buChar char="-"/>
            </a:pPr>
            <a:r>
              <a:rPr lang="en-US" sz="2400" dirty="0">
                <a:latin typeface="+mj-lt"/>
                <a:cs typeface="Cambria"/>
              </a:rPr>
              <a:t>Thick Mucous Production</a:t>
            </a:r>
          </a:p>
          <a:p>
            <a:pPr marL="342891" indent="-342891">
              <a:lnSpc>
                <a:spcPct val="120000"/>
              </a:lnSpc>
              <a:buFontTx/>
              <a:buChar char="-"/>
            </a:pPr>
            <a:r>
              <a:rPr lang="en-US" sz="2400" dirty="0">
                <a:latin typeface="+mj-lt"/>
                <a:cs typeface="Cambria"/>
              </a:rPr>
              <a:t>Acute and Chronic Phases</a:t>
            </a:r>
          </a:p>
          <a:p>
            <a:pPr marL="800080" lvl="1" indent="-342891">
              <a:lnSpc>
                <a:spcPct val="120000"/>
              </a:lnSpc>
              <a:buFontTx/>
              <a:buChar char="-"/>
            </a:pPr>
            <a:r>
              <a:rPr lang="en-US" sz="2400" dirty="0">
                <a:latin typeface="+mj-lt"/>
                <a:cs typeface="Cambria"/>
              </a:rPr>
              <a:t>Wheezing</a:t>
            </a:r>
          </a:p>
          <a:p>
            <a:pPr marL="800080" lvl="1" indent="-342891">
              <a:lnSpc>
                <a:spcPct val="120000"/>
              </a:lnSpc>
              <a:buFontTx/>
              <a:buChar char="-"/>
            </a:pPr>
            <a:r>
              <a:rPr lang="en-US" sz="2400" dirty="0">
                <a:latin typeface="+mj-lt"/>
                <a:cs typeface="Cambria"/>
              </a:rPr>
              <a:t>Coughing</a:t>
            </a:r>
          </a:p>
          <a:p>
            <a:pPr marL="800080" lvl="1" indent="-342891">
              <a:lnSpc>
                <a:spcPct val="120000"/>
              </a:lnSpc>
              <a:buFontTx/>
              <a:buChar char="-"/>
            </a:pPr>
            <a:r>
              <a:rPr lang="en-US" sz="2400" dirty="0">
                <a:latin typeface="+mj-lt"/>
                <a:cs typeface="Cambria"/>
              </a:rPr>
              <a:t>Shortness of Breath</a:t>
            </a:r>
          </a:p>
          <a:p>
            <a:pPr>
              <a:lnSpc>
                <a:spcPct val="120000"/>
              </a:lnSpc>
            </a:pPr>
            <a:endParaRPr lang="en-US" sz="2800" dirty="0">
              <a:cs typeface="Cambria"/>
            </a:endParaRPr>
          </a:p>
          <a:p>
            <a:pPr>
              <a:lnSpc>
                <a:spcPct val="120000"/>
              </a:lnSpc>
            </a:pPr>
            <a:r>
              <a:rPr lang="en-US" sz="2800" b="1" dirty="0">
                <a:cs typeface="Cambria"/>
              </a:rPr>
              <a:t>What causes asthma?</a:t>
            </a:r>
          </a:p>
        </p:txBody>
      </p:sp>
    </p:spTree>
    <p:extLst>
      <p:ext uri="{BB962C8B-B14F-4D97-AF65-F5344CB8AC3E}">
        <p14:creationId xmlns:p14="http://schemas.microsoft.com/office/powerpoint/2010/main" val="21170684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Footer Placeholder 4"/>
          <p:cNvSpPr>
            <a:spLocks noGrp="1"/>
          </p:cNvSpPr>
          <p:nvPr>
            <p:ph type="ftr" sz="quarter" idx="3"/>
          </p:nvPr>
        </p:nvSpPr>
        <p:spPr>
          <a:xfrm>
            <a:off x="353253" y="6444463"/>
            <a:ext cx="4310907" cy="137980"/>
          </a:xfrm>
        </p:spPr>
        <p:txBody>
          <a:bodyPr/>
          <a:lstStyle/>
          <a:p>
            <a:r>
              <a:rPr lang="en-US" sz="1200" dirty="0" err="1">
                <a:solidFill>
                  <a:schemeClr val="bg1"/>
                </a:solidFill>
                <a:latin typeface="+mj-lt"/>
                <a:cs typeface="Cambria"/>
              </a:rPr>
              <a:t>Lötvall</a:t>
            </a:r>
            <a:r>
              <a:rPr lang="en-US" sz="1200" dirty="0">
                <a:solidFill>
                  <a:schemeClr val="bg1"/>
                </a:solidFill>
                <a:latin typeface="+mj-lt"/>
                <a:cs typeface="Cambria"/>
              </a:rPr>
              <a:t> JACI 2011</a:t>
            </a:r>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9160" y="1900113"/>
            <a:ext cx="6350000" cy="401320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923792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86435" y="1036373"/>
            <a:ext cx="8080375" cy="720197"/>
          </a:xfrm>
        </p:spPr>
        <p:txBody>
          <a:bodyPr/>
          <a:lstStyle/>
          <a:p>
            <a:r>
              <a:rPr lang="en-US" b="1" dirty="0">
                <a:cs typeface="Cambria"/>
              </a:rPr>
              <a:t>Asthma Phenotypes</a:t>
            </a:r>
          </a:p>
        </p:txBody>
      </p:sp>
      <p:sp>
        <p:nvSpPr>
          <p:cNvPr id="4" name="Footer Placeholder 3"/>
          <p:cNvSpPr>
            <a:spLocks noGrp="1"/>
          </p:cNvSpPr>
          <p:nvPr>
            <p:ph type="ftr" sz="quarter" idx="3"/>
          </p:nvPr>
        </p:nvSpPr>
        <p:spPr>
          <a:xfrm>
            <a:off x="312779" y="6426145"/>
            <a:ext cx="4310907" cy="137980"/>
          </a:xfrm>
        </p:spPr>
        <p:txBody>
          <a:bodyPr/>
          <a:lstStyle/>
          <a:p>
            <a:r>
              <a:rPr lang="hu-HU" sz="1200" dirty="0">
                <a:solidFill>
                  <a:schemeClr val="bg1"/>
                </a:solidFill>
                <a:latin typeface="+mj-lt"/>
                <a:cs typeface="Cambria"/>
              </a:rPr>
              <a:t>Fahy Nat Rev Immunol 2015</a:t>
            </a:r>
            <a:endParaRPr lang="en-US" sz="1200" dirty="0">
              <a:solidFill>
                <a:schemeClr val="bg1"/>
              </a:solidFill>
              <a:latin typeface="+mj-lt"/>
              <a:cs typeface="Cambria"/>
            </a:endParaRPr>
          </a:p>
        </p:txBody>
      </p:sp>
      <p:pic>
        <p:nvPicPr>
          <p:cNvPr id="2" name="Picture 1"/>
          <p:cNvPicPr>
            <a:picLocks noChangeAspect="1"/>
          </p:cNvPicPr>
          <p:nvPr/>
        </p:nvPicPr>
        <p:blipFill>
          <a:blip r:embed="rId3"/>
          <a:stretch>
            <a:fillRect/>
          </a:stretch>
        </p:blipFill>
        <p:spPr>
          <a:xfrm>
            <a:off x="280563" y="2293474"/>
            <a:ext cx="8686247" cy="3222851"/>
          </a:xfrm>
          <a:prstGeom prst="rect">
            <a:avLst/>
          </a:prstGeom>
        </p:spPr>
      </p:pic>
      <p:sp>
        <p:nvSpPr>
          <p:cNvPr id="3" name="TextBox 2"/>
          <p:cNvSpPr txBox="1"/>
          <p:nvPr/>
        </p:nvSpPr>
        <p:spPr bwMode="auto">
          <a:xfrm>
            <a:off x="3986890" y="2168620"/>
            <a:ext cx="1255131" cy="261610"/>
          </a:xfrm>
          <a:prstGeom prst="rect">
            <a:avLst/>
          </a:prstGeom>
          <a:noFill/>
          <a:ln w="19050" algn="ctr">
            <a:noFill/>
            <a:miter lim="800000"/>
            <a:headEnd/>
            <a:tailEnd/>
          </a:ln>
        </p:spPr>
        <p:txBody>
          <a:bodyPr wrap="square" lIns="0" tIns="0" rIns="0" bIns="0" rtlCol="0">
            <a:spAutoFit/>
          </a:bodyPr>
          <a:lstStyle/>
          <a:p>
            <a:r>
              <a:rPr lang="en-US" sz="1700" b="1" dirty="0">
                <a:latin typeface="Arial"/>
                <a:cs typeface="Arial"/>
              </a:rPr>
              <a:t>ALLERGIC</a:t>
            </a:r>
          </a:p>
        </p:txBody>
      </p:sp>
      <p:sp>
        <p:nvSpPr>
          <p:cNvPr id="7" name="TextBox 6"/>
          <p:cNvSpPr txBox="1"/>
          <p:nvPr/>
        </p:nvSpPr>
        <p:spPr bwMode="auto">
          <a:xfrm>
            <a:off x="3976862" y="5378045"/>
            <a:ext cx="1255131" cy="523220"/>
          </a:xfrm>
          <a:prstGeom prst="rect">
            <a:avLst/>
          </a:prstGeom>
          <a:noFill/>
          <a:ln w="19050" algn="ctr">
            <a:noFill/>
            <a:miter lim="800000"/>
            <a:headEnd/>
            <a:tailEnd/>
          </a:ln>
        </p:spPr>
        <p:txBody>
          <a:bodyPr wrap="square" lIns="0" tIns="0" rIns="0" bIns="0" rtlCol="0">
            <a:spAutoFit/>
          </a:bodyPr>
          <a:lstStyle/>
          <a:p>
            <a:r>
              <a:rPr lang="en-US" sz="1700" b="1" dirty="0">
                <a:solidFill>
                  <a:srgbClr val="052049"/>
                </a:solidFill>
                <a:latin typeface="Arial"/>
                <a:cs typeface="Arial"/>
              </a:rPr>
              <a:t>Non-ALLERGIC</a:t>
            </a:r>
          </a:p>
        </p:txBody>
      </p:sp>
    </p:spTree>
    <p:extLst>
      <p:ext uri="{BB962C8B-B14F-4D97-AF65-F5344CB8AC3E}">
        <p14:creationId xmlns:p14="http://schemas.microsoft.com/office/powerpoint/2010/main" val="1063027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66531" y="1082351"/>
            <a:ext cx="8360228" cy="16795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a:xfrm>
            <a:off x="74645" y="6307496"/>
            <a:ext cx="6381742" cy="442772"/>
          </a:xfrm>
        </p:spPr>
        <p:txBody>
          <a:bodyPr/>
          <a:lstStyle/>
          <a:p>
            <a:pPr algn="l"/>
            <a:r>
              <a:rPr lang="hu-HU" u="sng" cap="none" dirty="0" err="1" smtClean="0"/>
              <a:t>curr</a:t>
            </a:r>
            <a:r>
              <a:rPr lang="hu-HU" u="sng" cap="none" dirty="0" smtClean="0"/>
              <a:t> </a:t>
            </a:r>
            <a:r>
              <a:rPr lang="hu-HU" u="sng" cap="none" dirty="0" err="1" smtClean="0"/>
              <a:t>opin</a:t>
            </a:r>
            <a:r>
              <a:rPr lang="hu-HU" u="sng" cap="none" dirty="0" smtClean="0"/>
              <a:t> </a:t>
            </a:r>
            <a:r>
              <a:rPr lang="hu-HU" u="sng" cap="none" dirty="0" err="1" smtClean="0"/>
              <a:t>allergy</a:t>
            </a:r>
            <a:r>
              <a:rPr lang="hu-HU" u="sng" cap="none" dirty="0" smtClean="0"/>
              <a:t> </a:t>
            </a:r>
            <a:r>
              <a:rPr lang="hu-HU" u="sng" cap="none" dirty="0" err="1" smtClean="0"/>
              <a:t>clin</a:t>
            </a:r>
            <a:r>
              <a:rPr lang="hu-HU" u="sng" cap="none" dirty="0" smtClean="0"/>
              <a:t> </a:t>
            </a:r>
            <a:r>
              <a:rPr lang="hu-HU" u="sng" cap="none" dirty="0" err="1" smtClean="0"/>
              <a:t>immunol</a:t>
            </a:r>
            <a:r>
              <a:rPr lang="hu-HU" u="sng" cap="none" dirty="0" smtClean="0"/>
              <a:t>. 2012 apr;12(2):193-201. </a:t>
            </a:r>
            <a:r>
              <a:rPr lang="hu-HU" u="sng" cap="none" dirty="0" err="1" smtClean="0"/>
              <a:t>doi</a:t>
            </a:r>
            <a:r>
              <a:rPr lang="hu-HU" u="sng" cap="none" dirty="0" smtClean="0"/>
              <a:t>: 10.1097/aci.0b013e32835090ac.</a:t>
            </a:r>
          </a:p>
          <a:p>
            <a:pPr algn="l"/>
            <a:r>
              <a:rPr lang="en-US" b="1" u="sng" cap="none" dirty="0" smtClean="0"/>
              <a:t>severe asthma in childhood: recent advances in phenotyping and pathogenesis.</a:t>
            </a:r>
          </a:p>
        </p:txBody>
      </p:sp>
      <p:pic>
        <p:nvPicPr>
          <p:cNvPr id="6" name="Picture 5"/>
          <p:cNvPicPr>
            <a:picLocks noChangeAspect="1"/>
          </p:cNvPicPr>
          <p:nvPr/>
        </p:nvPicPr>
        <p:blipFill>
          <a:blip r:embed="rId2"/>
          <a:stretch>
            <a:fillRect/>
          </a:stretch>
        </p:blipFill>
        <p:spPr>
          <a:xfrm>
            <a:off x="722583" y="898413"/>
            <a:ext cx="7347597" cy="4996367"/>
          </a:xfrm>
          <a:prstGeom prst="rect">
            <a:avLst/>
          </a:prstGeom>
        </p:spPr>
      </p:pic>
    </p:spTree>
    <p:extLst>
      <p:ext uri="{BB962C8B-B14F-4D97-AF65-F5344CB8AC3E}">
        <p14:creationId xmlns:p14="http://schemas.microsoft.com/office/powerpoint/2010/main" val="100746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4" y="864484"/>
            <a:ext cx="9151034" cy="55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465" y="3620278"/>
            <a:ext cx="9126804" cy="2748219"/>
          </a:xfrm>
          <a:prstGeom prst="rect">
            <a:avLst/>
          </a:prstGeom>
          <a:solidFill>
            <a:srgbClr val="FF00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457093" y="876244"/>
            <a:ext cx="2297424" cy="461665"/>
          </a:xfrm>
          <a:prstGeom prst="rect">
            <a:avLst/>
          </a:prstGeom>
          <a:solidFill>
            <a:schemeClr val="bg1"/>
          </a:solidFill>
        </p:spPr>
        <p:txBody>
          <a:bodyPr wrap="none" rtlCol="0">
            <a:spAutoFit/>
          </a:bodyPr>
          <a:lstStyle/>
          <a:p>
            <a:r>
              <a:rPr lang="en-US" sz="2400" dirty="0"/>
              <a:t>Non-eosinophilic</a:t>
            </a:r>
          </a:p>
        </p:txBody>
      </p:sp>
      <p:sp>
        <p:nvSpPr>
          <p:cNvPr id="15" name="TextBox 14"/>
          <p:cNvSpPr txBox="1"/>
          <p:nvPr/>
        </p:nvSpPr>
        <p:spPr>
          <a:xfrm rot="16200000">
            <a:off x="-499494" y="3338006"/>
            <a:ext cx="1460656" cy="461665"/>
          </a:xfrm>
          <a:prstGeom prst="rect">
            <a:avLst/>
          </a:prstGeom>
          <a:solidFill>
            <a:schemeClr val="bg1"/>
          </a:solidFill>
        </p:spPr>
        <p:txBody>
          <a:bodyPr wrap="none" rtlCol="0">
            <a:spAutoFit/>
          </a:bodyPr>
          <a:lstStyle/>
          <a:p>
            <a:r>
              <a:rPr lang="en-US" sz="2400" dirty="0"/>
              <a:t>Childhood</a:t>
            </a:r>
          </a:p>
        </p:txBody>
      </p:sp>
      <p:sp>
        <p:nvSpPr>
          <p:cNvPr id="16" name="TextBox 15"/>
          <p:cNvSpPr txBox="1"/>
          <p:nvPr/>
        </p:nvSpPr>
        <p:spPr>
          <a:xfrm rot="16200000">
            <a:off x="8464741" y="3356666"/>
            <a:ext cx="859531" cy="461665"/>
          </a:xfrm>
          <a:prstGeom prst="rect">
            <a:avLst/>
          </a:prstGeom>
          <a:solidFill>
            <a:schemeClr val="bg1"/>
          </a:solidFill>
        </p:spPr>
        <p:txBody>
          <a:bodyPr wrap="none" rtlCol="0">
            <a:spAutoFit/>
          </a:bodyPr>
          <a:lstStyle/>
          <a:p>
            <a:r>
              <a:rPr lang="en-US" sz="2400" dirty="0"/>
              <a:t>Adult</a:t>
            </a:r>
          </a:p>
        </p:txBody>
      </p:sp>
      <p:sp>
        <p:nvSpPr>
          <p:cNvPr id="14" name="TextBox 13"/>
          <p:cNvSpPr txBox="1"/>
          <p:nvPr/>
        </p:nvSpPr>
        <p:spPr>
          <a:xfrm>
            <a:off x="3726163" y="5881270"/>
            <a:ext cx="1671548" cy="461665"/>
          </a:xfrm>
          <a:prstGeom prst="rect">
            <a:avLst/>
          </a:prstGeom>
          <a:solidFill>
            <a:schemeClr val="bg1"/>
          </a:solidFill>
        </p:spPr>
        <p:txBody>
          <a:bodyPr wrap="none" rtlCol="0">
            <a:spAutoFit/>
          </a:bodyPr>
          <a:lstStyle/>
          <a:p>
            <a:r>
              <a:rPr lang="en-US" sz="2400" dirty="0"/>
              <a:t>Eosinophilic</a:t>
            </a:r>
          </a:p>
        </p:txBody>
      </p:sp>
      <p:sp>
        <p:nvSpPr>
          <p:cNvPr id="3" name="TextBox 2"/>
          <p:cNvSpPr txBox="1"/>
          <p:nvPr/>
        </p:nvSpPr>
        <p:spPr>
          <a:xfrm>
            <a:off x="48949" y="175916"/>
            <a:ext cx="5754516" cy="646331"/>
          </a:xfrm>
          <a:prstGeom prst="rect">
            <a:avLst/>
          </a:prstGeom>
          <a:noFill/>
        </p:spPr>
        <p:txBody>
          <a:bodyPr wrap="square" rtlCol="0">
            <a:spAutoFit/>
          </a:bodyPr>
          <a:lstStyle/>
          <a:p>
            <a:r>
              <a:rPr lang="en-US" sz="3600" b="1">
                <a:solidFill>
                  <a:schemeClr val="tx1">
                    <a:lumMod val="75000"/>
                    <a:lumOff val="25000"/>
                  </a:schemeClr>
                </a:solidFill>
                <a:latin typeface="+mj-lt"/>
                <a:cs typeface="Cambria"/>
              </a:rPr>
              <a:t>Asthma Phenotypes</a:t>
            </a:r>
            <a:endParaRPr lang="en-US" sz="3600">
              <a:solidFill>
                <a:schemeClr val="tx1">
                  <a:lumMod val="75000"/>
                  <a:lumOff val="25000"/>
                </a:schemeClr>
              </a:solidFill>
              <a:latin typeface="+mj-lt"/>
            </a:endParaRPr>
          </a:p>
        </p:txBody>
      </p:sp>
    </p:spTree>
    <p:extLst>
      <p:ext uri="{BB962C8B-B14F-4D97-AF65-F5344CB8AC3E}">
        <p14:creationId xmlns:p14="http://schemas.microsoft.com/office/powerpoint/2010/main" val="857714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982</TotalTime>
  <Words>1569</Words>
  <Application>Microsoft Office PowerPoint</Application>
  <PresentationFormat>On-screen Show (4:3)</PresentationFormat>
  <Paragraphs>324</Paragraphs>
  <Slides>41</Slides>
  <Notes>24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 Unicode MS</vt:lpstr>
      <vt:lpstr>Arial</vt:lpstr>
      <vt:lpstr>Calibri</vt:lpstr>
      <vt:lpstr>Calibri Light</vt:lpstr>
      <vt:lpstr>Cambria</vt:lpstr>
      <vt:lpstr>Courier New</vt:lpstr>
      <vt:lpstr>StarSymbol</vt:lpstr>
      <vt:lpstr>Retrospect</vt:lpstr>
      <vt:lpstr>3_Office Theme</vt:lpstr>
      <vt:lpstr>Asthma Phenotypes</vt:lpstr>
      <vt:lpstr>Disclosures</vt:lpstr>
      <vt:lpstr>Learning Objectives</vt:lpstr>
      <vt:lpstr>Living with asthma</vt:lpstr>
      <vt:lpstr>PowerPoint Presentation</vt:lpstr>
      <vt:lpstr>PowerPoint Presentation</vt:lpstr>
      <vt:lpstr>Asthma Phenotypes</vt:lpstr>
      <vt:lpstr>PowerPoint Presentation</vt:lpstr>
      <vt:lpstr>PowerPoint Presentation</vt:lpstr>
      <vt:lpstr>Eosinophils</vt:lpstr>
      <vt:lpstr>PowerPoint Presentation</vt:lpstr>
      <vt:lpstr>How do you identify this group?      Total IgE</vt:lpstr>
      <vt:lpstr>How do you identify this group?      Radioallergosorbant IgE (RAST)</vt:lpstr>
      <vt:lpstr>How do you identify this group?   Skin prick allergy testing</vt:lpstr>
      <vt:lpstr>What’s the Asthma Phenotype? Occupational Asthma</vt:lpstr>
      <vt:lpstr>Occupational Asthma</vt:lpstr>
      <vt:lpstr>What do these have in common?</vt:lpstr>
      <vt:lpstr>When to do obstruction testing for Occupational Asthma?</vt:lpstr>
      <vt:lpstr>Active panel patients with DM</vt:lpstr>
      <vt:lpstr>What’s the Asthma Phenotype? </vt:lpstr>
      <vt:lpstr>PowerPoint Presentation</vt:lpstr>
      <vt:lpstr>PowerPoint Presentation</vt:lpstr>
      <vt:lpstr>PowerPoint Presentation</vt:lpstr>
      <vt:lpstr>Case:  Diagnosis</vt:lpstr>
      <vt:lpstr>Asthma-Exacerbated Asthma</vt:lpstr>
      <vt:lpstr>Aspirin-Exacerbated Asthma: diagnosis</vt:lpstr>
      <vt:lpstr>Active panel patients with DM</vt:lpstr>
      <vt:lpstr>PowerPoint Presentation</vt:lpstr>
      <vt:lpstr>PowerPoint Presentation</vt:lpstr>
      <vt:lpstr>PowerPoint Presentation</vt:lpstr>
      <vt:lpstr>PowerPoint Presentation</vt:lpstr>
      <vt:lpstr>PowerPoint Presentation</vt:lpstr>
      <vt:lpstr>Severe/refractory asthma (ATS workshop)</vt:lpstr>
      <vt:lpstr>PowerPoint Presentation</vt:lpstr>
      <vt:lpstr>Emerging Treatment Options Based on Phenotypes</vt:lpstr>
      <vt:lpstr>Treatments based on Phenotypes - Omalizumab</vt:lpstr>
      <vt:lpstr>Treatments based on Phenotypes - Omalizumab</vt:lpstr>
      <vt:lpstr>Treatments based on Phenotypes - Mepolizumab</vt:lpstr>
      <vt:lpstr>Treatments based on Phenotypes - Mepolizumab</vt:lpstr>
      <vt:lpstr>Side Effects and Adverse Reactions</vt:lpstr>
      <vt:lpstr>In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Su</dc:creator>
  <cp:lastModifiedBy>MARGARET B. STRUB</cp:lastModifiedBy>
  <cp:revision>88</cp:revision>
  <dcterms:created xsi:type="dcterms:W3CDTF">2015-07-14T18:59:40Z</dcterms:created>
  <dcterms:modified xsi:type="dcterms:W3CDTF">2016-09-29T23:03:28Z</dcterms:modified>
</cp:coreProperties>
</file>