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5"/>
  </p:notesMasterIdLst>
  <p:sldIdLst>
    <p:sldId id="256" r:id="rId2"/>
    <p:sldId id="425" r:id="rId3"/>
    <p:sldId id="448" r:id="rId4"/>
    <p:sldId id="497" r:id="rId5"/>
    <p:sldId id="449" r:id="rId6"/>
    <p:sldId id="453" r:id="rId7"/>
    <p:sldId id="454" r:id="rId8"/>
    <p:sldId id="466" r:id="rId9"/>
    <p:sldId id="468" r:id="rId10"/>
    <p:sldId id="469" r:id="rId11"/>
    <p:sldId id="482" r:id="rId12"/>
    <p:sldId id="471" r:id="rId13"/>
    <p:sldId id="472" r:id="rId14"/>
    <p:sldId id="483" r:id="rId15"/>
    <p:sldId id="500" r:id="rId16"/>
    <p:sldId id="501" r:id="rId17"/>
    <p:sldId id="465" r:id="rId18"/>
    <p:sldId id="481" r:id="rId19"/>
    <p:sldId id="525" r:id="rId20"/>
    <p:sldId id="526" r:id="rId21"/>
    <p:sldId id="463" r:id="rId22"/>
    <p:sldId id="503" r:id="rId23"/>
    <p:sldId id="513" r:id="rId24"/>
    <p:sldId id="507" r:id="rId25"/>
    <p:sldId id="508" r:id="rId26"/>
    <p:sldId id="509" r:id="rId27"/>
    <p:sldId id="510" r:id="rId28"/>
    <p:sldId id="511" r:id="rId29"/>
    <p:sldId id="383" r:id="rId30"/>
    <p:sldId id="487" r:id="rId31"/>
    <p:sldId id="392" r:id="rId32"/>
    <p:sldId id="402" r:id="rId33"/>
    <p:sldId id="403" r:id="rId34"/>
    <p:sldId id="514" r:id="rId35"/>
    <p:sldId id="412" r:id="rId36"/>
    <p:sldId id="407" r:id="rId37"/>
    <p:sldId id="515" r:id="rId38"/>
    <p:sldId id="516" r:id="rId39"/>
    <p:sldId id="517" r:id="rId40"/>
    <p:sldId id="518" r:id="rId41"/>
    <p:sldId id="519" r:id="rId42"/>
    <p:sldId id="527" r:id="rId43"/>
    <p:sldId id="52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FAD"/>
    <a:srgbClr val="FFE900"/>
    <a:srgbClr val="FF06F9"/>
    <a:srgbClr val="000000"/>
    <a:srgbClr val="FF8E00"/>
    <a:srgbClr val="FFD300"/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A4EBA4-52C7-4C47-A9E7-BADA808C557E}" type="datetimeFigureOut">
              <a:rPr lang="en-US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330AB2-C22D-654D-9FEF-B73F006CC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longest word ever to appear in an English language dictionary., factitious name for silicosis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D18B1-166E-8248-A714-560B1E843F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AD338F-D02C-8B45-A81F-64FD51E5826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Zhang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30AB2-C22D-654D-9FEF-B73F006CC3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have episodic</a:t>
            </a:r>
            <a:r>
              <a:rPr lang="en-US" baseline="0" dirty="0" smtClean="0"/>
              <a:t> or mild persistent asthma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30AB2-C22D-654D-9FEF-B73F006CC3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Also talk about other ways to reduce side effects from steroids: lowest effective dose, use of spacer, ciclesonide,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0A154-845F-AA40-83F4-EC7D4BEA5D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F1B0D0-7AF7-084B-99D9-F69E244A70D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30AB2-C22D-654D-9FEF-B73F006CC3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Not an FDA-approved</a:t>
            </a:r>
            <a:r>
              <a:rPr lang="en-US" baseline="0" dirty="0" smtClean="0">
                <a:latin typeface="Calibri" charset="0"/>
              </a:rPr>
              <a:t> indication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84DCC-252A-474B-BB5B-F1CBA6313B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1FC-025C-554F-A38F-07BDDFFE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7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CC0A-8CAC-4247-956B-C7ED38058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FFF2-8B83-8640-91B4-FF28ACC60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FFAA-8061-8749-B620-E9C93392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F925-0584-C34F-9881-9BA73265E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6D0E-0DBE-394F-A400-3A5B4D61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3EB7-DF96-1B43-AE25-202B1EF9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77A7-F975-2946-9DF5-99D5A861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4B7C-361F-AC4D-9CFC-9C07D2378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902C-368D-AA42-A925-9090AF8A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A286-C10E-9645-B554-AEECA845A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4D99F94C-AE64-7E4C-9164-8A74F97B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54" r:id="rId2"/>
    <p:sldLayoutId id="2147483960" r:id="rId3"/>
    <p:sldLayoutId id="2147483955" r:id="rId4"/>
    <p:sldLayoutId id="2147483956" r:id="rId5"/>
    <p:sldLayoutId id="2147483957" r:id="rId6"/>
    <p:sldLayoutId id="2147483961" r:id="rId7"/>
    <p:sldLayoutId id="2147483962" r:id="rId8"/>
    <p:sldLayoutId id="2147483963" r:id="rId9"/>
    <p:sldLayoutId id="2147483958" r:id="rId10"/>
    <p:sldLayoutId id="21474839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FF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38AC8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534400" cy="16733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What’s New (and What Isn’t) in Asthma Management  </a:t>
            </a:r>
            <a:r>
              <a:rPr lang="en-US" sz="60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/>
            </a:r>
            <a:br>
              <a:rPr lang="en-US" sz="6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/>
            </a:r>
            <a:br>
              <a:rPr lang="en-US" sz="6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San Francisco Asthma Network Forum 2016</a:t>
            </a:r>
            <a:endParaRPr lang="en-US" sz="4000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81600"/>
            <a:ext cx="8077200" cy="1499616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rbel" charset="0"/>
              </a:rPr>
              <a:t>Andi </a:t>
            </a:r>
            <a:r>
              <a:rPr lang="en-US" sz="2400" dirty="0" err="1">
                <a:latin typeface="Corbel" charset="0"/>
              </a:rPr>
              <a:t>Marmor</a:t>
            </a:r>
            <a:r>
              <a:rPr lang="en-US" sz="2400" dirty="0">
                <a:latin typeface="Corbel" charset="0"/>
              </a:rPr>
              <a:t>, MD, </a:t>
            </a:r>
            <a:r>
              <a:rPr lang="en-US" sz="2400" dirty="0" err="1">
                <a:latin typeface="Corbel" charset="0"/>
              </a:rPr>
              <a:t>MSEd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sz="2400" dirty="0" smtClean="0">
                <a:latin typeface="Corbel" charset="0"/>
              </a:rPr>
              <a:t>Professor of Pediatrics, </a:t>
            </a:r>
            <a:r>
              <a:rPr lang="en-US" sz="2400" dirty="0">
                <a:latin typeface="Corbel" charset="0"/>
              </a:rPr>
              <a:t>UCSF</a:t>
            </a:r>
          </a:p>
          <a:p>
            <a:pPr eaLnBrk="1" hangingPunct="1"/>
            <a:r>
              <a:rPr lang="en-US" sz="2400" dirty="0" err="1" smtClean="0">
                <a:latin typeface="Corbel" charset="0"/>
              </a:rPr>
              <a:t>Zuckerberg</a:t>
            </a:r>
            <a:r>
              <a:rPr lang="en-US" sz="2400" dirty="0" smtClean="0">
                <a:latin typeface="Corbel" charset="0"/>
              </a:rPr>
              <a:t> San </a:t>
            </a:r>
            <a:r>
              <a:rPr lang="en-US" sz="2400" dirty="0">
                <a:latin typeface="Corbel" charset="0"/>
              </a:rPr>
              <a:t>Francisco General Hospital</a:t>
            </a:r>
          </a:p>
          <a:p>
            <a:pPr eaLnBrk="1" hangingPunct="1"/>
            <a:r>
              <a:rPr lang="en-US" sz="2400" dirty="0" smtClean="0">
                <a:latin typeface="Corbel" charset="0"/>
              </a:rPr>
              <a:t>Sept 21, 2016</a:t>
            </a:r>
            <a:endParaRPr lang="en-US" sz="2400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NHLBI Asthma Classification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Assess </a:t>
            </a:r>
            <a:r>
              <a:rPr lang="en-US">
                <a:solidFill>
                  <a:srgbClr val="FFFF00"/>
                </a:solidFill>
                <a:latin typeface="Corbel" charset="0"/>
              </a:rPr>
              <a:t>SEVERITY </a:t>
            </a:r>
            <a:r>
              <a:rPr lang="en-US">
                <a:latin typeface="Corbel" charset="0"/>
              </a:rPr>
              <a:t>in patient </a:t>
            </a:r>
            <a:r>
              <a:rPr lang="en-US" i="1">
                <a:latin typeface="Corbel" charset="0"/>
              </a:rPr>
              <a:t>not</a:t>
            </a:r>
            <a:r>
              <a:rPr lang="en-US">
                <a:latin typeface="Corbel" charset="0"/>
              </a:rPr>
              <a:t> currently on controller medication</a:t>
            </a:r>
          </a:p>
          <a:p>
            <a:r>
              <a:rPr lang="en-US">
                <a:latin typeface="Corbel" charset="0"/>
              </a:rPr>
              <a:t>Assess </a:t>
            </a:r>
            <a:r>
              <a:rPr lang="en-US">
                <a:solidFill>
                  <a:srgbClr val="FFFF00"/>
                </a:solidFill>
                <a:latin typeface="Corbel" charset="0"/>
              </a:rPr>
              <a:t>CONTROL</a:t>
            </a:r>
            <a:r>
              <a:rPr lang="en-US">
                <a:latin typeface="Corbel" charset="0"/>
              </a:rPr>
              <a:t> in patients currently on controller medication</a:t>
            </a:r>
          </a:p>
          <a:p>
            <a:r>
              <a:rPr lang="en-US">
                <a:latin typeface="Corbel" charset="0"/>
              </a:rPr>
              <a:t>Treatment is based on classification of severity or control</a:t>
            </a:r>
          </a:p>
          <a:p>
            <a:pPr lvl="1"/>
            <a:r>
              <a:rPr lang="en-US" i="1">
                <a:latin typeface="Corbel" charset="0"/>
              </a:rPr>
              <a:t>Initiate</a:t>
            </a:r>
            <a:r>
              <a:rPr lang="en-US">
                <a:latin typeface="Corbel" charset="0"/>
              </a:rPr>
              <a:t> therapy based on severity</a:t>
            </a:r>
          </a:p>
          <a:p>
            <a:pPr lvl="1"/>
            <a:r>
              <a:rPr lang="en-US" i="1">
                <a:latin typeface="Corbel" charset="0"/>
              </a:rPr>
              <a:t>Modify</a:t>
            </a:r>
            <a:r>
              <a:rPr lang="en-US">
                <a:latin typeface="Corbel" charset="0"/>
              </a:rPr>
              <a:t> therapy based on control</a:t>
            </a:r>
          </a:p>
          <a:p>
            <a:endParaRPr lang="en-US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4800600"/>
          </a:xfrm>
          <a:prstGeom prst="rect">
            <a:avLst/>
          </a:prstGeom>
          <a:noFill/>
          <a:ln w="571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62400" y="35052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0" y="8382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8600" y="3810000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71800" y="3810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71800" y="19812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43000" y="12954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0" y="19050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886200" y="12954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62400" y="3810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43000" y="33528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086600" y="3886200"/>
            <a:ext cx="1066800" cy="533400"/>
          </a:xfrm>
          <a:prstGeom prst="ellipse">
            <a:avLst/>
          </a:prstGeom>
          <a:noFill/>
          <a:ln w="28575" algn="ctr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657600" y="4038600"/>
            <a:ext cx="1066800" cy="533400"/>
          </a:xfrm>
          <a:prstGeom prst="ellipse">
            <a:avLst/>
          </a:prstGeom>
          <a:noFill/>
          <a:ln w="28575" algn="ctr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200400" y="2590800"/>
            <a:ext cx="1066800" cy="533400"/>
          </a:xfrm>
          <a:prstGeom prst="ellipse">
            <a:avLst/>
          </a:prstGeom>
          <a:noFill/>
          <a:ln w="28575" algn="ctr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362200"/>
            <a:ext cx="6518275" cy="4495800"/>
          </a:xfrm>
          <a:prstGeom prst="rect">
            <a:avLst/>
          </a:prstGeom>
          <a:noFill/>
          <a:ln w="57150" cap="sq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343400" y="50292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572000" y="28194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57800" y="4648200"/>
            <a:ext cx="914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581400" y="4953000"/>
            <a:ext cx="9906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477000" y="2209800"/>
            <a:ext cx="1905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572000" y="4267200"/>
            <a:ext cx="1066800" cy="533400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562600" y="41148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495800" y="38100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324600" y="3429000"/>
            <a:ext cx="914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43600" y="28194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14600" y="2971800"/>
            <a:ext cx="1676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10200" y="3581400"/>
            <a:ext cx="914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229600" y="3352800"/>
            <a:ext cx="9144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743200" y="5562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114800" y="16002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16" grpId="0" animBg="1"/>
      <p:bldP spid="30" grpId="0" animBg="1"/>
      <p:bldP spid="18" grpId="0" animBg="1"/>
      <p:bldP spid="22" grpId="0" animBg="1"/>
      <p:bldP spid="19" grpId="0" animBg="1"/>
      <p:bldP spid="27" grpId="0" animBg="1"/>
      <p:bldP spid="29" grpId="0" animBg="1"/>
      <p:bldP spid="26" grpId="0" animBg="1"/>
      <p:bldP spid="15" grpId="0" animBg="1"/>
      <p:bldP spid="31" grpId="0" animBg="1"/>
      <p:bldP spid="32" grpId="0" animBg="1"/>
      <p:bldP spid="17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Simplified version: Rule of 2’s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46259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≥ 2 </a:t>
            </a:r>
            <a:r>
              <a:rPr lang="en-US" dirty="0">
                <a:latin typeface="Corbel" charset="0"/>
              </a:rPr>
              <a:t>daytime /exercise symptoms/ week</a:t>
            </a:r>
            <a:r>
              <a:rPr lang="en-US" i="1" dirty="0">
                <a:latin typeface="Corbel" charset="0"/>
              </a:rPr>
              <a:t> 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episodes of SABA use/week </a:t>
            </a:r>
            <a:r>
              <a:rPr lang="en-US" i="1" dirty="0">
                <a:latin typeface="Corbel" charset="0"/>
              </a:rPr>
              <a:t>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nighttime awakenings/month </a:t>
            </a:r>
            <a:r>
              <a:rPr lang="en-US" i="1" dirty="0">
                <a:latin typeface="Corbel" charset="0"/>
              </a:rPr>
              <a:t>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systemic corticosteroids or hospitalizations in last year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latin typeface="Corbel" charset="0"/>
              </a:rPr>
              <a:t>_____________________________________</a:t>
            </a:r>
          </a:p>
          <a:p>
            <a:pPr eaLnBrk="1" hangingPunct="1"/>
            <a:r>
              <a:rPr lang="en-US" b="1" dirty="0">
                <a:latin typeface="Corbel" charset="0"/>
              </a:rPr>
              <a:t>= PERSISTENT OR NOT WELL-CONTROLLED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Simplified version: Rule of 2’s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46259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≥ 2 </a:t>
            </a:r>
            <a:r>
              <a:rPr lang="en-US" dirty="0">
                <a:latin typeface="Corbel" charset="0"/>
              </a:rPr>
              <a:t>daytime /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exercise symptoms</a:t>
            </a:r>
            <a:r>
              <a:rPr lang="en-US" dirty="0">
                <a:latin typeface="Corbel" charset="0"/>
              </a:rPr>
              <a:t>/ week</a:t>
            </a:r>
            <a:r>
              <a:rPr lang="en-US" i="1" dirty="0">
                <a:latin typeface="Corbel" charset="0"/>
              </a:rPr>
              <a:t> 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episodes of </a:t>
            </a:r>
            <a:r>
              <a:rPr lang="en-US" dirty="0">
                <a:solidFill>
                  <a:schemeClr val="accent1"/>
                </a:solidFill>
                <a:latin typeface="Corbel" charset="0"/>
              </a:rPr>
              <a:t>SABA use</a:t>
            </a:r>
            <a:r>
              <a:rPr lang="en-US" dirty="0">
                <a:latin typeface="Corbel" charset="0"/>
              </a:rPr>
              <a:t>/week </a:t>
            </a:r>
            <a:r>
              <a:rPr lang="en-US" i="1" dirty="0">
                <a:latin typeface="Corbel" charset="0"/>
              </a:rPr>
              <a:t>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</a:t>
            </a:r>
            <a:r>
              <a:rPr lang="en-US" dirty="0">
                <a:solidFill>
                  <a:schemeClr val="accent1"/>
                </a:solidFill>
                <a:latin typeface="Corbel" charset="0"/>
              </a:rPr>
              <a:t>nighttime awakenings</a:t>
            </a:r>
            <a:r>
              <a:rPr lang="en-US" dirty="0">
                <a:latin typeface="Corbel" charset="0"/>
              </a:rPr>
              <a:t>/month </a:t>
            </a:r>
            <a:r>
              <a:rPr lang="en-US" i="1" dirty="0">
                <a:latin typeface="Corbel" charset="0"/>
              </a:rPr>
              <a:t>or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≥ 2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systemic corticosteroids </a:t>
            </a:r>
            <a:r>
              <a:rPr lang="en-US" dirty="0">
                <a:latin typeface="Corbel" charset="0"/>
              </a:rPr>
              <a:t>or hospitalizations in last year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latin typeface="Corbel" charset="0"/>
              </a:rPr>
              <a:t>_____________________________________</a:t>
            </a:r>
          </a:p>
          <a:p>
            <a:pPr eaLnBrk="1" hangingPunct="1"/>
            <a:r>
              <a:rPr lang="en-US" b="1" dirty="0">
                <a:latin typeface="Corbel" charset="0"/>
              </a:rPr>
              <a:t>= PERSISTENT OR </a:t>
            </a:r>
            <a:r>
              <a:rPr lang="en-US" b="1" dirty="0">
                <a:solidFill>
                  <a:srgbClr val="FFFF00"/>
                </a:solidFill>
                <a:latin typeface="Corbel" charset="0"/>
              </a:rPr>
              <a:t>NOT WELL-CONTROLLED ASTHMA</a:t>
            </a:r>
          </a:p>
          <a:p>
            <a:pPr eaLnBrk="1" hangingPunct="1"/>
            <a:r>
              <a:rPr lang="en-US" b="1" dirty="0">
                <a:latin typeface="Corbel" charset="0"/>
              </a:rPr>
              <a:t>Step up to next level of care</a:t>
            </a: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DFE506-A61D-8C41-A799-1C565DDDC0E4}" type="slidenum">
              <a:rPr lang="en-US" sz="1200">
                <a:solidFill>
                  <a:srgbClr val="FFFFFF"/>
                </a:solidFill>
              </a:rPr>
              <a:pPr/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791200" y="6400800"/>
            <a:ext cx="2736850" cy="3175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EPR-3 (8/28/07): p296-304, 306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ln w="57150" cap="sq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00200" y="3124200"/>
            <a:ext cx="990600" cy="685800"/>
          </a:xfrm>
          <a:prstGeom prst="ellipse">
            <a:avLst/>
          </a:prstGeom>
          <a:noFill/>
          <a:ln w="47625">
            <a:solidFill>
              <a:srgbClr val="FF8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743200" y="3810000"/>
            <a:ext cx="990600" cy="685800"/>
          </a:xfrm>
          <a:prstGeom prst="ellipse">
            <a:avLst/>
          </a:prstGeom>
          <a:noFill/>
          <a:ln w="47625">
            <a:solidFill>
              <a:srgbClr val="FF8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>
          <a:xfrm rot="1760783">
            <a:off x="2409825" y="3576638"/>
            <a:ext cx="703263" cy="381000"/>
          </a:xfrm>
          <a:prstGeom prst="rightArrow">
            <a:avLst>
              <a:gd name="adj1" fmla="val 50000"/>
              <a:gd name="adj2" fmla="val 46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0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057400" y="60198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2"/>
                </a:solidFill>
              </a:rPr>
              <a:t>What about side effects?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74224" cy="58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Inhaled Corticosteroids: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Inhaled Corticosteroids: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Daily use of ICS </a:t>
            </a:r>
            <a:r>
              <a:rPr lang="en-US" dirty="0" smtClean="0"/>
              <a:t>in kids associated </a:t>
            </a:r>
            <a:r>
              <a:rPr lang="en-US" dirty="0"/>
              <a:t>with a </a:t>
            </a:r>
            <a:r>
              <a:rPr lang="en-US" dirty="0">
                <a:solidFill>
                  <a:srgbClr val="FFFF00"/>
                </a:solidFill>
              </a:rPr>
              <a:t>small but statistically significant decrease in growth velocity in the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FF00"/>
                </a:solidFill>
              </a:rPr>
              <a:t> year of treatment</a:t>
            </a:r>
          </a:p>
          <a:p>
            <a:pPr lvl="1">
              <a:defRPr/>
            </a:pPr>
            <a:r>
              <a:rPr lang="en-US" dirty="0" smtClean="0"/>
              <a:t>Systemic effects related to absorption through </a:t>
            </a:r>
            <a:r>
              <a:rPr lang="en-US" i="1" dirty="0" smtClean="0"/>
              <a:t>lung epithelium </a:t>
            </a:r>
            <a:r>
              <a:rPr lang="en-US" dirty="0" smtClean="0"/>
              <a:t>not GI tract</a:t>
            </a:r>
          </a:p>
          <a:p>
            <a:pPr>
              <a:defRPr/>
            </a:pPr>
            <a:r>
              <a:rPr lang="en-US" dirty="0" smtClean="0"/>
              <a:t>Growth </a:t>
            </a:r>
            <a:r>
              <a:rPr lang="en-US" dirty="0"/>
              <a:t>effects seen in long-term trials are</a:t>
            </a:r>
          </a:p>
          <a:p>
            <a:pPr lvl="1">
              <a:defRPr/>
            </a:pPr>
            <a:r>
              <a:rPr lang="en-US" dirty="0"/>
              <a:t>Mild (&lt;1cm height loss</a:t>
            </a:r>
            <a:r>
              <a:rPr lang="en-US" dirty="0" smtClean="0"/>
              <a:t>) but permanent</a:t>
            </a:r>
            <a:endParaRPr lang="en-US" dirty="0"/>
          </a:p>
          <a:p>
            <a:pPr lvl="1">
              <a:defRPr/>
            </a:pPr>
            <a:r>
              <a:rPr lang="en-US" dirty="0"/>
              <a:t>Dose-dependent</a:t>
            </a:r>
          </a:p>
          <a:p>
            <a:pPr lvl="1">
              <a:defRPr/>
            </a:pPr>
            <a:r>
              <a:rPr lang="en-US" dirty="0"/>
              <a:t>Steroid-dependent </a:t>
            </a:r>
            <a:r>
              <a:rPr lang="en-US" dirty="0" smtClean="0"/>
              <a:t>(in some studies)</a:t>
            </a:r>
          </a:p>
          <a:p>
            <a:pPr lvl="1">
              <a:defRPr/>
            </a:pPr>
            <a:r>
              <a:rPr lang="en-US" dirty="0" smtClean="0"/>
              <a:t>Delivery device-dependent (smaller molecules = increased risk)</a:t>
            </a:r>
            <a:endParaRPr lang="en-US" dirty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23567" y="647223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Corbel"/>
                <a:cs typeface="Corbel"/>
              </a:rPr>
              <a:t>Zhang 2014, </a:t>
            </a:r>
            <a:r>
              <a:rPr lang="en-US" dirty="0" err="1">
                <a:latin typeface="Corbel"/>
                <a:cs typeface="Corbel"/>
              </a:rPr>
              <a:t>Pruteanu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2013, </a:t>
            </a:r>
            <a:r>
              <a:rPr lang="en-US" dirty="0" err="1" smtClean="0">
                <a:latin typeface="Corbel"/>
                <a:cs typeface="Corbel"/>
              </a:rPr>
              <a:t>Loke</a:t>
            </a:r>
            <a:r>
              <a:rPr lang="en-US" dirty="0" smtClean="0">
                <a:latin typeface="Corbel"/>
                <a:cs typeface="Corbel"/>
              </a:rPr>
              <a:t> 2015, </a:t>
            </a:r>
            <a:r>
              <a:rPr lang="en-US" dirty="0" err="1" smtClean="0">
                <a:latin typeface="Corbel"/>
                <a:cs typeface="Corbel"/>
              </a:rPr>
              <a:t>Wolfgram</a:t>
            </a:r>
            <a:r>
              <a:rPr lang="en-US" dirty="0" smtClean="0">
                <a:latin typeface="Corbel"/>
                <a:cs typeface="Corbel"/>
              </a:rPr>
              <a:t> 2015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Principles for safe use of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1"/>
                </a:solidFill>
              </a:rPr>
              <a:t>lowest dose </a:t>
            </a:r>
            <a:r>
              <a:rPr lang="en-US" dirty="0"/>
              <a:t>to achieve </a:t>
            </a:r>
            <a:r>
              <a:rPr lang="en-US" dirty="0" smtClean="0"/>
              <a:t>control</a:t>
            </a:r>
          </a:p>
          <a:p>
            <a:pPr>
              <a:defRPr/>
            </a:pPr>
            <a:r>
              <a:rPr lang="en-US" dirty="0" smtClean="0"/>
              <a:t>Choose most effective molecule with least bioavailability</a:t>
            </a:r>
          </a:p>
          <a:p>
            <a:pPr lvl="1"/>
            <a:r>
              <a:rPr lang="en-US" dirty="0"/>
              <a:t>fluticasone, </a:t>
            </a:r>
            <a:r>
              <a:rPr lang="en-US" dirty="0" err="1"/>
              <a:t>mometasone</a:t>
            </a:r>
            <a:r>
              <a:rPr lang="en-US" dirty="0"/>
              <a:t>, </a:t>
            </a:r>
            <a:r>
              <a:rPr lang="en-US" dirty="0" err="1"/>
              <a:t>flunisolide</a:t>
            </a:r>
            <a:r>
              <a:rPr lang="en-US" dirty="0"/>
              <a:t> </a:t>
            </a:r>
            <a:r>
              <a:rPr lang="en-US" dirty="0" smtClean="0"/>
              <a:t>&gt; budesonide </a:t>
            </a:r>
            <a:r>
              <a:rPr lang="en-US" dirty="0"/>
              <a:t>or </a:t>
            </a:r>
            <a:r>
              <a:rPr lang="en-US" dirty="0" err="1" smtClean="0"/>
              <a:t>beclomethasone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Next Generation: </a:t>
            </a:r>
            <a:r>
              <a:rPr lang="en-US" dirty="0" err="1" smtClean="0"/>
              <a:t>Ciclesonide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Pro-drug activated in lung epithelium</a:t>
            </a:r>
          </a:p>
          <a:p>
            <a:pPr lvl="1">
              <a:defRPr/>
            </a:pPr>
            <a:r>
              <a:rPr lang="en-US" dirty="0" smtClean="0"/>
              <a:t>Preliminary studies confirm safety and efficacy</a:t>
            </a:r>
          </a:p>
          <a:p>
            <a:pPr lvl="1">
              <a:defRPr/>
            </a:pPr>
            <a:r>
              <a:rPr lang="en-US" i="1" dirty="0" smtClean="0"/>
              <a:t>Dosing for pediatric patients not yet established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46737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Kramer 2013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038"/>
            <a:ext cx="83058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/>
          <p:cNvSpPr txBox="1">
            <a:spLocks/>
          </p:cNvSpPr>
          <p:nvPr/>
        </p:nvSpPr>
        <p:spPr bwMode="auto">
          <a:xfrm>
            <a:off x="152400" y="31750"/>
            <a:ext cx="8839200" cy="730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orbel" charset="0"/>
              </a:rPr>
              <a:t>What about leukotriene receptor antagonists??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3886200"/>
            <a:ext cx="2133600" cy="1066800"/>
          </a:xfrm>
          <a:prstGeom prst="ellipse">
            <a:avLst/>
          </a:prstGeom>
          <a:noFill/>
          <a:ln w="63500">
            <a:solidFill>
              <a:srgbClr val="03CF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 for this talk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asthma be classified at acute and preventive visits?</a:t>
            </a:r>
          </a:p>
          <a:p>
            <a:r>
              <a:rPr lang="en-US" dirty="0" smtClean="0"/>
              <a:t>Do inhaled </a:t>
            </a:r>
            <a:r>
              <a:rPr lang="en-US" dirty="0"/>
              <a:t>steroids make kids </a:t>
            </a:r>
            <a:r>
              <a:rPr lang="en-US" dirty="0" smtClean="0"/>
              <a:t>short?</a:t>
            </a:r>
            <a:endParaRPr lang="en-US" dirty="0"/>
          </a:p>
          <a:p>
            <a:r>
              <a:rPr lang="en-US" dirty="0" smtClean="0"/>
              <a:t>Can inhaled </a:t>
            </a:r>
            <a:r>
              <a:rPr lang="en-US" dirty="0"/>
              <a:t>steroids </a:t>
            </a:r>
            <a:r>
              <a:rPr lang="en-US" dirty="0" smtClean="0"/>
              <a:t>be used intermittently? </a:t>
            </a:r>
            <a:endParaRPr lang="en-US" dirty="0"/>
          </a:p>
          <a:p>
            <a:r>
              <a:rPr lang="en-US" dirty="0"/>
              <a:t>Are </a:t>
            </a:r>
            <a:r>
              <a:rPr lang="en-US" dirty="0" smtClean="0"/>
              <a:t>long-</a:t>
            </a:r>
            <a:r>
              <a:rPr lang="en-US" dirty="0"/>
              <a:t>acting β-agonists </a:t>
            </a:r>
            <a:r>
              <a:rPr lang="en-US" dirty="0" smtClean="0"/>
              <a:t>safe?</a:t>
            </a:r>
            <a:endParaRPr lang="en-US" dirty="0"/>
          </a:p>
          <a:p>
            <a:r>
              <a:rPr lang="en-US" dirty="0"/>
              <a:t>Can </a:t>
            </a:r>
            <a:r>
              <a:rPr lang="en-US" dirty="0" smtClean="0"/>
              <a:t>ICS/LABA be </a:t>
            </a:r>
            <a:r>
              <a:rPr lang="en-US" dirty="0"/>
              <a:t>used for rescue?</a:t>
            </a:r>
          </a:p>
          <a:p>
            <a:r>
              <a:rPr lang="en-US" dirty="0"/>
              <a:t>Does </a:t>
            </a:r>
            <a:r>
              <a:rPr lang="en-US" dirty="0" smtClean="0"/>
              <a:t>acetaminophen </a:t>
            </a:r>
            <a:r>
              <a:rPr lang="en-US" dirty="0"/>
              <a:t>lead to asthma?</a:t>
            </a:r>
          </a:p>
          <a:p>
            <a:pPr>
              <a:defRPr/>
            </a:pPr>
            <a:endParaRPr lang="en-US" dirty="0" smtClean="0">
              <a:latin typeface="Corbel" charset="0"/>
            </a:endParaRPr>
          </a:p>
          <a:p>
            <a:pPr marL="119062" indent="0">
              <a:buFont typeface="Wingdings 2" charset="0"/>
              <a:buNone/>
              <a:defRPr/>
            </a:pP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LTRA’s: Recommendations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Inhaled corticosteroids are the preferred therapy (most effective, and cost-effective) for </a:t>
            </a:r>
            <a:r>
              <a:rPr lang="en-US" dirty="0" smtClean="0">
                <a:latin typeface="Corbel" charset="0"/>
              </a:rPr>
              <a:t>adult and pediatric </a:t>
            </a:r>
            <a:r>
              <a:rPr lang="en-US" dirty="0">
                <a:latin typeface="Corbel" charset="0"/>
              </a:rPr>
              <a:t>persistent asthma</a:t>
            </a:r>
            <a:endParaRPr lang="en-US" sz="4000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Consider LTRA only for </a:t>
            </a:r>
            <a:r>
              <a:rPr lang="en-US" dirty="0" smtClean="0">
                <a:latin typeface="Corbel" charset="0"/>
              </a:rPr>
              <a:t>patients with </a:t>
            </a:r>
            <a:r>
              <a:rPr lang="en-US" dirty="0">
                <a:latin typeface="Corbel" charset="0"/>
              </a:rPr>
              <a:t>mild persistent asthma </a:t>
            </a:r>
            <a:r>
              <a:rPr lang="en-US" i="1" dirty="0">
                <a:latin typeface="Corbel" charset="0"/>
              </a:rPr>
              <a:t>in whom poor adherence or concern for side effects preclude the use of ICS. </a:t>
            </a:r>
            <a:endParaRPr lang="en-US" sz="4000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My consider as a 2</a:t>
            </a:r>
            <a:r>
              <a:rPr lang="en-US" baseline="30000" dirty="0">
                <a:latin typeface="Corbel" charset="0"/>
              </a:rPr>
              <a:t>nd</a:t>
            </a:r>
            <a:r>
              <a:rPr lang="en-US" dirty="0">
                <a:latin typeface="Corbel" charset="0"/>
              </a:rPr>
              <a:t>-line adjunct to daily ICS in patients with mild breakthrough symptoms</a:t>
            </a:r>
            <a:endParaRPr lang="en-US" sz="4000" dirty="0">
              <a:latin typeface="Corbel" charset="0"/>
            </a:endParaRPr>
          </a:p>
          <a:p>
            <a:endParaRPr lang="en-US" dirty="0">
              <a:latin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Chauhan</a:t>
            </a:r>
            <a:r>
              <a:rPr lang="en-US" dirty="0" smtClean="0">
                <a:latin typeface="+mn-lt"/>
              </a:rPr>
              <a:t> 2014, Wang, 2011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Continued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You decide to </a:t>
            </a:r>
            <a:r>
              <a:rPr lang="en-US" dirty="0" smtClean="0">
                <a:latin typeface="Corbel" charset="0"/>
              </a:rPr>
              <a:t>switch Camellia to Fluticasone, and increase her to a moderate dose (110mcg, 1 puff BID)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You explain the </a:t>
            </a:r>
            <a:r>
              <a:rPr lang="en-US" dirty="0" smtClean="0">
                <a:latin typeface="Corbel" charset="0"/>
              </a:rPr>
              <a:t>risks and benefits of </a:t>
            </a:r>
            <a:r>
              <a:rPr lang="en-US" dirty="0">
                <a:latin typeface="Corbel" charset="0"/>
              </a:rPr>
              <a:t>ICS and the importance of </a:t>
            </a:r>
            <a:r>
              <a:rPr lang="en-US" dirty="0" smtClean="0">
                <a:latin typeface="Corbel" charset="0"/>
              </a:rPr>
              <a:t>asthma </a:t>
            </a:r>
            <a:r>
              <a:rPr lang="en-US" dirty="0">
                <a:latin typeface="Corbel" charset="0"/>
              </a:rPr>
              <a:t>control </a:t>
            </a:r>
            <a:endParaRPr lang="en-US" dirty="0" smtClean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As you are finishing up the visit, mom asks “</a:t>
            </a:r>
            <a:r>
              <a:rPr lang="en-US" dirty="0">
                <a:latin typeface="Corbel" charset="0"/>
              </a:rPr>
              <a:t>Why c</a:t>
            </a:r>
            <a:r>
              <a:rPr lang="en-US" altLang="ja-JP" dirty="0">
                <a:latin typeface="Corbel" charset="0"/>
              </a:rPr>
              <a:t>an</a:t>
            </a:r>
            <a:r>
              <a:rPr lang="en-US" dirty="0">
                <a:latin typeface="Corbel" charset="0"/>
              </a:rPr>
              <a:t>’</a:t>
            </a:r>
            <a:r>
              <a:rPr lang="en-US" altLang="ja-JP" dirty="0">
                <a:latin typeface="Corbel" charset="0"/>
              </a:rPr>
              <a:t>t she just take her inhaled steroid when she gets sick?”</a:t>
            </a: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Which of these regimens would be appropriate for this child?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Use of </a:t>
            </a:r>
            <a:r>
              <a:rPr lang="en-US" dirty="0" smtClean="0">
                <a:latin typeface="Corbel" charset="0"/>
              </a:rPr>
              <a:t>ICS during </a:t>
            </a:r>
            <a:r>
              <a:rPr lang="en-US" dirty="0">
                <a:latin typeface="Corbel" charset="0"/>
              </a:rPr>
              <a:t>exacerbations only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Increasing dose of ICS during exacerbations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Increasing frequency of ICS during exacerbations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76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evidence: intermittent ICS (during exacerbations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 ICS superior to </a:t>
            </a:r>
            <a:r>
              <a:rPr lang="en-US" i="1" dirty="0" smtClean="0"/>
              <a:t>placebo</a:t>
            </a:r>
          </a:p>
          <a:p>
            <a:pPr lvl="1"/>
            <a:r>
              <a:rPr lang="en-US" dirty="0" smtClean="0"/>
              <a:t>Including preschoolers with intermittent wheeze</a:t>
            </a:r>
          </a:p>
          <a:p>
            <a:pPr lvl="1"/>
            <a:r>
              <a:rPr lang="en-US" dirty="0" smtClean="0"/>
              <a:t>Growth suppression similar to placebo</a:t>
            </a:r>
          </a:p>
          <a:p>
            <a:r>
              <a:rPr lang="en-US" dirty="0" smtClean="0"/>
              <a:t>Daily ICS superior to intermittent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risk of growth suppression in kids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77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Chong, 2013; Kaiser 2016, </a:t>
            </a:r>
            <a:r>
              <a:rPr lang="en-US" dirty="0" err="1" smtClean="0"/>
              <a:t>Chauhan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8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notes of caution…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enrolled generally had mild persistent or “episodic” asthma</a:t>
            </a:r>
          </a:p>
          <a:p>
            <a:r>
              <a:rPr lang="en-US" dirty="0" smtClean="0"/>
              <a:t>All of these trials included a run-in period of daily ICS</a:t>
            </a:r>
          </a:p>
          <a:p>
            <a:r>
              <a:rPr lang="en-US" dirty="0" smtClean="0"/>
              <a:t>The “rescue” dose was 2-3 times higher than daily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What about increasing DOSE of ICS during exacerbations?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458200" cy="46259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"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Adults: </a:t>
            </a:r>
          </a:p>
          <a:p>
            <a:pPr lvl="1">
              <a:buFont typeface="Wingdings 2" pitchFamily="18" charset="2"/>
              <a:buChar char=""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</a:rPr>
              <a:t>Meta-analysis showed no benefit to adding extra doses to daily ICS </a:t>
            </a:r>
            <a:r>
              <a:rPr lang="en-US" sz="2000" dirty="0" smtClean="0">
                <a:solidFill>
                  <a:srgbClr val="FFFFFF"/>
                </a:solidFill>
                <a:ea typeface="+mn-ea"/>
              </a:rPr>
              <a:t>(Kew, 2016)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Kids: </a:t>
            </a:r>
          </a:p>
          <a:p>
            <a:pPr lvl="1">
              <a:buFont typeface="Wingdings 2" pitchFamily="18" charset="2"/>
              <a:buChar char=""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</a:rPr>
              <a:t>One RCT: No advantage to adding rescue dose over daily dose </a:t>
            </a:r>
            <a:r>
              <a:rPr lang="en-US" sz="2000" dirty="0" smtClean="0">
                <a:solidFill>
                  <a:srgbClr val="FFFFFF"/>
                </a:solidFill>
                <a:ea typeface="+mn-ea"/>
              </a:rPr>
              <a:t>(</a:t>
            </a:r>
            <a:r>
              <a:rPr lang="en-US" sz="2000" dirty="0">
                <a:solidFill>
                  <a:srgbClr val="FFFFFF"/>
                </a:solidFill>
              </a:rPr>
              <a:t>Martinez </a:t>
            </a:r>
            <a:r>
              <a:rPr lang="en-US" sz="2000" dirty="0" smtClean="0">
                <a:solidFill>
                  <a:srgbClr val="FFFFFF"/>
                </a:solidFill>
              </a:rPr>
              <a:t>,2011)</a:t>
            </a:r>
            <a:endParaRPr lang="en-US" sz="2000" dirty="0" smtClean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38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" y="-3810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Martinez, 2011</a:t>
            </a:r>
            <a:endParaRPr lang="en-US" sz="3600" dirty="0"/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1" r="-5171"/>
          <a:stretch>
            <a:fillRect/>
          </a:stretch>
        </p:blipFill>
        <p:spPr>
          <a:xfrm>
            <a:off x="-1752600" y="685799"/>
            <a:ext cx="11125200" cy="6253596"/>
          </a:xfrm>
          <a:solidFill>
            <a:schemeClr val="tx1"/>
          </a:solidFill>
        </p:spPr>
      </p:pic>
      <p:sp>
        <p:nvSpPr>
          <p:cNvPr id="3" name="Right Bracket 2"/>
          <p:cNvSpPr/>
          <p:nvPr/>
        </p:nvSpPr>
        <p:spPr>
          <a:xfrm>
            <a:off x="7315200" y="1752600"/>
            <a:ext cx="228600" cy="533400"/>
          </a:xfrm>
          <a:prstGeom prst="rightBracket">
            <a:avLst/>
          </a:prstGeom>
          <a:ln w="63881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7010400" y="2514600"/>
            <a:ext cx="457200" cy="304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543800" y="2514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Placebo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7620000" y="14478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Daily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Combined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Rescue</a:t>
            </a:r>
          </a:p>
        </p:txBody>
      </p:sp>
    </p:spTree>
    <p:extLst>
      <p:ext uri="{BB962C8B-B14F-4D97-AF65-F5344CB8AC3E}">
        <p14:creationId xmlns:p14="http://schemas.microsoft.com/office/powerpoint/2010/main" val="37266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Which of these regimens would be appropriate for this child?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Use of </a:t>
            </a:r>
            <a:r>
              <a:rPr lang="en-US" dirty="0" smtClean="0">
                <a:latin typeface="Corbel" charset="0"/>
              </a:rPr>
              <a:t>ICS during </a:t>
            </a:r>
            <a:r>
              <a:rPr lang="en-US" dirty="0">
                <a:latin typeface="Corbel" charset="0"/>
              </a:rPr>
              <a:t>exacerbations only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Increasing dose of ICS during exacerbations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Increasing frequency of ICS during exacerbations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solidFill>
                  <a:srgbClr val="FFFF00"/>
                </a:solidFill>
                <a:latin typeface="Corbel" charset="0"/>
              </a:rPr>
              <a:t>None of the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410200"/>
            <a:ext cx="320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latin typeface="+mn-lt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3617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Recommendations for “Rescue” ICS: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charset="0"/>
              </a:rPr>
              <a:t>Consider when asthma is </a:t>
            </a:r>
            <a:r>
              <a:rPr lang="en-US" dirty="0" smtClean="0">
                <a:solidFill>
                  <a:srgbClr val="FFFF00"/>
                </a:solidFill>
                <a:latin typeface="Corbel" charset="0"/>
              </a:rPr>
              <a:t>mild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persistent </a:t>
            </a:r>
            <a:r>
              <a:rPr lang="en-US" dirty="0" smtClean="0">
                <a:solidFill>
                  <a:srgbClr val="FFFF00"/>
                </a:solidFill>
                <a:latin typeface="Corbel" charset="0"/>
              </a:rPr>
              <a:t>or well-controlled </a:t>
            </a:r>
            <a:r>
              <a:rPr lang="en-US" dirty="0" smtClean="0">
                <a:latin typeface="Corbel" charset="0"/>
              </a:rPr>
              <a:t>on low-dose ICS and:</a:t>
            </a:r>
            <a:endParaRPr lang="en-US" dirty="0">
              <a:latin typeface="Corbel" charset="0"/>
            </a:endParaRPr>
          </a:p>
          <a:p>
            <a:pPr lvl="1"/>
            <a:r>
              <a:rPr lang="en-US" dirty="0" smtClean="0">
                <a:latin typeface="Corbel" charset="0"/>
              </a:rPr>
              <a:t>Infrequent, mild </a:t>
            </a:r>
            <a:r>
              <a:rPr lang="en-US" dirty="0">
                <a:latin typeface="Corbel" charset="0"/>
              </a:rPr>
              <a:t>exacerbations with </a:t>
            </a:r>
            <a:r>
              <a:rPr lang="en-US" dirty="0" smtClean="0">
                <a:latin typeface="Corbel" charset="0"/>
              </a:rPr>
              <a:t>viral </a:t>
            </a:r>
            <a:r>
              <a:rPr lang="en-US" dirty="0" err="1" smtClean="0">
                <a:latin typeface="Corbel" charset="0"/>
              </a:rPr>
              <a:t>prodrome</a:t>
            </a:r>
            <a:endParaRPr lang="en-US" dirty="0" smtClean="0">
              <a:latin typeface="Corbel" charset="0"/>
            </a:endParaRPr>
          </a:p>
          <a:p>
            <a:pPr lvl="1"/>
            <a:r>
              <a:rPr lang="en-US" dirty="0" smtClean="0">
                <a:latin typeface="Corbel" charset="0"/>
              </a:rPr>
              <a:t>Documented </a:t>
            </a:r>
            <a:r>
              <a:rPr lang="en-US" dirty="0">
                <a:latin typeface="Corbel" charset="0"/>
              </a:rPr>
              <a:t>ability to take meds as </a:t>
            </a:r>
            <a:r>
              <a:rPr lang="en-US" dirty="0" smtClean="0">
                <a:latin typeface="Corbel" charset="0"/>
              </a:rPr>
              <a:t>instructed</a:t>
            </a:r>
          </a:p>
          <a:p>
            <a:pPr lvl="1"/>
            <a:r>
              <a:rPr lang="en-US" dirty="0" smtClean="0">
                <a:latin typeface="Corbel" charset="0"/>
              </a:rPr>
              <a:t>Reason not to stay on daily ICS (</a:t>
            </a:r>
            <a:r>
              <a:rPr lang="en-US" dirty="0" err="1" smtClean="0">
                <a:latin typeface="Corbel" charset="0"/>
              </a:rPr>
              <a:t>eg</a:t>
            </a:r>
            <a:r>
              <a:rPr lang="en-US" dirty="0" smtClean="0">
                <a:latin typeface="Corbel" charset="0"/>
              </a:rPr>
              <a:t>: growth concerns)</a:t>
            </a:r>
          </a:p>
          <a:p>
            <a:pPr lvl="1"/>
            <a:r>
              <a:rPr lang="en-US" dirty="0">
                <a:latin typeface="Corbel" charset="0"/>
              </a:rPr>
              <a:t>“</a:t>
            </a:r>
            <a:r>
              <a:rPr lang="en-US" altLang="ja-JP" i="1" dirty="0">
                <a:latin typeface="Corbel" charset="0"/>
              </a:rPr>
              <a:t>Rescue</a:t>
            </a:r>
            <a:r>
              <a:rPr lang="en-US" i="1" dirty="0">
                <a:latin typeface="Corbel" charset="0"/>
              </a:rPr>
              <a:t>”</a:t>
            </a:r>
            <a:r>
              <a:rPr lang="en-US" altLang="ja-JP" i="1" dirty="0">
                <a:latin typeface="Corbel" charset="0"/>
              </a:rPr>
              <a:t> dose should be moderate or high-</a:t>
            </a:r>
            <a:r>
              <a:rPr lang="en-US" altLang="ja-JP" i="1" dirty="0" smtClean="0">
                <a:latin typeface="Corbel" charset="0"/>
              </a:rPr>
              <a:t>dose</a:t>
            </a:r>
            <a:endParaRPr lang="en-US" dirty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There </a:t>
            </a:r>
            <a:r>
              <a:rPr lang="en-US" dirty="0">
                <a:latin typeface="Corbel" charset="0"/>
              </a:rPr>
              <a:t>is no evidence for benefit of adding extra doses </a:t>
            </a:r>
            <a:r>
              <a:rPr lang="en-US" dirty="0" smtClean="0">
                <a:latin typeface="Corbel" charset="0"/>
              </a:rPr>
              <a:t>of ICS to </a:t>
            </a:r>
            <a:r>
              <a:rPr lang="en-US" dirty="0">
                <a:latin typeface="Corbel" charset="0"/>
              </a:rPr>
              <a:t>daily </a:t>
            </a:r>
            <a:r>
              <a:rPr lang="en-US" dirty="0" smtClean="0">
                <a:latin typeface="Corbel" charset="0"/>
              </a:rPr>
              <a:t>ICS during exacerbations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Camellia’s Follow-up Visit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Camellia goes home on moderate-dose fluticasone after discussion of risks/benefits</a:t>
            </a:r>
          </a:p>
          <a:p>
            <a:pPr eaLnBrk="1" hangingPunct="1"/>
            <a:r>
              <a:rPr lang="en-US" dirty="0">
                <a:latin typeface="Corbel" charset="0"/>
              </a:rPr>
              <a:t>3 </a:t>
            </a:r>
            <a:r>
              <a:rPr lang="en-US" dirty="0" err="1">
                <a:latin typeface="Corbel" charset="0"/>
              </a:rPr>
              <a:t>mo</a:t>
            </a:r>
            <a:r>
              <a:rPr lang="en-US" dirty="0">
                <a:latin typeface="Corbel" charset="0"/>
              </a:rPr>
              <a:t> later she comes to urgent care with an exacerbation requiring PO steroids</a:t>
            </a:r>
          </a:p>
          <a:p>
            <a:pPr eaLnBrk="1" hangingPunct="1"/>
            <a:r>
              <a:rPr lang="en-US" dirty="0">
                <a:latin typeface="Corbel" charset="0"/>
              </a:rPr>
              <a:t>Since her last visit: </a:t>
            </a:r>
          </a:p>
          <a:p>
            <a:pPr lvl="1" eaLnBrk="1" hangingPunct="1"/>
            <a:r>
              <a:rPr lang="en-US" dirty="0">
                <a:latin typeface="Corbel" charset="0"/>
              </a:rPr>
              <a:t>She is using her fluticasone reliably and correctly</a:t>
            </a:r>
          </a:p>
          <a:p>
            <a:pPr lvl="1" eaLnBrk="1" hangingPunct="1"/>
            <a:r>
              <a:rPr lang="en-US" dirty="0">
                <a:latin typeface="Corbel" charset="0"/>
              </a:rPr>
              <a:t>Still using her albuterol 3x/week during PE</a:t>
            </a:r>
          </a:p>
          <a:p>
            <a:pPr lvl="1" eaLnBrk="1" hangingPunct="1"/>
            <a:r>
              <a:rPr lang="en-US" dirty="0">
                <a:latin typeface="Corbel" charset="0"/>
              </a:rPr>
              <a:t>Wakes up at night twice per week</a:t>
            </a:r>
          </a:p>
          <a:p>
            <a:pPr lvl="1" eaLnBrk="1" hangingPunct="1"/>
            <a:r>
              <a:rPr lang="en-US" dirty="0">
                <a:latin typeface="Corbel" charset="0"/>
              </a:rPr>
              <a:t>= NOT  well-controlled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Presentation: Camellia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5 </a:t>
            </a:r>
            <a:r>
              <a:rPr lang="en-US" dirty="0" err="1" smtClean="0">
                <a:latin typeface="Corbel" charset="0"/>
              </a:rPr>
              <a:t>yo</a:t>
            </a:r>
            <a:r>
              <a:rPr lang="en-US" dirty="0" smtClean="0">
                <a:latin typeface="Corbel" charset="0"/>
              </a:rPr>
              <a:t> girl </a:t>
            </a:r>
            <a:r>
              <a:rPr lang="en-US" dirty="0">
                <a:latin typeface="Corbel" charset="0"/>
              </a:rPr>
              <a:t>here for her </a:t>
            </a:r>
            <a:r>
              <a:rPr lang="en-US" dirty="0" smtClean="0">
                <a:latin typeface="Corbel" charset="0"/>
              </a:rPr>
              <a:t>an asthma follow-up visit,  </a:t>
            </a:r>
            <a:r>
              <a:rPr lang="en-US" dirty="0">
                <a:latin typeface="Corbel" charset="0"/>
              </a:rPr>
              <a:t>1 month after her first hospitalization</a:t>
            </a:r>
          </a:p>
          <a:p>
            <a:r>
              <a:rPr lang="en-US" dirty="0">
                <a:latin typeface="Corbel" charset="0"/>
              </a:rPr>
              <a:t>Mom is very concerned that she got “steroids” and does not want her to get all of the problems she’s heard about on the news</a:t>
            </a:r>
          </a:p>
          <a:p>
            <a:r>
              <a:rPr lang="en-US" dirty="0">
                <a:latin typeface="Corbel" charset="0"/>
              </a:rPr>
              <a:t>You note that </a:t>
            </a:r>
            <a:r>
              <a:rPr lang="en-US" dirty="0" smtClean="0">
                <a:latin typeface="Corbel" charset="0"/>
              </a:rPr>
              <a:t>Camellia got PO </a:t>
            </a:r>
            <a:r>
              <a:rPr lang="en-US" dirty="0">
                <a:latin typeface="Corbel" charset="0"/>
              </a:rPr>
              <a:t>dexamethasone X2 in the hospital, and was D/</a:t>
            </a:r>
            <a:r>
              <a:rPr lang="en-US" dirty="0" err="1">
                <a:latin typeface="Corbel" charset="0"/>
              </a:rPr>
              <a:t>C’d</a:t>
            </a:r>
            <a:r>
              <a:rPr lang="en-US" dirty="0">
                <a:latin typeface="Corbel" charset="0"/>
              </a:rPr>
              <a:t> on </a:t>
            </a:r>
            <a:r>
              <a:rPr lang="en-US" dirty="0" smtClean="0">
                <a:latin typeface="Corbel" charset="0"/>
              </a:rPr>
              <a:t>(QVAR) 40</a:t>
            </a:r>
            <a:r>
              <a:rPr lang="en-US" dirty="0">
                <a:latin typeface="Corbel" charset="0"/>
              </a:rPr>
              <a:t>, 1 puff BID</a:t>
            </a:r>
          </a:p>
          <a:p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945B3-27E9-D646-A5D3-376612F5F7B3}" type="slidenum">
              <a:rPr lang="en-US" sz="1200">
                <a:solidFill>
                  <a:srgbClr val="FFFFFF"/>
                </a:solidFill>
              </a:rPr>
              <a:pPr/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791200" y="6400800"/>
            <a:ext cx="2736850" cy="3175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EPR-3 (8/28/07): p296-304, 306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ln w="57150" cap="sq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819400" y="3810000"/>
            <a:ext cx="990600" cy="685800"/>
          </a:xfrm>
          <a:prstGeom prst="ellipse">
            <a:avLst/>
          </a:prstGeom>
          <a:noFill/>
          <a:ln w="47625">
            <a:solidFill>
              <a:srgbClr val="FF8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514600"/>
            <a:ext cx="990600" cy="685800"/>
          </a:xfrm>
          <a:prstGeom prst="ellipse">
            <a:avLst/>
          </a:prstGeom>
          <a:noFill/>
          <a:ln w="47625">
            <a:solidFill>
              <a:srgbClr val="FF8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>
          <a:xfrm rot="19046157">
            <a:off x="3451225" y="3203575"/>
            <a:ext cx="838200" cy="392113"/>
          </a:xfrm>
          <a:prstGeom prst="rightArrow">
            <a:avLst>
              <a:gd name="adj1" fmla="val 50000"/>
              <a:gd name="adj2" fmla="val 46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Wait a minute…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Apparently adding a long-acting bronchodilator  (LABA) is the next step</a:t>
            </a:r>
          </a:p>
          <a:p>
            <a:pPr eaLnBrk="1" hangingPunct="1"/>
            <a:r>
              <a:rPr lang="en-US">
                <a:latin typeface="Corbel" charset="0"/>
              </a:rPr>
              <a:t>But what about the 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8456419" cy="9233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>BLACK BOX WARNING?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Rationale for FDA Warning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rbel" charset="0"/>
              </a:rPr>
              <a:t>Black box warning issued by FDA on all preparations containing LABA in May, 2006</a:t>
            </a:r>
            <a:endParaRPr lang="en-US" sz="3600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SMART study: </a:t>
            </a:r>
            <a:endParaRPr lang="en-US" sz="4000" dirty="0">
              <a:latin typeface="Corbel" charset="0"/>
            </a:endParaRPr>
          </a:p>
          <a:p>
            <a:pPr lvl="1"/>
            <a:r>
              <a:rPr lang="en-US" dirty="0">
                <a:latin typeface="Corbel" charset="0"/>
              </a:rPr>
              <a:t>Clinical trial in adults, most on LABA ALONE</a:t>
            </a:r>
          </a:p>
          <a:p>
            <a:pPr lvl="1"/>
            <a:r>
              <a:rPr lang="en-US" dirty="0">
                <a:latin typeface="Corbel" charset="0"/>
              </a:rPr>
              <a:t>Increased risk asthma-related death (</a:t>
            </a:r>
            <a:r>
              <a:rPr lang="en-US" dirty="0">
                <a:solidFill>
                  <a:schemeClr val="accent1"/>
                </a:solidFill>
                <a:latin typeface="Corbel" charset="0"/>
              </a:rPr>
              <a:t>13</a:t>
            </a:r>
            <a:r>
              <a:rPr lang="en-US" dirty="0">
                <a:latin typeface="Corbel" charset="0"/>
              </a:rPr>
              <a:t>/13,176 </a:t>
            </a:r>
            <a:r>
              <a:rPr lang="en-US" dirty="0" err="1">
                <a:latin typeface="Corbel" charset="0"/>
              </a:rPr>
              <a:t>vs</a:t>
            </a:r>
            <a:r>
              <a:rPr lang="en-US" dirty="0">
                <a:latin typeface="Corbel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3</a:t>
            </a:r>
            <a:r>
              <a:rPr lang="en-US" dirty="0">
                <a:latin typeface="Corbel" charset="0"/>
              </a:rPr>
              <a:t>/13,179) </a:t>
            </a:r>
            <a:endParaRPr lang="en-US" sz="3600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Recent meta-analyses </a:t>
            </a:r>
            <a:r>
              <a:rPr lang="en-US" sz="2400" dirty="0">
                <a:latin typeface="Corbel" charset="0"/>
              </a:rPr>
              <a:t>(</a:t>
            </a:r>
            <a:r>
              <a:rPr lang="en-US" sz="2400" dirty="0" err="1">
                <a:latin typeface="Corbel" charset="0"/>
              </a:rPr>
              <a:t>Salpeter</a:t>
            </a:r>
            <a:r>
              <a:rPr lang="en-US" sz="2400" dirty="0">
                <a:latin typeface="Corbel" charset="0"/>
              </a:rPr>
              <a:t>, 2006; Rodrigo, 2009) </a:t>
            </a:r>
            <a:r>
              <a:rPr lang="en-US" dirty="0">
                <a:latin typeface="Corbel" charset="0"/>
              </a:rPr>
              <a:t> found differences smaller but still statistically significant in </a:t>
            </a:r>
            <a:r>
              <a:rPr lang="en-US" dirty="0" smtClean="0">
                <a:latin typeface="Corbel" charset="0"/>
              </a:rPr>
              <a:t>kids</a:t>
            </a:r>
          </a:p>
          <a:p>
            <a:r>
              <a:rPr lang="en-US" dirty="0" smtClean="0">
                <a:latin typeface="Corbel" charset="0"/>
              </a:rPr>
              <a:t>Most recent review: Peters 2016</a:t>
            </a:r>
            <a:endParaRPr lang="en-US" dirty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Are LABA’s effective?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rbel" charset="0"/>
              </a:rPr>
              <a:t>S</a:t>
            </a:r>
            <a:r>
              <a:rPr lang="en-US" dirty="0" smtClean="0">
                <a:latin typeface="Corbel" charset="0"/>
              </a:rPr>
              <a:t>tudies in adults consistently show better asthma control with lower total steroid dose when LABA added </a:t>
            </a:r>
          </a:p>
          <a:p>
            <a:pPr lvl="1"/>
            <a:r>
              <a:rPr lang="en-US" dirty="0" smtClean="0">
                <a:latin typeface="Corbel" charset="0"/>
              </a:rPr>
              <a:t>Previous studies in kids showed benefit, but </a:t>
            </a:r>
            <a:r>
              <a:rPr lang="en-US" dirty="0">
                <a:latin typeface="Corbel" charset="0"/>
              </a:rPr>
              <a:t>a</a:t>
            </a:r>
            <a:r>
              <a:rPr lang="en-US" dirty="0" smtClean="0">
                <a:latin typeface="Corbel" charset="0"/>
              </a:rPr>
              <a:t> recent meta-analysis failed to show benefit</a:t>
            </a:r>
          </a:p>
          <a:p>
            <a:r>
              <a:rPr lang="en-US" dirty="0" smtClean="0">
                <a:latin typeface="Corbel" charset="0"/>
              </a:rPr>
              <a:t>Recommendations</a:t>
            </a:r>
            <a:r>
              <a:rPr lang="en-US" dirty="0">
                <a:latin typeface="Corbel" charset="0"/>
              </a:rPr>
              <a:t>:</a:t>
            </a:r>
          </a:p>
          <a:p>
            <a:pPr lvl="1"/>
            <a:r>
              <a:rPr lang="en-US" dirty="0" smtClean="0">
                <a:latin typeface="Corbel" charset="0"/>
              </a:rPr>
              <a:t>Adults: first line </a:t>
            </a:r>
            <a:r>
              <a:rPr lang="en-US" altLang="ja-JP" dirty="0" smtClean="0">
                <a:latin typeface="Corbel" charset="0"/>
              </a:rPr>
              <a:t>adjunct </a:t>
            </a:r>
            <a:r>
              <a:rPr lang="en-US" altLang="ja-JP" dirty="0">
                <a:latin typeface="Corbel" charset="0"/>
              </a:rPr>
              <a:t>to ICS in patients poorly controlled </a:t>
            </a:r>
            <a:r>
              <a:rPr lang="en-US" altLang="ja-JP" dirty="0" smtClean="0">
                <a:latin typeface="Corbel" charset="0"/>
              </a:rPr>
              <a:t>on low-dose ICS</a:t>
            </a:r>
            <a:endParaRPr lang="en-US" altLang="ja-JP" dirty="0">
              <a:latin typeface="Corbel" charset="0"/>
            </a:endParaRPr>
          </a:p>
          <a:p>
            <a:pPr lvl="1"/>
            <a:r>
              <a:rPr lang="en-US" dirty="0">
                <a:latin typeface="Corbel" charset="0"/>
              </a:rPr>
              <a:t>Children </a:t>
            </a:r>
            <a:endParaRPr lang="en-US" dirty="0" smtClean="0">
              <a:latin typeface="Corbel" charset="0"/>
            </a:endParaRPr>
          </a:p>
          <a:p>
            <a:pPr lvl="2"/>
            <a:r>
              <a:rPr lang="en-US" dirty="0" smtClean="0">
                <a:latin typeface="Corbel" charset="0"/>
              </a:rPr>
              <a:t>&lt;</a:t>
            </a:r>
            <a:r>
              <a:rPr lang="en-US" dirty="0">
                <a:latin typeface="Corbel" charset="0"/>
              </a:rPr>
              <a:t>5: Off-label use </a:t>
            </a:r>
            <a:r>
              <a:rPr lang="en-US" dirty="0" smtClean="0">
                <a:latin typeface="Corbel" charset="0"/>
              </a:rPr>
              <a:t>only</a:t>
            </a:r>
          </a:p>
          <a:p>
            <a:pPr lvl="2"/>
            <a:r>
              <a:rPr lang="en-US" dirty="0" smtClean="0">
                <a:latin typeface="Corbel" charset="0"/>
              </a:rPr>
              <a:t>5-12: consider in patients poorly controlled on mod dose ICS</a:t>
            </a:r>
            <a:endParaRPr lang="en-US" dirty="0">
              <a:latin typeface="Corbel" charset="0"/>
            </a:endParaRPr>
          </a:p>
          <a:p>
            <a:pPr lvl="1"/>
            <a:r>
              <a:rPr lang="en-US" dirty="0">
                <a:latin typeface="Corbel" charset="0"/>
              </a:rPr>
              <a:t>Open discussion with family about risks/</a:t>
            </a:r>
            <a:r>
              <a:rPr lang="en-US" dirty="0" smtClean="0">
                <a:latin typeface="Corbel" charset="0"/>
              </a:rPr>
              <a:t>benefits</a:t>
            </a:r>
            <a:endParaRPr lang="en-US" dirty="0">
              <a:latin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6400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rbel"/>
                <a:cs typeface="Corbel"/>
              </a:rPr>
              <a:t>Chauhan</a:t>
            </a:r>
            <a:r>
              <a:rPr lang="en-US" dirty="0" smtClean="0">
                <a:latin typeface="Corbel"/>
                <a:cs typeface="Corbel"/>
              </a:rPr>
              <a:t>, 2015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l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33800"/>
            <a:ext cx="2946400" cy="220980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-381000" y="5334000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>
                <a:latin typeface="Corbel"/>
                <a:cs typeface="Corbel"/>
              </a:rPr>
              <a:t>Advair</a:t>
            </a:r>
            <a:r>
              <a:rPr lang="en-US" dirty="0" smtClean="0">
                <a:latin typeface="Corbel"/>
                <a:cs typeface="Corbel"/>
              </a:rPr>
              <a:t>: </a:t>
            </a:r>
          </a:p>
          <a:p>
            <a:pPr algn="ctr"/>
            <a:r>
              <a:rPr lang="en-US" sz="2000" dirty="0" smtClean="0">
                <a:latin typeface="Corbel"/>
                <a:cs typeface="Corbel"/>
              </a:rPr>
              <a:t>Fluticasone/</a:t>
            </a:r>
            <a:r>
              <a:rPr lang="en-US" sz="2000" dirty="0" err="1" smtClean="0">
                <a:latin typeface="Corbel"/>
                <a:cs typeface="Corbel"/>
              </a:rPr>
              <a:t>salmeterol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ICS/LABA combination inhalers</a:t>
            </a:r>
            <a:endParaRPr lang="en-US" dirty="0"/>
          </a:p>
        </p:txBody>
      </p:sp>
      <p:pic>
        <p:nvPicPr>
          <p:cNvPr id="7" name="Picture 6" descr="symbicor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3053817" cy="2667000"/>
          </a:xfrm>
          <a:prstGeom prst="rect">
            <a:avLst/>
          </a:prstGeom>
        </p:spPr>
      </p:pic>
      <p:pic>
        <p:nvPicPr>
          <p:cNvPr id="8" name="Picture 7" descr="advair HF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" y="2133600"/>
            <a:ext cx="2092479" cy="2978011"/>
          </a:xfrm>
          <a:prstGeom prst="rect">
            <a:avLst/>
          </a:prstGeom>
        </p:spPr>
      </p:pic>
      <p:pic>
        <p:nvPicPr>
          <p:cNvPr id="9" name="Picture 8" descr="advair disku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1828800" cy="171274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181600" y="5867400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>
                <a:latin typeface="Corbel"/>
                <a:cs typeface="Corbel"/>
              </a:rPr>
              <a:t>Dulera</a:t>
            </a:r>
            <a:endParaRPr lang="en-US" dirty="0" smtClean="0">
              <a:latin typeface="Corbel"/>
              <a:cs typeface="Corbel"/>
            </a:endParaRPr>
          </a:p>
          <a:p>
            <a:pPr algn="ctr"/>
            <a:r>
              <a:rPr lang="en-US" sz="2000" dirty="0" err="1" smtClean="0">
                <a:latin typeface="Corbel"/>
                <a:cs typeface="Corbel"/>
              </a:rPr>
              <a:t>Mometasone</a:t>
            </a:r>
            <a:r>
              <a:rPr lang="en-US" sz="2000" dirty="0" smtClean="0">
                <a:latin typeface="Corbel"/>
                <a:cs typeface="Corbel"/>
              </a:rPr>
              <a:t>/</a:t>
            </a:r>
            <a:r>
              <a:rPr lang="en-US" sz="2000" dirty="0" err="1" smtClean="0">
                <a:latin typeface="Corbel"/>
                <a:cs typeface="Corbel"/>
              </a:rPr>
              <a:t>formoterol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1001" y="4419600"/>
            <a:ext cx="2657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Corbel"/>
                <a:cs typeface="Corbel"/>
              </a:rPr>
              <a:t>Symbicort</a:t>
            </a:r>
            <a:endParaRPr lang="en-US" sz="2000" dirty="0" smtClean="0">
              <a:latin typeface="Corbel"/>
              <a:cs typeface="Corbel"/>
            </a:endParaRPr>
          </a:p>
          <a:p>
            <a:pPr algn="ctr"/>
            <a:r>
              <a:rPr lang="en-US" sz="2000" dirty="0" smtClean="0">
                <a:latin typeface="Corbel"/>
                <a:cs typeface="Corbel"/>
              </a:rPr>
              <a:t>Budesonide/</a:t>
            </a:r>
            <a:r>
              <a:rPr lang="en-US" sz="2000" dirty="0" err="1" smtClean="0">
                <a:latin typeface="Corbel"/>
                <a:cs typeface="Corbel"/>
              </a:rPr>
              <a:t>formoterol</a:t>
            </a:r>
            <a:endParaRPr lang="en-US"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278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Case Continued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You start Camellia on the ICS/LABA combo covered by her insurance plan, with </a:t>
            </a:r>
            <a:r>
              <a:rPr lang="en-US" dirty="0">
                <a:latin typeface="Corbel" charset="0"/>
              </a:rPr>
              <a:t>a plan to step back down to ICS</a:t>
            </a:r>
          </a:p>
          <a:p>
            <a:pPr eaLnBrk="1" hangingPunct="1"/>
            <a:r>
              <a:rPr lang="en-US" dirty="0">
                <a:latin typeface="Corbel" charset="0"/>
              </a:rPr>
              <a:t>One month later, she remains well-controlled</a:t>
            </a:r>
          </a:p>
          <a:p>
            <a:pPr eaLnBrk="1" hangingPunct="1"/>
            <a:r>
              <a:rPr lang="en-US" dirty="0">
                <a:latin typeface="Corbel" charset="0"/>
              </a:rPr>
              <a:t>However, her mother wonders if she can use her </a:t>
            </a:r>
            <a:r>
              <a:rPr lang="en-US" dirty="0" smtClean="0">
                <a:latin typeface="Corbel" charset="0"/>
              </a:rPr>
              <a:t>combo inhaler for </a:t>
            </a:r>
            <a:r>
              <a:rPr lang="en-US" dirty="0">
                <a:latin typeface="Corbel" charset="0"/>
              </a:rPr>
              <a:t>rescue rather than also carrying her albuterol around</a:t>
            </a:r>
          </a:p>
          <a:p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Using extra doses of a combination ICS/LABA for rescue is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Supported by evidence from RCT’s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Currently </a:t>
            </a:r>
            <a:r>
              <a:rPr lang="en-US" dirty="0" smtClean="0">
                <a:latin typeface="Corbel" charset="0"/>
              </a:rPr>
              <a:t>FDA approved for </a:t>
            </a:r>
            <a:r>
              <a:rPr lang="en-US" dirty="0">
                <a:latin typeface="Corbel" charset="0"/>
              </a:rPr>
              <a:t>children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 smtClean="0">
                <a:latin typeface="Corbel" charset="0"/>
              </a:rPr>
              <a:t>FDA approved for </a:t>
            </a:r>
            <a:r>
              <a:rPr lang="en-US" dirty="0">
                <a:latin typeface="Corbel" charset="0"/>
              </a:rPr>
              <a:t>adults but not for </a:t>
            </a:r>
            <a:r>
              <a:rPr lang="en-US" dirty="0" smtClean="0">
                <a:latin typeface="Corbel" charset="0"/>
              </a:rPr>
              <a:t>kids</a:t>
            </a:r>
            <a:endParaRPr lang="en-US" dirty="0">
              <a:latin typeface="Corbel" charset="0"/>
            </a:endParaRP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Totally nuts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endParaRPr lang="en-US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Rationale: Combination ICS/LABA Inhalers for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ormoterol</a:t>
            </a:r>
            <a:r>
              <a:rPr lang="en-US" dirty="0" smtClean="0"/>
              <a:t> (</a:t>
            </a:r>
            <a:r>
              <a:rPr lang="en-US" i="1" dirty="0" smtClean="0"/>
              <a:t>not </a:t>
            </a:r>
            <a:r>
              <a:rPr lang="en-US" i="1" dirty="0" err="1" smtClean="0"/>
              <a:t>salmeterol</a:t>
            </a:r>
            <a:r>
              <a:rPr lang="en-US" dirty="0" smtClean="0"/>
              <a:t>) has an onset of action (~5 min) similar to albuterol, with longer duration</a:t>
            </a:r>
          </a:p>
          <a:p>
            <a:r>
              <a:rPr lang="en-US" dirty="0" smtClean="0"/>
              <a:t>Benefits might include</a:t>
            </a:r>
          </a:p>
          <a:p>
            <a:pPr lvl="1"/>
            <a:r>
              <a:rPr lang="en-US" dirty="0" smtClean="0"/>
              <a:t>Ability to titrate ICS dose up during exacerbation</a:t>
            </a:r>
            <a:endParaRPr lang="en-US" dirty="0"/>
          </a:p>
          <a:p>
            <a:pPr lvl="1"/>
            <a:r>
              <a:rPr lang="en-US" dirty="0" smtClean="0"/>
              <a:t>Single inhaler for control and rescue</a:t>
            </a:r>
          </a:p>
          <a:p>
            <a:pPr lvl="1"/>
            <a:r>
              <a:rPr lang="en-US" dirty="0" smtClean="0"/>
              <a:t>Potential for better control with less total ICS</a:t>
            </a:r>
          </a:p>
        </p:txBody>
      </p:sp>
    </p:spTree>
    <p:extLst>
      <p:ext uri="{BB962C8B-B14F-4D97-AF65-F5344CB8AC3E}">
        <p14:creationId xmlns:p14="http://schemas.microsoft.com/office/powerpoint/2010/main" val="33464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ICS/LABA Inhalers for Control +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Adults: </a:t>
            </a:r>
          </a:p>
          <a:p>
            <a:pPr lvl="1"/>
            <a:r>
              <a:rPr lang="en-US" dirty="0" smtClean="0"/>
              <a:t>Several recent trials </a:t>
            </a:r>
            <a:r>
              <a:rPr lang="en-US" sz="2200" dirty="0"/>
              <a:t>(</a:t>
            </a:r>
            <a:r>
              <a:rPr lang="en-US" sz="2200" dirty="0" err="1"/>
              <a:t>Rabe</a:t>
            </a:r>
            <a:r>
              <a:rPr lang="en-US" sz="2200" dirty="0"/>
              <a:t> 2006, </a:t>
            </a:r>
            <a:r>
              <a:rPr lang="en-US" sz="2200" dirty="0" err="1"/>
              <a:t>Bousquet</a:t>
            </a:r>
            <a:r>
              <a:rPr lang="en-US" sz="2200" dirty="0"/>
              <a:t> 2007, </a:t>
            </a:r>
            <a:r>
              <a:rPr lang="en-US" sz="2200" dirty="0" err="1"/>
              <a:t>Papi</a:t>
            </a:r>
            <a:r>
              <a:rPr lang="en-US" sz="2200" dirty="0"/>
              <a:t> 2015</a:t>
            </a:r>
            <a:r>
              <a:rPr lang="en-US" sz="2200" dirty="0" smtClean="0"/>
              <a:t>)</a:t>
            </a:r>
            <a:r>
              <a:rPr lang="en-US" dirty="0" smtClean="0"/>
              <a:t> and 2 meta-analyses </a:t>
            </a:r>
            <a:r>
              <a:rPr lang="en-US" sz="2200" dirty="0" smtClean="0"/>
              <a:t>(Cates 2013, Kew 2013)</a:t>
            </a:r>
          </a:p>
          <a:p>
            <a:pPr lvl="1"/>
            <a:r>
              <a:rPr lang="en-US" dirty="0" smtClean="0"/>
              <a:t>ICS/LABA for rescue -&gt; decreased use of SABA, fewer exacerbations compared to ICS alone or ICS/LABA control only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total ICS dose when compared to high daily dose 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8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in Kids: ICS/LABA for Control +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625975"/>
          </a:xfrm>
        </p:spPr>
        <p:txBody>
          <a:bodyPr/>
          <a:lstStyle/>
          <a:p>
            <a:pPr lvl="1"/>
            <a:r>
              <a:rPr lang="en-US" dirty="0" smtClean="0"/>
              <a:t>RCT of 341 </a:t>
            </a:r>
            <a:r>
              <a:rPr lang="en-US" dirty="0"/>
              <a:t>kids poorly controlled on ICS </a:t>
            </a:r>
            <a:r>
              <a:rPr lang="en-US" dirty="0" smtClean="0"/>
              <a:t>alone</a:t>
            </a:r>
            <a:endParaRPr lang="en-US" sz="2200" dirty="0"/>
          </a:p>
        </p:txBody>
      </p:sp>
      <p:pic>
        <p:nvPicPr>
          <p:cNvPr id="4" name="Picture 12" descr="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477000" cy="83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614663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Corbel"/>
                <a:cs typeface="Corbel"/>
              </a:rPr>
              <a:t>Bisgaard</a:t>
            </a:r>
            <a:r>
              <a:rPr lang="en-US" sz="2200" dirty="0">
                <a:solidFill>
                  <a:srgbClr val="000000"/>
                </a:solidFill>
                <a:latin typeface="Corbel"/>
                <a:cs typeface="Corbel"/>
              </a:rPr>
              <a:t>, 2006)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3733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Bud/form + SABA rescue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High-dose budesonide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Bud/form control and rescue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53200" y="31242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53200" y="38862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53200" y="45720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057400" y="60198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2"/>
                </a:solidFill>
              </a:rPr>
              <a:t>What about side effects?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6" y="457200"/>
            <a:ext cx="7674224" cy="58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Using extra doses of a combination ICS/LABA for rescue is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solidFill>
                  <a:srgbClr val="FFFF00"/>
                </a:solidFill>
                <a:latin typeface="Corbel" charset="0"/>
              </a:rPr>
              <a:t>Supported by evidence from RCT’s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Currently recommended for children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Recommended for adults but not for </a:t>
            </a:r>
            <a:r>
              <a:rPr lang="en-US" dirty="0" smtClean="0">
                <a:latin typeface="Corbel" charset="0"/>
              </a:rPr>
              <a:t>kids</a:t>
            </a:r>
            <a:endParaRPr lang="en-US" dirty="0">
              <a:latin typeface="Corbel" charset="0"/>
            </a:endParaRP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Totally nuts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endParaRPr lang="en-US" dirty="0">
              <a:latin typeface="Corbel" charset="0"/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828800" y="51054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>
                <a:latin typeface="Corbel"/>
                <a:cs typeface="Corbel"/>
              </a:rPr>
              <a:t>So, why </a:t>
            </a:r>
            <a:r>
              <a:rPr lang="en-US" sz="2800" i="1" dirty="0" smtClean="0">
                <a:latin typeface="Corbel"/>
                <a:cs typeface="Corbel"/>
              </a:rPr>
              <a:t>aren’t we all doing this?</a:t>
            </a:r>
            <a:endParaRPr lang="en-US" sz="2800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930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ICS/LABA inhalers are </a:t>
            </a:r>
            <a:r>
              <a:rPr lang="en-US" dirty="0">
                <a:latin typeface="Corbel" charset="0"/>
              </a:rPr>
              <a:t>not currently </a:t>
            </a:r>
            <a:r>
              <a:rPr lang="en-US" dirty="0" smtClean="0">
                <a:latin typeface="Corbel" charset="0"/>
              </a:rPr>
              <a:t>licensed for rescue use in either children </a:t>
            </a:r>
            <a:r>
              <a:rPr lang="en-US" dirty="0">
                <a:latin typeface="Corbel" charset="0"/>
              </a:rPr>
              <a:t>or </a:t>
            </a:r>
            <a:r>
              <a:rPr lang="en-US" dirty="0" smtClean="0">
                <a:latin typeface="Corbel" charset="0"/>
              </a:rPr>
              <a:t>adults…</a:t>
            </a:r>
          </a:p>
          <a:p>
            <a:r>
              <a:rPr lang="en-US" dirty="0" smtClean="0">
                <a:latin typeface="Corbel" charset="0"/>
              </a:rPr>
              <a:t>Benefits include better control with less ICS w</a:t>
            </a:r>
            <a:r>
              <a:rPr lang="en-US" i="1" dirty="0" smtClean="0">
                <a:latin typeface="Corbel" charset="0"/>
              </a:rPr>
              <a:t>hen compared to higher dose ICS</a:t>
            </a:r>
          </a:p>
        </p:txBody>
      </p:sp>
    </p:spTree>
    <p:extLst>
      <p:ext uri="{BB962C8B-B14F-4D97-AF65-F5344CB8AC3E}">
        <p14:creationId xmlns:p14="http://schemas.microsoft.com/office/powerpoint/2010/main" val="23879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should asthma be classified at acute and preventive visits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SEVERITY in patients not on controller, CONTROL in patients on controller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dirty="0"/>
              <a:t>Do inhaled steroids make kids short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Yes</a:t>
            </a:r>
            <a:r>
              <a:rPr lang="en-US" sz="2400" dirty="0">
                <a:solidFill>
                  <a:srgbClr val="FFFF00"/>
                </a:solidFill>
              </a:rPr>
              <a:t>, but not by </a:t>
            </a:r>
            <a:r>
              <a:rPr lang="en-US" sz="2400" dirty="0" smtClean="0">
                <a:solidFill>
                  <a:srgbClr val="FFFF00"/>
                </a:solidFill>
              </a:rPr>
              <a:t>much</a:t>
            </a:r>
            <a:endParaRPr lang="en-US" sz="2400" dirty="0"/>
          </a:p>
          <a:p>
            <a:r>
              <a:rPr lang="en-US" dirty="0"/>
              <a:t>Can inhaled steroids be used intermittently</a:t>
            </a:r>
            <a:r>
              <a:rPr lang="en-US" dirty="0" smtClean="0"/>
              <a:t>?</a:t>
            </a:r>
          </a:p>
          <a:p>
            <a:pPr marL="703263" lvl="2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charset="0"/>
              <a:buChar char=""/>
            </a:pPr>
            <a:r>
              <a:rPr lang="en-US" dirty="0">
                <a:solidFill>
                  <a:srgbClr val="FFFF00"/>
                </a:solidFill>
              </a:rPr>
              <a:t>Yes, in select patient, at 3x normal </a:t>
            </a:r>
            <a:r>
              <a:rPr lang="en-US" dirty="0" smtClean="0">
                <a:solidFill>
                  <a:srgbClr val="FFFF00"/>
                </a:solidFill>
              </a:rPr>
              <a:t>doses</a:t>
            </a:r>
            <a:endParaRPr lang="en-US" dirty="0"/>
          </a:p>
          <a:p>
            <a:r>
              <a:rPr lang="en-US" dirty="0"/>
              <a:t>Are long-acting β-agonists safe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Probably, but they should be used with </a:t>
            </a:r>
            <a:r>
              <a:rPr lang="en-US" sz="2400" dirty="0" smtClean="0">
                <a:solidFill>
                  <a:srgbClr val="FFFF00"/>
                </a:solidFill>
              </a:rPr>
              <a:t>caution</a:t>
            </a:r>
            <a:endParaRPr lang="en-US" sz="2400" dirty="0"/>
          </a:p>
          <a:p>
            <a:r>
              <a:rPr lang="en-US" dirty="0"/>
              <a:t>Can ICS/LABA be used for rescue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</a:rPr>
              <a:t>Formoterol</a:t>
            </a:r>
            <a:r>
              <a:rPr lang="en-US" sz="2400" dirty="0">
                <a:solidFill>
                  <a:srgbClr val="FFFF00"/>
                </a:solidFill>
              </a:rPr>
              <a:t>/ICS combo effective, but not approved for this </a:t>
            </a:r>
            <a:r>
              <a:rPr lang="en-US" sz="2400" dirty="0" smtClean="0">
                <a:solidFill>
                  <a:srgbClr val="FFFF00"/>
                </a:solidFill>
              </a:rPr>
              <a:t>indication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7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625975"/>
          </a:xfrm>
        </p:spPr>
        <p:txBody>
          <a:bodyPr/>
          <a:lstStyle/>
          <a:p>
            <a:r>
              <a:rPr lang="en-US" sz="2400" i="1" dirty="0"/>
              <a:t>Camellia </a:t>
            </a:r>
            <a:r>
              <a:rPr lang="en-US" sz="2400" i="1" dirty="0" err="1" smtClean="0"/>
              <a:t>sinensis</a:t>
            </a:r>
            <a:r>
              <a:rPr lang="en-US" sz="2400" i="1" dirty="0"/>
              <a:t> </a:t>
            </a:r>
            <a:r>
              <a:rPr lang="en-US" sz="2400" i="1" dirty="0" smtClean="0"/>
              <a:t>= </a:t>
            </a:r>
            <a:r>
              <a:rPr lang="en-US" sz="2400" dirty="0" smtClean="0"/>
              <a:t>“tea plant”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vergreen shrub originating in Asia </a:t>
            </a:r>
          </a:p>
          <a:p>
            <a:r>
              <a:rPr lang="en-US" sz="2400" dirty="0" smtClean="0"/>
              <a:t>Produces black, green oolong and white teas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3581400" cy="2682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38" y="25327"/>
            <a:ext cx="3664262" cy="2438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33800" y="4419600"/>
            <a:ext cx="5562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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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Font typeface="Wingdings 3" charset="0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None/>
            </a:pPr>
            <a:endParaRPr lang="en-US" dirty="0" smtClean="0"/>
          </a:p>
          <a:p>
            <a:r>
              <a:rPr lang="en-US" sz="2400" dirty="0" smtClean="0"/>
              <a:t>Ancient physicians in India and China used it as a treatment for asthma</a:t>
            </a:r>
          </a:p>
          <a:p>
            <a:r>
              <a:rPr lang="en-US" sz="2400" dirty="0" smtClean="0"/>
              <a:t>The bronchodilator theophylline was derived from C. </a:t>
            </a:r>
            <a:r>
              <a:rPr lang="en-US" sz="2400" dirty="0" err="1" smtClean="0"/>
              <a:t>sinensis</a:t>
            </a:r>
            <a:r>
              <a:rPr lang="en-US" sz="2400" dirty="0" smtClean="0"/>
              <a:t> in 1888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438400"/>
            <a:ext cx="3276600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048000"/>
            <a:ext cx="1752600" cy="18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What is an advantage of dexamethasone over prednisone?</a:t>
            </a:r>
            <a:endParaRPr lang="en-US" sz="3600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Dexamethasone is more effective for lower airway inflammation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Dexamethasone has a longer half-life than prednisone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Dexamethasone can be given IM or IV if the child can’t take it PO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Dexamethasone syrup tastes better than prednisone syrup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Dexamethasone </a:t>
            </a:r>
            <a:r>
              <a:rPr lang="en-US" dirty="0" err="1" smtClean="0"/>
              <a:t>vs</a:t>
            </a:r>
            <a:r>
              <a:rPr lang="en-US" dirty="0" smtClean="0"/>
              <a:t> prednisone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0" y="1752600"/>
            <a:ext cx="4040188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Dexamethasone</a:t>
            </a:r>
            <a:endParaRPr lang="en-US" dirty="0"/>
          </a:p>
        </p:txBody>
      </p:sp>
      <p:sp>
        <p:nvSpPr>
          <p:cNvPr id="67587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514600"/>
            <a:ext cx="4040188" cy="3951288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Half-life: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36-72 </a:t>
            </a:r>
            <a:r>
              <a:rPr lang="en-US" dirty="0" err="1">
                <a:solidFill>
                  <a:srgbClr val="FFFF00"/>
                </a:solidFill>
                <a:latin typeface="Corbel" charset="0"/>
              </a:rPr>
              <a:t>hrs</a:t>
            </a:r>
            <a:endParaRPr lang="en-US" dirty="0">
              <a:solidFill>
                <a:srgbClr val="FFFF00"/>
              </a:solidFill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Equivalent dose: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1.2 mg over 5 days </a:t>
            </a:r>
          </a:p>
          <a:p>
            <a:pPr lvl="1"/>
            <a:r>
              <a:rPr lang="en-US" dirty="0">
                <a:latin typeface="Corbel" charset="0"/>
              </a:rPr>
              <a:t>0.6mg/kg x 2 doses</a:t>
            </a:r>
          </a:p>
          <a:p>
            <a:r>
              <a:rPr lang="en-US" dirty="0">
                <a:latin typeface="Corbel" charset="0"/>
              </a:rPr>
              <a:t>IV formulation: 4mg/ml</a:t>
            </a:r>
          </a:p>
          <a:p>
            <a:r>
              <a:rPr lang="en-US" dirty="0">
                <a:latin typeface="Corbel" charset="0"/>
              </a:rPr>
              <a:t>IV form well-tolerated when given PO</a:t>
            </a:r>
          </a:p>
          <a:p>
            <a:r>
              <a:rPr lang="en-US" i="1" dirty="0">
                <a:latin typeface="Corbel" charset="0"/>
              </a:rPr>
              <a:t>Better compliance with 2 doses, and equal efficacy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1752600"/>
            <a:ext cx="4041775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Prednisone</a:t>
            </a:r>
            <a:endParaRPr lang="en-US" dirty="0"/>
          </a:p>
        </p:txBody>
      </p:sp>
      <p:sp>
        <p:nvSpPr>
          <p:cNvPr id="67589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2514600"/>
            <a:ext cx="4041775" cy="3951288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Half-life: </a:t>
            </a:r>
            <a:r>
              <a:rPr lang="en-US" dirty="0">
                <a:solidFill>
                  <a:srgbClr val="FFFF00"/>
                </a:solidFill>
                <a:latin typeface="Corbel" charset="0"/>
              </a:rPr>
              <a:t>12-24 hours</a:t>
            </a:r>
          </a:p>
          <a:p>
            <a:r>
              <a:rPr lang="en-US" dirty="0">
                <a:latin typeface="Corbel" charset="0"/>
              </a:rPr>
              <a:t>Total dose studied</a:t>
            </a:r>
            <a:r>
              <a:rPr lang="en-US" dirty="0">
                <a:solidFill>
                  <a:schemeClr val="accent1"/>
                </a:solidFill>
                <a:latin typeface="Corbel" charset="0"/>
              </a:rPr>
              <a:t>: 6mg/kg over 5 days </a:t>
            </a:r>
          </a:p>
          <a:p>
            <a:pPr lvl="1"/>
            <a:r>
              <a:rPr lang="en-US" dirty="0">
                <a:latin typeface="Corbel" charset="0"/>
              </a:rPr>
              <a:t>2mg/ kg x 1, 1 mg/kg x 4 days</a:t>
            </a:r>
          </a:p>
          <a:p>
            <a:r>
              <a:rPr lang="en-US" dirty="0">
                <a:latin typeface="Corbel" charset="0"/>
              </a:rPr>
              <a:t>PO syrup: 15 mg/5ml</a:t>
            </a:r>
          </a:p>
          <a:p>
            <a:r>
              <a:rPr lang="en-US" dirty="0">
                <a:latin typeface="Corbel" charset="0"/>
              </a:rPr>
              <a:t>Bitter taste in some formulations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What is an advantage of dexamethasone over prednisone?</a:t>
            </a:r>
            <a:endParaRPr lang="en-US" sz="3600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Dexamethasone is more effective for lower airway inflammation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>
                <a:solidFill>
                  <a:srgbClr val="FFFF00"/>
                </a:solidFill>
                <a:latin typeface="Corbel" charset="0"/>
              </a:rPr>
              <a:t>Dexamethasone has a longer half-life than prednisone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Dexamethasone can be given IM or IV if the child can’t take it PO</a:t>
            </a:r>
          </a:p>
          <a:p>
            <a:pPr marL="631825" indent="-514350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Dexamethasone syrup tastes better than prednisone syrup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Camellia’s Asthma Visit Continues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orbel" charset="0"/>
              </a:rPr>
              <a:t>Daytime/exercise: </a:t>
            </a:r>
          </a:p>
          <a:p>
            <a:pPr lvl="1" eaLnBrk="1" hangingPunct="1">
              <a:defRPr/>
            </a:pPr>
            <a:r>
              <a:rPr lang="en-US" dirty="0">
                <a:latin typeface="Corbel" charset="0"/>
              </a:rPr>
              <a:t>Using albuterol 2-3x/week during PE</a:t>
            </a:r>
          </a:p>
          <a:p>
            <a:pPr eaLnBrk="1" hangingPunct="1">
              <a:defRPr/>
            </a:pPr>
            <a:r>
              <a:rPr lang="en-US" dirty="0">
                <a:latin typeface="Corbel" charset="0"/>
              </a:rPr>
              <a:t>Nighttime: </a:t>
            </a:r>
          </a:p>
          <a:p>
            <a:pPr lvl="1" eaLnBrk="1" hangingPunct="1">
              <a:defRPr/>
            </a:pPr>
            <a:r>
              <a:rPr lang="en-US" dirty="0">
                <a:latin typeface="Corbel" charset="0"/>
              </a:rPr>
              <a:t>Wakes up at night 2x/per week, uses albuterol</a:t>
            </a:r>
          </a:p>
          <a:p>
            <a:pPr eaLnBrk="1" hangingPunct="1">
              <a:defRPr/>
            </a:pPr>
            <a:r>
              <a:rPr lang="en-US" dirty="0">
                <a:latin typeface="Corbel" charset="0"/>
              </a:rPr>
              <a:t>ED/</a:t>
            </a:r>
            <a:r>
              <a:rPr lang="en-US" dirty="0" err="1">
                <a:latin typeface="Corbel" charset="0"/>
              </a:rPr>
              <a:t>hosp</a:t>
            </a:r>
            <a:r>
              <a:rPr lang="en-US" dirty="0">
                <a:latin typeface="Corbel" charset="0"/>
              </a:rPr>
              <a:t>: </a:t>
            </a:r>
          </a:p>
          <a:p>
            <a:pPr lvl="1" eaLnBrk="1" hangingPunct="1">
              <a:defRPr/>
            </a:pPr>
            <a:r>
              <a:rPr lang="en-US" dirty="0">
                <a:latin typeface="Corbel" charset="0"/>
              </a:rPr>
              <a:t>1 </a:t>
            </a:r>
            <a:r>
              <a:rPr lang="en-US" dirty="0" err="1">
                <a:latin typeface="Corbel" charset="0"/>
              </a:rPr>
              <a:t>hosp</a:t>
            </a:r>
            <a:r>
              <a:rPr lang="en-US" dirty="0">
                <a:latin typeface="Corbel" charset="0"/>
              </a:rPr>
              <a:t> and 1 exacerbation requiring PO steroids</a:t>
            </a:r>
          </a:p>
          <a:p>
            <a:pPr eaLnBrk="1" hangingPunct="1">
              <a:defRPr/>
            </a:pPr>
            <a:r>
              <a:rPr lang="en-US" dirty="0">
                <a:latin typeface="Corbel" charset="0"/>
              </a:rPr>
              <a:t>Meds: </a:t>
            </a:r>
          </a:p>
          <a:p>
            <a:pPr lvl="1" eaLnBrk="1" hangingPunct="1">
              <a:defRPr/>
            </a:pPr>
            <a:r>
              <a:rPr lang="en-US" dirty="0">
                <a:latin typeface="Corbel" charset="0"/>
              </a:rPr>
              <a:t>Using her </a:t>
            </a:r>
            <a:r>
              <a:rPr lang="en-US" dirty="0" err="1">
                <a:latin typeface="Corbel" charset="0"/>
              </a:rPr>
              <a:t>Qvar</a:t>
            </a:r>
            <a:r>
              <a:rPr lang="en-US" dirty="0">
                <a:latin typeface="Corbel" charset="0"/>
              </a:rPr>
              <a:t> daily, as prescribed</a:t>
            </a:r>
          </a:p>
          <a:p>
            <a:pPr lvl="1" eaLnBrk="1" hangingPunct="1">
              <a:defRPr/>
            </a:pPr>
            <a:r>
              <a:rPr lang="en-US" dirty="0">
                <a:latin typeface="Corbel" charset="0"/>
              </a:rPr>
              <a:t>40 mcg BID = low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i="1" dirty="0" smtClean="0">
                <a:ea typeface="+mj-ea"/>
                <a:cs typeface="+mj-cs"/>
              </a:rPr>
              <a:t>Without looking at the guidelines</a:t>
            </a:r>
            <a:r>
              <a:rPr lang="en-US" sz="3600" dirty="0" smtClean="0">
                <a:ea typeface="+mj-ea"/>
                <a:cs typeface="+mj-cs"/>
              </a:rPr>
              <a:t>, how would you classify Camellia’s asthma?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Moderate persistent asthma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Severe persistent asthma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Not well-controlled asthma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Mild intermittent asthma</a:t>
            </a:r>
          </a:p>
          <a:p>
            <a:pPr marL="631825" indent="-514350" eaLnBrk="1" hangingPunct="1">
              <a:buFont typeface="Corbel" charset="0"/>
              <a:buAutoNum type="alphaUcPeriod"/>
            </a:pPr>
            <a:r>
              <a:rPr lang="en-US">
                <a:latin typeface="Corbel" charset="0"/>
              </a:rPr>
              <a:t>Pneumonoultramicroscopicsilicovolcanoconiosis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odule">
  <a:themeElements>
    <a:clrScheme name="Custom 2">
      <a:dk1>
        <a:srgbClr val="00192E"/>
      </a:dk1>
      <a:lt1>
        <a:srgbClr val="FFFFFF"/>
      </a:lt1>
      <a:dk2>
        <a:srgbClr val="00192E"/>
      </a:dk2>
      <a:lt2>
        <a:srgbClr val="B2E389"/>
      </a:lt2>
      <a:accent1>
        <a:srgbClr val="FFFF00"/>
      </a:accent1>
      <a:accent2>
        <a:srgbClr val="5EA226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11495</TotalTime>
  <Words>1819</Words>
  <Application>Microsoft Office PowerPoint</Application>
  <PresentationFormat>On-screen Show (4:3)</PresentationFormat>
  <Paragraphs>255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Corbel</vt:lpstr>
      <vt:lpstr>Wingdings</vt:lpstr>
      <vt:lpstr>Wingdings 2</vt:lpstr>
      <vt:lpstr>Wingdings 3</vt:lpstr>
      <vt:lpstr>Module</vt:lpstr>
      <vt:lpstr>What’s New (and What Isn’t) in Asthma Management     San Francisco Asthma Network Forum 2016</vt:lpstr>
      <vt:lpstr>Questions for this talk</vt:lpstr>
      <vt:lpstr>Case Presentation: Camellia</vt:lpstr>
      <vt:lpstr>PowerPoint Presentation</vt:lpstr>
      <vt:lpstr>What is an advantage of dexamethasone over prednisone?</vt:lpstr>
      <vt:lpstr>Dexamethasone vs prednisone</vt:lpstr>
      <vt:lpstr>What is an advantage of dexamethasone over prednisone?</vt:lpstr>
      <vt:lpstr>Camellia’s Asthma Visit Continues</vt:lpstr>
      <vt:lpstr>Without looking at the guidelines, how would you classify Camellia’s asthma?</vt:lpstr>
      <vt:lpstr>NHLBI Asthma Classification</vt:lpstr>
      <vt:lpstr>PowerPoint Presentation</vt:lpstr>
      <vt:lpstr>Simplified version: Rule of 2’s</vt:lpstr>
      <vt:lpstr>Simplified version: Rule of 2’s</vt:lpstr>
      <vt:lpstr>PowerPoint Presentation</vt:lpstr>
      <vt:lpstr>PowerPoint Presentation</vt:lpstr>
      <vt:lpstr>Inhaled Corticosteroids: Effective?</vt:lpstr>
      <vt:lpstr>Inhaled Corticosteroids: Safe?</vt:lpstr>
      <vt:lpstr>Principles for safe use of ICS</vt:lpstr>
      <vt:lpstr>PowerPoint Presentation</vt:lpstr>
      <vt:lpstr>LTRA’s: Recommendations</vt:lpstr>
      <vt:lpstr>Case Continued</vt:lpstr>
      <vt:lpstr>Which of these regimens would be appropriate for this child?</vt:lpstr>
      <vt:lpstr>Summary of evidence: intermittent ICS (during exacerbations only)</vt:lpstr>
      <vt:lpstr>A few notes of caution…</vt:lpstr>
      <vt:lpstr>What about increasing DOSE of ICS during exacerbations?</vt:lpstr>
      <vt:lpstr>Martinez, 2011</vt:lpstr>
      <vt:lpstr>Which of these regimens would be appropriate for this child?</vt:lpstr>
      <vt:lpstr>Recommendations for “Rescue” ICS:</vt:lpstr>
      <vt:lpstr>Camellia’s Follow-up Visit</vt:lpstr>
      <vt:lpstr>PowerPoint Presentation</vt:lpstr>
      <vt:lpstr>Wait a minute…</vt:lpstr>
      <vt:lpstr>Rationale for FDA Warning</vt:lpstr>
      <vt:lpstr>Are LABA’s effective?</vt:lpstr>
      <vt:lpstr>ICS/LABA combination inhalers</vt:lpstr>
      <vt:lpstr>Case Continued</vt:lpstr>
      <vt:lpstr>Using extra doses of a combination ICS/LABA for rescue is</vt:lpstr>
      <vt:lpstr>Rationale: Combination ICS/LABA Inhalers for Rescue</vt:lpstr>
      <vt:lpstr>Evidence: ICS/LABA Inhalers for Control + Rescue</vt:lpstr>
      <vt:lpstr>Evidence in Kids: ICS/LABA for Control + Rescue</vt:lpstr>
      <vt:lpstr>Using extra doses of a combination ICS/LABA for rescue is</vt:lpstr>
      <vt:lpstr>Recommendations</vt:lpstr>
      <vt:lpstr>Questions for this talk</vt:lpstr>
      <vt:lpstr>Camellia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B. STRUB</dc:creator>
  <cp:lastModifiedBy>MARGARET B. STRUB</cp:lastModifiedBy>
  <cp:revision>130</cp:revision>
  <dcterms:created xsi:type="dcterms:W3CDTF">1601-01-01T00:00:00Z</dcterms:created>
  <dcterms:modified xsi:type="dcterms:W3CDTF">2016-09-29T21:22:07Z</dcterms:modified>
</cp:coreProperties>
</file>