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46"/>
  </p:notesMasterIdLst>
  <p:handoutMasterIdLst>
    <p:handoutMasterId r:id="rId47"/>
  </p:handoutMasterIdLst>
  <p:sldIdLst>
    <p:sldId id="620" r:id="rId5"/>
    <p:sldId id="822" r:id="rId6"/>
    <p:sldId id="796" r:id="rId7"/>
    <p:sldId id="804" r:id="rId8"/>
    <p:sldId id="625" r:id="rId9"/>
    <p:sldId id="802" r:id="rId10"/>
    <p:sldId id="727" r:id="rId11"/>
    <p:sldId id="786" r:id="rId12"/>
    <p:sldId id="803" r:id="rId13"/>
    <p:sldId id="806" r:id="rId14"/>
    <p:sldId id="800" r:id="rId15"/>
    <p:sldId id="818" r:id="rId16"/>
    <p:sldId id="816" r:id="rId17"/>
    <p:sldId id="636" r:id="rId18"/>
    <p:sldId id="817" r:id="rId19"/>
    <p:sldId id="637" r:id="rId20"/>
    <p:sldId id="807" r:id="rId21"/>
    <p:sldId id="819" r:id="rId22"/>
    <p:sldId id="811" r:id="rId23"/>
    <p:sldId id="785" r:id="rId24"/>
    <p:sldId id="821" r:id="rId25"/>
    <p:sldId id="731" r:id="rId26"/>
    <p:sldId id="760" r:id="rId27"/>
    <p:sldId id="761" r:id="rId28"/>
    <p:sldId id="782" r:id="rId29"/>
    <p:sldId id="810" r:id="rId30"/>
    <p:sldId id="634" r:id="rId31"/>
    <p:sldId id="784" r:id="rId32"/>
    <p:sldId id="771" r:id="rId33"/>
    <p:sldId id="815" r:id="rId34"/>
    <p:sldId id="743" r:id="rId35"/>
    <p:sldId id="745" r:id="rId36"/>
    <p:sldId id="746" r:id="rId37"/>
    <p:sldId id="801" r:id="rId38"/>
    <p:sldId id="749" r:id="rId39"/>
    <p:sldId id="750" r:id="rId40"/>
    <p:sldId id="812" r:id="rId41"/>
    <p:sldId id="813" r:id="rId42"/>
    <p:sldId id="814" r:id="rId43"/>
    <p:sldId id="808" r:id="rId44"/>
    <p:sldId id="770" r:id="rId45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3" pos="5664" userDrawn="1">
          <p15:clr>
            <a:srgbClr val="A4A3A4"/>
          </p15:clr>
        </p15:guide>
        <p15:guide id="4" pos="360" userDrawn="1">
          <p15:clr>
            <a:srgbClr val="A4A3A4"/>
          </p15:clr>
        </p15:guide>
        <p15:guide id="5" pos="5496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84" userDrawn="1">
          <p15:clr>
            <a:srgbClr val="A4A3A4"/>
          </p15:clr>
        </p15:guide>
        <p15:guide id="8" pos="288" userDrawn="1">
          <p15:clr>
            <a:srgbClr val="A4A3A4"/>
          </p15:clr>
        </p15:guide>
        <p15:guide id="10" orient="horz" pos="25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Erica Metz" initials="EM" lastIdx="1" clrIdx="1">
    <p:extLst>
      <p:ext uri="{19B8F6BF-5375-455C-9EA6-DF929625EA0E}">
        <p15:presenceInfo xmlns:p15="http://schemas.microsoft.com/office/powerpoint/2012/main" userId="S-1-5-21-1229272821-706699826-839522115-6169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D9D"/>
    <a:srgbClr val="FFFFCC"/>
    <a:srgbClr val="BFDAEF"/>
    <a:srgbClr val="336699"/>
    <a:srgbClr val="216A8B"/>
    <a:srgbClr val="DA1141"/>
    <a:srgbClr val="177245"/>
    <a:srgbClr val="39531D"/>
    <a:srgbClr val="FDFDFD"/>
    <a:srgbClr val="DCE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87529" autoAdjust="0"/>
  </p:normalViewPr>
  <p:slideViewPr>
    <p:cSldViewPr snapToGrid="0" snapToObjects="1">
      <p:cViewPr varScale="1">
        <p:scale>
          <a:sx n="129" d="100"/>
          <a:sy n="129" d="100"/>
        </p:scale>
        <p:origin x="1332" y="108"/>
      </p:cViewPr>
      <p:guideLst>
        <p:guide orient="horz" pos="864"/>
        <p:guide pos="5664"/>
        <p:guide pos="360"/>
        <p:guide pos="5496"/>
        <p:guide orient="horz" pos="1680"/>
        <p:guide orient="horz" pos="384"/>
        <p:guide pos="288"/>
        <p:guide orient="horz" pos="2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1992" y="66"/>
      </p:cViewPr>
      <p:guideLst>
        <p:guide orient="horz" pos="290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2E491-09F9-40F7-B271-816894F989CE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D9033A-7C2E-4CE5-A262-03DD20B3F03B}">
      <dgm:prSet phldrT="[Text]" custT="1"/>
      <dgm:spPr/>
      <dgm:t>
        <a:bodyPr/>
        <a:lstStyle/>
        <a:p>
          <a:r>
            <a:rPr lang="en-US" sz="2400" dirty="0" smtClean="0"/>
            <a:t>Interpersonal Stigma</a:t>
          </a:r>
          <a:endParaRPr lang="en-US" sz="2400" dirty="0"/>
        </a:p>
      </dgm:t>
    </dgm:pt>
    <dgm:pt modelId="{A631278D-948E-467E-9E13-B8538A6F2B07}" type="parTrans" cxnId="{968FBF14-EFE7-4F00-91F5-F03670948DFF}">
      <dgm:prSet/>
      <dgm:spPr/>
      <dgm:t>
        <a:bodyPr/>
        <a:lstStyle/>
        <a:p>
          <a:endParaRPr lang="en-US"/>
        </a:p>
      </dgm:t>
    </dgm:pt>
    <dgm:pt modelId="{7CA68649-78A2-4EF6-A695-12E5D4206B67}" type="sibTrans" cxnId="{968FBF14-EFE7-4F00-91F5-F03670948DFF}">
      <dgm:prSet/>
      <dgm:spPr/>
      <dgm:t>
        <a:bodyPr/>
        <a:lstStyle/>
        <a:p>
          <a:endParaRPr lang="en-US"/>
        </a:p>
      </dgm:t>
    </dgm:pt>
    <dgm:pt modelId="{BBBBEA39-AD4C-4F9F-8218-9A1B6A86853C}">
      <dgm:prSet phldrT="[Text]" custT="1"/>
      <dgm:spPr/>
      <dgm:t>
        <a:bodyPr/>
        <a:lstStyle/>
        <a:p>
          <a:r>
            <a:rPr lang="en-US" sz="2400" dirty="0" smtClean="0"/>
            <a:t>Structural Stigma</a:t>
          </a:r>
          <a:endParaRPr lang="en-US" sz="2400" dirty="0"/>
        </a:p>
      </dgm:t>
    </dgm:pt>
    <dgm:pt modelId="{D86130D7-2A23-4464-A60D-9F611020A748}" type="parTrans" cxnId="{1983BC65-ACC2-4B2E-A253-489E7EEDB093}">
      <dgm:prSet/>
      <dgm:spPr/>
      <dgm:t>
        <a:bodyPr/>
        <a:lstStyle/>
        <a:p>
          <a:endParaRPr lang="en-US"/>
        </a:p>
      </dgm:t>
    </dgm:pt>
    <dgm:pt modelId="{F6C6B70E-81E9-44ED-8A3B-E3EAA22C2EDB}" type="sibTrans" cxnId="{1983BC65-ACC2-4B2E-A253-489E7EEDB093}">
      <dgm:prSet/>
      <dgm:spPr/>
      <dgm:t>
        <a:bodyPr/>
        <a:lstStyle/>
        <a:p>
          <a:endParaRPr lang="en-US"/>
        </a:p>
      </dgm:t>
    </dgm:pt>
    <dgm:pt modelId="{0A9D1885-32CC-44DF-A033-FE2189728540}">
      <dgm:prSet phldrT="[Text]" custT="1"/>
      <dgm:spPr/>
      <dgm:t>
        <a:bodyPr/>
        <a:lstStyle/>
        <a:p>
          <a:r>
            <a:rPr lang="en-US" sz="2400" dirty="0" smtClean="0"/>
            <a:t>Intrapersonal Stigma</a:t>
          </a:r>
          <a:endParaRPr lang="en-US" sz="2400" dirty="0"/>
        </a:p>
      </dgm:t>
    </dgm:pt>
    <dgm:pt modelId="{C89D414F-9B0D-4D7B-8385-5A2D60CC8FCE}" type="parTrans" cxnId="{F1AC7D28-449B-4C4C-A41F-462E805C1F0B}">
      <dgm:prSet/>
      <dgm:spPr/>
      <dgm:t>
        <a:bodyPr/>
        <a:lstStyle/>
        <a:p>
          <a:endParaRPr lang="en-US"/>
        </a:p>
      </dgm:t>
    </dgm:pt>
    <dgm:pt modelId="{9BDD6A1E-A482-4DE4-AA03-1BBD41F779F1}" type="sibTrans" cxnId="{F1AC7D28-449B-4C4C-A41F-462E805C1F0B}">
      <dgm:prSet/>
      <dgm:spPr/>
      <dgm:t>
        <a:bodyPr/>
        <a:lstStyle/>
        <a:p>
          <a:endParaRPr lang="en-US"/>
        </a:p>
      </dgm:t>
    </dgm:pt>
    <dgm:pt modelId="{61D18082-2E53-4F67-95D6-CE3A55FA9A83}" type="pres">
      <dgm:prSet presAssocID="{7972E491-09F9-40F7-B271-816894F989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A3A99A-9FAC-4C05-A5DE-4FBD3ABBF1CE}" type="pres">
      <dgm:prSet presAssocID="{7972E491-09F9-40F7-B271-816894F989CE}" presName="vNodes" presStyleCnt="0"/>
      <dgm:spPr/>
    </dgm:pt>
    <dgm:pt modelId="{BD8A0E15-FDE2-4FE0-BEE1-924D4F3A2BE4}" type="pres">
      <dgm:prSet presAssocID="{A8D9033A-7C2E-4CE5-A262-03DD20B3F03B}" presName="node" presStyleLbl="node1" presStyleIdx="0" presStyleCnt="3" custScaleX="328647" custScaleY="167806" custLinFactX="-77412" custLinFactNeighborX="-100000" custLinFactNeighborY="54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507B4-B2DC-43BE-95DE-B1FF8D224D1C}" type="pres">
      <dgm:prSet presAssocID="{7CA68649-78A2-4EF6-A695-12E5D4206B67}" presName="spacerT" presStyleCnt="0"/>
      <dgm:spPr/>
    </dgm:pt>
    <dgm:pt modelId="{C3F2F566-3891-4C7B-9807-00B0A9B6049A}" type="pres">
      <dgm:prSet presAssocID="{7CA68649-78A2-4EF6-A695-12E5D4206B67}" presName="sibTrans" presStyleLbl="sibTrans2D1" presStyleIdx="0" presStyleCnt="2" custLinFactX="-115756" custLinFactNeighborX="-200000" custLinFactNeighborY="-18717"/>
      <dgm:spPr/>
      <dgm:t>
        <a:bodyPr/>
        <a:lstStyle/>
        <a:p>
          <a:endParaRPr lang="en-US"/>
        </a:p>
      </dgm:t>
    </dgm:pt>
    <dgm:pt modelId="{3A782F13-D3F0-428B-82A3-69EE559A236E}" type="pres">
      <dgm:prSet presAssocID="{7CA68649-78A2-4EF6-A695-12E5D4206B67}" presName="spacerB" presStyleCnt="0"/>
      <dgm:spPr/>
    </dgm:pt>
    <dgm:pt modelId="{73ECDB83-293F-497F-8062-8BD2074C7D9F}" type="pres">
      <dgm:prSet presAssocID="{BBBBEA39-AD4C-4F9F-8218-9A1B6A86853C}" presName="node" presStyleLbl="node1" presStyleIdx="1" presStyleCnt="3" custScaleX="318049" custScaleY="173106" custLinFactX="-80099" custLinFactNeighborX="-100000" custLinFactNeighborY="-65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D5D8E-6B37-4506-981A-FC306ECE97E9}" type="pres">
      <dgm:prSet presAssocID="{7972E491-09F9-40F7-B271-816894F989CE}" presName="sibTransLast" presStyleLbl="sibTrans2D1" presStyleIdx="1" presStyleCnt="2" custAng="21529919" custScaleX="291482" custScaleY="150843" custLinFactX="-47641" custLinFactNeighborX="-100000" custLinFactNeighborY="11476"/>
      <dgm:spPr/>
      <dgm:t>
        <a:bodyPr/>
        <a:lstStyle/>
        <a:p>
          <a:endParaRPr lang="en-US"/>
        </a:p>
      </dgm:t>
    </dgm:pt>
    <dgm:pt modelId="{7ADAA39D-2701-4899-96E9-4BDA8DB05D6E}" type="pres">
      <dgm:prSet presAssocID="{7972E491-09F9-40F7-B271-816894F989C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81C66CD-D342-4F92-A68E-A3B20288E4E3}" type="pres">
      <dgm:prSet presAssocID="{7972E491-09F9-40F7-B271-816894F989CE}" presName="lastNode" presStyleLbl="node1" presStyleIdx="2" presStyleCnt="3" custScaleX="169796" custScaleY="155754" custLinFactX="-76087" custLinFactNeighborX="-100000" custLinFactNeighborY="3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DF042-DAD6-4375-9E64-238B1A9EBB42}" type="presOf" srcId="{A8D9033A-7C2E-4CE5-A262-03DD20B3F03B}" destId="{BD8A0E15-FDE2-4FE0-BEE1-924D4F3A2BE4}" srcOrd="0" destOrd="0" presId="urn:microsoft.com/office/officeart/2005/8/layout/equation2"/>
    <dgm:cxn modelId="{1983BC65-ACC2-4B2E-A253-489E7EEDB093}" srcId="{7972E491-09F9-40F7-B271-816894F989CE}" destId="{BBBBEA39-AD4C-4F9F-8218-9A1B6A86853C}" srcOrd="1" destOrd="0" parTransId="{D86130D7-2A23-4464-A60D-9F611020A748}" sibTransId="{F6C6B70E-81E9-44ED-8A3B-E3EAA22C2EDB}"/>
    <dgm:cxn modelId="{46E9D490-E12C-4524-BAE4-2A8FDAF34CFB}" type="presOf" srcId="{0A9D1885-32CC-44DF-A033-FE2189728540}" destId="{B81C66CD-D342-4F92-A68E-A3B20288E4E3}" srcOrd="0" destOrd="0" presId="urn:microsoft.com/office/officeart/2005/8/layout/equation2"/>
    <dgm:cxn modelId="{F1AC7D28-449B-4C4C-A41F-462E805C1F0B}" srcId="{7972E491-09F9-40F7-B271-816894F989CE}" destId="{0A9D1885-32CC-44DF-A033-FE2189728540}" srcOrd="2" destOrd="0" parTransId="{C89D414F-9B0D-4D7B-8385-5A2D60CC8FCE}" sibTransId="{9BDD6A1E-A482-4DE4-AA03-1BBD41F779F1}"/>
    <dgm:cxn modelId="{3DF173CB-BCAB-4756-BD68-3E8DB25CC2F7}" type="presOf" srcId="{7CA68649-78A2-4EF6-A695-12E5D4206B67}" destId="{C3F2F566-3891-4C7B-9807-00B0A9B6049A}" srcOrd="0" destOrd="0" presId="urn:microsoft.com/office/officeart/2005/8/layout/equation2"/>
    <dgm:cxn modelId="{E7D12A31-390D-438F-A3F7-6E34DACB260D}" type="presOf" srcId="{BBBBEA39-AD4C-4F9F-8218-9A1B6A86853C}" destId="{73ECDB83-293F-497F-8062-8BD2074C7D9F}" srcOrd="0" destOrd="0" presId="urn:microsoft.com/office/officeart/2005/8/layout/equation2"/>
    <dgm:cxn modelId="{07E6EE72-788A-46BA-ABA8-8E1EE9CCB82D}" type="presOf" srcId="{F6C6B70E-81E9-44ED-8A3B-E3EAA22C2EDB}" destId="{7ADAA39D-2701-4899-96E9-4BDA8DB05D6E}" srcOrd="1" destOrd="0" presId="urn:microsoft.com/office/officeart/2005/8/layout/equation2"/>
    <dgm:cxn modelId="{259FF8E9-9D11-46C2-B91E-EDF008F7948D}" type="presOf" srcId="{7972E491-09F9-40F7-B271-816894F989CE}" destId="{61D18082-2E53-4F67-95D6-CE3A55FA9A83}" srcOrd="0" destOrd="0" presId="urn:microsoft.com/office/officeart/2005/8/layout/equation2"/>
    <dgm:cxn modelId="{39F92500-A754-44D9-A5D0-0F1B53FE00AB}" type="presOf" srcId="{F6C6B70E-81E9-44ED-8A3B-E3EAA22C2EDB}" destId="{52AD5D8E-6B37-4506-981A-FC306ECE97E9}" srcOrd="0" destOrd="0" presId="urn:microsoft.com/office/officeart/2005/8/layout/equation2"/>
    <dgm:cxn modelId="{968FBF14-EFE7-4F00-91F5-F03670948DFF}" srcId="{7972E491-09F9-40F7-B271-816894F989CE}" destId="{A8D9033A-7C2E-4CE5-A262-03DD20B3F03B}" srcOrd="0" destOrd="0" parTransId="{A631278D-948E-467E-9E13-B8538A6F2B07}" sibTransId="{7CA68649-78A2-4EF6-A695-12E5D4206B67}"/>
    <dgm:cxn modelId="{79287334-97F5-4B48-B780-E9061BE46630}" type="presParOf" srcId="{61D18082-2E53-4F67-95D6-CE3A55FA9A83}" destId="{38A3A99A-9FAC-4C05-A5DE-4FBD3ABBF1CE}" srcOrd="0" destOrd="0" presId="urn:microsoft.com/office/officeart/2005/8/layout/equation2"/>
    <dgm:cxn modelId="{0BBB720D-E641-4797-A4AB-8E9373556347}" type="presParOf" srcId="{38A3A99A-9FAC-4C05-A5DE-4FBD3ABBF1CE}" destId="{BD8A0E15-FDE2-4FE0-BEE1-924D4F3A2BE4}" srcOrd="0" destOrd="0" presId="urn:microsoft.com/office/officeart/2005/8/layout/equation2"/>
    <dgm:cxn modelId="{9F1EF0BF-FE0B-490D-9891-B0B9617EA5CD}" type="presParOf" srcId="{38A3A99A-9FAC-4C05-A5DE-4FBD3ABBF1CE}" destId="{9F3507B4-B2DC-43BE-95DE-B1FF8D224D1C}" srcOrd="1" destOrd="0" presId="urn:microsoft.com/office/officeart/2005/8/layout/equation2"/>
    <dgm:cxn modelId="{8ED2B2A1-549B-4671-AE04-6F193CF53D80}" type="presParOf" srcId="{38A3A99A-9FAC-4C05-A5DE-4FBD3ABBF1CE}" destId="{C3F2F566-3891-4C7B-9807-00B0A9B6049A}" srcOrd="2" destOrd="0" presId="urn:microsoft.com/office/officeart/2005/8/layout/equation2"/>
    <dgm:cxn modelId="{44F5C4F6-931C-4EA2-B206-5BAAEB43B617}" type="presParOf" srcId="{38A3A99A-9FAC-4C05-A5DE-4FBD3ABBF1CE}" destId="{3A782F13-D3F0-428B-82A3-69EE559A236E}" srcOrd="3" destOrd="0" presId="urn:microsoft.com/office/officeart/2005/8/layout/equation2"/>
    <dgm:cxn modelId="{2521DE1B-1407-43FB-8000-815D1E06F1F6}" type="presParOf" srcId="{38A3A99A-9FAC-4C05-A5DE-4FBD3ABBF1CE}" destId="{73ECDB83-293F-497F-8062-8BD2074C7D9F}" srcOrd="4" destOrd="0" presId="urn:microsoft.com/office/officeart/2005/8/layout/equation2"/>
    <dgm:cxn modelId="{B5FC2B71-57B1-46A1-900D-DC90C82AE1B5}" type="presParOf" srcId="{61D18082-2E53-4F67-95D6-CE3A55FA9A83}" destId="{52AD5D8E-6B37-4506-981A-FC306ECE97E9}" srcOrd="1" destOrd="0" presId="urn:microsoft.com/office/officeart/2005/8/layout/equation2"/>
    <dgm:cxn modelId="{31A16A5C-ED1F-4BF4-A08E-2796B5F476D3}" type="presParOf" srcId="{52AD5D8E-6B37-4506-981A-FC306ECE97E9}" destId="{7ADAA39D-2701-4899-96E9-4BDA8DB05D6E}" srcOrd="0" destOrd="0" presId="urn:microsoft.com/office/officeart/2005/8/layout/equation2"/>
    <dgm:cxn modelId="{36D5F947-B312-4739-A903-1A4C71FA5F91}" type="presParOf" srcId="{61D18082-2E53-4F67-95D6-CE3A55FA9A83}" destId="{B81C66CD-D342-4F92-A68E-A3B20288E4E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A0E15-FDE2-4FE0-BEE1-924D4F3A2BE4}">
      <dsp:nvSpPr>
        <dsp:cNvPr id="0" name=""/>
        <dsp:cNvSpPr/>
      </dsp:nvSpPr>
      <dsp:spPr>
        <a:xfrm>
          <a:off x="301240" y="31599"/>
          <a:ext cx="2314389" cy="11817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Interpersonal Stigma</a:t>
          </a:r>
          <a:endParaRPr lang="en-US" sz="2400" kern="1200" dirty="0"/>
        </a:p>
      </dsp:txBody>
      <dsp:txXfrm>
        <a:off x="640174" y="204658"/>
        <a:ext cx="1636521" cy="835601"/>
      </dsp:txXfrm>
    </dsp:sp>
    <dsp:sp modelId="{C3F2F566-3891-4C7B-9807-00B0A9B6049A}">
      <dsp:nvSpPr>
        <dsp:cNvPr id="0" name=""/>
        <dsp:cNvSpPr/>
      </dsp:nvSpPr>
      <dsp:spPr>
        <a:xfrm>
          <a:off x="1213885" y="1228555"/>
          <a:ext cx="408446" cy="40844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268025" y="1384745"/>
        <a:ext cx="300166" cy="96066"/>
      </dsp:txXfrm>
    </dsp:sp>
    <dsp:sp modelId="{73ECDB83-293F-497F-8062-8BD2074C7D9F}">
      <dsp:nvSpPr>
        <dsp:cNvPr id="0" name=""/>
        <dsp:cNvSpPr/>
      </dsp:nvSpPr>
      <dsp:spPr>
        <a:xfrm>
          <a:off x="319634" y="1667427"/>
          <a:ext cx="2239756" cy="1219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Structural Stigma</a:t>
          </a:r>
          <a:endParaRPr lang="en-US" sz="2400" kern="1200" dirty="0"/>
        </a:p>
      </dsp:txBody>
      <dsp:txXfrm>
        <a:off x="647639" y="1845952"/>
        <a:ext cx="1583746" cy="861992"/>
      </dsp:txXfrm>
    </dsp:sp>
    <dsp:sp modelId="{52AD5D8E-6B37-4506-981A-FC306ECE97E9}">
      <dsp:nvSpPr>
        <dsp:cNvPr id="0" name=""/>
        <dsp:cNvSpPr/>
      </dsp:nvSpPr>
      <dsp:spPr>
        <a:xfrm rot="21589052">
          <a:off x="2329871" y="1315436"/>
          <a:ext cx="561390" cy="395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329871" y="1394657"/>
        <a:ext cx="442842" cy="237097"/>
      </dsp:txXfrm>
    </dsp:sp>
    <dsp:sp modelId="{B81C66CD-D342-4F92-A68E-A3B20288E4E3}">
      <dsp:nvSpPr>
        <dsp:cNvPr id="0" name=""/>
        <dsp:cNvSpPr/>
      </dsp:nvSpPr>
      <dsp:spPr>
        <a:xfrm>
          <a:off x="3070931" y="409704"/>
          <a:ext cx="2391466" cy="2193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Intrapersonal Stigma</a:t>
          </a:r>
          <a:endParaRPr lang="en-US" sz="2400" kern="1200" dirty="0"/>
        </a:p>
      </dsp:txBody>
      <dsp:txXfrm>
        <a:off x="3421153" y="730963"/>
        <a:ext cx="1691022" cy="1551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4" tIns="45547" rIns="91094" bIns="45547" numCol="1" anchor="t" anchorCtr="0" compatLnSpc="1">
            <a:prstTxWarp prst="textNoShape">
              <a:avLst/>
            </a:prstTxWarp>
          </a:bodyPr>
          <a:lstStyle>
            <a:lvl1pPr algn="l" defTabSz="910644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1"/>
            <a:ext cx="3037840" cy="46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4" tIns="45547" rIns="91094" bIns="45547" numCol="1" anchor="t" anchorCtr="0" compatLnSpc="1">
            <a:prstTxWarp prst="textNoShape">
              <a:avLst/>
            </a:prstTxWarp>
          </a:bodyPr>
          <a:lstStyle>
            <a:lvl1pPr algn="r" defTabSz="910644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279"/>
            <a:ext cx="3037840" cy="46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4" tIns="45547" rIns="91094" bIns="45547" numCol="1" anchor="b" anchorCtr="0" compatLnSpc="1">
            <a:prstTxWarp prst="textNoShape">
              <a:avLst/>
            </a:prstTxWarp>
          </a:bodyPr>
          <a:lstStyle>
            <a:lvl1pPr algn="l" defTabSz="910644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772279"/>
            <a:ext cx="3037840" cy="46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4" tIns="45547" rIns="91094" bIns="45547" numCol="1" anchor="b" anchorCtr="0" compatLnSpc="1">
            <a:prstTxWarp prst="textNoShape">
              <a:avLst/>
            </a:prstTxWarp>
          </a:bodyPr>
          <a:lstStyle>
            <a:lvl1pPr algn="r" defTabSz="910644"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EA8066B2-7520-4D2C-8BC7-46593C5469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8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6" tIns="46098" rIns="92196" bIns="46098" numCol="1" anchor="t" anchorCtr="0" compatLnSpc="1">
            <a:prstTxWarp prst="textNoShape">
              <a:avLst/>
            </a:prstTxWarp>
          </a:bodyPr>
          <a:lstStyle>
            <a:lvl1pPr algn="l" defTabSz="921886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1"/>
            <a:ext cx="3037840" cy="46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6" tIns="46098" rIns="92196" bIns="46098" numCol="1" anchor="t" anchorCtr="0" compatLnSpc="1">
            <a:prstTxWarp prst="textNoShape">
              <a:avLst/>
            </a:prstTxWarp>
          </a:bodyPr>
          <a:lstStyle>
            <a:lvl1pPr algn="r" defTabSz="921886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8038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733"/>
            <a:ext cx="5608320" cy="41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6" tIns="46098" rIns="92196" bIns="460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279"/>
            <a:ext cx="3037840" cy="46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6" tIns="46098" rIns="92196" bIns="46098" numCol="1" anchor="b" anchorCtr="0" compatLnSpc="1">
            <a:prstTxWarp prst="textNoShape">
              <a:avLst/>
            </a:prstTxWarp>
          </a:bodyPr>
          <a:lstStyle>
            <a:lvl1pPr algn="l" defTabSz="921886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279"/>
            <a:ext cx="3037840" cy="46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6" tIns="46098" rIns="92196" bIns="46098" numCol="1" anchor="b" anchorCtr="0" compatLnSpc="1">
            <a:prstTxWarp prst="textNoShape">
              <a:avLst/>
            </a:prstTxWarp>
          </a:bodyPr>
          <a:lstStyle>
            <a:lvl1pPr algn="r" defTabSz="921886"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047C47DE-D9ED-44D2-BCFF-F9F0CA41CA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70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transsurvey.org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C47DE-D9ED-44D2-BCFF-F9F0CA41CA7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6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aseline="0" dirty="0" smtClean="0"/>
              <a:t>Metz</a:t>
            </a:r>
          </a:p>
        </p:txBody>
      </p:sp>
    </p:spTree>
    <p:extLst>
      <p:ext uri="{BB962C8B-B14F-4D97-AF65-F5344CB8AC3E}">
        <p14:creationId xmlns:p14="http://schemas.microsoft.com/office/powerpoint/2010/main" val="2853554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aseline="0" dirty="0" smtClean="0"/>
              <a:t>Metz</a:t>
            </a:r>
          </a:p>
        </p:txBody>
      </p:sp>
    </p:spTree>
    <p:extLst>
      <p:ext uri="{BB962C8B-B14F-4D97-AF65-F5344CB8AC3E}">
        <p14:creationId xmlns:p14="http://schemas.microsoft.com/office/powerpoint/2010/main" val="621815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aseline="0" dirty="0" smtClean="0"/>
              <a:t>Weiss</a:t>
            </a:r>
          </a:p>
        </p:txBody>
      </p:sp>
    </p:spTree>
    <p:extLst>
      <p:ext uri="{BB962C8B-B14F-4D97-AF65-F5344CB8AC3E}">
        <p14:creationId xmlns:p14="http://schemas.microsoft.com/office/powerpoint/2010/main" val="2864579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endParaRPr lang="en-US" sz="1600" baseline="0" dirty="0" smtClean="0">
              <a:solidFill>
                <a:srgbClr val="1C1C1C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1226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C47DE-D9ED-44D2-BCFF-F9F0CA41CA7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99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fld id="{06847CAC-4CAC-487B-855E-C90CBF4AE5E5}" type="slidenum">
              <a:rPr lang="en-US">
                <a:latin typeface="Arial" charset="0"/>
              </a:rPr>
              <a:pPr/>
              <a:t>32</a:t>
            </a:fld>
            <a:endParaRPr lang="en-US" dirty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1557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fld id="{06847CAC-4CAC-487B-855E-C90CBF4AE5E5}" type="slidenum">
              <a:rPr lang="en-US">
                <a:latin typeface="Arial" charset="0"/>
              </a:rPr>
              <a:pPr/>
              <a:t>34</a:t>
            </a:fld>
            <a:endParaRPr lang="en-US" dirty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0214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put graphic from this journal/article on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C47DE-D9ED-44D2-BCFF-F9F0CA41CA7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8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28595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Please remove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3832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875" indent="-285721" defTabSz="923832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2885" indent="-228577" defTabSz="923832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039" indent="-228577" defTabSz="923832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193" indent="-228577" defTabSz="923832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347" indent="-228577" algn="ctr" defTabSz="9238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501" indent="-228577" algn="ctr" defTabSz="9238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8655" indent="-228577" algn="ctr" defTabSz="9238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5809" indent="-228577" algn="ctr" defTabSz="9238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ACF2B5DD-D464-4633-8B8D-8898B933FCC3}" type="slidenum">
              <a:rPr lang="en-US" sz="1000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5</a:t>
            </a:fld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28595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Please remove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3832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875" indent="-285721" defTabSz="923832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2885" indent="-228577" defTabSz="923832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039" indent="-228577" defTabSz="923832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193" indent="-228577" defTabSz="923832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347" indent="-228577" algn="ctr" defTabSz="9238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501" indent="-228577" algn="ctr" defTabSz="9238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8655" indent="-228577" algn="ctr" defTabSz="9238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5809" indent="-228577" algn="ctr" defTabSz="9238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ACF2B5DD-D464-4633-8B8D-8898B933FCC3}" type="slidenum">
              <a:rPr lang="en-US" sz="1000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6</a:t>
            </a:fld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5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28595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Please remove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3832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875" indent="-285721" defTabSz="923832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2885" indent="-228577" defTabSz="923832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039" indent="-228577" defTabSz="923832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193" indent="-228577" defTabSz="923832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347" indent="-228577" algn="ctr" defTabSz="9238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501" indent="-228577" algn="ctr" defTabSz="9238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8655" indent="-228577" algn="ctr" defTabSz="9238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5809" indent="-228577" algn="ctr" defTabSz="9238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ACF2B5DD-D464-4633-8B8D-8898B933FCC3}" type="slidenum">
              <a:rPr lang="en-US" sz="1000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7</a:t>
            </a:fld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6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49592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 Narrow" pitchFamily="34" charset="0"/>
              </a:rPr>
              <a:t>UCLA’s William Institute estimate: </a:t>
            </a:r>
            <a:r>
              <a:rPr lang="en-US" sz="1800" b="1" dirty="0" smtClean="0">
                <a:solidFill>
                  <a:srgbClr val="000000"/>
                </a:solidFill>
                <a:latin typeface="Arial Narrow" pitchFamily="34" charset="0"/>
              </a:rPr>
              <a:t>0.6% of US population </a:t>
            </a:r>
            <a:r>
              <a:rPr lang="en-US" sz="1800" dirty="0" smtClean="0">
                <a:solidFill>
                  <a:srgbClr val="000000"/>
                </a:solidFill>
                <a:latin typeface="Arial Narrow" pitchFamily="34" charset="0"/>
              </a:rPr>
              <a:t>(1.4 million people)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 Narrow" pitchFamily="34" charset="0"/>
              </a:rPr>
              <a:t>This is an update to The Williams Institute’s widely accepted estimate five years ago (0.3%)—new estimate drawn from a 2014 CDC telephone health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 Narrow" pitchFamily="34" charset="0"/>
              </a:rPr>
              <a:t>A 2015 NYT article, cited the May 2015 Census Bureau’s analysis of people who changed name and sex with the Social Security Administration since 1936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 Narrow" pitchFamily="34" charset="0"/>
              </a:rPr>
              <a:t>135,367 people have changed their name to one of the opposite gender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 Narrow" pitchFamily="34" charset="0"/>
              </a:rPr>
              <a:t>30,006 also changed their sex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 Narrow" pitchFamily="34" charset="0"/>
              </a:rPr>
              <a:t>65% transgender men, 35% transgender women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 Narrow" pitchFamily="34" charset="0"/>
              </a:rPr>
              <a:t>Surgery no longer required for legal gender change as of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 Narrow" pitchFamily="34" charset="0"/>
                <a:hlinkClick r:id="rId3"/>
              </a:rPr>
              <a:t>www.ustranssurvey.org</a:t>
            </a:r>
            <a:r>
              <a:rPr lang="en-US" sz="1800" dirty="0" smtClean="0">
                <a:solidFill>
                  <a:srgbClr val="000000"/>
                </a:solidFill>
                <a:latin typeface="Arial Narrow" pitchFamily="34" charset="0"/>
              </a:rPr>
              <a:t> launched August, 2015 with over 20,000 respondents; findings will be available in late 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C47DE-D9ED-44D2-BCFF-F9F0CA41CA76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59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C47DE-D9ED-44D2-BCFF-F9F0CA41CA7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8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9F67-9C7B-E145-88A5-9EFC9EBB260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45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8334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7042C-6B39-4747-952E-BC2F801267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76515" y="6649744"/>
            <a:ext cx="2929631" cy="20825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AB198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© 2011 Kaiser Foundation Health Plan, Inc. For internal use only.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AB198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C5AEB-D22D-4ECC-85CE-7A7295071A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8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4213"/>
            <a:ext cx="2057400" cy="2879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4213"/>
            <a:ext cx="6019800" cy="2879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63F92-D287-4F83-A6A0-90E4E97F71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47F74-7AD9-47DF-AB6B-1A1BA654EF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285390" y="6684885"/>
            <a:ext cx="2858610" cy="1731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8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7267-D9C6-4042-AE1C-D95D7C972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2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926E5-81A6-4688-AFE4-F1C7D214A2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36725"/>
            <a:ext cx="4038600" cy="1827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6725"/>
            <a:ext cx="4038600" cy="1827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CEBF7-5369-468E-A8DE-AFE1842827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8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99406-931C-4691-AB9C-0D47F1A154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9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2B7F-1993-46CE-BC52-37AD153D18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1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AFA38-897F-4FE5-83B2-452CBD3C39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0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739CA-D083-4168-87E8-C355498A2A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1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F7700-0D02-4F21-A28C-47DD7FC0BC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9" descr="blue_thi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684213"/>
            <a:ext cx="82296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Content Slide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736725"/>
            <a:ext cx="82296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4419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338638" y="6559532"/>
            <a:ext cx="4667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900" smtClean="0">
                <a:solidFill>
                  <a:srgbClr val="414636"/>
                </a:solidFill>
              </a:defRPr>
            </a:lvl1pPr>
          </a:lstStyle>
          <a:p>
            <a:pPr>
              <a:defRPr/>
            </a:pPr>
            <a:fld id="{68453A4C-F6A9-4173-AC50-34FBEA0690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58" descr="thrive_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464" y="6264003"/>
            <a:ext cx="24542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82" r:id="rId2"/>
    <p:sldLayoutId id="2147483950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5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pitchFamily="34" charset="0"/>
          <a:cs typeface="Arial" charset="0"/>
        </a:defRPr>
      </a:lvl9pPr>
    </p:titleStyle>
    <p:bodyStyle>
      <a:lvl1pPr marL="2857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jpeg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transsurvey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p.org/eastbay/transgend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hyperlink" Target="https://mydoctor.kaiserpermanente.org/ncal/mdo/presentation/healthpromotionpage/index.jsp?promotion=transgendercare" TargetMode="External"/><Relationship Id="rId4" Type="http://schemas.openxmlformats.org/officeDocument/2006/relationships/hyperlink" Target="http://www.kp.org/sanfrancisco/transgender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transhealth.ucsf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7267-D9C6-4042-AE1C-D95D7C97229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7175" y="671985"/>
            <a:ext cx="9107557" cy="4918145"/>
            <a:chOff x="27175" y="671985"/>
            <a:chExt cx="9107557" cy="4918145"/>
          </a:xfrm>
        </p:grpSpPr>
        <p:pic>
          <p:nvPicPr>
            <p:cNvPr id="21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699" r="29559"/>
            <a:stretch>
              <a:fillRect/>
            </a:stretch>
          </p:blipFill>
          <p:spPr bwMode="auto">
            <a:xfrm>
              <a:off x="27175" y="708699"/>
              <a:ext cx="1353907" cy="4881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621" t="11385" r="29601"/>
            <a:stretch>
              <a:fillRect/>
            </a:stretch>
          </p:blipFill>
          <p:spPr bwMode="auto">
            <a:xfrm>
              <a:off x="5258254" y="708699"/>
              <a:ext cx="1353504" cy="432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039" r="63364" b="500"/>
            <a:stretch>
              <a:fillRect/>
            </a:stretch>
          </p:blipFill>
          <p:spPr bwMode="auto">
            <a:xfrm>
              <a:off x="2512403" y="708699"/>
              <a:ext cx="1441221" cy="424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542" t="11572" r="35193"/>
            <a:stretch>
              <a:fillRect/>
            </a:stretch>
          </p:blipFill>
          <p:spPr bwMode="auto">
            <a:xfrm>
              <a:off x="7800487" y="708699"/>
              <a:ext cx="1334245" cy="3897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213" r="30792"/>
            <a:stretch>
              <a:fillRect/>
            </a:stretch>
          </p:blipFill>
          <p:spPr bwMode="auto">
            <a:xfrm>
              <a:off x="6611758" y="708699"/>
              <a:ext cx="1188727" cy="396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507" r="25407"/>
            <a:stretch>
              <a:fillRect/>
            </a:stretch>
          </p:blipFill>
          <p:spPr bwMode="auto">
            <a:xfrm>
              <a:off x="1290598" y="708699"/>
              <a:ext cx="1221805" cy="3974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875" t="-894" r="50619" b="27923"/>
            <a:stretch/>
          </p:blipFill>
          <p:spPr>
            <a:xfrm>
              <a:off x="3941467" y="671985"/>
              <a:ext cx="1326776" cy="2994580"/>
            </a:xfrm>
            <a:prstGeom prst="rect">
              <a:avLst/>
            </a:prstGeom>
          </p:spPr>
        </p:pic>
      </p:grpSp>
      <p:pic>
        <p:nvPicPr>
          <p:cNvPr id="28" name="Picture 6" descr="blue_large_segue_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41" b="208"/>
          <a:stretch>
            <a:fillRect/>
          </a:stretch>
        </p:blipFill>
        <p:spPr bwMode="auto">
          <a:xfrm>
            <a:off x="0" y="3735388"/>
            <a:ext cx="91440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14"/>
          <p:cNvCxnSpPr>
            <a:cxnSpLocks noChangeShapeType="1"/>
          </p:cNvCxnSpPr>
          <p:nvPr/>
        </p:nvCxnSpPr>
        <p:spPr bwMode="auto">
          <a:xfrm flipV="1">
            <a:off x="0" y="3700463"/>
            <a:ext cx="9144000" cy="14287"/>
          </a:xfrm>
          <a:prstGeom prst="lin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3"/>
          <p:cNvSpPr txBox="1">
            <a:spLocks noChangeArrowheads="1"/>
          </p:cNvSpPr>
          <p:nvPr/>
        </p:nvSpPr>
        <p:spPr bwMode="gray">
          <a:xfrm>
            <a:off x="65315" y="3848039"/>
            <a:ext cx="917783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9pPr>
          </a:lstStyle>
          <a:p>
            <a:r>
              <a:rPr lang="en-US" altLang="en-US" kern="0" dirty="0" smtClean="0">
                <a:solidFill>
                  <a:schemeClr val="bg1"/>
                </a:solidFill>
              </a:rPr>
              <a:t>Providing Care to LGBTQ Patients</a:t>
            </a:r>
            <a:br>
              <a:rPr lang="en-US" altLang="en-US" kern="0" dirty="0" smtClean="0">
                <a:solidFill>
                  <a:schemeClr val="bg1"/>
                </a:solidFill>
              </a:rPr>
            </a:br>
            <a:r>
              <a:rPr lang="en-US" altLang="en-US" sz="2200" i="1" kern="0" dirty="0" smtClean="0">
                <a:solidFill>
                  <a:schemeClr val="bg1"/>
                </a:solidFill>
              </a:rPr>
              <a:t>Erica M. Metz, MD</a:t>
            </a:r>
          </a:p>
          <a:p>
            <a:r>
              <a:rPr lang="en-US" altLang="en-US" sz="2000" b="0" i="1" kern="0" dirty="0" smtClean="0">
                <a:solidFill>
                  <a:schemeClr val="bg1"/>
                </a:solidFill>
              </a:rPr>
              <a:t>Regional Medical Director for Transgender Health, Kaiser Permanente NCAL</a:t>
            </a:r>
            <a:r>
              <a:rPr lang="en-US" altLang="en-US" sz="2400" b="0" i="1" kern="0" dirty="0" smtClean="0">
                <a:solidFill>
                  <a:schemeClr val="bg1"/>
                </a:solidFill>
              </a:rPr>
              <a:t/>
            </a:r>
            <a:br>
              <a:rPr lang="en-US" altLang="en-US" sz="2400" b="0" i="1" kern="0" dirty="0" smtClean="0">
                <a:solidFill>
                  <a:schemeClr val="bg1"/>
                </a:solidFill>
              </a:rPr>
            </a:br>
            <a:r>
              <a:rPr lang="en-US" altLang="en-US" sz="2400" b="0" i="1" kern="0" dirty="0" smtClean="0">
                <a:solidFill>
                  <a:schemeClr val="bg1"/>
                </a:solidFill>
              </a:rPr>
              <a:t/>
            </a:r>
            <a:br>
              <a:rPr lang="en-US" altLang="en-US" sz="2400" b="0" i="1" kern="0" dirty="0" smtClean="0">
                <a:solidFill>
                  <a:schemeClr val="bg1"/>
                </a:solidFill>
              </a:rPr>
            </a:br>
            <a:r>
              <a:rPr lang="en-US" altLang="en-US" sz="2000" i="1" kern="0" dirty="0" smtClean="0">
                <a:solidFill>
                  <a:schemeClr val="bg1"/>
                </a:solidFill>
              </a:rPr>
              <a:t>San Francisco Asthma Network Forum</a:t>
            </a:r>
            <a:r>
              <a:rPr lang="en-US" altLang="en-US" sz="1800" b="0" i="1" kern="0" dirty="0" smtClean="0">
                <a:solidFill>
                  <a:schemeClr val="bg1"/>
                </a:solidFill>
              </a:rPr>
              <a:t/>
            </a:r>
            <a:br>
              <a:rPr lang="en-US" altLang="en-US" sz="1800" b="0" i="1" kern="0" dirty="0" smtClean="0">
                <a:solidFill>
                  <a:schemeClr val="bg1"/>
                </a:solidFill>
              </a:rPr>
            </a:br>
            <a:r>
              <a:rPr lang="en-US" altLang="en-US" sz="1800" b="0" i="1" kern="0" dirty="0" smtClean="0">
                <a:solidFill>
                  <a:schemeClr val="bg1"/>
                </a:solidFill>
              </a:rPr>
              <a:t>September 30, 2016</a:t>
            </a:r>
            <a:endParaRPr lang="en-US" altLang="en-US" sz="1800" b="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8194"/>
            <a:ext cx="8229600" cy="563231"/>
          </a:xfrm>
        </p:spPr>
        <p:txBody>
          <a:bodyPr/>
          <a:lstStyle/>
          <a:p>
            <a:r>
              <a:rPr lang="en-US" dirty="0" smtClean="0"/>
              <a:t>How many LGBT people are there?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0CEBF7-5369-468E-A8DE-AFE1842827B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363" y="1560584"/>
            <a:ext cx="5320514" cy="4228850"/>
          </a:xfrm>
        </p:spPr>
        <p:txBody>
          <a:bodyPr/>
          <a:lstStyle/>
          <a:p>
            <a:r>
              <a:rPr lang="en-US" dirty="0" smtClean="0"/>
              <a:t>Gallup </a:t>
            </a:r>
            <a:r>
              <a:rPr lang="en-US" dirty="0"/>
              <a:t>Daily tracking </a:t>
            </a:r>
            <a:r>
              <a:rPr lang="en-US" dirty="0" smtClean="0"/>
              <a:t>survey: “</a:t>
            </a:r>
            <a:r>
              <a:rPr lang="en-US" dirty="0"/>
              <a:t>Do you, personally, identify as lesbian, gay, bisexual, or transgender</a:t>
            </a:r>
            <a:r>
              <a:rPr lang="en-US" dirty="0" smtClean="0"/>
              <a:t>?”</a:t>
            </a:r>
          </a:p>
          <a:p>
            <a:r>
              <a:rPr lang="en-US" dirty="0" smtClean="0"/>
              <a:t>US: 3.8% are LGBT, 29% are raising children</a:t>
            </a:r>
          </a:p>
          <a:p>
            <a:r>
              <a:rPr lang="en-US" dirty="0"/>
              <a:t>5.56 same sex couples per 1k </a:t>
            </a:r>
            <a:r>
              <a:rPr lang="en-US" dirty="0" smtClean="0"/>
              <a:t>households</a:t>
            </a:r>
          </a:p>
          <a:p>
            <a:r>
              <a:rPr lang="en-US" dirty="0" smtClean="0"/>
              <a:t>CA: 4.6%, 30% raising children, 7.8 couples/1k households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74" y="2292350"/>
            <a:ext cx="2417215" cy="2417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476" y="5913201"/>
            <a:ext cx="744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Same-sex </a:t>
            </a:r>
            <a:r>
              <a:rPr lang="en-US" sz="1200" b="1" dirty="0"/>
              <a:t>Couple and LGBT Demographic Data Interactive</a:t>
            </a:r>
            <a:r>
              <a:rPr lang="en-US" sz="1200" dirty="0"/>
              <a:t>. (May 2016). </a:t>
            </a:r>
            <a:endParaRPr lang="en-US" sz="1200" dirty="0" smtClean="0"/>
          </a:p>
          <a:p>
            <a:r>
              <a:rPr lang="en-US" sz="1200" dirty="0" smtClean="0"/>
              <a:t>Los </a:t>
            </a:r>
            <a:r>
              <a:rPr lang="en-US" sz="1200" dirty="0"/>
              <a:t>Angeles, CA: The Williams Institute, UCLA School of Law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Link: http</a:t>
            </a:r>
            <a:r>
              <a:rPr lang="en-US" sz="1200" dirty="0"/>
              <a:t>://williamsinstitute.law.ucla.edu/visualization/lgbt-stats</a:t>
            </a:r>
          </a:p>
        </p:txBody>
      </p:sp>
    </p:spTree>
    <p:extLst>
      <p:ext uri="{BB962C8B-B14F-4D97-AF65-F5344CB8AC3E}">
        <p14:creationId xmlns:p14="http://schemas.microsoft.com/office/powerpoint/2010/main" val="30957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7267-D9C6-4042-AE1C-D95D7C97229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0823" y="2786592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/>
              </a:rPr>
              <a:t>UCLA’s William Institute estimate: </a:t>
            </a:r>
            <a:r>
              <a:rPr lang="en-US" sz="2400" b="1" dirty="0" smtClean="0">
                <a:solidFill>
                  <a:srgbClr val="000000"/>
                </a:solidFill>
                <a:cs typeface="Arial"/>
              </a:rPr>
              <a:t>0.6% of US population </a:t>
            </a:r>
            <a:r>
              <a:rPr lang="en-US" sz="2400" dirty="0" smtClean="0">
                <a:solidFill>
                  <a:srgbClr val="000000"/>
                </a:solidFill>
                <a:cs typeface="Arial"/>
              </a:rPr>
              <a:t>(1.4 million)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May 2015 Census Bureau’s analysis of name change since 1936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135,367 people changed name to opposite gender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30,006 also changed their sex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65% transgender men, 35% transgender women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Surgery no longer required for legal gender change as of </a:t>
            </a:r>
            <a:r>
              <a:rPr lang="en-US" sz="2400" dirty="0" smtClean="0">
                <a:solidFill>
                  <a:srgbClr val="000000"/>
                </a:solidFill>
                <a:cs typeface="Arial"/>
              </a:rPr>
              <a:t>2013</a:t>
            </a:r>
          </a:p>
          <a:p>
            <a:pPr lvl="1"/>
            <a:endParaRPr lang="en-US" sz="120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/>
              </a:rPr>
              <a:t>Kaiser Permanente NCAL employee survey: 2% self-identify as transgender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lvl="1"/>
            <a:endParaRPr lang="en-US" sz="24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23" y="6477000"/>
            <a:ext cx="52841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  <a:cs typeface="Arial"/>
              </a:rPr>
              <a:t>Link: </a:t>
            </a:r>
            <a:r>
              <a:rPr lang="en-US" sz="1050" dirty="0">
                <a:solidFill>
                  <a:srgbClr val="000000"/>
                </a:solidFill>
                <a:cs typeface="Arial"/>
              </a:rPr>
              <a:t>http://www.nytimes.com/2016/07/01/health/transgender-population.html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551962"/>
            <a:ext cx="8534400" cy="4801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/>
              <a:t>How Many Transgender People Are There?</a:t>
            </a:r>
            <a:endParaRPr lang="en-US" sz="28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33616"/>
            <a:ext cx="8359072" cy="139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8194"/>
            <a:ext cx="8229600" cy="563231"/>
          </a:xfrm>
        </p:spPr>
        <p:txBody>
          <a:bodyPr/>
          <a:lstStyle/>
          <a:p>
            <a:r>
              <a:rPr lang="en-US" dirty="0" smtClean="0"/>
              <a:t>Effects of Stigma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7267-D9C6-4042-AE1C-D95D7C97229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791897"/>
              </p:ext>
            </p:extLst>
          </p:nvPr>
        </p:nvGraphicFramePr>
        <p:xfrm>
          <a:off x="457200" y="1736725"/>
          <a:ext cx="8229600" cy="2924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7101" y="4425747"/>
            <a:ext cx="3596523" cy="21337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686460">
            <a:off x="6498098" y="4252690"/>
            <a:ext cx="691130" cy="7216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1461" y="2206333"/>
            <a:ext cx="2133785" cy="21337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95368" y="2980243"/>
            <a:ext cx="1345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Stress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7147" y="4873339"/>
            <a:ext cx="1796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Inequities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and Health Disparities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7949" y="3043716"/>
            <a:ext cx="566977" cy="3962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4762" y="6073668"/>
            <a:ext cx="25031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Hatzenbeuler</a:t>
            </a:r>
            <a:r>
              <a:rPr lang="en-US" sz="1100" dirty="0" smtClean="0"/>
              <a:t>, ML, Link BG. Introduction to the special issue on structural stigma and health. </a:t>
            </a:r>
            <a:r>
              <a:rPr lang="en-US" sz="1100" dirty="0" err="1" smtClean="0"/>
              <a:t>Soc</a:t>
            </a:r>
            <a:r>
              <a:rPr lang="en-US" sz="1100" dirty="0" smtClean="0"/>
              <a:t> </a:t>
            </a:r>
            <a:r>
              <a:rPr lang="en-US" sz="1100" dirty="0" err="1" smtClean="0"/>
              <a:t>Sci</a:t>
            </a:r>
            <a:r>
              <a:rPr lang="en-US" sz="1100" dirty="0" smtClean="0"/>
              <a:t> Med 2014; Feb 103: 1-6.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856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8194"/>
            <a:ext cx="8229600" cy="563231"/>
          </a:xfrm>
        </p:spPr>
        <p:txBody>
          <a:bodyPr/>
          <a:lstStyle/>
          <a:p>
            <a:r>
              <a:rPr lang="en-US" dirty="0" err="1" smtClean="0"/>
              <a:t>Intersectionality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1286"/>
            <a:ext cx="4351668" cy="28982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7267-D9C6-4042-AE1C-D95D7C97229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91636" y="959809"/>
            <a:ext cx="47055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Race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Class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Gender Identity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Sexual Orientation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Age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Religious background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Level of education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Culture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Housing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Legal status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Mental and physical health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Native language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02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51962"/>
            <a:ext cx="8534400" cy="4801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/>
              <a:t>Why Focus on this Population?</a:t>
            </a:r>
            <a:endParaRPr lang="en-US" sz="28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7267-D9C6-4042-AE1C-D95D7C97229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00555" y="1460698"/>
            <a:ext cx="8534400" cy="4949952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ncreased visibility and awareness, more patients “out”</a:t>
            </a:r>
          </a:p>
          <a:p>
            <a:r>
              <a:rPr lang="en-US" dirty="0" smtClean="0"/>
              <a:t>Medically underserved and at risk</a:t>
            </a:r>
          </a:p>
          <a:p>
            <a:pPr lvl="1"/>
            <a:r>
              <a:rPr lang="en-US" dirty="0" smtClean="0"/>
              <a:t>19% report being </a:t>
            </a:r>
            <a:r>
              <a:rPr lang="en-US" b="1" dirty="0" smtClean="0"/>
              <a:t>refused care</a:t>
            </a:r>
            <a:r>
              <a:rPr lang="en-US" dirty="0" smtClean="0"/>
              <a:t>; high levels of </a:t>
            </a:r>
            <a:r>
              <a:rPr lang="en-US" b="1" dirty="0" smtClean="0"/>
              <a:t>postponing care </a:t>
            </a:r>
            <a:r>
              <a:rPr lang="en-US" dirty="0" smtClean="0"/>
              <a:t>due to fear of discrimination or inability to pay (less likely to be insured)</a:t>
            </a:r>
          </a:p>
          <a:p>
            <a:pPr lvl="1"/>
            <a:r>
              <a:rPr lang="en-US" dirty="0" smtClean="0"/>
              <a:t>Highest rates of </a:t>
            </a:r>
            <a:r>
              <a:rPr lang="en-US" b="1" dirty="0" smtClean="0"/>
              <a:t>tobacco, alcohol and drug </a:t>
            </a:r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MSM and transwomen at high risk of </a:t>
            </a:r>
            <a:r>
              <a:rPr lang="en-US" b="1" dirty="0" smtClean="0"/>
              <a:t>HIV</a:t>
            </a:r>
            <a:r>
              <a:rPr lang="en-US" dirty="0" smtClean="0"/>
              <a:t> infection, particularly people of color</a:t>
            </a:r>
          </a:p>
          <a:p>
            <a:pPr lvl="1"/>
            <a:r>
              <a:rPr lang="en-US" dirty="0" smtClean="0"/>
              <a:t>High rates of </a:t>
            </a:r>
            <a:r>
              <a:rPr lang="en-US" b="1" dirty="0" smtClean="0"/>
              <a:t>homelessness</a:t>
            </a:r>
            <a:r>
              <a:rPr lang="en-US" dirty="0" smtClean="0"/>
              <a:t> (20-40% of homeless youth are LGBT)</a:t>
            </a:r>
          </a:p>
          <a:p>
            <a:pPr lvl="1"/>
            <a:r>
              <a:rPr lang="en-US" dirty="0" smtClean="0"/>
              <a:t>Nearly 50% of transwomen in one study reported using </a:t>
            </a:r>
            <a:r>
              <a:rPr lang="en-US" b="1" dirty="0" smtClean="0"/>
              <a:t>hormones not prescribed </a:t>
            </a:r>
            <a:r>
              <a:rPr lang="en-US" dirty="0" smtClean="0"/>
              <a:t>by a physician</a:t>
            </a:r>
          </a:p>
          <a:p>
            <a:pPr lvl="1"/>
            <a:r>
              <a:rPr lang="en-US" dirty="0" smtClean="0"/>
              <a:t>50% of transgender people report needing to </a:t>
            </a:r>
            <a:r>
              <a:rPr lang="en-US" b="1" dirty="0" smtClean="0"/>
              <a:t>educate their doctor </a:t>
            </a:r>
            <a:r>
              <a:rPr lang="en-US" dirty="0" smtClean="0"/>
              <a:t>about how to care for them</a:t>
            </a:r>
          </a:p>
          <a:p>
            <a:pPr lvl="1"/>
            <a:r>
              <a:rPr lang="en-US" dirty="0" smtClean="0"/>
              <a:t>Elderly LGBT patients have more </a:t>
            </a:r>
            <a:r>
              <a:rPr lang="en-US" b="1" dirty="0" smtClean="0"/>
              <a:t>isolation</a:t>
            </a:r>
            <a:r>
              <a:rPr lang="en-US" dirty="0" smtClean="0"/>
              <a:t>, fewer family supports and a lack of social services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34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1294"/>
            <a:ext cx="8229600" cy="480131"/>
          </a:xfrm>
        </p:spPr>
        <p:txBody>
          <a:bodyPr/>
          <a:lstStyle/>
          <a:p>
            <a:r>
              <a:rPr lang="en-US" sz="2800" dirty="0"/>
              <a:t>Why Focus on this Population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6332"/>
            <a:ext cx="8229600" cy="6023187"/>
          </a:xfrm>
        </p:spPr>
        <p:txBody>
          <a:bodyPr/>
          <a:lstStyle/>
          <a:p>
            <a:r>
              <a:rPr lang="en-US" dirty="0"/>
              <a:t>High rates of suicidality and mental health disparities</a:t>
            </a:r>
            <a:endParaRPr lang="en-US" b="1" dirty="0"/>
          </a:p>
          <a:p>
            <a:pPr lvl="1"/>
            <a:r>
              <a:rPr lang="en-US" dirty="0" smtClean="0"/>
              <a:t>LGBT youth </a:t>
            </a:r>
            <a:r>
              <a:rPr lang="en-US" b="1" dirty="0" smtClean="0"/>
              <a:t>2-3x</a:t>
            </a:r>
            <a:r>
              <a:rPr lang="en-US" dirty="0" smtClean="0"/>
              <a:t> more likely to commit suicide</a:t>
            </a:r>
          </a:p>
          <a:p>
            <a:pPr lvl="1"/>
            <a:r>
              <a:rPr lang="en-US" dirty="0"/>
              <a:t>Dane County Survey: </a:t>
            </a:r>
            <a:r>
              <a:rPr lang="en-US" b="1" dirty="0"/>
              <a:t>17%</a:t>
            </a:r>
            <a:r>
              <a:rPr lang="en-US" dirty="0"/>
              <a:t> of transgender teens with h/o suicide attempt vs 3% of </a:t>
            </a:r>
            <a:r>
              <a:rPr lang="en-US" dirty="0" smtClean="0"/>
              <a:t>non-trans</a:t>
            </a:r>
            <a:endParaRPr lang="en-US" dirty="0"/>
          </a:p>
          <a:p>
            <a:pPr lvl="1"/>
            <a:r>
              <a:rPr lang="en-US" dirty="0"/>
              <a:t>National Transgender Discrimination Survey found </a:t>
            </a:r>
            <a:r>
              <a:rPr lang="en-US" b="1" dirty="0"/>
              <a:t>41%</a:t>
            </a:r>
            <a:r>
              <a:rPr lang="en-US" dirty="0"/>
              <a:t> of respondents had attempted suicide</a:t>
            </a:r>
          </a:p>
          <a:p>
            <a:pPr lvl="1"/>
            <a:r>
              <a:rPr lang="en-US" b="1" dirty="0"/>
              <a:t>54%</a:t>
            </a:r>
            <a:r>
              <a:rPr lang="en-US" dirty="0"/>
              <a:t> </a:t>
            </a:r>
            <a:r>
              <a:rPr lang="en-US" dirty="0" smtClean="0"/>
              <a:t>of transgender people reported </a:t>
            </a:r>
            <a:r>
              <a:rPr lang="en-US" dirty="0"/>
              <a:t>having depression symptoms; </a:t>
            </a:r>
            <a:r>
              <a:rPr lang="en-US" dirty="0" smtClean="0"/>
              <a:t>LGB people </a:t>
            </a:r>
            <a:r>
              <a:rPr lang="en-US" b="1" dirty="0" smtClean="0"/>
              <a:t>13%</a:t>
            </a:r>
            <a:r>
              <a:rPr lang="en-US" dirty="0" smtClean="0"/>
              <a:t>, significantly higher than the </a:t>
            </a:r>
            <a:r>
              <a:rPr lang="en-US" dirty="0"/>
              <a:t>general </a:t>
            </a:r>
            <a:r>
              <a:rPr lang="en-US" dirty="0" smtClean="0"/>
              <a:t>population (6.6%)</a:t>
            </a:r>
          </a:p>
          <a:p>
            <a:r>
              <a:rPr lang="en-US" dirty="0" smtClean="0">
                <a:solidFill>
                  <a:srgbClr val="000000"/>
                </a:solidFill>
                <a:hlinkClick r:id="rId2"/>
              </a:rPr>
              <a:t>www.ustranssurvey.org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launched Aug, 2015 -- 20,000 respondents 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lvl="1">
              <a:buFont typeface="Wingdings" pitchFamily="2" charset="2"/>
              <a:buChar char="§"/>
            </a:pPr>
            <a:r>
              <a:rPr lang="en-US" sz="2400" dirty="0"/>
              <a:t>Treatment leading to increased gender congruency results in reduction of medical and psychiatric comorbidities and improvements in well-being and social functioning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7267-D9C6-4042-AE1C-D95D7C97229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3500"/>
            <a:ext cx="8211095" cy="43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1.tif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5579"/>
            <a:ext cx="2095246" cy="42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07" y="281657"/>
            <a:ext cx="45100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Placeholder 12"/>
          <p:cNvSpPr>
            <a:spLocks noGrp="1"/>
          </p:cNvSpPr>
          <p:nvPr>
            <p:ph type="body" sz="half" idx="4294967295"/>
          </p:nvPr>
        </p:nvSpPr>
        <p:spPr>
          <a:xfrm>
            <a:off x="4235450" y="6056313"/>
            <a:ext cx="4908550" cy="3571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aseline="30000" dirty="0" smtClean="0">
                <a:latin typeface="Helvetica" pitchFamily="34" charset="0"/>
                <a:cs typeface="Helvetica" pitchFamily="34" charset="0"/>
              </a:rPr>
              <a:t>Lambda Legal, 2010,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baseline="30000" dirty="0" smtClean="0">
                <a:latin typeface="Helvetica" pitchFamily="34" charset="0"/>
                <a:cs typeface="Helvetica" pitchFamily="34" charset="0"/>
              </a:rPr>
              <a:t>New York.  Available at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baseline="30000" dirty="0" smtClean="0">
                <a:latin typeface="Helvetica" pitchFamily="34" charset="0"/>
                <a:cs typeface="Helvetica" pitchFamily="34" charset="0"/>
              </a:rPr>
              <a:t>www.lambdalegal.org/health-care-report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AFA38-897F-4FE5-83B2-452CBD3C39F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8194"/>
            <a:ext cx="8229600" cy="563231"/>
          </a:xfrm>
        </p:spPr>
        <p:txBody>
          <a:bodyPr/>
          <a:lstStyle/>
          <a:p>
            <a:r>
              <a:rPr lang="en-US" dirty="0" smtClean="0"/>
              <a:t>Smoking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39" y="1388768"/>
            <a:ext cx="7942333" cy="5339923"/>
          </a:xfrm>
        </p:spPr>
        <p:txBody>
          <a:bodyPr/>
          <a:lstStyle/>
          <a:p>
            <a:r>
              <a:rPr lang="en-US" dirty="0" smtClean="0"/>
              <a:t>2004 </a:t>
            </a:r>
            <a:r>
              <a:rPr lang="en-US" dirty="0"/>
              <a:t>California </a:t>
            </a:r>
            <a:r>
              <a:rPr lang="en-US" dirty="0" smtClean="0"/>
              <a:t>tobacco use survey:</a:t>
            </a:r>
          </a:p>
          <a:p>
            <a:pPr lvl="1"/>
            <a:r>
              <a:rPr lang="en-US" dirty="0" smtClean="0"/>
              <a:t>lesbian </a:t>
            </a:r>
            <a:r>
              <a:rPr lang="en-US" dirty="0"/>
              <a:t>women </a:t>
            </a:r>
            <a:r>
              <a:rPr lang="en-US" dirty="0" smtClean="0"/>
              <a:t>70</a:t>
            </a:r>
            <a:r>
              <a:rPr lang="en-US" dirty="0"/>
              <a:t>% more likely to smoke than other </a:t>
            </a:r>
            <a:r>
              <a:rPr lang="en-US" dirty="0" smtClean="0"/>
              <a:t>women</a:t>
            </a:r>
          </a:p>
          <a:p>
            <a:pPr lvl="1"/>
            <a:r>
              <a:rPr lang="en-US" dirty="0" smtClean="0"/>
              <a:t>gay </a:t>
            </a:r>
            <a:r>
              <a:rPr lang="en-US" dirty="0"/>
              <a:t>men were </a:t>
            </a:r>
            <a:r>
              <a:rPr lang="en-US" dirty="0" smtClean="0"/>
              <a:t>50</a:t>
            </a:r>
            <a:r>
              <a:rPr lang="en-US" dirty="0"/>
              <a:t>% more likely to smoke than other </a:t>
            </a:r>
            <a:r>
              <a:rPr lang="en-US" dirty="0" smtClean="0"/>
              <a:t>men </a:t>
            </a:r>
          </a:p>
          <a:p>
            <a:r>
              <a:rPr lang="en-US" dirty="0" smtClean="0"/>
              <a:t>The </a:t>
            </a:r>
            <a:r>
              <a:rPr lang="en-US" dirty="0"/>
              <a:t>LGBT National Tobacco Control Network estimates that the LGBT community is 50% to 200% more likely than others to be addicted to </a:t>
            </a:r>
            <a:r>
              <a:rPr lang="en-US" dirty="0" smtClean="0"/>
              <a:t>tobacco</a:t>
            </a:r>
          </a:p>
          <a:p>
            <a:r>
              <a:rPr lang="en-US" dirty="0" smtClean="0"/>
              <a:t>Bisexuals with highest rates on state surveys (&gt;30%)</a:t>
            </a:r>
            <a:endParaRPr lang="en-US" dirty="0"/>
          </a:p>
          <a:p>
            <a:r>
              <a:rPr lang="en-US" dirty="0"/>
              <a:t>LGBT </a:t>
            </a:r>
            <a:r>
              <a:rPr lang="en-US" dirty="0" smtClean="0"/>
              <a:t>adolescents: 47% </a:t>
            </a:r>
            <a:r>
              <a:rPr lang="en-US" dirty="0"/>
              <a:t>of females and </a:t>
            </a:r>
            <a:r>
              <a:rPr lang="en-US" dirty="0" smtClean="0"/>
              <a:t>36.7% </a:t>
            </a:r>
            <a:r>
              <a:rPr lang="en-US" dirty="0"/>
              <a:t>of males reporting same-sex attraction or behavior </a:t>
            </a:r>
            <a:r>
              <a:rPr lang="en-US" dirty="0" smtClean="0"/>
              <a:t>smoked (compared to </a:t>
            </a:r>
            <a:r>
              <a:rPr lang="en-US" dirty="0"/>
              <a:t>29</a:t>
            </a:r>
            <a:r>
              <a:rPr lang="en-US" dirty="0" smtClean="0"/>
              <a:t>%)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0CEBF7-5369-468E-A8DE-AFE1842827B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8194"/>
            <a:ext cx="8229600" cy="563231"/>
          </a:xfrm>
        </p:spPr>
        <p:txBody>
          <a:bodyPr/>
          <a:lstStyle/>
          <a:p>
            <a:r>
              <a:rPr lang="en-US" dirty="0" smtClean="0"/>
              <a:t>Factors affecting tobacco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8" y="1570114"/>
            <a:ext cx="7866133" cy="2182136"/>
          </a:xfrm>
        </p:spPr>
        <p:txBody>
          <a:bodyPr/>
          <a:lstStyle/>
          <a:p>
            <a:r>
              <a:rPr lang="en-US" dirty="0" smtClean="0"/>
              <a:t>High stress related to stigma and discrimination</a:t>
            </a:r>
          </a:p>
          <a:p>
            <a:r>
              <a:rPr lang="en-US" dirty="0" smtClean="0"/>
              <a:t>Bar culture (social bonding, safe spaces)</a:t>
            </a:r>
          </a:p>
          <a:p>
            <a:r>
              <a:rPr lang="en-US" dirty="0" smtClean="0"/>
              <a:t>Lack of access to health care and treatment</a:t>
            </a:r>
          </a:p>
          <a:p>
            <a:r>
              <a:rPr lang="en-US" dirty="0" smtClean="0"/>
              <a:t>Tobacco industry targeting, “normalizing” in ads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0CEBF7-5369-468E-A8DE-AFE1842827B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40" y="3965266"/>
            <a:ext cx="6953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fld id="{26466FAE-1ECE-4792-8935-8D42F4A5365C}" type="slidenum">
              <a:rPr lang="en-US">
                <a:solidFill>
                  <a:srgbClr val="414636"/>
                </a:solidFill>
              </a:rPr>
              <a:pPr/>
              <a:t>19</a:t>
            </a:fld>
            <a:endParaRPr lang="en-US" dirty="0">
              <a:solidFill>
                <a:srgbClr val="414636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1962"/>
            <a:ext cx="8229600" cy="48013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Objectives</a:t>
            </a:r>
          </a:p>
        </p:txBody>
      </p:sp>
      <p:sp>
        <p:nvSpPr>
          <p:cNvPr id="1582083" name="Rectangle 3"/>
          <p:cNvSpPr>
            <a:spLocks noChangeArrowheads="1"/>
          </p:cNvSpPr>
          <p:nvPr/>
        </p:nvSpPr>
        <p:spPr bwMode="gray">
          <a:xfrm>
            <a:off x="542925" y="1825625"/>
            <a:ext cx="8039100" cy="7889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1582084" name="Text Box 4"/>
          <p:cNvSpPr txBox="1">
            <a:spLocks noChangeArrowheads="1"/>
          </p:cNvSpPr>
          <p:nvPr/>
        </p:nvSpPr>
        <p:spPr bwMode="gray">
          <a:xfrm>
            <a:off x="761999" y="1866176"/>
            <a:ext cx="7654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1. </a:t>
            </a:r>
            <a:r>
              <a:rPr lang="en-US" sz="2200" b="1" dirty="0">
                <a:solidFill>
                  <a:schemeClr val="bg1"/>
                </a:solidFill>
              </a:rPr>
              <a:t>Become familiar with definitions and terminology related to sexual orientation and gender </a:t>
            </a:r>
            <a:r>
              <a:rPr lang="en-US" sz="2200" b="1" dirty="0" smtClean="0">
                <a:solidFill>
                  <a:schemeClr val="bg1"/>
                </a:solidFill>
              </a:rPr>
              <a:t>identity.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582085" name="Rectangle 5"/>
          <p:cNvSpPr>
            <a:spLocks noChangeArrowheads="1"/>
          </p:cNvSpPr>
          <p:nvPr/>
        </p:nvSpPr>
        <p:spPr bwMode="gray">
          <a:xfrm>
            <a:off x="542925" y="2680512"/>
            <a:ext cx="8039100" cy="7889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1582086" name="Text Box 6"/>
          <p:cNvSpPr txBox="1">
            <a:spLocks noChangeArrowheads="1"/>
          </p:cNvSpPr>
          <p:nvPr/>
        </p:nvSpPr>
        <p:spPr bwMode="gray">
          <a:xfrm>
            <a:off x="762000" y="2721062"/>
            <a:ext cx="7010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2. </a:t>
            </a:r>
            <a:r>
              <a:rPr lang="en-US" sz="2200" b="1" dirty="0">
                <a:solidFill>
                  <a:schemeClr val="bg1"/>
                </a:solidFill>
              </a:rPr>
              <a:t>Examine health care disparities that may affect LGBTQ patients and strategies to reduce them 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82087" name="Rectangle 7"/>
          <p:cNvSpPr>
            <a:spLocks noChangeArrowheads="1"/>
          </p:cNvSpPr>
          <p:nvPr/>
        </p:nvSpPr>
        <p:spPr bwMode="gray">
          <a:xfrm>
            <a:off x="542925" y="3549073"/>
            <a:ext cx="8039100" cy="7874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1582088" name="Text Box 8"/>
          <p:cNvSpPr txBox="1">
            <a:spLocks noChangeArrowheads="1"/>
          </p:cNvSpPr>
          <p:nvPr/>
        </p:nvSpPr>
        <p:spPr bwMode="gray">
          <a:xfrm>
            <a:off x="762000" y="3588830"/>
            <a:ext cx="7010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3. </a:t>
            </a:r>
            <a:r>
              <a:rPr lang="en-US" sz="2200" b="1" dirty="0">
                <a:solidFill>
                  <a:schemeClr val="bg1"/>
                </a:solidFill>
              </a:rPr>
              <a:t>Develop skills to provide sensitive and respectful care to LGBTQ patients</a:t>
            </a:r>
            <a:r>
              <a:rPr lang="en-US" sz="2200" b="1" dirty="0" smtClean="0">
                <a:solidFill>
                  <a:schemeClr val="bg1"/>
                </a:solidFill>
              </a:rPr>
              <a:t>.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582092" name="Text Box 12"/>
          <p:cNvSpPr txBox="1">
            <a:spLocks noChangeArrowheads="1"/>
          </p:cNvSpPr>
          <p:nvPr/>
        </p:nvSpPr>
        <p:spPr bwMode="gray">
          <a:xfrm>
            <a:off x="762000" y="5246684"/>
            <a:ext cx="701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bg1"/>
                </a:solidFill>
              </a:rPr>
              <a:t>Fifth Agenda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gray">
          <a:xfrm>
            <a:off x="552450" y="4417939"/>
            <a:ext cx="8039100" cy="7889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4438943"/>
            <a:ext cx="7419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4. </a:t>
            </a:r>
            <a:r>
              <a:rPr lang="en-US" sz="2200" b="1" dirty="0" smtClean="0">
                <a:solidFill>
                  <a:schemeClr val="bg1"/>
                </a:solidFill>
              </a:rPr>
              <a:t>Learn the basics of hormonal, surgical and preventive care for transgender patients. 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754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8194"/>
            <a:ext cx="8229600" cy="563231"/>
          </a:xfrm>
        </p:spPr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6725"/>
            <a:ext cx="8229600" cy="923330"/>
          </a:xfrm>
        </p:spPr>
        <p:txBody>
          <a:bodyPr/>
          <a:lstStyle/>
          <a:p>
            <a:r>
              <a:rPr lang="en-US" dirty="0" smtClean="0"/>
              <a:t>No financial relationships</a:t>
            </a:r>
          </a:p>
          <a:p>
            <a:r>
              <a:rPr lang="en-US" dirty="0" smtClean="0"/>
              <a:t>Will discuss FDA off-label treatments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7267-D9C6-4042-AE1C-D95D7C97229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571500" y="1242725"/>
            <a:ext cx="4057650" cy="700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51962"/>
            <a:ext cx="8534400" cy="4801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/>
              <a:t>Build Trust| </a:t>
            </a:r>
            <a:r>
              <a:rPr lang="en-US" sz="2800" b="0" i="1" kern="0" dirty="0" smtClean="0"/>
              <a:t>Key Principles</a:t>
            </a:r>
            <a:endParaRPr lang="en-US" sz="2800" kern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AFA38-897F-4FE5-83B2-452CBD3C39F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805363" y="1242725"/>
            <a:ext cx="4057650" cy="700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1242725"/>
            <a:ext cx="40576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Self-Designation &amp; Use Inclusive Language</a:t>
            </a:r>
          </a:p>
          <a:p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Avoid assumptions about sexual orientation and gender identity based on appearance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Use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preferred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name (regardless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of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legal name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on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medical record)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If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you are unsure how to address ask, “How would you like to be called?” or “What are your pronouns?”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If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you make a mistake, apologize and correct yourself promptly, and refrain from making an excuse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1550" y="1242725"/>
            <a:ext cx="4057650" cy="527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Respectful</a:t>
            </a:r>
          </a:p>
          <a:p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Not all gender non-conforming people are transgender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Ask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relevant questions only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Provide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warm handoffs 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Alert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staff about discrepancies in legal and preferred name and gender marker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Only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disclose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sexual orientation or transgender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status if necessary for care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Keep conversations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with colleagues professional (avoid gossip or jokes)</a:t>
            </a:r>
            <a:endParaRPr lang="en-US" sz="2000" b="1" u="sng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64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670157"/>
              </p:ext>
            </p:extLst>
          </p:nvPr>
        </p:nvGraphicFramePr>
        <p:xfrm>
          <a:off x="571500" y="2645939"/>
          <a:ext cx="81153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650"/>
                <a:gridCol w="405765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Instead</a:t>
                      </a:r>
                      <a:r>
                        <a:rPr lang="en-US" baseline="0" dirty="0" smtClean="0"/>
                        <a:t> of…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Ask…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have a wife/husband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boyfriend/girlfriend?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have a partner?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you in a relationship?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have sex with men, women or both?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is(are) the gender(s) of your sexual partners?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use birth control?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have sex that could result in pregnancy?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your future plans/wishes for fertility?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51962"/>
            <a:ext cx="8534400" cy="4801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/>
              <a:t>Taking a Sexual History| </a:t>
            </a:r>
            <a:r>
              <a:rPr lang="en-US" sz="2800" b="0" i="1" kern="0" dirty="0" smtClean="0"/>
              <a:t>Best Practices &amp; Examples</a:t>
            </a:r>
            <a:endParaRPr lang="en-US" sz="2800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AFA38-897F-4FE5-83B2-452CBD3C39F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6375" y="4734840"/>
            <a:ext cx="7703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Make it routine, “normalize,” practice!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Get to know your patient as a person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Ask about behaviors to assess risk (focus on body parts)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Protect confidentiality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6375" y="1246173"/>
            <a:ext cx="79504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“Ironically, it may require greater intimacy to discuss sex than to engage in it.”</a:t>
            </a:r>
          </a:p>
          <a:p>
            <a:r>
              <a:rPr lang="en-US" dirty="0"/>
              <a:t>	</a:t>
            </a:r>
            <a:r>
              <a:rPr lang="en-US" dirty="0" smtClean="0"/>
              <a:t>			            </a:t>
            </a:r>
            <a:r>
              <a:rPr lang="en-US" sz="1400" i="1" dirty="0" smtClean="0"/>
              <a:t>The Hidden Epidemic, Institute of Medicine 1997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0354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58256"/>
              </p:ext>
            </p:extLst>
          </p:nvPr>
        </p:nvGraphicFramePr>
        <p:xfrm>
          <a:off x="571500" y="1358900"/>
          <a:ext cx="8115300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650"/>
                <a:gridCol w="40576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Best Practices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addressing patients,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avoid using gendered terms like “sir” or “ma’am”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“How may I help you today?”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talking about patients, avoid pronouns and other gender terms, or use gender neutral words such as “they.”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Never refer to someone as “it”.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“Your patient is here in the waiting room”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“They are here for their 3 o’clock appointment”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Politely ask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if you are unsure about a patient's preferred name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“What name would you like us to use?”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“I would like to be respectful—how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would you like to be addressed?”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 respectfully about names if they do not match what is in your records.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“Could your chart be under another name?”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“What is the name on your insurance?”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ask information that is required.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 yourself: What do I know? What do I need to know? How can I ask in a sensitive way?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all make mistakes. If you do make a mistake: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Apologize and correct yourself promptly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Once you apologize, do not continue to tell the person how bad you feel—it puts them in a position of needing to comfort you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Refrain from giving reasons or excuses for the mistake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not continue to make the same mistake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“I apologize for using the wrong pronoun.”</a:t>
                      </a:r>
                    </a:p>
                    <a:p>
                      <a:pPr marL="0" marR="0" indent="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“I am sorry I used the wrong name, Sarah”</a:t>
                      </a:r>
                    </a:p>
                    <a:p>
                      <a:pPr marL="0" marR="0" indent="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meant she. I am sorry”</a:t>
                      </a: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51962"/>
            <a:ext cx="8534400" cy="4801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/>
              <a:t>Addressing transgender patients| </a:t>
            </a:r>
            <a:r>
              <a:rPr lang="en-US" sz="2800" b="0" i="1" kern="0" dirty="0" smtClean="0"/>
              <a:t>Best Practices &amp; Examples</a:t>
            </a:r>
            <a:endParaRPr lang="en-US" sz="2800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AFA38-897F-4FE5-83B2-452CBD3C39F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0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0" y="1080111"/>
            <a:ext cx="8213440" cy="5133401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51962"/>
            <a:ext cx="8534400" cy="4801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/>
              <a:t>Document| </a:t>
            </a:r>
            <a:r>
              <a:rPr lang="en-US" sz="2800" b="0" i="1" kern="0" dirty="0" smtClean="0"/>
              <a:t>Preferred Name</a:t>
            </a:r>
            <a:endParaRPr lang="en-US" sz="28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7267-D9C6-4042-AE1C-D95D7C97229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1087875"/>
            <a:ext cx="5886766" cy="5250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660" y="3809674"/>
            <a:ext cx="5680609" cy="26239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43967" y="1257266"/>
            <a:ext cx="28000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Sexual Orientation &amp; Gender Identity SmartForm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document sex assigned at birth, gender identity,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pronouns,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inventory, transition treatment/plans and surgical history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551962"/>
            <a:ext cx="8534400" cy="4801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/>
              <a:t>Document| </a:t>
            </a:r>
            <a:r>
              <a:rPr lang="en-US" sz="2800" b="0" i="1" kern="0" dirty="0" smtClean="0"/>
              <a:t>Gender Identity</a:t>
            </a:r>
            <a:endParaRPr lang="en-US" sz="28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7267-D9C6-4042-AE1C-D95D7C97229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6159532"/>
            <a:ext cx="730331" cy="192918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 bwMode="auto">
          <a:xfrm>
            <a:off x="1252846" y="4989981"/>
            <a:ext cx="1465499" cy="1169551"/>
          </a:xfrm>
          <a:prstGeom prst="wedgeRectCallout">
            <a:avLst>
              <a:gd name="adj1" fmla="val -55473"/>
              <a:gd name="adj2" fmla="val 6046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SOGI tab is not present, click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More Activities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add it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51962"/>
            <a:ext cx="8534400" cy="4801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/>
              <a:t>Online Resources| </a:t>
            </a:r>
            <a:r>
              <a:rPr lang="en-US" sz="2800" b="0" i="1" kern="0" dirty="0" smtClean="0"/>
              <a:t>Information for patients</a:t>
            </a:r>
            <a:endParaRPr lang="en-US" sz="28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AFA38-897F-4FE5-83B2-452CBD3C39F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0709" y="3097491"/>
            <a:ext cx="4211782" cy="2723823"/>
          </a:xfrm>
          <a:prstGeom prst="rect">
            <a:avLst/>
          </a:prstGeom>
        </p:spPr>
        <p:txBody>
          <a:bodyPr/>
          <a:lstStyle>
            <a:lvl1pPr marL="2857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336699"/>
                </a:solidFill>
              </a:rPr>
              <a:t>Multi-Specialty Transitions Clinic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kern="0" dirty="0" smtClean="0">
                <a:solidFill>
                  <a:srgbClr val="336699"/>
                </a:solidFill>
              </a:rPr>
              <a:t>Oakland Medical Center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kern="0" dirty="0" smtClean="0">
                <a:solidFill>
                  <a:srgbClr val="336699"/>
                </a:solidFill>
                <a:hlinkClick r:id="rId3"/>
              </a:rPr>
              <a:t>www.kp.org/eastbay/transgender</a:t>
            </a:r>
            <a:endParaRPr lang="en-US" sz="2000" kern="0" dirty="0" smtClean="0">
              <a:solidFill>
                <a:srgbClr val="336699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sz="1000" kern="0" dirty="0" smtClean="0">
              <a:solidFill>
                <a:srgbClr val="336699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336699"/>
                </a:solidFill>
              </a:rPr>
              <a:t>Gender Pathways Clinic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kern="0" dirty="0" smtClean="0">
                <a:solidFill>
                  <a:srgbClr val="336699"/>
                </a:solidFill>
              </a:rPr>
              <a:t>San Francisco Medical Center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kern="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www.kp.org/sanfrancisco/transgender</a:t>
            </a:r>
            <a:endParaRPr lang="en-US" sz="2000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0709" y="1714643"/>
            <a:ext cx="421178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336699"/>
                </a:solidFill>
              </a:rPr>
              <a:t>KP My Doctor Online </a:t>
            </a:r>
          </a:p>
          <a:p>
            <a:r>
              <a:rPr lang="en-US" sz="2400" b="1" kern="0" dirty="0" smtClean="0">
                <a:solidFill>
                  <a:srgbClr val="336699"/>
                </a:solidFill>
              </a:rPr>
              <a:t>Transgender Care</a:t>
            </a:r>
            <a:endParaRPr lang="en-US" sz="2400" b="1" kern="0" dirty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+mj-lt"/>
                <a:hlinkClick r:id="rId5"/>
              </a:rPr>
              <a:t>kp.org/</a:t>
            </a:r>
            <a:r>
              <a:rPr lang="en-US" sz="2000" dirty="0" err="1" smtClean="0">
                <a:solidFill>
                  <a:srgbClr val="FF0000"/>
                </a:solidFill>
                <a:latin typeface="+mj-lt"/>
                <a:hlinkClick r:id="rId5"/>
              </a:rPr>
              <a:t>mydoctor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hlinkClick r:id="rId5"/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  <a:latin typeface="+mj-lt"/>
                <a:hlinkClick r:id="rId5"/>
              </a:rPr>
              <a:t>transgendercare</a:t>
            </a:r>
            <a:endParaRPr lang="en-US" sz="20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541" y="1113821"/>
            <a:ext cx="4724676" cy="544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2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fld id="{26466FAE-1ECE-4792-8935-8D42F4A5365C}" type="slidenum">
              <a:rPr lang="en-US">
                <a:solidFill>
                  <a:srgbClr val="414636"/>
                </a:solidFill>
              </a:rPr>
              <a:pPr/>
              <a:t>26</a:t>
            </a:fld>
            <a:endParaRPr lang="en-US" dirty="0">
              <a:solidFill>
                <a:srgbClr val="414636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1962"/>
            <a:ext cx="8229600" cy="48013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Objectives</a:t>
            </a:r>
          </a:p>
        </p:txBody>
      </p:sp>
      <p:sp>
        <p:nvSpPr>
          <p:cNvPr id="1582083" name="Rectangle 3"/>
          <p:cNvSpPr>
            <a:spLocks noChangeArrowheads="1"/>
          </p:cNvSpPr>
          <p:nvPr/>
        </p:nvSpPr>
        <p:spPr bwMode="gray">
          <a:xfrm>
            <a:off x="542925" y="1825625"/>
            <a:ext cx="8039100" cy="7889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1582084" name="Text Box 4"/>
          <p:cNvSpPr txBox="1">
            <a:spLocks noChangeArrowheads="1"/>
          </p:cNvSpPr>
          <p:nvPr/>
        </p:nvSpPr>
        <p:spPr bwMode="gray">
          <a:xfrm>
            <a:off x="761999" y="1866176"/>
            <a:ext cx="7654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1. </a:t>
            </a:r>
            <a:r>
              <a:rPr lang="en-US" sz="2200" b="1" dirty="0">
                <a:solidFill>
                  <a:schemeClr val="bg1"/>
                </a:solidFill>
              </a:rPr>
              <a:t>Become familiar with definitions and terminology related to sexual orientation and gender </a:t>
            </a:r>
            <a:r>
              <a:rPr lang="en-US" sz="2200" b="1" dirty="0" smtClean="0">
                <a:solidFill>
                  <a:schemeClr val="bg1"/>
                </a:solidFill>
              </a:rPr>
              <a:t>identity.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582085" name="Rectangle 5"/>
          <p:cNvSpPr>
            <a:spLocks noChangeArrowheads="1"/>
          </p:cNvSpPr>
          <p:nvPr/>
        </p:nvSpPr>
        <p:spPr bwMode="gray">
          <a:xfrm>
            <a:off x="542925" y="2680512"/>
            <a:ext cx="8039100" cy="7889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1582086" name="Text Box 6"/>
          <p:cNvSpPr txBox="1">
            <a:spLocks noChangeArrowheads="1"/>
          </p:cNvSpPr>
          <p:nvPr/>
        </p:nvSpPr>
        <p:spPr bwMode="gray">
          <a:xfrm>
            <a:off x="762000" y="2721062"/>
            <a:ext cx="7010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2. </a:t>
            </a:r>
            <a:r>
              <a:rPr lang="en-US" sz="2200" b="1" dirty="0">
                <a:solidFill>
                  <a:schemeClr val="bg1"/>
                </a:solidFill>
              </a:rPr>
              <a:t>Examine health care disparities that may affect LGBTQ patients and strategies to reduce them 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82087" name="Rectangle 7"/>
          <p:cNvSpPr>
            <a:spLocks noChangeArrowheads="1"/>
          </p:cNvSpPr>
          <p:nvPr/>
        </p:nvSpPr>
        <p:spPr bwMode="gray">
          <a:xfrm>
            <a:off x="542925" y="3549073"/>
            <a:ext cx="8039100" cy="787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1582088" name="Text Box 8"/>
          <p:cNvSpPr txBox="1">
            <a:spLocks noChangeArrowheads="1"/>
          </p:cNvSpPr>
          <p:nvPr/>
        </p:nvSpPr>
        <p:spPr bwMode="gray">
          <a:xfrm>
            <a:off x="762000" y="3588830"/>
            <a:ext cx="7010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3. </a:t>
            </a:r>
            <a:r>
              <a:rPr lang="en-US" sz="2200" b="1" dirty="0">
                <a:solidFill>
                  <a:schemeClr val="bg1"/>
                </a:solidFill>
              </a:rPr>
              <a:t>Develop skills to provide sensitive and respectful care to LGBTQ patients</a:t>
            </a:r>
            <a:r>
              <a:rPr lang="en-US" sz="2200" b="1" dirty="0" smtClean="0">
                <a:solidFill>
                  <a:schemeClr val="bg1"/>
                </a:solidFill>
              </a:rPr>
              <a:t>.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582092" name="Text Box 12"/>
          <p:cNvSpPr txBox="1">
            <a:spLocks noChangeArrowheads="1"/>
          </p:cNvSpPr>
          <p:nvPr/>
        </p:nvSpPr>
        <p:spPr bwMode="gray">
          <a:xfrm>
            <a:off x="762000" y="5246684"/>
            <a:ext cx="701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bg1"/>
                </a:solidFill>
              </a:rPr>
              <a:t>Fifth Agenda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gray">
          <a:xfrm>
            <a:off x="552450" y="4417939"/>
            <a:ext cx="8039100" cy="78898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4438943"/>
            <a:ext cx="7419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4. </a:t>
            </a:r>
            <a:r>
              <a:rPr lang="en-US" sz="2200" b="1" dirty="0" smtClean="0">
                <a:solidFill>
                  <a:schemeClr val="bg1"/>
                </a:solidFill>
              </a:rPr>
              <a:t>Learn the basics of hormonal, surgical and preventive care for transgender patients. 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64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078089"/>
            <a:ext cx="4191000" cy="2362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tx2">
                <a:alpha val="40000"/>
              </a:schemeClr>
            </a:glo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BEA77C"/>
              </a:buClr>
              <a:buSzPct val="95000"/>
              <a:buFont typeface="Wingdings 3" pitchFamily="18" charset="2"/>
              <a:buChar char="¦"/>
              <a:defRPr sz="2400">
                <a:solidFill>
                  <a:srgbClr val="333333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803275" indent="-3460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EA77C"/>
              </a:buClr>
              <a:buSzPct val="80000"/>
              <a:buFont typeface="Wingdings 3" pitchFamily="18" charset="2"/>
              <a:buChar char="¦"/>
              <a:defRPr sz="2400">
                <a:solidFill>
                  <a:srgbClr val="333333"/>
                </a:solidFill>
                <a:latin typeface="+mj-lt"/>
                <a:ea typeface="MS PGothic" pitchFamily="34" charset="-128"/>
                <a:cs typeface="MS PGothic" charset="0"/>
              </a:defRPr>
            </a:lvl2pPr>
            <a:lvl3pPr marL="1146175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EA77C"/>
              </a:buClr>
              <a:buSzPct val="80000"/>
              <a:buChar char="•"/>
              <a:defRPr sz="2000">
                <a:solidFill>
                  <a:srgbClr val="5F5F5F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EA77C"/>
              </a:buClr>
              <a:buSzPct val="80000"/>
              <a:buChar char="•"/>
              <a:defRPr>
                <a:solidFill>
                  <a:srgbClr val="333333"/>
                </a:solidFill>
                <a:latin typeface="+mj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9CBB1"/>
              </a:buClr>
              <a:buSzPct val="80000"/>
              <a:buChar char="•"/>
              <a:defRPr>
                <a:solidFill>
                  <a:schemeClr val="bg2"/>
                </a:solidFill>
                <a:latin typeface="+mj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D9CBB1"/>
              </a:buClr>
              <a:buSzPct val="80000"/>
              <a:buChar char="•"/>
              <a:defRPr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D9CBB1"/>
              </a:buClr>
              <a:buSzPct val="80000"/>
              <a:buChar char="•"/>
              <a:defRPr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D9CBB1"/>
              </a:buClr>
              <a:buSzPct val="80000"/>
              <a:buChar char="•"/>
              <a:defRPr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D9CBB1"/>
              </a:buClr>
              <a:buSzPct val="80000"/>
              <a:buChar char="•"/>
              <a:defRPr>
                <a:solidFill>
                  <a:schemeClr val="bg2"/>
                </a:solidFill>
                <a:latin typeface="+mj-lt"/>
              </a:defRPr>
            </a:lvl9pPr>
          </a:lstStyle>
          <a:p>
            <a:pPr marL="0" indent="0">
              <a:buFont typeface="Wingdings 3" pitchFamily="18" charset="2"/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DMHC: Insurers Cannot Deny Care to Transgender Patients</a:t>
            </a:r>
          </a:p>
          <a:p>
            <a:pPr marL="0" indent="0">
              <a:buFont typeface="Wingdings 3" pitchFamily="18" charset="2"/>
              <a:buNone/>
            </a:pPr>
            <a:r>
              <a:rPr lang="en-US" sz="1100" dirty="0" smtClean="0">
                <a:latin typeface="Verdana" panose="020B0604030504040204" pitchFamily="34" charset="0"/>
              </a:rPr>
              <a:t>Friday, April 12, 2013   </a:t>
            </a:r>
            <a:r>
              <a:rPr lang="en-US" sz="1000" dirty="0" smtClean="0">
                <a:latin typeface="Verdana" panose="020B0604030504040204" pitchFamily="34" charset="0"/>
              </a:rPr>
              <a:t>The California Department of Managed Health Care </a:t>
            </a:r>
            <a:r>
              <a:rPr lang="en-US" sz="1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this week issued guidance reminding </a:t>
            </a:r>
            <a:r>
              <a:rPr lang="en-US" sz="1000" dirty="0" smtClean="0">
                <a:latin typeface="Verdana" panose="020B0604030504040204" pitchFamily="34" charset="0"/>
              </a:rPr>
              <a:t>health plans that discrimination against transgender individuals violates anti-discrimination laws. DMHC urged insurers to review health plan documents -- including coverage limitations based on gender -- to ensure they are in compliance with the laws.</a:t>
            </a:r>
            <a:endParaRPr lang="en-US" sz="1000" dirty="0">
              <a:latin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657600"/>
            <a:ext cx="4191000" cy="2492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tx2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ea typeface="ＭＳ Ｐゴシック" pitchFamily="34" charset="-128"/>
              </a:rPr>
              <a:t>Federal health board rules Medicare can pay for transgender recipients' sex-change surgeries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C1C1C"/>
                </a:solidFill>
                <a:latin typeface="Verdana"/>
                <a:ea typeface="ＭＳ Ｐゴシック" pitchFamily="34" charset="-128"/>
              </a:rPr>
              <a:t>Friday, May 30, 2014    SAN FRANCISCO (AP) Medicare can no longer automatically deny coverage requests for sex reassignment surgeries, a federal board ruled Friday in a groundbreaking decision that recognizes the procedures are medically necessary for some people who don't identify with their biological sex</a:t>
            </a:r>
            <a:r>
              <a:rPr lang="en-US" sz="1000" dirty="0">
                <a:solidFill>
                  <a:srgbClr val="666666"/>
                </a:solidFill>
                <a:latin typeface="Verdana"/>
                <a:ea typeface="ＭＳ Ｐゴシック" pitchFamily="34" charset="-128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9715" y="1852150"/>
            <a:ext cx="9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551962"/>
            <a:ext cx="8534400" cy="4801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/>
              <a:t>Evolving Health Care Environment</a:t>
            </a:r>
            <a:endParaRPr lang="en-US" sz="28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AFA38-897F-4FE5-83B2-452CBD3C39F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40664" y="971471"/>
            <a:ext cx="38461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Kaiser Transgender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Medical </a:t>
            </a:r>
            <a:r>
              <a:rPr lang="en-US" sz="2000" dirty="0"/>
              <a:t>care, hormones and mental heath </a:t>
            </a:r>
            <a:r>
              <a:rPr lang="en-US" sz="2000" dirty="0" smtClean="0"/>
              <a:t>all covered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Gender affirming surgery</a:t>
            </a:r>
            <a:r>
              <a:rPr lang="en-US" sz="2000" dirty="0"/>
              <a:t> </a:t>
            </a:r>
            <a:r>
              <a:rPr lang="en-US" sz="2000" dirty="0" smtClean="0"/>
              <a:t>(lower body surgery) and male chest reconstruction (upper body surgery) covered </a:t>
            </a:r>
            <a:r>
              <a:rPr lang="en-US" sz="2000" dirty="0"/>
              <a:t>by all </a:t>
            </a:r>
            <a:r>
              <a:rPr lang="en-US" sz="2000" dirty="0" smtClean="0"/>
              <a:t>commercial plans, the ACA </a:t>
            </a:r>
            <a:r>
              <a:rPr lang="en-US" sz="2000" dirty="0"/>
              <a:t>and </a:t>
            </a:r>
            <a:r>
              <a:rPr lang="en-US" sz="2000" dirty="0" err="1"/>
              <a:t>MediCal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Medicare </a:t>
            </a:r>
            <a:r>
              <a:rPr lang="en-US" sz="2000" dirty="0"/>
              <a:t>has removed coverage exclusion, but payment infrastructure remains undeveloped </a:t>
            </a:r>
            <a:r>
              <a:rPr lang="en-US" sz="2000" dirty="0" smtClean="0"/>
              <a:t>and </a:t>
            </a:r>
            <a:r>
              <a:rPr lang="en-US" sz="2000" dirty="0"/>
              <a:t>few surgeons are </a:t>
            </a:r>
            <a:r>
              <a:rPr lang="en-US" sz="2000" dirty="0" smtClean="0"/>
              <a:t>certified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Reconstructive evaluations to determine medical necessity of other procedures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28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5925" y="1370013"/>
            <a:ext cx="4126419" cy="2224087"/>
          </a:xfrm>
          <a:prstGeom prst="rect">
            <a:avLst/>
          </a:prstGeom>
          <a:noFill/>
        </p:spPr>
        <p:txBody>
          <a:bodyPr/>
          <a:lstStyle>
            <a:lvl1pPr marL="2857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for patients who are questioning or who have mental health needs related to their gender identity or transition</a:t>
            </a:r>
          </a:p>
          <a:p>
            <a:pPr eaLnBrk="1" hangingPunct="1"/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Mental health evaluation for readiness to start hormones (optional in informed consent model)</a:t>
            </a:r>
          </a:p>
          <a:p>
            <a:pPr eaLnBrk="1" hangingPunct="1"/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Mental health evaluation for readiness for gender affirming surgeries</a:t>
            </a:r>
          </a:p>
          <a:p>
            <a:pPr eaLnBrk="1" hangingPunct="1"/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Group therapy, support groups and patient education </a:t>
            </a: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sessions</a:t>
            </a:r>
            <a:endParaRPr 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425451" y="1098549"/>
            <a:ext cx="4117396" cy="233363"/>
            <a:chOff x="247" y="692"/>
            <a:chExt cx="2528" cy="147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gray">
            <a:xfrm>
              <a:off x="247" y="778"/>
              <a:ext cx="2528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/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gray">
            <a:xfrm>
              <a:off x="1056" y="692"/>
              <a:ext cx="909" cy="1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72000" bIns="0" anchor="ctr" anchorCtr="1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0"/>
                </a:spcBef>
              </a:pPr>
              <a:r>
                <a:rPr lang="en-GB" sz="1600" b="1" dirty="0" smtClean="0">
                  <a:cs typeface="Arial" panose="020B0604020202020204" pitchFamily="34" charset="0"/>
                </a:rPr>
                <a:t>Mental Health</a:t>
              </a:r>
              <a:endParaRPr lang="en-GB" sz="1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4768731" y="1098549"/>
            <a:ext cx="4117396" cy="233363"/>
            <a:chOff x="2982" y="692"/>
            <a:chExt cx="2528" cy="147"/>
          </a:xfrm>
        </p:grpSpPr>
        <p:sp>
          <p:nvSpPr>
            <p:cNvPr id="12" name="Line 9"/>
            <p:cNvSpPr>
              <a:spLocks noChangeShapeType="1"/>
            </p:cNvSpPr>
            <p:nvPr/>
          </p:nvSpPr>
          <p:spPr bwMode="gray">
            <a:xfrm>
              <a:off x="2982" y="778"/>
              <a:ext cx="2528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/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gray">
            <a:xfrm>
              <a:off x="3933" y="692"/>
              <a:ext cx="629" cy="1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72000" bIns="0" anchor="ctr" anchorCtr="1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0"/>
                </a:spcBef>
              </a:pPr>
              <a:r>
                <a:rPr lang="en-GB" sz="1600" b="1" dirty="0" smtClean="0">
                  <a:cs typeface="Arial" panose="020B0604020202020204" pitchFamily="34" charset="0"/>
                </a:rPr>
                <a:t>Medicine</a:t>
              </a:r>
              <a:endParaRPr lang="en-GB" sz="1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425451" y="3740148"/>
            <a:ext cx="4117396" cy="233363"/>
            <a:chOff x="247" y="2356"/>
            <a:chExt cx="2528" cy="147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gray">
            <a:xfrm>
              <a:off x="247" y="2442"/>
              <a:ext cx="2528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/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gray">
            <a:xfrm>
              <a:off x="791" y="2356"/>
              <a:ext cx="1445" cy="1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72000" bIns="0" anchor="ctr" anchorCtr="1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0"/>
                </a:spcBef>
              </a:pPr>
              <a:r>
                <a:rPr lang="en-GB" sz="1600" b="1" dirty="0" smtClean="0">
                  <a:cs typeface="Arial" panose="020B0604020202020204" pitchFamily="34" charset="0"/>
                </a:rPr>
                <a:t>Social Work &amp; Nursing</a:t>
              </a:r>
              <a:endParaRPr lang="en-GB" sz="1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4768731" y="3740148"/>
            <a:ext cx="4117396" cy="233363"/>
            <a:chOff x="2982" y="2356"/>
            <a:chExt cx="2528" cy="147"/>
          </a:xfrm>
        </p:grpSpPr>
        <p:sp>
          <p:nvSpPr>
            <p:cNvPr id="19" name="Line 16"/>
            <p:cNvSpPr>
              <a:spLocks noChangeShapeType="1"/>
            </p:cNvSpPr>
            <p:nvPr/>
          </p:nvSpPr>
          <p:spPr bwMode="gray">
            <a:xfrm>
              <a:off x="2982" y="2442"/>
              <a:ext cx="2528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/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gray">
            <a:xfrm>
              <a:off x="3842" y="2356"/>
              <a:ext cx="810" cy="1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72000" bIns="0" anchor="ctr" anchorCtr="1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0"/>
                </a:spcBef>
              </a:pPr>
              <a:r>
                <a:rPr lang="en-GB" sz="1600" b="1" dirty="0" err="1" smtClean="0">
                  <a:cs typeface="Arial" panose="020B0604020202020204" pitchFamily="34" charset="0"/>
                </a:rPr>
                <a:t>Gynecology</a:t>
              </a:r>
              <a:endParaRPr lang="en-GB" sz="16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4753809" y="1370013"/>
            <a:ext cx="4126419" cy="2224087"/>
          </a:xfrm>
          <a:prstGeom prst="rect">
            <a:avLst/>
          </a:prstGeom>
          <a:noFill/>
        </p:spPr>
        <p:txBody>
          <a:bodyPr/>
          <a:lstStyle>
            <a:lvl1pPr marL="2857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Hormone initiation and management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Follow-up and assistance with any medical issues related to transition, including lab monitoring and appropriate health care maintenance screenings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Medical case consultations and pre-operative assessments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418854" y="4037012"/>
            <a:ext cx="4126419" cy="2224087"/>
          </a:xfrm>
          <a:prstGeom prst="rect">
            <a:avLst/>
          </a:prstGeom>
          <a:noFill/>
        </p:spPr>
        <p:txBody>
          <a:bodyPr/>
          <a:lstStyle>
            <a:lvl1pPr marL="2857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Case management and care </a:t>
            </a: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Pre- and post-operative planning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Addressing insurance, social and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financial concerns and arranging for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assistance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about treatment options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Referrals to trans* knowledgeable providers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756738" y="4037012"/>
            <a:ext cx="4126419" cy="2224087"/>
          </a:xfrm>
          <a:prstGeom prst="rect">
            <a:avLst/>
          </a:prstGeom>
          <a:noFill/>
        </p:spPr>
        <p:txBody>
          <a:bodyPr/>
          <a:lstStyle>
            <a:lvl1pPr marL="2857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Cervical cancer screening and routine gynecologic care for transmen in a gender neutral setting</a:t>
            </a:r>
          </a:p>
          <a:p>
            <a:pPr eaLnBrk="1" hangingPunct="1"/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Counseling on fertility preservation</a:t>
            </a:r>
          </a:p>
          <a:p>
            <a:pPr eaLnBrk="1" hangingPunct="1"/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Consultations for hysterectomy/oophorectomy for gender </a:t>
            </a: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endParaRPr 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457200" y="551962"/>
            <a:ext cx="8864600" cy="4801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/>
              <a:t>Transgender Care| </a:t>
            </a:r>
            <a:r>
              <a:rPr lang="en-US" sz="2800" b="0" i="1" kern="0" dirty="0" smtClean="0"/>
              <a:t>Multidisciplinary Clinic Services</a:t>
            </a:r>
            <a:endParaRPr lang="en-US" sz="2800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AFA38-897F-4FE5-83B2-452CBD3C39F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51962"/>
            <a:ext cx="8534400" cy="4801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/>
              <a:t>Transgender Care| </a:t>
            </a:r>
            <a:r>
              <a:rPr lang="en-US" sz="2800" b="0" i="1" kern="0" dirty="0" smtClean="0"/>
              <a:t>Surgical </a:t>
            </a:r>
            <a:r>
              <a:rPr lang="en-US" sz="2800" b="0" i="1" kern="0" dirty="0"/>
              <a:t>S</a:t>
            </a:r>
            <a:r>
              <a:rPr lang="en-US" sz="2800" b="0" i="1" kern="0" dirty="0" smtClean="0"/>
              <a:t>ervices</a:t>
            </a:r>
            <a:endParaRPr lang="en-US" sz="28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7267-D9C6-4042-AE1C-D95D7C97229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49092"/>
              </p:ext>
            </p:extLst>
          </p:nvPr>
        </p:nvGraphicFramePr>
        <p:xfrm>
          <a:off x="319634" y="1488501"/>
          <a:ext cx="8534401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321"/>
                <a:gridCol w="3495040"/>
                <a:gridCol w="3495040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Transwomen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Transmen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46773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 Affirming (Lower Body)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Surgery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Vaginoplasty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Labiaplasty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Orchiectomy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 procedures and/or treatment of post-operative complications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Metoidioplasty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(with or without urethral lengthening)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Phalloplasty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(free flap)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Hysterectomy /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Oophorectomy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 procedures and/or treatment of post-operative complications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Body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Surgery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Feminizing mammoplasty (breast augmentation)*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Bilateral mastectomy with chest reconstruction (top surgery)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Procedures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Chondrolaryngoplasty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(tracheal shave)*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Facial feminization procedures*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Speech therapy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Voice surgery*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Facial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hair removal*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Speech therapy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67399" y="5547421"/>
            <a:ext cx="554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*medical necessity determined based on reconstructive surgery statute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051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fld id="{26466FAE-1ECE-4792-8935-8D42F4A5365C}" type="slidenum">
              <a:rPr lang="en-US">
                <a:solidFill>
                  <a:srgbClr val="414636"/>
                </a:solidFill>
              </a:rPr>
              <a:pPr/>
              <a:t>3</a:t>
            </a:fld>
            <a:endParaRPr lang="en-US" dirty="0">
              <a:solidFill>
                <a:srgbClr val="414636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1962"/>
            <a:ext cx="8229600" cy="48013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Objectives</a:t>
            </a:r>
          </a:p>
        </p:txBody>
      </p:sp>
      <p:sp>
        <p:nvSpPr>
          <p:cNvPr id="1582083" name="Rectangle 3"/>
          <p:cNvSpPr>
            <a:spLocks noChangeArrowheads="1"/>
          </p:cNvSpPr>
          <p:nvPr/>
        </p:nvSpPr>
        <p:spPr bwMode="gray">
          <a:xfrm>
            <a:off x="542925" y="1825625"/>
            <a:ext cx="8039100" cy="7889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1582084" name="Text Box 4"/>
          <p:cNvSpPr txBox="1">
            <a:spLocks noChangeArrowheads="1"/>
          </p:cNvSpPr>
          <p:nvPr/>
        </p:nvSpPr>
        <p:spPr bwMode="gray">
          <a:xfrm>
            <a:off x="761999" y="1866176"/>
            <a:ext cx="7654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1. </a:t>
            </a:r>
            <a:r>
              <a:rPr lang="en-US" sz="2200" b="1" dirty="0">
                <a:solidFill>
                  <a:schemeClr val="bg1"/>
                </a:solidFill>
              </a:rPr>
              <a:t>Become familiar with definitions and terminology related to sexual orientation and gender </a:t>
            </a:r>
            <a:r>
              <a:rPr lang="en-US" sz="2200" b="1" dirty="0" smtClean="0">
                <a:solidFill>
                  <a:schemeClr val="bg1"/>
                </a:solidFill>
              </a:rPr>
              <a:t>identity.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582085" name="Rectangle 5"/>
          <p:cNvSpPr>
            <a:spLocks noChangeArrowheads="1"/>
          </p:cNvSpPr>
          <p:nvPr/>
        </p:nvSpPr>
        <p:spPr bwMode="gray">
          <a:xfrm>
            <a:off x="542925" y="2680512"/>
            <a:ext cx="8039100" cy="78898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1582086" name="Text Box 6"/>
          <p:cNvSpPr txBox="1">
            <a:spLocks noChangeArrowheads="1"/>
          </p:cNvSpPr>
          <p:nvPr/>
        </p:nvSpPr>
        <p:spPr bwMode="gray">
          <a:xfrm>
            <a:off x="762000" y="2721062"/>
            <a:ext cx="7010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2. </a:t>
            </a:r>
            <a:r>
              <a:rPr lang="en-US" sz="2200" b="1" dirty="0">
                <a:solidFill>
                  <a:schemeClr val="bg1"/>
                </a:solidFill>
              </a:rPr>
              <a:t>Examine health care disparities that may affect LGBTQ patients and strategies to reduce them 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82087" name="Rectangle 7"/>
          <p:cNvSpPr>
            <a:spLocks noChangeArrowheads="1"/>
          </p:cNvSpPr>
          <p:nvPr/>
        </p:nvSpPr>
        <p:spPr bwMode="gray">
          <a:xfrm>
            <a:off x="542925" y="3549073"/>
            <a:ext cx="8039100" cy="787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1582088" name="Text Box 8"/>
          <p:cNvSpPr txBox="1">
            <a:spLocks noChangeArrowheads="1"/>
          </p:cNvSpPr>
          <p:nvPr/>
        </p:nvSpPr>
        <p:spPr bwMode="gray">
          <a:xfrm>
            <a:off x="762000" y="3588830"/>
            <a:ext cx="7010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3. </a:t>
            </a:r>
            <a:r>
              <a:rPr lang="en-US" sz="2200" b="1" dirty="0">
                <a:solidFill>
                  <a:schemeClr val="bg1"/>
                </a:solidFill>
              </a:rPr>
              <a:t>Develop skills to provide sensitive and respectful care to LGBTQ patients</a:t>
            </a:r>
            <a:r>
              <a:rPr lang="en-US" sz="2200" b="1" dirty="0" smtClean="0">
                <a:solidFill>
                  <a:schemeClr val="bg1"/>
                </a:solidFill>
              </a:rPr>
              <a:t>.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582092" name="Text Box 12"/>
          <p:cNvSpPr txBox="1">
            <a:spLocks noChangeArrowheads="1"/>
          </p:cNvSpPr>
          <p:nvPr/>
        </p:nvSpPr>
        <p:spPr bwMode="gray">
          <a:xfrm>
            <a:off x="762000" y="5246684"/>
            <a:ext cx="701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bg1"/>
                </a:solidFill>
              </a:rPr>
              <a:t>Fifth Agenda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gray">
          <a:xfrm>
            <a:off x="552450" y="4417939"/>
            <a:ext cx="8039100" cy="7889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4438943"/>
            <a:ext cx="7419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4. </a:t>
            </a:r>
            <a:r>
              <a:rPr lang="en-US" sz="2200" b="1" dirty="0" smtClean="0">
                <a:solidFill>
                  <a:schemeClr val="bg1"/>
                </a:solidFill>
              </a:rPr>
              <a:t>Learn the basics of hormonal, surgical and preventive care for transgender patients. 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136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412"/>
            <a:ext cx="8229600" cy="480131"/>
          </a:xfrm>
        </p:spPr>
        <p:txBody>
          <a:bodyPr/>
          <a:lstStyle/>
          <a:p>
            <a:r>
              <a:rPr lang="en-US" sz="2800" dirty="0" smtClean="0"/>
              <a:t>Clinical Criteria for Transgender Surgery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6725"/>
            <a:ext cx="8229600" cy="4270400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cs typeface="DIN-Regular"/>
              </a:rPr>
              <a:t>Persistent, well-documented gender </a:t>
            </a:r>
            <a:r>
              <a:rPr lang="en-US" sz="2200" dirty="0" err="1">
                <a:cs typeface="DIN-Regular"/>
              </a:rPr>
              <a:t>dysphoria</a:t>
            </a:r>
            <a:endParaRPr lang="en-US" sz="2200" dirty="0">
              <a:cs typeface="DIN-Regular"/>
            </a:endParaRPr>
          </a:p>
          <a:p>
            <a:pPr lvl="1">
              <a:defRPr/>
            </a:pPr>
            <a:r>
              <a:rPr lang="en-US" dirty="0">
                <a:cs typeface="DIN-Regular"/>
              </a:rPr>
              <a:t>Two mental health evaluations by therapists trained in gender evaluation (one for chest </a:t>
            </a:r>
            <a:r>
              <a:rPr lang="en-US" dirty="0" smtClean="0">
                <a:cs typeface="DIN-Regular"/>
              </a:rPr>
              <a:t>surgery and other feminizing procedures)</a:t>
            </a:r>
            <a:endParaRPr lang="en-US" dirty="0">
              <a:cs typeface="DIN-Regular"/>
            </a:endParaRPr>
          </a:p>
          <a:p>
            <a:pPr>
              <a:defRPr/>
            </a:pPr>
            <a:r>
              <a:rPr lang="en-US" sz="2200" dirty="0">
                <a:cs typeface="DIN-Regular"/>
              </a:rPr>
              <a:t>Capacity to make a fully informed decision and to consent for treatment</a:t>
            </a:r>
          </a:p>
          <a:p>
            <a:pPr>
              <a:defRPr/>
            </a:pPr>
            <a:r>
              <a:rPr lang="en-US" sz="2200" dirty="0">
                <a:cs typeface="DIN-Regular"/>
              </a:rPr>
              <a:t>Age of a majority in a given country</a:t>
            </a:r>
          </a:p>
          <a:p>
            <a:pPr>
              <a:defRPr/>
            </a:pPr>
            <a:r>
              <a:rPr lang="en-US" sz="2200" dirty="0">
                <a:cs typeface="DIN-Regular"/>
              </a:rPr>
              <a:t>Well-controlled medical or mental health concerns, if present</a:t>
            </a:r>
          </a:p>
          <a:p>
            <a:pPr>
              <a:defRPr/>
            </a:pPr>
            <a:r>
              <a:rPr lang="en-US" sz="2200" dirty="0">
                <a:cs typeface="DIN-Regular"/>
              </a:rPr>
              <a:t>12 continuous months of hormone therapy (not a prerequisite for </a:t>
            </a:r>
            <a:r>
              <a:rPr lang="en-US" sz="2200" dirty="0" smtClean="0">
                <a:cs typeface="DIN-Regular"/>
              </a:rPr>
              <a:t>male chest reconstruction)</a:t>
            </a:r>
            <a:endParaRPr lang="en-US" sz="2200" dirty="0">
              <a:cs typeface="DIN-Regular"/>
            </a:endParaRPr>
          </a:p>
          <a:p>
            <a:pPr>
              <a:defRPr/>
            </a:pPr>
            <a:r>
              <a:rPr lang="en-US" sz="2200" dirty="0">
                <a:cs typeface="DIN-Regular"/>
              </a:rPr>
              <a:t>12 continuous months of living in a gender role that is congruent with the patient’s identity </a:t>
            </a:r>
            <a:r>
              <a:rPr lang="en-US" sz="2200" dirty="0" smtClean="0">
                <a:cs typeface="DIN-Regular"/>
              </a:rPr>
              <a:t>for gender affirming surgery</a:t>
            </a:r>
            <a:endParaRPr lang="en-US" sz="2200" dirty="0">
              <a:cs typeface="DIN-Regular"/>
            </a:endParaRPr>
          </a:p>
          <a:p>
            <a:pPr marL="0" indent="0">
              <a:buFontTx/>
              <a:buNone/>
              <a:defRPr/>
            </a:pPr>
            <a:r>
              <a:rPr lang="en-US" sz="1200" dirty="0"/>
              <a:t>					</a:t>
            </a:r>
            <a:r>
              <a:rPr lang="en-US" sz="1600" dirty="0"/>
              <a:t>From WPATH Standards of Care, 7</a:t>
            </a:r>
            <a:r>
              <a:rPr lang="en-US" sz="1600" baseline="30000" dirty="0"/>
              <a:t>th</a:t>
            </a:r>
            <a:r>
              <a:rPr lang="en-US" sz="1600" dirty="0"/>
              <a:t>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7267-D9C6-4042-AE1C-D95D7C97229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333500"/>
            <a:ext cx="8191500" cy="4610100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 smtClean="0"/>
              <a:t>Give cross-sex hormones to induce physical changes more congruent with a patient’s gender identity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radual physical and psychological process taking approximately 5 years to complete (most changes occur 3 mos</a:t>
            </a:r>
            <a:r>
              <a:rPr lang="en-US" dirty="0"/>
              <a:t>-</a:t>
            </a:r>
            <a:r>
              <a:rPr lang="en-US" dirty="0" smtClean="0"/>
              <a:t>2 yrs)</a:t>
            </a:r>
          </a:p>
          <a:p>
            <a:r>
              <a:rPr lang="en-US" sz="2600" dirty="0" smtClean="0"/>
              <a:t>Provide patient education </a:t>
            </a:r>
            <a:r>
              <a:rPr lang="en-US" sz="2600" dirty="0"/>
              <a:t>regarding options, benefits and risks</a:t>
            </a:r>
          </a:p>
          <a:p>
            <a:pPr lvl="1"/>
            <a:r>
              <a:rPr lang="en-US" dirty="0"/>
              <a:t>Expectation setting</a:t>
            </a:r>
          </a:p>
          <a:p>
            <a:pPr lvl="1"/>
            <a:r>
              <a:rPr lang="en-US" dirty="0"/>
              <a:t>Fertility goals</a:t>
            </a:r>
          </a:p>
          <a:p>
            <a:pPr lvl="1"/>
            <a:r>
              <a:rPr lang="en-US" dirty="0"/>
              <a:t>Importance of monitoring/follow up</a:t>
            </a:r>
          </a:p>
          <a:p>
            <a:r>
              <a:rPr lang="en-US" sz="2600" dirty="0" smtClean="0"/>
              <a:t>Individualize treatment to patient’s goals</a:t>
            </a:r>
          </a:p>
          <a:p>
            <a:r>
              <a:rPr lang="en-US" sz="2600" dirty="0" smtClean="0"/>
              <a:t>Use the lowest effective dose to minimize risk of side effects</a:t>
            </a:r>
          </a:p>
          <a:p>
            <a:r>
              <a:rPr lang="en-US" sz="2600" dirty="0" smtClean="0"/>
              <a:t>Consider harm </a:t>
            </a:r>
            <a:r>
              <a:rPr lang="en-US" sz="2600" dirty="0"/>
              <a:t>reduction (TD estrogen for smokers, encourage cessation)</a:t>
            </a:r>
          </a:p>
          <a:p>
            <a:r>
              <a:rPr lang="en-US" sz="2600" dirty="0" smtClean="0"/>
              <a:t>Continue appropriate primary care preventative screenings for organs present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51962"/>
            <a:ext cx="8534400" cy="4801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/>
              <a:t>Prescribe Hormones| </a:t>
            </a:r>
            <a:r>
              <a:rPr lang="en-US" sz="2800" b="0" i="1" kern="0" dirty="0" smtClean="0"/>
              <a:t>Goals of Medical Therapy</a:t>
            </a:r>
            <a:endParaRPr lang="en-US" sz="2800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7267-D9C6-4042-AE1C-D95D7C97229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fld id="{6C1E5110-CC75-47D8-951E-9B0E392BD47D}" type="slidenum">
              <a:rPr lang="en-US">
                <a:solidFill>
                  <a:srgbClr val="414636"/>
                </a:solidFill>
              </a:rPr>
              <a:pPr/>
              <a:t>32</a:t>
            </a:fld>
            <a:endParaRPr lang="en-US" dirty="0">
              <a:solidFill>
                <a:srgbClr val="41463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8562" y="1419465"/>
            <a:ext cx="8146876" cy="4019071"/>
            <a:chOff x="765175" y="1478038"/>
            <a:chExt cx="8146876" cy="4019071"/>
          </a:xfrm>
        </p:grpSpPr>
        <p:grpSp>
          <p:nvGrpSpPr>
            <p:cNvPr id="5" name="Group 4"/>
            <p:cNvGrpSpPr/>
            <p:nvPr/>
          </p:nvGrpSpPr>
          <p:grpSpPr>
            <a:xfrm>
              <a:off x="6287120" y="1478038"/>
              <a:ext cx="2624931" cy="4003682"/>
              <a:chOff x="612775" y="1333688"/>
              <a:chExt cx="2624931" cy="4003682"/>
            </a:xfrm>
          </p:grpSpPr>
          <p:sp>
            <p:nvSpPr>
              <p:cNvPr id="1586179" name="Rectangle 3"/>
              <p:cNvSpPr>
                <a:spLocks noChangeArrowheads="1"/>
              </p:cNvSpPr>
              <p:nvPr/>
            </p:nvSpPr>
            <p:spPr bwMode="gray">
              <a:xfrm>
                <a:off x="612775" y="2018784"/>
                <a:ext cx="2616200" cy="3317875"/>
              </a:xfrm>
              <a:prstGeom prst="rect">
                <a:avLst/>
              </a:prstGeom>
              <a:solidFill>
                <a:schemeClr val="bg1">
                  <a:alpha val="30196"/>
                </a:schemeClr>
              </a:solidFill>
              <a:ln>
                <a:solidFill>
                  <a:schemeClr val="tx2"/>
                </a:solidFill>
              </a:ln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dirty="0"/>
              </a:p>
            </p:txBody>
          </p:sp>
          <p:grpSp>
            <p:nvGrpSpPr>
              <p:cNvPr id="2" name="Group 6"/>
              <p:cNvGrpSpPr>
                <a:grpSpLocks/>
              </p:cNvGrpSpPr>
              <p:nvPr/>
            </p:nvGrpSpPr>
            <p:grpSpPr bwMode="auto">
              <a:xfrm>
                <a:off x="621506" y="1333688"/>
                <a:ext cx="2616200" cy="685800"/>
                <a:chOff x="342" y="1150"/>
                <a:chExt cx="1648" cy="432"/>
              </a:xfrm>
            </p:grpSpPr>
            <p:sp>
              <p:nvSpPr>
                <p:cNvPr id="14355" name="Rectangle 7"/>
                <p:cNvSpPr>
                  <a:spLocks noChangeArrowheads="1"/>
                </p:cNvSpPr>
                <p:nvPr/>
              </p:nvSpPr>
              <p:spPr bwMode="gray">
                <a:xfrm>
                  <a:off x="342" y="1150"/>
                  <a:ext cx="1648" cy="43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dirty="0"/>
                </a:p>
              </p:txBody>
            </p:sp>
            <p:sp>
              <p:nvSpPr>
                <p:cNvPr id="14356" name="Text Box 8"/>
                <p:cNvSpPr txBox="1">
                  <a:spLocks noChangeArrowheads="1"/>
                </p:cNvSpPr>
                <p:nvPr/>
              </p:nvSpPr>
              <p:spPr bwMode="gray">
                <a:xfrm>
                  <a:off x="882" y="1241"/>
                  <a:ext cx="56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sz="2000" b="1" dirty="0" smtClean="0">
                      <a:solidFill>
                        <a:schemeClr val="bg1"/>
                      </a:solidFill>
                    </a:rPr>
                    <a:t>Topical</a:t>
                  </a:r>
                  <a:endParaRPr 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586191" name="Rectangle 15"/>
              <p:cNvSpPr>
                <a:spLocks noChangeArrowheads="1"/>
              </p:cNvSpPr>
              <p:nvPr/>
            </p:nvSpPr>
            <p:spPr bwMode="gray">
              <a:xfrm>
                <a:off x="751681" y="2171888"/>
                <a:ext cx="2408238" cy="3165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228600" lvl="1" indent="-228600" eaLnBrk="1" hangingPunct="1">
                  <a:lnSpc>
                    <a:spcPct val="95000"/>
                  </a:lnSpc>
                  <a:spcBef>
                    <a:spcPct val="55000"/>
                  </a:spcBef>
                  <a:buClr>
                    <a:schemeClr val="tx2"/>
                  </a:buClr>
                  <a:buFont typeface="Wingdings" pitchFamily="2" charset="2"/>
                  <a:buChar char="§"/>
                </a:pPr>
                <a:r>
                  <a:rPr lang="en-US" dirty="0"/>
                  <a:t>Gel</a:t>
                </a:r>
                <a:r>
                  <a:rPr lang="en-US" sz="2000" dirty="0"/>
                  <a:t> </a:t>
                </a:r>
                <a:r>
                  <a:rPr lang="en-US" dirty="0" smtClean="0"/>
                  <a:t>12.5mg/pump, </a:t>
                </a:r>
                <a:r>
                  <a:rPr lang="en-US" dirty="0"/>
                  <a:t>2-8 </a:t>
                </a:r>
                <a:r>
                  <a:rPr lang="en-US" dirty="0" smtClean="0"/>
                  <a:t>pumps to skin daily</a:t>
                </a:r>
                <a:endParaRPr lang="en-US" dirty="0"/>
              </a:p>
              <a:p>
                <a:pPr marL="685800" lvl="2" indent="-228600" eaLnBrk="1" hangingPunct="1">
                  <a:lnSpc>
                    <a:spcPct val="95000"/>
                  </a:lnSpc>
                  <a:spcBef>
                    <a:spcPct val="55000"/>
                  </a:spcBef>
                  <a:buClr>
                    <a:schemeClr val="tx2"/>
                  </a:buClr>
                  <a:buFont typeface="Wingdings" pitchFamily="2" charset="2"/>
                  <a:buChar char="§"/>
                </a:pPr>
                <a:r>
                  <a:rPr lang="en-US" sz="1600" dirty="0"/>
                  <a:t>Can transfer to partners</a:t>
                </a:r>
              </a:p>
              <a:p>
                <a:pPr marL="685800" lvl="2" indent="-228600" eaLnBrk="1" hangingPunct="1">
                  <a:lnSpc>
                    <a:spcPct val="95000"/>
                  </a:lnSpc>
                  <a:spcBef>
                    <a:spcPct val="55000"/>
                  </a:spcBef>
                  <a:buClr>
                    <a:schemeClr val="tx2"/>
                  </a:buClr>
                  <a:buFont typeface="Wingdings" pitchFamily="2" charset="2"/>
                  <a:buChar char="§"/>
                </a:pPr>
                <a:r>
                  <a:rPr lang="en-US" sz="1600" dirty="0"/>
                  <a:t>Slower, subtle</a:t>
                </a:r>
              </a:p>
              <a:p>
                <a:pPr marL="228600" indent="-228600" eaLnBrk="1" hangingPunct="1">
                  <a:lnSpc>
                    <a:spcPct val="95000"/>
                  </a:lnSpc>
                  <a:spcBef>
                    <a:spcPct val="55000"/>
                  </a:spcBef>
                  <a:buClr>
                    <a:schemeClr val="tx2"/>
                  </a:buClr>
                  <a:buFont typeface="Wingdings" pitchFamily="2" charset="2"/>
                  <a:buChar char="§"/>
                </a:pPr>
                <a:r>
                  <a:rPr lang="en-US" dirty="0" smtClean="0"/>
                  <a:t>Transdermal patch 2-4mg/24 hour, applied </a:t>
                </a:r>
                <a:r>
                  <a:rPr lang="en-US" dirty="0"/>
                  <a:t>weekly</a:t>
                </a:r>
              </a:p>
              <a:p>
                <a:pPr marL="685800" lvl="1" indent="-228600" eaLnBrk="1" hangingPunct="1">
                  <a:lnSpc>
                    <a:spcPct val="95000"/>
                  </a:lnSpc>
                  <a:spcBef>
                    <a:spcPct val="55000"/>
                  </a:spcBef>
                  <a:buClr>
                    <a:schemeClr val="tx2"/>
                  </a:buClr>
                  <a:buFont typeface="Wingdings" pitchFamily="2" charset="2"/>
                  <a:buChar char="§"/>
                </a:pPr>
                <a:r>
                  <a:rPr lang="en-US" sz="1600" dirty="0"/>
                  <a:t>Limited by rash, rotate sites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65175" y="1486088"/>
              <a:ext cx="2624931" cy="4002971"/>
              <a:chOff x="612775" y="1333688"/>
              <a:chExt cx="2624931" cy="4002971"/>
            </a:xfrm>
          </p:grpSpPr>
          <p:sp>
            <p:nvSpPr>
              <p:cNvPr id="21" name="Rectangle 3"/>
              <p:cNvSpPr>
                <a:spLocks noChangeArrowheads="1"/>
              </p:cNvSpPr>
              <p:nvPr/>
            </p:nvSpPr>
            <p:spPr bwMode="gray">
              <a:xfrm>
                <a:off x="612775" y="2018784"/>
                <a:ext cx="2616200" cy="3317875"/>
              </a:xfrm>
              <a:prstGeom prst="rect">
                <a:avLst/>
              </a:prstGeom>
              <a:solidFill>
                <a:schemeClr val="bg1">
                  <a:alpha val="30196"/>
                </a:schemeClr>
              </a:solidFill>
              <a:ln>
                <a:solidFill>
                  <a:schemeClr val="tx2"/>
                </a:solidFill>
              </a:ln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dirty="0"/>
              </a:p>
            </p:txBody>
          </p:sp>
          <p:grpSp>
            <p:nvGrpSpPr>
              <p:cNvPr id="22" name="Group 6"/>
              <p:cNvGrpSpPr>
                <a:grpSpLocks/>
              </p:cNvGrpSpPr>
              <p:nvPr/>
            </p:nvGrpSpPr>
            <p:grpSpPr bwMode="auto">
              <a:xfrm>
                <a:off x="621506" y="1333688"/>
                <a:ext cx="2616200" cy="685800"/>
                <a:chOff x="342" y="1150"/>
                <a:chExt cx="1648" cy="432"/>
              </a:xfrm>
            </p:grpSpPr>
            <p:sp>
              <p:nvSpPr>
                <p:cNvPr id="24" name="Rectangle 7"/>
                <p:cNvSpPr>
                  <a:spLocks noChangeArrowheads="1"/>
                </p:cNvSpPr>
                <p:nvPr/>
              </p:nvSpPr>
              <p:spPr bwMode="gray">
                <a:xfrm>
                  <a:off x="342" y="1150"/>
                  <a:ext cx="1648" cy="43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dirty="0"/>
                </a:p>
              </p:txBody>
            </p:sp>
            <p:sp>
              <p:nvSpPr>
                <p:cNvPr id="25" name="Text Box 8"/>
                <p:cNvSpPr txBox="1">
                  <a:spLocks noChangeArrowheads="1"/>
                </p:cNvSpPr>
                <p:nvPr/>
              </p:nvSpPr>
              <p:spPr bwMode="gray">
                <a:xfrm>
                  <a:off x="708" y="1241"/>
                  <a:ext cx="916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sz="2000" b="1" dirty="0" smtClean="0">
                      <a:solidFill>
                        <a:schemeClr val="bg1"/>
                      </a:solidFill>
                    </a:rPr>
                    <a:t>IM injections</a:t>
                  </a:r>
                  <a:endParaRPr 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3" name="Rectangle 15"/>
              <p:cNvSpPr>
                <a:spLocks noChangeArrowheads="1"/>
              </p:cNvSpPr>
              <p:nvPr/>
            </p:nvSpPr>
            <p:spPr bwMode="gray">
              <a:xfrm>
                <a:off x="751681" y="2171888"/>
                <a:ext cx="2408238" cy="3028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228600" indent="-228600" eaLnBrk="1" hangingPunct="1">
                  <a:lnSpc>
                    <a:spcPct val="95000"/>
                  </a:lnSpc>
                  <a:spcBef>
                    <a:spcPct val="55000"/>
                  </a:spcBef>
                  <a:buClr>
                    <a:schemeClr val="tx2"/>
                  </a:buClr>
                  <a:buFont typeface="Wingdings" pitchFamily="2" charset="2"/>
                  <a:buChar char="§"/>
                </a:pPr>
                <a:r>
                  <a:rPr lang="en-US" dirty="0" smtClean="0"/>
                  <a:t>Testosterone cypionate 200mg/mL, 100-200mg every 2 weeks</a:t>
                </a:r>
              </a:p>
              <a:p>
                <a:pPr marL="228600" lvl="2" indent="-228600" eaLnBrk="1" hangingPunct="1">
                  <a:lnSpc>
                    <a:spcPct val="95000"/>
                  </a:lnSpc>
                  <a:spcBef>
                    <a:spcPct val="55000"/>
                  </a:spcBef>
                  <a:buClr>
                    <a:schemeClr val="tx2"/>
                  </a:buClr>
                  <a:buFont typeface="Wingdings" pitchFamily="2" charset="2"/>
                  <a:buChar char="§"/>
                </a:pPr>
                <a:r>
                  <a:rPr lang="en-US" dirty="0" smtClean="0"/>
                  <a:t>Start low </a:t>
                </a:r>
                <a:r>
                  <a:rPr lang="en-US" dirty="0"/>
                  <a:t>dose and </a:t>
                </a:r>
                <a:r>
                  <a:rPr lang="en-US" dirty="0" smtClean="0"/>
                  <a:t>increase </a:t>
                </a:r>
                <a:r>
                  <a:rPr lang="en-US" dirty="0"/>
                  <a:t>for desired </a:t>
                </a:r>
                <a:r>
                  <a:rPr lang="en-US" dirty="0" smtClean="0"/>
                  <a:t>effect and physiologic level (300-1000ng/</a:t>
                </a:r>
                <a:r>
                  <a:rPr lang="en-US" dirty="0" err="1" smtClean="0"/>
                  <a:t>dL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228600" indent="-228600" eaLnBrk="1" hangingPunct="1">
                  <a:lnSpc>
                    <a:spcPct val="95000"/>
                  </a:lnSpc>
                  <a:spcBef>
                    <a:spcPct val="55000"/>
                  </a:spcBef>
                  <a:buClr>
                    <a:schemeClr val="tx2"/>
                  </a:buClr>
                  <a:buFont typeface="Wingdings" pitchFamily="2" charset="2"/>
                  <a:buChar char="§"/>
                </a:pPr>
                <a:r>
                  <a:rPr lang="en-US" dirty="0" smtClean="0"/>
                  <a:t>Weekly </a:t>
                </a:r>
                <a:r>
                  <a:rPr lang="en-US" dirty="0"/>
                  <a:t>dosing common, reduces fluctuations in energy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514321" y="1478038"/>
              <a:ext cx="2624931" cy="4019071"/>
              <a:chOff x="612775" y="1333688"/>
              <a:chExt cx="2624931" cy="4019071"/>
            </a:xfrm>
          </p:grpSpPr>
          <p:sp>
            <p:nvSpPr>
              <p:cNvPr id="27" name="Rectangle 3"/>
              <p:cNvSpPr>
                <a:spLocks noChangeArrowheads="1"/>
              </p:cNvSpPr>
              <p:nvPr/>
            </p:nvSpPr>
            <p:spPr bwMode="gray">
              <a:xfrm>
                <a:off x="612775" y="2018784"/>
                <a:ext cx="2616200" cy="3317875"/>
              </a:xfrm>
              <a:prstGeom prst="rect">
                <a:avLst/>
              </a:prstGeom>
              <a:solidFill>
                <a:schemeClr val="bg1">
                  <a:alpha val="30196"/>
                </a:schemeClr>
              </a:solidFill>
              <a:ln>
                <a:solidFill>
                  <a:schemeClr val="tx2"/>
                </a:solidFill>
              </a:ln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dirty="0"/>
              </a:p>
            </p:txBody>
          </p:sp>
          <p:grpSp>
            <p:nvGrpSpPr>
              <p:cNvPr id="28" name="Group 6"/>
              <p:cNvGrpSpPr>
                <a:grpSpLocks/>
              </p:cNvGrpSpPr>
              <p:nvPr/>
            </p:nvGrpSpPr>
            <p:grpSpPr bwMode="auto">
              <a:xfrm>
                <a:off x="621506" y="1333688"/>
                <a:ext cx="2616200" cy="685800"/>
                <a:chOff x="342" y="1150"/>
                <a:chExt cx="1648" cy="432"/>
              </a:xfrm>
            </p:grpSpPr>
            <p:sp>
              <p:nvSpPr>
                <p:cNvPr id="30" name="Rectangle 7"/>
                <p:cNvSpPr>
                  <a:spLocks noChangeArrowheads="1"/>
                </p:cNvSpPr>
                <p:nvPr/>
              </p:nvSpPr>
              <p:spPr bwMode="gray">
                <a:xfrm>
                  <a:off x="342" y="1150"/>
                  <a:ext cx="1648" cy="43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dirty="0"/>
                </a:p>
              </p:txBody>
            </p:sp>
            <p:sp>
              <p:nvSpPr>
                <p:cNvPr id="31" name="Text Box 8"/>
                <p:cNvSpPr txBox="1">
                  <a:spLocks noChangeArrowheads="1"/>
                </p:cNvSpPr>
                <p:nvPr/>
              </p:nvSpPr>
              <p:spPr bwMode="gray">
                <a:xfrm>
                  <a:off x="690" y="1241"/>
                  <a:ext cx="954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Narrow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sz="2000" b="1" dirty="0" smtClean="0">
                      <a:solidFill>
                        <a:schemeClr val="bg1"/>
                      </a:solidFill>
                    </a:rPr>
                    <a:t>SC injections</a:t>
                  </a:r>
                  <a:endParaRPr 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Rectangle 15"/>
              <p:cNvSpPr>
                <a:spLocks noChangeArrowheads="1"/>
              </p:cNvSpPr>
              <p:nvPr/>
            </p:nvSpPr>
            <p:spPr bwMode="gray">
              <a:xfrm>
                <a:off x="751681" y="2171888"/>
                <a:ext cx="2408238" cy="3180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228600" indent="-228600" eaLnBrk="1" hangingPunct="1">
                  <a:lnSpc>
                    <a:spcPct val="95000"/>
                  </a:lnSpc>
                  <a:spcBef>
                    <a:spcPct val="55000"/>
                  </a:spcBef>
                  <a:buClr>
                    <a:schemeClr val="tx2"/>
                  </a:buClr>
                  <a:buFont typeface="Wingdings" pitchFamily="2" charset="2"/>
                  <a:buChar char="§"/>
                </a:pPr>
                <a:r>
                  <a:rPr lang="en-US" dirty="0"/>
                  <a:t>Generally </a:t>
                </a:r>
                <a:r>
                  <a:rPr lang="en-US" dirty="0" smtClean="0"/>
                  <a:t>½ </a:t>
                </a:r>
                <a:r>
                  <a:rPr lang="en-US" dirty="0"/>
                  <a:t>of IM </a:t>
                </a:r>
                <a:r>
                  <a:rPr lang="en-US" dirty="0" smtClean="0"/>
                  <a:t>dose (50mg weekly) </a:t>
                </a:r>
                <a:endParaRPr lang="en-US" dirty="0"/>
              </a:p>
              <a:p>
                <a:pPr marL="228600" indent="-228600" eaLnBrk="1" hangingPunct="1">
                  <a:lnSpc>
                    <a:spcPct val="95000"/>
                  </a:lnSpc>
                  <a:spcBef>
                    <a:spcPct val="55000"/>
                  </a:spcBef>
                  <a:buClr>
                    <a:schemeClr val="tx2"/>
                  </a:buClr>
                  <a:buFont typeface="Wingdings" pitchFamily="2" charset="2"/>
                  <a:buChar char="§"/>
                </a:pPr>
                <a:r>
                  <a:rPr lang="en-US" dirty="0"/>
                  <a:t>Much smaller needle so easier to self inject</a:t>
                </a:r>
              </a:p>
              <a:p>
                <a:pPr marL="228600" indent="-228600" eaLnBrk="1" hangingPunct="1">
                  <a:lnSpc>
                    <a:spcPct val="95000"/>
                  </a:lnSpc>
                  <a:spcBef>
                    <a:spcPct val="55000"/>
                  </a:spcBef>
                  <a:buClr>
                    <a:schemeClr val="tx2"/>
                  </a:buClr>
                  <a:buFont typeface="Wingdings" pitchFamily="2" charset="2"/>
                  <a:buChar char="§"/>
                </a:pPr>
                <a:r>
                  <a:rPr lang="en-US" dirty="0"/>
                  <a:t>Pilot studies and clinician experience suggest equivalent to IM shots</a:t>
                </a:r>
              </a:p>
              <a:p>
                <a:pPr marL="228600" indent="-228600" eaLnBrk="1" hangingPunct="1">
                  <a:lnSpc>
                    <a:spcPct val="95000"/>
                  </a:lnSpc>
                  <a:spcBef>
                    <a:spcPct val="55000"/>
                  </a:spcBef>
                  <a:buClr>
                    <a:schemeClr val="tx2"/>
                  </a:buClr>
                  <a:buFont typeface="Wingdings" pitchFamily="2" charset="2"/>
                  <a:buChar char="§"/>
                </a:pPr>
                <a:r>
                  <a:rPr lang="en-US" dirty="0"/>
                  <a:t>Can form inflamed </a:t>
                </a:r>
                <a:r>
                  <a:rPr lang="en-US" dirty="0" smtClean="0"/>
                  <a:t> nodules under the skin</a:t>
                </a:r>
                <a:endParaRPr lang="en-US" dirty="0"/>
              </a:p>
            </p:txBody>
          </p:sp>
        </p:grpSp>
      </p:grp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457200" y="551962"/>
            <a:ext cx="8534400" cy="4801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/>
              <a:t>Prescribe Hormones| </a:t>
            </a:r>
            <a:r>
              <a:rPr lang="en-US" sz="2800" b="0" i="1" kern="0" dirty="0" smtClean="0"/>
              <a:t>Testosterone options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2176269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347271"/>
            <a:ext cx="81915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 smtClean="0"/>
              <a:t>Refill stable testosterone prescriptions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Check testosterone level (treatment monitoring), lipids</a:t>
            </a:r>
            <a:r>
              <a:rPr lang="en-US" dirty="0"/>
              <a:t>, FBS, ALT/AST, CBC </a:t>
            </a:r>
            <a:r>
              <a:rPr lang="en-US" dirty="0" smtClean="0"/>
              <a:t>every 6 months; HIV/STD screening as appropriate</a:t>
            </a:r>
          </a:p>
          <a:p>
            <a:pPr marL="285750"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Total </a:t>
            </a:r>
            <a:r>
              <a:rPr lang="en-US" sz="2400" dirty="0"/>
              <a:t>testosterone </a:t>
            </a:r>
            <a:r>
              <a:rPr lang="en-US" sz="2400" dirty="0" smtClean="0"/>
              <a:t>level at </a:t>
            </a:r>
            <a:r>
              <a:rPr lang="en-US" sz="2400" dirty="0"/>
              <a:t>midway point between injections more useful than peak or </a:t>
            </a:r>
            <a:r>
              <a:rPr lang="en-US" sz="2400" dirty="0" smtClean="0"/>
              <a:t>trough (goal 300-1000ng/dl)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Encourage smoking cessation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Ask about sexual practices; advise pregnancy prevention if at risk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Continue routine breast and cervical cancer screening if not surgically </a:t>
            </a:r>
            <a:r>
              <a:rPr lang="en-US" dirty="0" smtClean="0"/>
              <a:t>removed </a:t>
            </a:r>
            <a:r>
              <a:rPr lang="en-US" sz="2000" dirty="0" smtClean="0"/>
              <a:t>(some breast tissue remains after top surgery – consider screening if high risk)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Bone density screening at age 60 or earlier if risk factors or inconsistent testosterone use after </a:t>
            </a:r>
            <a:r>
              <a:rPr lang="en-US" dirty="0" err="1" smtClean="0"/>
              <a:t>oopherectomy</a:t>
            </a:r>
            <a:endParaRPr lang="en-US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551962"/>
            <a:ext cx="8534400" cy="4801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/>
              <a:t>Hormones in Primary Care| </a:t>
            </a:r>
            <a:r>
              <a:rPr lang="en-US" sz="2800" b="0" i="1" kern="0" dirty="0" smtClean="0"/>
              <a:t>Follow Up for Transmen</a:t>
            </a:r>
            <a:endParaRPr lang="en-US" sz="28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7267-D9C6-4042-AE1C-D95D7C97229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fld id="{6C1E5110-CC75-47D8-951E-9B0E392BD47D}" type="slidenum">
              <a:rPr lang="en-US">
                <a:solidFill>
                  <a:srgbClr val="414636"/>
                </a:solidFill>
              </a:rPr>
              <a:pPr/>
              <a:t>34</a:t>
            </a:fld>
            <a:endParaRPr lang="en-US" dirty="0">
              <a:solidFill>
                <a:srgbClr val="414636"/>
              </a:solidFill>
            </a:endParaRPr>
          </a:p>
        </p:txBody>
      </p:sp>
      <p:sp>
        <p:nvSpPr>
          <p:cNvPr id="1586179" name="Rectangle 3"/>
          <p:cNvSpPr>
            <a:spLocks noChangeArrowheads="1"/>
          </p:cNvSpPr>
          <p:nvPr/>
        </p:nvSpPr>
        <p:spPr bwMode="gray">
          <a:xfrm>
            <a:off x="542925" y="2087015"/>
            <a:ext cx="2616200" cy="3279793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solidFill>
              <a:schemeClr val="tx2"/>
            </a:solidFill>
          </a:ln>
          <a:extLst/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1586180" name="Rectangle 4"/>
          <p:cNvSpPr>
            <a:spLocks noChangeArrowheads="1"/>
          </p:cNvSpPr>
          <p:nvPr/>
        </p:nvSpPr>
        <p:spPr bwMode="gray">
          <a:xfrm>
            <a:off x="5965825" y="2087015"/>
            <a:ext cx="2616200" cy="3279793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solidFill>
              <a:schemeClr val="tx2"/>
            </a:solidFill>
          </a:ln>
          <a:extLst/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1586181" name="Rectangle 5"/>
          <p:cNvSpPr>
            <a:spLocks noChangeArrowheads="1"/>
          </p:cNvSpPr>
          <p:nvPr/>
        </p:nvSpPr>
        <p:spPr bwMode="gray">
          <a:xfrm>
            <a:off x="3254375" y="2087015"/>
            <a:ext cx="2625725" cy="3279793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solidFill>
              <a:schemeClr val="tx2"/>
            </a:solidFill>
          </a:ln>
          <a:extLst/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42925" y="1416890"/>
            <a:ext cx="2616200" cy="685800"/>
            <a:chOff x="342" y="1150"/>
            <a:chExt cx="1648" cy="432"/>
          </a:xfrm>
        </p:grpSpPr>
        <p:sp>
          <p:nvSpPr>
            <p:cNvPr id="14355" name="Rectangle 7"/>
            <p:cNvSpPr>
              <a:spLocks noChangeArrowheads="1"/>
            </p:cNvSpPr>
            <p:nvPr/>
          </p:nvSpPr>
          <p:spPr bwMode="gray">
            <a:xfrm>
              <a:off x="342" y="1150"/>
              <a:ext cx="1648" cy="4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dirty="0"/>
            </a:p>
          </p:txBody>
        </p:sp>
        <p:sp>
          <p:nvSpPr>
            <p:cNvPr id="14356" name="Text Box 8"/>
            <p:cNvSpPr txBox="1">
              <a:spLocks noChangeArrowheads="1"/>
            </p:cNvSpPr>
            <p:nvPr/>
          </p:nvSpPr>
          <p:spPr bwMode="gray">
            <a:xfrm>
              <a:off x="590" y="1241"/>
              <a:ext cx="114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solidFill>
                    <a:schemeClr val="bg1"/>
                  </a:solidFill>
                </a:rPr>
                <a:t>Estradiol tablets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54375" y="1416890"/>
            <a:ext cx="2625725" cy="685800"/>
            <a:chOff x="2050" y="1150"/>
            <a:chExt cx="1654" cy="432"/>
          </a:xfrm>
        </p:grpSpPr>
        <p:sp>
          <p:nvSpPr>
            <p:cNvPr id="14353" name="Rectangle 10"/>
            <p:cNvSpPr>
              <a:spLocks noChangeArrowheads="1"/>
            </p:cNvSpPr>
            <p:nvPr/>
          </p:nvSpPr>
          <p:spPr bwMode="gray">
            <a:xfrm>
              <a:off x="2050" y="1150"/>
              <a:ext cx="1654" cy="4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dirty="0"/>
            </a:p>
          </p:txBody>
        </p:sp>
        <p:sp>
          <p:nvSpPr>
            <p:cNvPr id="14354" name="Text Box 11"/>
            <p:cNvSpPr txBox="1">
              <a:spLocks noChangeArrowheads="1"/>
            </p:cNvSpPr>
            <p:nvPr/>
          </p:nvSpPr>
          <p:spPr bwMode="gray">
            <a:xfrm>
              <a:off x="2291" y="1241"/>
              <a:ext cx="11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solidFill>
                    <a:schemeClr val="bg1"/>
                  </a:solidFill>
                </a:rPr>
                <a:t>Topical Estradiol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965825" y="1416890"/>
            <a:ext cx="2616200" cy="685800"/>
            <a:chOff x="3758" y="1150"/>
            <a:chExt cx="1648" cy="432"/>
          </a:xfrm>
        </p:grpSpPr>
        <p:sp>
          <p:nvSpPr>
            <p:cNvPr id="14351" name="Rectangle 13"/>
            <p:cNvSpPr>
              <a:spLocks noChangeArrowheads="1"/>
            </p:cNvSpPr>
            <p:nvPr/>
          </p:nvSpPr>
          <p:spPr bwMode="gray">
            <a:xfrm>
              <a:off x="3758" y="1150"/>
              <a:ext cx="1648" cy="4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dirty="0"/>
            </a:p>
          </p:txBody>
        </p:sp>
        <p:sp>
          <p:nvSpPr>
            <p:cNvPr id="14352" name="Text Box 14"/>
            <p:cNvSpPr txBox="1">
              <a:spLocks noChangeArrowheads="1"/>
            </p:cNvSpPr>
            <p:nvPr/>
          </p:nvSpPr>
          <p:spPr bwMode="gray">
            <a:xfrm>
              <a:off x="3918" y="1243"/>
              <a:ext cx="13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solidFill>
                    <a:schemeClr val="bg1"/>
                  </a:solidFill>
                </a:rPr>
                <a:t>Estrogen injections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86191" name="Rectangle 15"/>
          <p:cNvSpPr>
            <a:spLocks noChangeArrowheads="1"/>
          </p:cNvSpPr>
          <p:nvPr/>
        </p:nvSpPr>
        <p:spPr bwMode="gray">
          <a:xfrm>
            <a:off x="673100" y="2255090"/>
            <a:ext cx="2408238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 eaLnBrk="1" hangingPunct="1">
              <a:lnSpc>
                <a:spcPct val="95000"/>
              </a:lnSpc>
              <a:spcBef>
                <a:spcPct val="55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/>
              <a:t>2-6mg daily</a:t>
            </a:r>
          </a:p>
          <a:p>
            <a:pPr marL="228600" indent="-228600" eaLnBrk="1" hangingPunct="1">
              <a:lnSpc>
                <a:spcPct val="95000"/>
              </a:lnSpc>
              <a:spcBef>
                <a:spcPct val="55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/>
              <a:t>Dividing dose bid can reduce nausea</a:t>
            </a:r>
            <a:endParaRPr lang="en-US" sz="2000" dirty="0"/>
          </a:p>
          <a:p>
            <a:pPr marL="228600" indent="-228600" eaLnBrk="1" hangingPunct="1">
              <a:lnSpc>
                <a:spcPct val="95000"/>
              </a:lnSpc>
              <a:spcBef>
                <a:spcPct val="55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/>
              <a:t>Take sublingually instead of swallowing</a:t>
            </a:r>
            <a:endParaRPr lang="en-US" sz="2000" dirty="0"/>
          </a:p>
        </p:txBody>
      </p:sp>
      <p:sp>
        <p:nvSpPr>
          <p:cNvPr id="1586192" name="Rectangle 16"/>
          <p:cNvSpPr>
            <a:spLocks noChangeArrowheads="1"/>
          </p:cNvSpPr>
          <p:nvPr/>
        </p:nvSpPr>
        <p:spPr bwMode="gray">
          <a:xfrm>
            <a:off x="3394075" y="2255090"/>
            <a:ext cx="2408238" cy="30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 eaLnBrk="1" hangingPunct="1">
              <a:lnSpc>
                <a:spcPct val="95000"/>
              </a:lnSpc>
              <a:spcBef>
                <a:spcPct val="55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/>
              <a:t>Weekly transdermal patch </a:t>
            </a:r>
            <a:r>
              <a:rPr lang="en-US" sz="2000" dirty="0">
                <a:cs typeface="Tahoma" pitchFamily="34" charset="0"/>
              </a:rPr>
              <a:t>0.1-0.4mg/day </a:t>
            </a:r>
            <a:endParaRPr lang="en-US" sz="2000" dirty="0" smtClean="0">
              <a:cs typeface="Tahoma" pitchFamily="34" charset="0"/>
            </a:endParaRPr>
          </a:p>
          <a:p>
            <a:pPr marL="228600" indent="-228600" eaLnBrk="1" hangingPunct="1">
              <a:lnSpc>
                <a:spcPct val="95000"/>
              </a:lnSpc>
              <a:spcBef>
                <a:spcPct val="55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/>
              <a:t>Preferred for patients over 40, who smoke, or who have medical comorbidities</a:t>
            </a:r>
            <a:endParaRPr lang="en-US" sz="2000" dirty="0"/>
          </a:p>
          <a:p>
            <a:pPr marL="228600" indent="-228600" eaLnBrk="1" hangingPunct="1">
              <a:lnSpc>
                <a:spcPct val="95000"/>
              </a:lnSpc>
              <a:spcBef>
                <a:spcPct val="55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>
                <a:cs typeface="Tahoma" pitchFamily="34" charset="0"/>
              </a:rPr>
              <a:t>Non-formulary bi-weekly patch (better </a:t>
            </a:r>
            <a:r>
              <a:rPr lang="en-US" sz="2000" dirty="0">
                <a:cs typeface="Tahoma" pitchFamily="34" charset="0"/>
              </a:rPr>
              <a:t>adhesive)</a:t>
            </a:r>
            <a:endParaRPr lang="en-US" sz="2000" dirty="0"/>
          </a:p>
        </p:txBody>
      </p:sp>
      <p:sp>
        <p:nvSpPr>
          <p:cNvPr id="1586193" name="Rectangle 17"/>
          <p:cNvSpPr>
            <a:spLocks noChangeArrowheads="1"/>
          </p:cNvSpPr>
          <p:nvPr/>
        </p:nvSpPr>
        <p:spPr bwMode="gray">
          <a:xfrm>
            <a:off x="6096000" y="2258265"/>
            <a:ext cx="240823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 eaLnBrk="1" hangingPunct="1">
              <a:lnSpc>
                <a:spcPct val="95000"/>
              </a:lnSpc>
              <a:spcBef>
                <a:spcPct val="55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/>
              <a:t>Estradiol valerate 20-40mg/mL</a:t>
            </a:r>
          </a:p>
          <a:p>
            <a:pPr marL="228600" indent="-228600" eaLnBrk="1" hangingPunct="1">
              <a:lnSpc>
                <a:spcPct val="95000"/>
              </a:lnSpc>
              <a:spcBef>
                <a:spcPct val="55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/>
              <a:t>Dose 20-60mg IM every 2 weeks</a:t>
            </a:r>
            <a:endParaRPr lang="en-US" sz="2000" dirty="0"/>
          </a:p>
          <a:p>
            <a:pPr marL="228600" indent="-228600" eaLnBrk="1" hangingPunct="1">
              <a:lnSpc>
                <a:spcPct val="95000"/>
              </a:lnSpc>
              <a:spcBef>
                <a:spcPct val="55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/>
              <a:t>Non-formulary</a:t>
            </a:r>
          </a:p>
          <a:p>
            <a:pPr marL="228600" indent="-228600" eaLnBrk="1" hangingPunct="1">
              <a:lnSpc>
                <a:spcPct val="95000"/>
              </a:lnSpc>
              <a:spcBef>
                <a:spcPct val="55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/>
              <a:t>Variable levels</a:t>
            </a:r>
          </a:p>
          <a:p>
            <a:pPr marL="228600" indent="-228600" eaLnBrk="1" hangingPunct="1">
              <a:lnSpc>
                <a:spcPct val="95000"/>
              </a:lnSpc>
              <a:spcBef>
                <a:spcPct val="55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/>
              <a:t>Estradiol </a:t>
            </a:r>
            <a:r>
              <a:rPr lang="en-US" sz="2000" dirty="0" err="1" smtClean="0"/>
              <a:t>cypionate</a:t>
            </a:r>
            <a:r>
              <a:rPr lang="en-US" sz="2000" dirty="0" smtClean="0"/>
              <a:t> 5mg/mL alternative</a:t>
            </a:r>
            <a:endParaRPr lang="en-US" sz="2000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457200" y="551962"/>
            <a:ext cx="8534400" cy="4801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/>
              <a:t>Prescribe Hormones| </a:t>
            </a:r>
            <a:r>
              <a:rPr lang="en-US" sz="2800" b="0" i="1" kern="0" dirty="0" smtClean="0"/>
              <a:t>Estrogen Options</a:t>
            </a:r>
            <a:endParaRPr lang="en-US" sz="2800" kern="0" dirty="0"/>
          </a:p>
        </p:txBody>
      </p:sp>
      <p:grpSp>
        <p:nvGrpSpPr>
          <p:cNvPr id="26" name="Group 12"/>
          <p:cNvGrpSpPr>
            <a:grpSpLocks/>
          </p:cNvGrpSpPr>
          <p:nvPr/>
        </p:nvGrpSpPr>
        <p:grpSpPr bwMode="auto">
          <a:xfrm>
            <a:off x="542925" y="5406120"/>
            <a:ext cx="8039100" cy="468602"/>
            <a:chOff x="2830" y="1150"/>
            <a:chExt cx="3231" cy="432"/>
          </a:xfrm>
        </p:grpSpPr>
        <p:sp>
          <p:nvSpPr>
            <p:cNvPr id="27" name="Rectangle 13"/>
            <p:cNvSpPr>
              <a:spLocks noChangeArrowheads="1"/>
            </p:cNvSpPr>
            <p:nvPr/>
          </p:nvSpPr>
          <p:spPr bwMode="gray">
            <a:xfrm>
              <a:off x="2830" y="1150"/>
              <a:ext cx="3231" cy="4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dirty="0"/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gray">
            <a:xfrm>
              <a:off x="3568" y="1185"/>
              <a:ext cx="204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solidFill>
                    <a:schemeClr val="bg1"/>
                  </a:solidFill>
                </a:rPr>
                <a:t>Any of above </a:t>
              </a:r>
              <a:r>
                <a:rPr lang="en-US" sz="2000" b="1" u="sng" dirty="0" smtClean="0">
                  <a:solidFill>
                    <a:schemeClr val="bg1"/>
                  </a:solidFill>
                </a:rPr>
                <a:t>with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Anti-androgen Spironolactone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Rectangle 4"/>
          <p:cNvSpPr>
            <a:spLocks noChangeArrowheads="1"/>
          </p:cNvSpPr>
          <p:nvPr/>
        </p:nvSpPr>
        <p:spPr bwMode="gray">
          <a:xfrm>
            <a:off x="542925" y="5874171"/>
            <a:ext cx="8039100" cy="587649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solidFill>
              <a:schemeClr val="tx2"/>
            </a:solidFill>
          </a:ln>
          <a:extLst/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gray">
          <a:xfrm>
            <a:off x="571501" y="5845058"/>
            <a:ext cx="801052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28600" indent="-228600" eaLnBrk="1" hangingPunct="1">
              <a:lnSpc>
                <a:spcPct val="95000"/>
              </a:lnSpc>
              <a:spcBef>
                <a:spcPct val="55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/>
              <a:t>25-100mg bid, </a:t>
            </a:r>
            <a:r>
              <a:rPr lang="en-US" sz="2000" dirty="0"/>
              <a:t>titrate as tolerated until testosterone suppressed to &lt;50ng/</a:t>
            </a:r>
            <a:r>
              <a:rPr lang="en-US" sz="2000" dirty="0" err="1"/>
              <a:t>dL</a:t>
            </a:r>
            <a:r>
              <a:rPr lang="en-US" sz="2000" dirty="0"/>
              <a:t> or patient’s goal is met</a:t>
            </a:r>
          </a:p>
        </p:txBody>
      </p:sp>
    </p:spTree>
    <p:extLst>
      <p:ext uri="{BB962C8B-B14F-4D97-AF65-F5344CB8AC3E}">
        <p14:creationId xmlns:p14="http://schemas.microsoft.com/office/powerpoint/2010/main" val="24195488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333499"/>
            <a:ext cx="8191500" cy="484881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Refill stable estrogen and spironolactone prescriptions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Check lipids, glucose or A1C, Cr/K, ALT, estradiol (goal 50-200pg/mL), total testosterone (suppression monitoring, goal &lt;50) every 6 months; HIV/STD screening as applicable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Encourage smoking cessation</a:t>
            </a:r>
          </a:p>
          <a:p>
            <a:pPr>
              <a:lnSpc>
                <a:spcPct val="90000"/>
              </a:lnSpc>
            </a:pPr>
            <a:r>
              <a:rPr lang="en-US" dirty="0"/>
              <a:t>Ask about sexual practices; </a:t>
            </a:r>
            <a:r>
              <a:rPr lang="en-US" dirty="0" smtClean="0"/>
              <a:t>consider </a:t>
            </a:r>
            <a:r>
              <a:rPr lang="en-US" dirty="0" err="1" smtClean="0"/>
              <a:t>PrEP</a:t>
            </a:r>
            <a:r>
              <a:rPr lang="en-US" dirty="0" smtClean="0"/>
              <a:t> </a:t>
            </a:r>
            <a:r>
              <a:rPr lang="en-US" dirty="0"/>
              <a:t>if at </a:t>
            </a:r>
            <a:r>
              <a:rPr lang="en-US" dirty="0" smtClean="0"/>
              <a:t>risk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Mammograms recommended starting at age 50 for patients on estrogen for 5 years or more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Remove cervical cancer screening prompt</a:t>
            </a:r>
            <a:r>
              <a:rPr lang="en-US" dirty="0" smtClean="0"/>
              <a:t>: click “No Cervix” button in PROMPT tab</a:t>
            </a:r>
          </a:p>
          <a:p>
            <a:pPr>
              <a:lnSpc>
                <a:spcPct val="90000"/>
              </a:lnSpc>
            </a:pPr>
            <a:r>
              <a:rPr lang="en-US" dirty="0"/>
              <a:t>Bone density screening at age 60, consider sooner if risk factors or inconsistently on estrogen (encourage Vitamin D supplements)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Prostate cancer screening controversial (PSA typically suppressed)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551962"/>
            <a:ext cx="8534400" cy="4801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/>
              <a:t>Hormones in Primary Care| </a:t>
            </a:r>
            <a:r>
              <a:rPr lang="en-US" sz="2800" b="0" i="1" kern="0" dirty="0" smtClean="0"/>
              <a:t>Follow Up for Transwomen</a:t>
            </a:r>
            <a:endParaRPr lang="en-US" sz="28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7267-D9C6-4042-AE1C-D95D7C97229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52B7F-1993-46CE-BC52-37AD153D18F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05" y="993363"/>
            <a:ext cx="7076190" cy="527619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551962"/>
            <a:ext cx="8534400" cy="4801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/>
              <a:t>Prescribe Hormones| </a:t>
            </a:r>
            <a:r>
              <a:rPr lang="en-US" sz="2800" b="0" i="1" kern="0" dirty="0" smtClean="0"/>
              <a:t>Literature Review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7184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34269"/>
            <a:ext cx="8229600" cy="480131"/>
          </a:xfrm>
        </p:spPr>
        <p:txBody>
          <a:bodyPr/>
          <a:lstStyle/>
          <a:p>
            <a:r>
              <a:rPr lang="en-US" sz="2800" dirty="0" smtClean="0"/>
              <a:t>Outcomes in Transwomen on Estrogen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277085"/>
          </a:xfrm>
        </p:spPr>
        <p:txBody>
          <a:bodyPr/>
          <a:lstStyle/>
          <a:p>
            <a:r>
              <a:rPr lang="en-US" dirty="0" smtClean="0"/>
              <a:t>Venous Thromboembolism</a:t>
            </a:r>
          </a:p>
          <a:p>
            <a:pPr lvl="1"/>
            <a:r>
              <a:rPr lang="en-US" b="1" dirty="0"/>
              <a:t>Driven by </a:t>
            </a:r>
            <a:r>
              <a:rPr lang="en-US" b="1" dirty="0" err="1"/>
              <a:t>hypercoagulable</a:t>
            </a:r>
            <a:r>
              <a:rPr lang="en-US" b="1" dirty="0"/>
              <a:t> risk factors and type of estrogen</a:t>
            </a:r>
          </a:p>
          <a:p>
            <a:pPr lvl="1"/>
            <a:r>
              <a:rPr lang="en-US" dirty="0" err="1"/>
              <a:t>Gooren</a:t>
            </a:r>
            <a:r>
              <a:rPr lang="en-US" dirty="0"/>
              <a:t>, </a:t>
            </a:r>
            <a:r>
              <a:rPr lang="en-US" i="1" dirty="0"/>
              <a:t>et al</a:t>
            </a:r>
            <a:r>
              <a:rPr lang="en-US" dirty="0"/>
              <a:t>, 2008:</a:t>
            </a:r>
          </a:p>
          <a:p>
            <a:pPr lvl="2"/>
            <a:r>
              <a:rPr lang="en-US" dirty="0"/>
              <a:t>NO increase in clot in 2,236 MTF patients on HT from 1976-2006 compared to controls</a:t>
            </a:r>
          </a:p>
          <a:p>
            <a:pPr lvl="2"/>
            <a:r>
              <a:rPr lang="en-US" dirty="0"/>
              <a:t>Except for </a:t>
            </a:r>
            <a:r>
              <a:rPr lang="en-US" b="1" dirty="0" err="1" smtClean="0"/>
              <a:t>ethinyl</a:t>
            </a:r>
            <a:r>
              <a:rPr lang="en-US" b="1" dirty="0" smtClean="0"/>
              <a:t> </a:t>
            </a:r>
            <a:r>
              <a:rPr lang="en-US" b="1" dirty="0"/>
              <a:t>estradiol </a:t>
            </a:r>
            <a:r>
              <a:rPr lang="en-US" dirty="0"/>
              <a:t>6-8%</a:t>
            </a:r>
          </a:p>
          <a:p>
            <a:pPr lvl="1"/>
            <a:r>
              <a:rPr lang="en-US" dirty="0" err="1"/>
              <a:t>Asscheman</a:t>
            </a:r>
            <a:r>
              <a:rPr lang="en-US" dirty="0"/>
              <a:t>, </a:t>
            </a:r>
            <a:r>
              <a:rPr lang="en-US" i="1" dirty="0"/>
              <a:t>et al</a:t>
            </a:r>
            <a:r>
              <a:rPr lang="en-US" dirty="0"/>
              <a:t>, 2014: 1% in 1,076 MTF patients over average 5.4 years</a:t>
            </a:r>
          </a:p>
          <a:p>
            <a:pPr lvl="1"/>
            <a:r>
              <a:rPr lang="en-US" dirty="0" err="1"/>
              <a:t>Wierckx</a:t>
            </a:r>
            <a:r>
              <a:rPr lang="en-US" dirty="0"/>
              <a:t>, </a:t>
            </a:r>
            <a:r>
              <a:rPr lang="en-US" i="1" dirty="0"/>
              <a:t>et al</a:t>
            </a:r>
            <a:r>
              <a:rPr lang="en-US" dirty="0"/>
              <a:t>, 2013: 5% of 214 </a:t>
            </a:r>
            <a:r>
              <a:rPr lang="en-US" dirty="0" err="1"/>
              <a:t>pts</a:t>
            </a:r>
            <a:r>
              <a:rPr lang="en-US" dirty="0"/>
              <a:t> in 1</a:t>
            </a:r>
            <a:r>
              <a:rPr lang="en-US" baseline="30000" dirty="0"/>
              <a:t>st</a:t>
            </a:r>
            <a:r>
              <a:rPr lang="en-US" dirty="0"/>
              <a:t> 3 years, but 10/11 had at least one VTE risk factor (smoking, surgery, </a:t>
            </a:r>
            <a:r>
              <a:rPr lang="en-US" dirty="0" err="1"/>
              <a:t>hypercoaguable</a:t>
            </a:r>
            <a:r>
              <a:rPr lang="en-US" dirty="0"/>
              <a:t> disorder)</a:t>
            </a:r>
          </a:p>
          <a:p>
            <a:pPr lvl="1"/>
            <a:r>
              <a:rPr lang="en-US" dirty="0" err="1"/>
              <a:t>Ott</a:t>
            </a:r>
            <a:r>
              <a:rPr lang="en-US" dirty="0"/>
              <a:t>, </a:t>
            </a:r>
            <a:r>
              <a:rPr lang="en-US" i="1" dirty="0"/>
              <a:t>et al</a:t>
            </a:r>
            <a:r>
              <a:rPr lang="en-US" dirty="0"/>
              <a:t>, 2010: no clot in 162 transwomen followed for mean 64.2 months on TD </a:t>
            </a:r>
            <a:r>
              <a:rPr lang="en-US" dirty="0" smtClean="0"/>
              <a:t>estrogen</a:t>
            </a:r>
          </a:p>
          <a:p>
            <a:r>
              <a:rPr lang="en-US" dirty="0" smtClean="0"/>
              <a:t>Cardiovascular risk similar or slightly higher compared to male controls (higher than female controls), also closely tied to smoking</a:t>
            </a:r>
          </a:p>
          <a:p>
            <a:r>
              <a:rPr lang="en-US" dirty="0"/>
              <a:t>One study (</a:t>
            </a:r>
            <a:r>
              <a:rPr lang="en-US" dirty="0" err="1"/>
              <a:t>Asscheman</a:t>
            </a:r>
            <a:r>
              <a:rPr lang="en-US" dirty="0"/>
              <a:t>, </a:t>
            </a:r>
            <a:r>
              <a:rPr lang="en-US" i="1" dirty="0"/>
              <a:t>et al</a:t>
            </a:r>
            <a:r>
              <a:rPr lang="en-US" dirty="0"/>
              <a:t>, 2011) showed increased mortality of 51%, but secondary to substance use, HIV and suicide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7267-D9C6-4042-AE1C-D95D7C97229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34269"/>
            <a:ext cx="8229600" cy="480131"/>
          </a:xfrm>
        </p:spPr>
        <p:txBody>
          <a:bodyPr/>
          <a:lstStyle/>
          <a:p>
            <a:r>
              <a:rPr lang="en-US" sz="2800" dirty="0" smtClean="0"/>
              <a:t>Outcomes in Transwomen on Estrogen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7493"/>
            <a:ext cx="8229600" cy="5001369"/>
          </a:xfrm>
        </p:spPr>
        <p:txBody>
          <a:bodyPr/>
          <a:lstStyle/>
          <a:p>
            <a:r>
              <a:rPr lang="en-US" dirty="0" smtClean="0"/>
              <a:t>Increased insulin resistance and type 2 diabetes</a:t>
            </a:r>
          </a:p>
          <a:p>
            <a:r>
              <a:rPr lang="en-US" dirty="0" smtClean="0"/>
              <a:t>No clear increase in cancer </a:t>
            </a:r>
          </a:p>
          <a:p>
            <a:pPr lvl="1"/>
            <a:r>
              <a:rPr lang="en-US" dirty="0" smtClean="0"/>
              <a:t>possible prostate cancer incidence 0.04% (</a:t>
            </a:r>
            <a:r>
              <a:rPr lang="en-US" dirty="0" err="1" smtClean="0"/>
              <a:t>Gooren</a:t>
            </a:r>
            <a:r>
              <a:rPr lang="en-US" dirty="0" smtClean="0"/>
              <a:t>, </a:t>
            </a:r>
            <a:r>
              <a:rPr lang="en-US" i="1" dirty="0" smtClean="0"/>
              <a:t>et al</a:t>
            </a:r>
            <a:r>
              <a:rPr lang="en-US" dirty="0" smtClean="0"/>
              <a:t>, 2013)</a:t>
            </a:r>
          </a:p>
          <a:p>
            <a:pPr lvl="1"/>
            <a:r>
              <a:rPr lang="en-US" dirty="0" smtClean="0"/>
              <a:t>no change in breast cancer risk compared to male breast cancer incidence (10 case reports since 1968)</a:t>
            </a:r>
          </a:p>
          <a:p>
            <a:r>
              <a:rPr lang="en-US" dirty="0"/>
              <a:t>Bone density:</a:t>
            </a:r>
          </a:p>
          <a:p>
            <a:pPr lvl="1"/>
            <a:r>
              <a:rPr lang="en-US" dirty="0" err="1"/>
              <a:t>Wierckx</a:t>
            </a:r>
            <a:r>
              <a:rPr lang="en-US" dirty="0"/>
              <a:t>, </a:t>
            </a:r>
            <a:r>
              <a:rPr lang="en-US" i="1" dirty="0"/>
              <a:t>et al</a:t>
            </a:r>
            <a:r>
              <a:rPr lang="en-US" dirty="0"/>
              <a:t>, 2010: 25% of 100 transwomen had osteoporosis after 10 years of hormone therapy</a:t>
            </a:r>
          </a:p>
          <a:p>
            <a:pPr lvl="2"/>
            <a:r>
              <a:rPr lang="en-US" dirty="0"/>
              <a:t>Treated with anti-androgens for 1 year prior to starting estrogen</a:t>
            </a:r>
          </a:p>
          <a:p>
            <a:pPr lvl="2"/>
            <a:r>
              <a:rPr lang="en-US" dirty="0"/>
              <a:t>Estrogen non-adherence</a:t>
            </a:r>
          </a:p>
          <a:p>
            <a:pPr lvl="1"/>
            <a:r>
              <a:rPr lang="en-US" dirty="0"/>
              <a:t>Mueller, </a:t>
            </a:r>
            <a:r>
              <a:rPr lang="en-US" i="1" dirty="0"/>
              <a:t>et al</a:t>
            </a:r>
            <a:r>
              <a:rPr lang="en-US" dirty="0"/>
              <a:t>, 2011, no osteoporosis in 84 transwomen</a:t>
            </a:r>
          </a:p>
          <a:p>
            <a:pPr lvl="1"/>
            <a:r>
              <a:rPr lang="en-US" dirty="0"/>
              <a:t>European data suggests transwomen have lower bone density than </a:t>
            </a:r>
            <a:r>
              <a:rPr lang="en-US" smtClean="0"/>
              <a:t>male controls at </a:t>
            </a:r>
            <a:r>
              <a:rPr lang="en-US" dirty="0" smtClean="0"/>
              <a:t>baseline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7267-D9C6-4042-AE1C-D95D7C97229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34269"/>
            <a:ext cx="8229600" cy="480131"/>
          </a:xfrm>
        </p:spPr>
        <p:txBody>
          <a:bodyPr/>
          <a:lstStyle/>
          <a:p>
            <a:r>
              <a:rPr lang="en-US" sz="2800" dirty="0" smtClean="0"/>
              <a:t>Outcomes in Transmen on Testosterone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5939"/>
            <a:ext cx="8229600" cy="4604337"/>
          </a:xfrm>
        </p:spPr>
        <p:txBody>
          <a:bodyPr/>
          <a:lstStyle/>
          <a:p>
            <a:r>
              <a:rPr lang="en-US" dirty="0"/>
              <a:t>Polycythemia (no adverse outcomes)</a:t>
            </a:r>
          </a:p>
          <a:p>
            <a:r>
              <a:rPr lang="en-US" dirty="0"/>
              <a:t>Increased incidence of type 2 </a:t>
            </a:r>
            <a:r>
              <a:rPr lang="en-US" dirty="0" smtClean="0"/>
              <a:t>diabetes</a:t>
            </a:r>
          </a:p>
          <a:p>
            <a:r>
              <a:rPr lang="en-US" dirty="0" smtClean="0"/>
              <a:t>No increased cardiovascular events</a:t>
            </a:r>
          </a:p>
          <a:p>
            <a:r>
              <a:rPr lang="en-US" dirty="0" smtClean="0"/>
              <a:t>No increased thromboembolism</a:t>
            </a:r>
          </a:p>
          <a:p>
            <a:r>
              <a:rPr lang="en-US" dirty="0" smtClean="0"/>
              <a:t>No proven increase in cancer incidence</a:t>
            </a:r>
          </a:p>
          <a:p>
            <a:pPr lvl="1"/>
            <a:r>
              <a:rPr lang="en-US" dirty="0" err="1" smtClean="0"/>
              <a:t>Gooren</a:t>
            </a:r>
            <a:r>
              <a:rPr lang="en-US" dirty="0" smtClean="0"/>
              <a:t>, </a:t>
            </a:r>
            <a:r>
              <a:rPr lang="en-US" i="1" dirty="0" smtClean="0"/>
              <a:t>et al</a:t>
            </a:r>
            <a:r>
              <a:rPr lang="en-US" dirty="0" smtClean="0"/>
              <a:t>, 2013 breast cancer incidence 5.9 per 100,000 person years</a:t>
            </a:r>
          </a:p>
          <a:p>
            <a:pPr lvl="1"/>
            <a:r>
              <a:rPr lang="en-US" dirty="0" smtClean="0"/>
              <a:t>?slight increase in ovarian cancer but rates still very low</a:t>
            </a:r>
          </a:p>
          <a:p>
            <a:r>
              <a:rPr lang="en-US" dirty="0" smtClean="0"/>
              <a:t>No decrease in bone density (may rise)</a:t>
            </a:r>
          </a:p>
          <a:p>
            <a:r>
              <a:rPr lang="en-US" dirty="0" smtClean="0"/>
              <a:t>No increased mortality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7267-D9C6-4042-AE1C-D95D7C97229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fld id="{26466FAE-1ECE-4792-8935-8D42F4A5365C}" type="slidenum">
              <a:rPr lang="en-US">
                <a:solidFill>
                  <a:srgbClr val="414636"/>
                </a:solidFill>
              </a:rPr>
              <a:pPr/>
              <a:t>4</a:t>
            </a:fld>
            <a:endParaRPr lang="en-US" dirty="0">
              <a:solidFill>
                <a:srgbClr val="414636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1962"/>
            <a:ext cx="8229600" cy="48013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Objectives</a:t>
            </a:r>
          </a:p>
        </p:txBody>
      </p:sp>
      <p:sp>
        <p:nvSpPr>
          <p:cNvPr id="1582083" name="Rectangle 3"/>
          <p:cNvSpPr>
            <a:spLocks noChangeArrowheads="1"/>
          </p:cNvSpPr>
          <p:nvPr/>
        </p:nvSpPr>
        <p:spPr bwMode="gray">
          <a:xfrm>
            <a:off x="542925" y="1825625"/>
            <a:ext cx="8039100" cy="7889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1582084" name="Text Box 4"/>
          <p:cNvSpPr txBox="1">
            <a:spLocks noChangeArrowheads="1"/>
          </p:cNvSpPr>
          <p:nvPr/>
        </p:nvSpPr>
        <p:spPr bwMode="gray">
          <a:xfrm>
            <a:off x="761999" y="1866176"/>
            <a:ext cx="7654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1. </a:t>
            </a:r>
            <a:r>
              <a:rPr lang="en-US" sz="2200" b="1" dirty="0">
                <a:solidFill>
                  <a:schemeClr val="bg1"/>
                </a:solidFill>
              </a:rPr>
              <a:t>Become familiar with definitions and terminology related to sexual orientation and gender </a:t>
            </a:r>
            <a:r>
              <a:rPr lang="en-US" sz="2200" b="1" dirty="0" smtClean="0">
                <a:solidFill>
                  <a:schemeClr val="bg1"/>
                </a:solidFill>
              </a:rPr>
              <a:t>identity.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582085" name="Rectangle 5"/>
          <p:cNvSpPr>
            <a:spLocks noChangeArrowheads="1"/>
          </p:cNvSpPr>
          <p:nvPr/>
        </p:nvSpPr>
        <p:spPr bwMode="gray">
          <a:xfrm>
            <a:off x="542925" y="2680512"/>
            <a:ext cx="8039100" cy="7889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1582086" name="Text Box 6"/>
          <p:cNvSpPr txBox="1">
            <a:spLocks noChangeArrowheads="1"/>
          </p:cNvSpPr>
          <p:nvPr/>
        </p:nvSpPr>
        <p:spPr bwMode="gray">
          <a:xfrm>
            <a:off x="762000" y="2721062"/>
            <a:ext cx="7010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2. </a:t>
            </a:r>
            <a:r>
              <a:rPr lang="en-US" sz="2200" b="1" dirty="0">
                <a:solidFill>
                  <a:schemeClr val="bg1"/>
                </a:solidFill>
              </a:rPr>
              <a:t>Examine health care disparities that may affect LGBTQ patients and strategies to reduce them 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82087" name="Rectangle 7"/>
          <p:cNvSpPr>
            <a:spLocks noChangeArrowheads="1"/>
          </p:cNvSpPr>
          <p:nvPr/>
        </p:nvSpPr>
        <p:spPr bwMode="gray">
          <a:xfrm>
            <a:off x="542925" y="3549073"/>
            <a:ext cx="8039100" cy="787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1582088" name="Text Box 8"/>
          <p:cNvSpPr txBox="1">
            <a:spLocks noChangeArrowheads="1"/>
          </p:cNvSpPr>
          <p:nvPr/>
        </p:nvSpPr>
        <p:spPr bwMode="gray">
          <a:xfrm>
            <a:off x="762000" y="3588830"/>
            <a:ext cx="7010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3. </a:t>
            </a:r>
            <a:r>
              <a:rPr lang="en-US" sz="2200" b="1" dirty="0">
                <a:solidFill>
                  <a:schemeClr val="bg1"/>
                </a:solidFill>
              </a:rPr>
              <a:t>Develop skills to provide sensitive and respectful care to LGBTQ patients</a:t>
            </a:r>
            <a:r>
              <a:rPr lang="en-US" sz="2200" b="1" dirty="0" smtClean="0">
                <a:solidFill>
                  <a:schemeClr val="bg1"/>
                </a:solidFill>
              </a:rPr>
              <a:t>.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582092" name="Text Box 12"/>
          <p:cNvSpPr txBox="1">
            <a:spLocks noChangeArrowheads="1"/>
          </p:cNvSpPr>
          <p:nvPr/>
        </p:nvSpPr>
        <p:spPr bwMode="gray">
          <a:xfrm>
            <a:off x="762000" y="5246684"/>
            <a:ext cx="701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bg1"/>
                </a:solidFill>
              </a:rPr>
              <a:t>Fifth Agenda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gray">
          <a:xfrm>
            <a:off x="552450" y="4417939"/>
            <a:ext cx="8039100" cy="7889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4438943"/>
            <a:ext cx="7419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4. </a:t>
            </a:r>
            <a:r>
              <a:rPr lang="en-US" sz="2200" b="1" dirty="0" smtClean="0">
                <a:solidFill>
                  <a:schemeClr val="bg1"/>
                </a:solidFill>
              </a:rPr>
              <a:t>Learn the basics of hormonal, surgical and preventive care for transgender patients. 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288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136"/>
            <a:ext cx="8229600" cy="480131"/>
          </a:xfrm>
        </p:spPr>
        <p:txBody>
          <a:bodyPr/>
          <a:lstStyle/>
          <a:p>
            <a:r>
              <a:rPr lang="en-US" sz="2800" dirty="0" smtClean="0"/>
              <a:t>Special considerations for asthma care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6725"/>
            <a:ext cx="8229600" cy="3724096"/>
          </a:xfrm>
        </p:spPr>
        <p:txBody>
          <a:bodyPr/>
          <a:lstStyle/>
          <a:p>
            <a:r>
              <a:rPr lang="en-US" dirty="0" smtClean="0"/>
              <a:t>PFTs in transgender patients</a:t>
            </a:r>
          </a:p>
          <a:p>
            <a:pPr lvl="1"/>
            <a:r>
              <a:rPr lang="en-US" dirty="0" smtClean="0"/>
              <a:t>Need to know birth gender to accurately interpret results</a:t>
            </a:r>
          </a:p>
          <a:p>
            <a:pPr lvl="1"/>
            <a:r>
              <a:rPr lang="en-US" dirty="0" smtClean="0"/>
              <a:t>Reference values may be inaccurate if affirmed gender is on medical record</a:t>
            </a:r>
          </a:p>
          <a:p>
            <a:pPr lvl="1"/>
            <a:r>
              <a:rPr lang="en-US" dirty="0" smtClean="0"/>
              <a:t>Requires sensitivity to explain discrepancy to patients</a:t>
            </a:r>
          </a:p>
          <a:p>
            <a:pPr lvl="1"/>
            <a:endParaRPr lang="en-US" dirty="0"/>
          </a:p>
          <a:p>
            <a:r>
              <a:rPr lang="en-US" dirty="0" smtClean="0"/>
              <a:t>Chest binding for transmen</a:t>
            </a:r>
          </a:p>
          <a:p>
            <a:pPr lvl="1"/>
            <a:r>
              <a:rPr lang="en-US" dirty="0" smtClean="0"/>
              <a:t>May affect comfort/compliance with </a:t>
            </a:r>
            <a:r>
              <a:rPr lang="en-US" dirty="0" err="1" smtClean="0"/>
              <a:t>spirometry</a:t>
            </a:r>
            <a:r>
              <a:rPr lang="en-US" dirty="0" smtClean="0"/>
              <a:t> assessments</a:t>
            </a:r>
          </a:p>
          <a:p>
            <a:pPr lvl="1"/>
            <a:r>
              <a:rPr lang="en-US" dirty="0" smtClean="0"/>
              <a:t>Can affect asthma symptoms </a:t>
            </a:r>
          </a:p>
          <a:p>
            <a:pPr lvl="1"/>
            <a:r>
              <a:rPr lang="en-US" dirty="0" smtClean="0"/>
              <a:t>No published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7267-D9C6-4042-AE1C-D95D7C97229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0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580221" y="1359206"/>
            <a:ext cx="8106579" cy="4572000"/>
          </a:xfrm>
        </p:spPr>
        <p:txBody>
          <a:bodyPr>
            <a:noAutofit/>
          </a:bodyPr>
          <a:lstStyle/>
          <a:p>
            <a:r>
              <a:rPr lang="en-US" sz="1200" dirty="0" smtClean="0"/>
              <a:t>American Lung Association, </a:t>
            </a:r>
            <a:r>
              <a:rPr lang="en-US" sz="1200" b="1" dirty="0" smtClean="0"/>
              <a:t>The LGBT Community: A Priority Population for Tobacco Control</a:t>
            </a:r>
            <a:r>
              <a:rPr lang="en-US" sz="1200" dirty="0" smtClean="0"/>
              <a:t>, www.lung.org</a:t>
            </a:r>
          </a:p>
          <a:p>
            <a:r>
              <a:rPr lang="en-US" sz="1200" dirty="0" smtClean="0"/>
              <a:t>de </a:t>
            </a:r>
            <a:r>
              <a:rPr lang="en-US" sz="1200" dirty="0"/>
              <a:t>Haan Gene, Santos Glenn-Milo, Arayasirikul Sean, and Raymond Henry </a:t>
            </a:r>
            <a:r>
              <a:rPr lang="en-US" sz="1200" dirty="0" smtClean="0"/>
              <a:t>F</a:t>
            </a:r>
            <a:r>
              <a:rPr lang="en-US" sz="1200" dirty="0"/>
              <a:t>. </a:t>
            </a:r>
            <a:r>
              <a:rPr lang="en-US" sz="1200" b="1" dirty="0"/>
              <a:t>Non-Prescribed Hormone Use and Barriers to Care for Transgender Women in San </a:t>
            </a:r>
            <a:r>
              <a:rPr lang="en-US" sz="1200" b="1" dirty="0" smtClean="0"/>
              <a:t>Francisco</a:t>
            </a:r>
            <a:r>
              <a:rPr lang="en-US" sz="1200" dirty="0" smtClean="0"/>
              <a:t>. LGBT </a:t>
            </a:r>
            <a:r>
              <a:rPr lang="en-US" sz="1200" dirty="0"/>
              <a:t>Health. December 2015, 2(4): 313-323. doi:10.1089/lgbt.2014.0128.</a:t>
            </a:r>
          </a:p>
          <a:p>
            <a:r>
              <a:rPr lang="en-US" sz="1200" dirty="0"/>
              <a:t>Dejun </a:t>
            </a:r>
            <a:r>
              <a:rPr lang="en-US" sz="1200" dirty="0" smtClean="0"/>
              <a:t>Su</a:t>
            </a:r>
            <a:r>
              <a:rPr lang="en-US" sz="1200" dirty="0"/>
              <a:t>, et al. </a:t>
            </a:r>
            <a:r>
              <a:rPr lang="en-US" sz="1200" b="1" dirty="0"/>
              <a:t>Mental Health Disparities Within the LGBT </a:t>
            </a:r>
            <a:r>
              <a:rPr lang="en-US" sz="1200" b="1" dirty="0" smtClean="0"/>
              <a:t>Population: A </a:t>
            </a:r>
            <a:r>
              <a:rPr lang="en-US" sz="1200" b="1" dirty="0"/>
              <a:t>Comparison Between </a:t>
            </a:r>
            <a:r>
              <a:rPr lang="en-US" sz="1200" b="1" dirty="0" smtClean="0"/>
              <a:t>Transgender and </a:t>
            </a:r>
            <a:r>
              <a:rPr lang="en-US" sz="1200" b="1" dirty="0"/>
              <a:t>Nontransgender Individuals. </a:t>
            </a:r>
            <a:r>
              <a:rPr lang="en-US" sz="1200" dirty="0"/>
              <a:t>Transgender </a:t>
            </a:r>
            <a:r>
              <a:rPr lang="en-US" sz="1200" dirty="0" smtClean="0"/>
              <a:t>Health. Volume </a:t>
            </a:r>
            <a:r>
              <a:rPr lang="en-US" sz="1200" dirty="0"/>
              <a:t>1.1, </a:t>
            </a:r>
            <a:r>
              <a:rPr lang="en-US" sz="1200" dirty="0" smtClean="0"/>
              <a:t>2016. DOI</a:t>
            </a:r>
            <a:r>
              <a:rPr lang="en-US" sz="1200" dirty="0"/>
              <a:t>: 10.1089/trgh.2015.0001</a:t>
            </a:r>
          </a:p>
          <a:p>
            <a:r>
              <a:rPr lang="en-US" sz="1200" dirty="0" smtClean="0"/>
              <a:t>Erickson, Doug, “</a:t>
            </a:r>
            <a:r>
              <a:rPr lang="en-US" sz="1200" b="1" dirty="0" smtClean="0"/>
              <a:t>New transgender </a:t>
            </a:r>
            <a:r>
              <a:rPr lang="en-US" sz="1200" b="1" dirty="0"/>
              <a:t>r</a:t>
            </a:r>
            <a:r>
              <a:rPr lang="en-US" sz="1200" b="1" dirty="0" smtClean="0"/>
              <a:t>esearch </a:t>
            </a:r>
            <a:r>
              <a:rPr lang="en-US" sz="1200" b="1" dirty="0"/>
              <a:t>f</a:t>
            </a:r>
            <a:r>
              <a:rPr lang="en-US" sz="1200" b="1" dirty="0" smtClean="0"/>
              <a:t>illing in </a:t>
            </a:r>
            <a:r>
              <a:rPr lang="en-US" sz="1200" b="1" dirty="0"/>
              <a:t>g</a:t>
            </a:r>
            <a:r>
              <a:rPr lang="en-US" sz="1200" b="1" dirty="0" smtClean="0"/>
              <a:t>aps</a:t>
            </a:r>
            <a:r>
              <a:rPr lang="en-US" sz="1200" dirty="0" smtClean="0"/>
              <a:t>,” Wisconsin State Journal, January 26, 2014</a:t>
            </a:r>
          </a:p>
          <a:p>
            <a:r>
              <a:rPr lang="en-US" sz="1200" dirty="0" smtClean="0"/>
              <a:t>Gooren, Louis J, </a:t>
            </a:r>
            <a:r>
              <a:rPr lang="en-US" sz="1200" b="1" dirty="0" smtClean="0"/>
              <a:t>Care of Transsexual Persons</a:t>
            </a:r>
            <a:r>
              <a:rPr lang="en-US" sz="1200" dirty="0" smtClean="0"/>
              <a:t>, </a:t>
            </a:r>
            <a:r>
              <a:rPr lang="en-US" sz="1200" i="1" dirty="0" smtClean="0"/>
              <a:t>NEJM 2011; </a:t>
            </a:r>
            <a:r>
              <a:rPr lang="en-US" sz="1200" dirty="0" smtClean="0"/>
              <a:t>364:1251-7</a:t>
            </a:r>
          </a:p>
          <a:p>
            <a:r>
              <a:rPr lang="en-US" sz="1200" dirty="0" smtClean="0"/>
              <a:t>Gorton, R. Nick, </a:t>
            </a:r>
            <a:r>
              <a:rPr lang="en-US" sz="1200" b="1" dirty="0" smtClean="0"/>
              <a:t>Medical Therapy &amp; Health Maintenance for Transgender Men</a:t>
            </a:r>
            <a:r>
              <a:rPr lang="en-US" sz="1200" dirty="0" smtClean="0"/>
              <a:t>: a Guide for Health Care Providers, 2005</a:t>
            </a:r>
          </a:p>
          <a:p>
            <a:r>
              <a:rPr lang="en-US" sz="1200" dirty="0" smtClean="0"/>
              <a:t>Healthy People 2020 Topics and Objectives</a:t>
            </a:r>
            <a:r>
              <a:rPr lang="en-US" sz="1200" b="1" dirty="0" smtClean="0"/>
              <a:t>: Lesbian, Gay, Bisexual and Transgender Health, </a:t>
            </a:r>
            <a:r>
              <a:rPr lang="en-US" sz="1200" dirty="0" smtClean="0"/>
              <a:t>www.healthypeople.gov</a:t>
            </a:r>
          </a:p>
          <a:p>
            <a:r>
              <a:rPr lang="en-US" sz="1200" dirty="0" smtClean="0"/>
              <a:t>Hembree, Wylie C., et al, </a:t>
            </a:r>
            <a:r>
              <a:rPr lang="en-US" sz="1200" b="1" dirty="0" smtClean="0"/>
              <a:t>Endocrine Treatment of Transsexual Persons: </a:t>
            </a:r>
            <a:r>
              <a:rPr lang="en-US" sz="1200" dirty="0" smtClean="0"/>
              <a:t>an Endocrine Society Clinical Practice Guideline, </a:t>
            </a:r>
            <a:r>
              <a:rPr lang="en-US" sz="1200" i="1" dirty="0" smtClean="0"/>
              <a:t>J Clin Endocrinol Metab, September 2009; </a:t>
            </a:r>
            <a:r>
              <a:rPr lang="en-US" sz="1200" dirty="0" smtClean="0"/>
              <a:t>94(9):3132-3154</a:t>
            </a:r>
          </a:p>
          <a:p>
            <a:r>
              <a:rPr lang="en-US" sz="1200" dirty="0" err="1" smtClean="0"/>
              <a:t>Makadon</a:t>
            </a:r>
            <a:r>
              <a:rPr lang="en-US" sz="1200" dirty="0" smtClean="0"/>
              <a:t>, Harvey J, </a:t>
            </a:r>
            <a:r>
              <a:rPr lang="en-US" sz="1200" b="1" dirty="0" smtClean="0"/>
              <a:t>Achieving Health Equity for Lesbian, Gay, Bisexual and Transgender People</a:t>
            </a:r>
            <a:r>
              <a:rPr lang="en-US" sz="1200" dirty="0" smtClean="0"/>
              <a:t>, presentation from National LGBT Education Center, a program of Fenway Health</a:t>
            </a:r>
          </a:p>
          <a:p>
            <a:r>
              <a:rPr lang="en-US" sz="1200" dirty="0" smtClean="0"/>
              <a:t>Murad, MH, et al, </a:t>
            </a:r>
            <a:r>
              <a:rPr lang="en-US" sz="1200" b="1" dirty="0"/>
              <a:t>Hormonal therapy and sex reassignment: a systematic review and meta-analysis of quality of life and psychosocial </a:t>
            </a:r>
            <a:r>
              <a:rPr lang="en-US" sz="1200" b="1" dirty="0" smtClean="0"/>
              <a:t>outcomes</a:t>
            </a:r>
            <a:r>
              <a:rPr lang="en-US" sz="1200" dirty="0" smtClean="0"/>
              <a:t>, </a:t>
            </a:r>
            <a:r>
              <a:rPr lang="en-US" sz="1200" i="1" dirty="0"/>
              <a:t>Clin Endocrinol (Oxf). </a:t>
            </a:r>
            <a:r>
              <a:rPr lang="en-US" sz="1200" dirty="0"/>
              <a:t>2010;72(2):214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NCAL Transgender Benefit Clinician Advisory Group, </a:t>
            </a:r>
            <a:r>
              <a:rPr lang="en-US" sz="1200" b="1" dirty="0"/>
              <a:t>Kaiser Permanente Transgender Hormone Therapy Practice Resource</a:t>
            </a:r>
            <a:r>
              <a:rPr lang="en-US" sz="1200" dirty="0"/>
              <a:t>, September </a:t>
            </a:r>
            <a:r>
              <a:rPr lang="en-US" sz="1200" dirty="0" smtClean="0"/>
              <a:t>2012</a:t>
            </a:r>
          </a:p>
          <a:p>
            <a:r>
              <a:rPr lang="en-US" sz="1200" dirty="0"/>
              <a:t>Tang H, Greenwood GL, Cowling, DW, Lloyd, JC, </a:t>
            </a:r>
            <a:r>
              <a:rPr lang="en-US" sz="1200" dirty="0" err="1"/>
              <a:t>Roeseler</a:t>
            </a:r>
            <a:r>
              <a:rPr lang="en-US" sz="1200" dirty="0"/>
              <a:t> AG, Bal, DG. </a:t>
            </a:r>
            <a:r>
              <a:rPr lang="en-US" sz="1200" b="1" dirty="0" smtClean="0"/>
              <a:t>Cigarette </a:t>
            </a:r>
            <a:r>
              <a:rPr lang="en-US" sz="1200" b="1" dirty="0"/>
              <a:t>Smoking among lesbians, gays, and bisexuals: how serious a problem? </a:t>
            </a:r>
            <a:r>
              <a:rPr lang="en-US" sz="1200" dirty="0"/>
              <a:t>(2004) Cancer Causes and Control. Vol. 15, Number 8. Pages 797-803</a:t>
            </a:r>
            <a:r>
              <a:rPr lang="en-US" sz="1200" dirty="0" smtClean="0"/>
              <a:t>.</a:t>
            </a:r>
            <a:endParaRPr lang="en-US" sz="1200" dirty="0"/>
          </a:p>
          <a:p>
            <a:r>
              <a:rPr lang="en-US" sz="1200" b="1" dirty="0" smtClean="0"/>
              <a:t>UCSF Primary Care Protocol for Transgender Patient Care </a:t>
            </a:r>
            <a:r>
              <a:rPr lang="en-US" sz="1200" dirty="0" smtClean="0"/>
              <a:t>(</a:t>
            </a:r>
            <a:r>
              <a:rPr lang="en-US" sz="1200" dirty="0" smtClean="0">
                <a:hlinkClick r:id="rId2"/>
              </a:rPr>
              <a:t>http://transhealth.ucsf.edu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Weinand, JD, Safer, JD, </a:t>
            </a:r>
            <a:r>
              <a:rPr lang="en-US" sz="1200" b="1" dirty="0"/>
              <a:t>Hormone therapy in transgender adults is safe with provider supervision; A review of hormone therapy sequelae for transgender </a:t>
            </a:r>
            <a:r>
              <a:rPr lang="en-US" sz="1200" b="1" dirty="0" smtClean="0"/>
              <a:t>individuals, </a:t>
            </a:r>
            <a:r>
              <a:rPr lang="en-US" sz="1200" i="1" dirty="0" smtClean="0"/>
              <a:t>J Clin &amp; Translational Endo</a:t>
            </a:r>
            <a:r>
              <a:rPr lang="en-US" sz="1200" b="1" dirty="0" smtClean="0"/>
              <a:t>, </a:t>
            </a:r>
            <a:r>
              <a:rPr lang="en-US" sz="1200" dirty="0" smtClean="0"/>
              <a:t>June 2015; 2(2):55-60.</a:t>
            </a:r>
          </a:p>
          <a:p>
            <a:r>
              <a:rPr lang="en-US" sz="1200" dirty="0" smtClean="0"/>
              <a:t>World Professional Association for Transgender Health (WPATH) </a:t>
            </a:r>
            <a:r>
              <a:rPr lang="en-US" sz="1200" b="1" dirty="0" smtClean="0"/>
              <a:t>Standards of Care for the Health of Transsexual, Transgender, and Gender Nonconforming People</a:t>
            </a:r>
            <a:r>
              <a:rPr lang="en-US" sz="1200" dirty="0" smtClean="0"/>
              <a:t>, 7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version, 2011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51962"/>
            <a:ext cx="8534400" cy="4801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/>
              <a:t>References</a:t>
            </a:r>
            <a:endParaRPr lang="en-US" sz="28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7267-D9C6-4042-AE1C-D95D7C97229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32" y="1187925"/>
            <a:ext cx="7028571" cy="528571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551962"/>
            <a:ext cx="8534400" cy="4801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/>
              <a:t>Key Terms &amp; Concepts| </a:t>
            </a:r>
            <a:r>
              <a:rPr lang="en-US" sz="2800" b="0" i="1" kern="0" dirty="0" smtClean="0"/>
              <a:t>The Gender Unicorn Construct</a:t>
            </a:r>
            <a:endParaRPr lang="en-US" sz="28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0CEBF7-5369-468E-A8DE-AFE1842827B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1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51" y="1090483"/>
            <a:ext cx="1204823" cy="1529672"/>
          </a:xfrm>
          <a:prstGeom prst="rect">
            <a:avLst/>
          </a:prstGeom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551962"/>
            <a:ext cx="8534400" cy="4801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/>
              <a:t>Key Terms &amp; Concepts| </a:t>
            </a:r>
            <a:r>
              <a:rPr lang="en-US" sz="2800" b="0" i="1" kern="0" dirty="0" smtClean="0"/>
              <a:t>What is the “Q”?</a:t>
            </a:r>
            <a:endParaRPr lang="en-US" sz="2800" kern="0" dirty="0"/>
          </a:p>
        </p:txBody>
      </p:sp>
      <p:sp>
        <p:nvSpPr>
          <p:cNvPr id="4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338638" y="6559532"/>
            <a:ext cx="466725" cy="228600"/>
          </a:xfrm>
        </p:spPr>
        <p:txBody>
          <a:bodyPr/>
          <a:lstStyle/>
          <a:p>
            <a:pPr>
              <a:defRPr/>
            </a:pPr>
            <a:fld id="{7E0CEBF7-5369-468E-A8DE-AFE1842827B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9720" y="1529395"/>
            <a:ext cx="59395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6D9D"/>
                </a:solidFill>
              </a:rPr>
              <a:t>L</a:t>
            </a:r>
            <a:r>
              <a:rPr lang="en-US" sz="4800" dirty="0" smtClean="0"/>
              <a:t>esbian</a:t>
            </a:r>
          </a:p>
          <a:p>
            <a:r>
              <a:rPr lang="en-US" sz="5400" dirty="0" smtClean="0">
                <a:solidFill>
                  <a:srgbClr val="006D9D"/>
                </a:solidFill>
              </a:rPr>
              <a:t>G</a:t>
            </a:r>
            <a:r>
              <a:rPr lang="en-US" sz="4800" dirty="0" smtClean="0"/>
              <a:t>ay</a:t>
            </a:r>
          </a:p>
          <a:p>
            <a:r>
              <a:rPr lang="en-US" sz="5400" dirty="0" smtClean="0">
                <a:solidFill>
                  <a:srgbClr val="006D9D"/>
                </a:solidFill>
              </a:rPr>
              <a:t>B</a:t>
            </a:r>
            <a:r>
              <a:rPr lang="en-US" sz="4800" dirty="0" smtClean="0"/>
              <a:t>isexual</a:t>
            </a:r>
          </a:p>
          <a:p>
            <a:r>
              <a:rPr lang="en-US" sz="5400" dirty="0" smtClean="0">
                <a:solidFill>
                  <a:srgbClr val="006D9D"/>
                </a:solidFill>
              </a:rPr>
              <a:t>T</a:t>
            </a:r>
            <a:r>
              <a:rPr lang="en-US" sz="4800" dirty="0" smtClean="0"/>
              <a:t>ransgender</a:t>
            </a:r>
          </a:p>
          <a:p>
            <a:r>
              <a:rPr lang="en-US" sz="5400" dirty="0" smtClean="0">
                <a:solidFill>
                  <a:srgbClr val="006D9D"/>
                </a:solidFill>
              </a:rPr>
              <a:t>Q</a:t>
            </a:r>
            <a:r>
              <a:rPr lang="en-US" sz="4800" i="1" dirty="0" smtClean="0"/>
              <a:t>ueer</a:t>
            </a:r>
            <a:r>
              <a:rPr lang="en-US" sz="4800" dirty="0" smtClean="0"/>
              <a:t> or </a:t>
            </a:r>
            <a:r>
              <a:rPr lang="en-US" sz="5400" dirty="0" smtClean="0">
                <a:solidFill>
                  <a:srgbClr val="006D9D"/>
                </a:solidFill>
              </a:rPr>
              <a:t>Q</a:t>
            </a:r>
            <a:r>
              <a:rPr lang="en-US" sz="4800" i="1" dirty="0" smtClean="0"/>
              <a:t>uestioning</a:t>
            </a:r>
            <a:endParaRPr lang="en-US" sz="4800" i="1" dirty="0"/>
          </a:p>
        </p:txBody>
      </p:sp>
      <p:sp>
        <p:nvSpPr>
          <p:cNvPr id="20" name="Round Diagonal Corner Rectangle 19"/>
          <p:cNvSpPr/>
          <p:nvPr/>
        </p:nvSpPr>
        <p:spPr>
          <a:xfrm>
            <a:off x="1768108" y="1243693"/>
            <a:ext cx="6222776" cy="4924429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216A8B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r>
              <a:rPr lang="en-US" sz="5400">
                <a:solidFill>
                  <a:srgbClr val="006D9D"/>
                </a:solidFill>
              </a:rPr>
              <a:t>L</a:t>
            </a:r>
            <a:r>
              <a:rPr lang="en-US" sz="4800"/>
              <a:t>esbian</a:t>
            </a:r>
          </a:p>
          <a:p>
            <a:r>
              <a:rPr lang="en-US" sz="5400">
                <a:solidFill>
                  <a:srgbClr val="006D9D"/>
                </a:solidFill>
              </a:rPr>
              <a:t>G</a:t>
            </a:r>
            <a:r>
              <a:rPr lang="en-US" sz="4800"/>
              <a:t>ay</a:t>
            </a:r>
          </a:p>
          <a:p>
            <a:r>
              <a:rPr lang="en-US" sz="5400">
                <a:solidFill>
                  <a:srgbClr val="006D9D"/>
                </a:solidFill>
              </a:rPr>
              <a:t>B</a:t>
            </a:r>
            <a:r>
              <a:rPr lang="en-US" sz="4800"/>
              <a:t>isexual</a:t>
            </a:r>
          </a:p>
          <a:p>
            <a:r>
              <a:rPr lang="en-US" sz="5400">
                <a:solidFill>
                  <a:srgbClr val="006D9D"/>
                </a:solidFill>
              </a:rPr>
              <a:t>T</a:t>
            </a:r>
            <a:r>
              <a:rPr lang="en-US" sz="4800"/>
              <a:t>ransgender</a:t>
            </a:r>
          </a:p>
          <a:p>
            <a:r>
              <a:rPr lang="en-US" sz="5400">
                <a:solidFill>
                  <a:srgbClr val="006D9D"/>
                </a:solidFill>
              </a:rPr>
              <a:t>Q</a:t>
            </a:r>
            <a:r>
              <a:rPr lang="en-US" sz="4800" i="1"/>
              <a:t>ueer</a:t>
            </a:r>
            <a:r>
              <a:rPr lang="en-US" sz="4800"/>
              <a:t> or </a:t>
            </a:r>
            <a:r>
              <a:rPr lang="en-US" sz="5400">
                <a:solidFill>
                  <a:srgbClr val="006D9D"/>
                </a:solidFill>
              </a:rPr>
              <a:t>Q</a:t>
            </a:r>
            <a:r>
              <a:rPr lang="en-US" sz="4800" i="1"/>
              <a:t>uestioning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23688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51" y="1090483"/>
            <a:ext cx="1204823" cy="1529672"/>
          </a:xfrm>
          <a:prstGeom prst="rect">
            <a:avLst/>
          </a:prstGeom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551962"/>
            <a:ext cx="8534400" cy="4801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/>
              <a:t>Key Terms &amp; Concepts| </a:t>
            </a:r>
            <a:r>
              <a:rPr lang="en-US" sz="2800" b="0" i="1" kern="0" dirty="0" smtClean="0"/>
              <a:t>Definitions</a:t>
            </a:r>
            <a:endParaRPr lang="en-US" sz="2800" kern="0" dirty="0"/>
          </a:p>
        </p:txBody>
      </p:sp>
      <p:sp>
        <p:nvSpPr>
          <p:cNvPr id="28" name="Round Diagonal Corner Rectangle 27"/>
          <p:cNvSpPr/>
          <p:nvPr/>
        </p:nvSpPr>
        <p:spPr>
          <a:xfrm>
            <a:off x="1538095" y="1062553"/>
            <a:ext cx="7148705" cy="925581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216A8B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marL="0" lvl="1" eaLnBrk="1" hangingPunct="1">
              <a:spcBef>
                <a:spcPct val="30000"/>
              </a:spcBef>
              <a:defRPr/>
            </a:pPr>
            <a:r>
              <a:rPr lang="en-US" sz="1800" b="1" dirty="0" smtClean="0">
                <a:solidFill>
                  <a:srgbClr val="216A8B"/>
                </a:solidFill>
              </a:rPr>
              <a:t>Gender Identity</a:t>
            </a:r>
          </a:p>
          <a:p>
            <a:pPr marL="0" lvl="1" eaLnBrk="1" hangingPunct="1">
              <a:spcBef>
                <a:spcPct val="30000"/>
              </a:spcBef>
              <a:defRPr/>
            </a:pPr>
            <a:endParaRPr lang="en-US" sz="2200" b="1" dirty="0" smtClean="0">
              <a:solidFill>
                <a:srgbClr val="216A8B"/>
              </a:solidFill>
            </a:endParaRPr>
          </a:p>
          <a:p>
            <a:pPr marL="0" lvl="1" eaLnBrk="1" hangingPunct="1">
              <a:spcBef>
                <a:spcPct val="3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647717" y="1373601"/>
            <a:ext cx="6847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marL="0" lvl="1" eaLnBrk="1" hangingPunct="1">
              <a:spcBef>
                <a:spcPct val="30000"/>
              </a:spcBef>
            </a:pPr>
            <a:r>
              <a:rPr lang="en-US" sz="1400" dirty="0">
                <a:solidFill>
                  <a:srgbClr val="000000"/>
                </a:solidFill>
              </a:rPr>
              <a:t>A person’s innate perception </a:t>
            </a:r>
            <a:r>
              <a:rPr lang="en-US" sz="1400" dirty="0" smtClean="0">
                <a:solidFill>
                  <a:srgbClr val="000000"/>
                </a:solidFill>
              </a:rPr>
              <a:t>(or sense</a:t>
            </a:r>
            <a:r>
              <a:rPr lang="en-US" sz="1400" dirty="0">
                <a:solidFill>
                  <a:srgbClr val="000000"/>
                </a:solidFill>
              </a:rPr>
              <a:t>) of their own gender; a person’s gender identity may or may not be the same as that person’s </a:t>
            </a:r>
            <a:r>
              <a:rPr lang="en-US" sz="1400" dirty="0" smtClean="0">
                <a:solidFill>
                  <a:srgbClr val="000000"/>
                </a:solidFill>
              </a:rPr>
              <a:t>sex assigned at birth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Round Diagonal Corner Rectangle 31"/>
          <p:cNvSpPr/>
          <p:nvPr/>
        </p:nvSpPr>
        <p:spPr>
          <a:xfrm>
            <a:off x="1496291" y="2067215"/>
            <a:ext cx="7148705" cy="90458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216A8B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marL="0" lvl="1" eaLnBrk="1" hangingPunct="1">
              <a:spcBef>
                <a:spcPct val="30000"/>
              </a:spcBef>
              <a:defRPr/>
            </a:pPr>
            <a:r>
              <a:rPr lang="en-US" sz="1800" b="1" dirty="0" smtClean="0">
                <a:solidFill>
                  <a:srgbClr val="216A8B"/>
                </a:solidFill>
              </a:rPr>
              <a:t>Transgender</a:t>
            </a:r>
          </a:p>
          <a:p>
            <a:pPr marL="0" lvl="1" eaLnBrk="1" hangingPunct="1">
              <a:spcBef>
                <a:spcPct val="30000"/>
              </a:spcBef>
              <a:defRPr/>
            </a:pPr>
            <a:endParaRPr lang="en-US" sz="1800" b="1" dirty="0" smtClean="0">
              <a:solidFill>
                <a:srgbClr val="216A8B"/>
              </a:solidFill>
            </a:endParaRPr>
          </a:p>
          <a:p>
            <a:pPr marL="0" lvl="1" eaLnBrk="1" hangingPunct="1">
              <a:spcBef>
                <a:spcPct val="30000"/>
              </a:spcBef>
              <a:defRPr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605912" y="2377700"/>
            <a:ext cx="68781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000000"/>
                </a:solidFill>
              </a:rPr>
              <a:t>Describes an individual whose gender identity differs in some way from the sex they were assigned at birth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4" name="Round Diagonal Corner Rectangle 33"/>
          <p:cNvSpPr/>
          <p:nvPr/>
        </p:nvSpPr>
        <p:spPr>
          <a:xfrm>
            <a:off x="1522032" y="3965661"/>
            <a:ext cx="3506672" cy="1097762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216A8B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marL="0" lvl="1" eaLnBrk="1" hangingPunct="1">
              <a:spcBef>
                <a:spcPct val="30000"/>
              </a:spcBef>
              <a:defRPr/>
            </a:pPr>
            <a:r>
              <a:rPr lang="en-US" sz="1600" b="1" dirty="0" smtClean="0">
                <a:solidFill>
                  <a:srgbClr val="216A8B"/>
                </a:solidFill>
              </a:rPr>
              <a:t>Gender Non-Conforming</a:t>
            </a:r>
          </a:p>
          <a:p>
            <a:pPr marL="0" lvl="1" eaLnBrk="1" hangingPunct="1">
              <a:spcBef>
                <a:spcPct val="30000"/>
              </a:spcBef>
              <a:defRPr/>
            </a:pPr>
            <a:endParaRPr lang="en-US" sz="1600" b="1" dirty="0" smtClean="0">
              <a:solidFill>
                <a:srgbClr val="216A8B"/>
              </a:solidFill>
            </a:endParaRPr>
          </a:p>
          <a:p>
            <a:pPr marL="0" lvl="1" eaLnBrk="1" hangingPunct="1">
              <a:spcBef>
                <a:spcPct val="30000"/>
              </a:spcBef>
              <a:defRPr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579029" y="4243893"/>
            <a:ext cx="3423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marL="0" lvl="1" eaLnBrk="1" hangingPunct="1">
              <a:spcBef>
                <a:spcPct val="3000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To present, dress </a:t>
            </a:r>
            <a:r>
              <a:rPr lang="en-US" sz="1400" dirty="0">
                <a:solidFill>
                  <a:srgbClr val="000000"/>
                </a:solidFill>
              </a:rPr>
              <a:t>or act </a:t>
            </a:r>
            <a:r>
              <a:rPr lang="en-US" sz="1400" dirty="0" smtClean="0">
                <a:solidFill>
                  <a:srgbClr val="000000"/>
                </a:solidFill>
              </a:rPr>
              <a:t>differently from what society </a:t>
            </a:r>
            <a:r>
              <a:rPr lang="en-US" sz="1400" dirty="0">
                <a:solidFill>
                  <a:srgbClr val="000000"/>
                </a:solidFill>
              </a:rPr>
              <a:t>expects </a:t>
            </a:r>
            <a:r>
              <a:rPr lang="en-US" sz="1400" dirty="0" smtClean="0">
                <a:solidFill>
                  <a:srgbClr val="000000"/>
                </a:solidFill>
              </a:rPr>
              <a:t>of a </a:t>
            </a:r>
            <a:r>
              <a:rPr lang="en-US" sz="1400" dirty="0">
                <a:solidFill>
                  <a:srgbClr val="000000"/>
                </a:solidFill>
              </a:rPr>
              <a:t>person of a specific </a:t>
            </a:r>
            <a:r>
              <a:rPr lang="en-US" sz="1400" dirty="0" smtClean="0">
                <a:solidFill>
                  <a:srgbClr val="000000"/>
                </a:solidFill>
              </a:rPr>
              <a:t>gender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6" name="Round Diagonal Corner Rectangle 35"/>
          <p:cNvSpPr/>
          <p:nvPr/>
        </p:nvSpPr>
        <p:spPr>
          <a:xfrm>
            <a:off x="1496292" y="3061248"/>
            <a:ext cx="3506672" cy="82454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216A8B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marL="0" lvl="1" eaLnBrk="1" hangingPunct="1">
              <a:spcBef>
                <a:spcPct val="30000"/>
              </a:spcBef>
              <a:defRPr/>
            </a:pPr>
            <a:r>
              <a:rPr lang="en-US" sz="1600" b="1" dirty="0" smtClean="0">
                <a:solidFill>
                  <a:srgbClr val="216A8B"/>
                </a:solidFill>
              </a:rPr>
              <a:t>Transman (Female to Male) </a:t>
            </a:r>
            <a:r>
              <a:rPr lang="en-US" sz="1400" dirty="0">
                <a:solidFill>
                  <a:srgbClr val="000000"/>
                </a:solidFill>
              </a:rPr>
              <a:t>A</a:t>
            </a:r>
            <a:r>
              <a:rPr lang="en-US" sz="1400" dirty="0" smtClean="0">
                <a:solidFill>
                  <a:srgbClr val="000000"/>
                </a:solidFill>
              </a:rPr>
              <a:t>ssigned female at birth, has a male gender identity, may seek treatment to masculinize</a:t>
            </a:r>
          </a:p>
          <a:p>
            <a:pPr marL="0" lvl="1" eaLnBrk="1" hangingPunct="1">
              <a:spcBef>
                <a:spcPct val="30000"/>
              </a:spcBef>
              <a:defRPr/>
            </a:pPr>
            <a:endParaRPr lang="en-US" sz="1400" b="1" dirty="0" smtClean="0">
              <a:solidFill>
                <a:srgbClr val="216A8B"/>
              </a:solidFill>
            </a:endParaRPr>
          </a:p>
          <a:p>
            <a:pPr marL="0" lvl="1" eaLnBrk="1" hangingPunct="1">
              <a:spcBef>
                <a:spcPct val="30000"/>
              </a:spcBef>
              <a:defRPr/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37" name="Round Diagonal Corner Rectangle 36"/>
          <p:cNvSpPr/>
          <p:nvPr/>
        </p:nvSpPr>
        <p:spPr>
          <a:xfrm>
            <a:off x="5112584" y="3071560"/>
            <a:ext cx="3548475" cy="81683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216A8B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600" b="1" dirty="0" smtClean="0">
                <a:solidFill>
                  <a:srgbClr val="216A8B"/>
                </a:solidFill>
                <a:latin typeface="+mj-lt"/>
              </a:rPr>
              <a:t>Transwoman (Male </a:t>
            </a:r>
            <a:r>
              <a:rPr lang="en-US" sz="1600" b="1" dirty="0">
                <a:solidFill>
                  <a:srgbClr val="216A8B"/>
                </a:solidFill>
                <a:latin typeface="+mj-lt"/>
              </a:rPr>
              <a:t>to </a:t>
            </a:r>
            <a:r>
              <a:rPr lang="en-US" sz="1600" b="1" dirty="0" smtClean="0">
                <a:solidFill>
                  <a:srgbClr val="216A8B"/>
                </a:solidFill>
                <a:latin typeface="+mj-lt"/>
              </a:rPr>
              <a:t>Female)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ssigned male at birth, has a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female gender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identity, may seek treatment to feminize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8" name="Round Diagonal Corner Rectangle 37"/>
          <p:cNvSpPr/>
          <p:nvPr/>
        </p:nvSpPr>
        <p:spPr>
          <a:xfrm>
            <a:off x="5138324" y="3975973"/>
            <a:ext cx="3506672" cy="108800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216A8B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marL="0" lvl="1" eaLnBrk="1" hangingPunct="1">
              <a:spcBef>
                <a:spcPct val="30000"/>
              </a:spcBef>
              <a:defRPr/>
            </a:pPr>
            <a:r>
              <a:rPr lang="en-US" sz="1600" b="1" dirty="0" smtClean="0">
                <a:solidFill>
                  <a:srgbClr val="216A8B"/>
                </a:solidFill>
              </a:rPr>
              <a:t>Gender Non-Binary</a:t>
            </a:r>
          </a:p>
          <a:p>
            <a:pPr marL="0" lvl="1" eaLnBrk="1" hangingPunct="1">
              <a:spcBef>
                <a:spcPct val="30000"/>
              </a:spcBef>
              <a:defRPr/>
            </a:pPr>
            <a:endParaRPr lang="en-US" sz="1600" b="1" i="1" dirty="0" smtClean="0">
              <a:solidFill>
                <a:srgbClr val="216A8B"/>
              </a:solidFill>
            </a:endParaRPr>
          </a:p>
          <a:p>
            <a:pPr marL="0" lvl="1" eaLnBrk="1" hangingPunct="1">
              <a:spcBef>
                <a:spcPct val="30000"/>
              </a:spcBef>
              <a:defRPr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42973" y="4271601"/>
            <a:ext cx="3251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I</a:t>
            </a:r>
            <a:r>
              <a:rPr lang="en-US" sz="1400" dirty="0" smtClean="0">
                <a:latin typeface="+mj-lt"/>
              </a:rPr>
              <a:t>dentity does not conform to a binary understanding of gender as limited to male and female</a:t>
            </a:r>
            <a:endParaRPr lang="en-US" sz="1400" dirty="0">
              <a:latin typeface="+mj-lt"/>
            </a:endParaRPr>
          </a:p>
        </p:txBody>
      </p:sp>
      <p:sp>
        <p:nvSpPr>
          <p:cNvPr id="40" name="Round Diagonal Corner Rectangle 39"/>
          <p:cNvSpPr/>
          <p:nvPr/>
        </p:nvSpPr>
        <p:spPr>
          <a:xfrm>
            <a:off x="1496291" y="5116425"/>
            <a:ext cx="3506672" cy="152958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216A8B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marL="0" lvl="1" eaLnBrk="1" hangingPunct="1">
              <a:spcBef>
                <a:spcPct val="30000"/>
              </a:spcBef>
              <a:defRPr/>
            </a:pPr>
            <a:r>
              <a:rPr lang="en-US" sz="1600" b="1" dirty="0" smtClean="0">
                <a:solidFill>
                  <a:srgbClr val="216A8B"/>
                </a:solidFill>
              </a:rPr>
              <a:t>Gender Dysphoria</a:t>
            </a:r>
          </a:p>
          <a:p>
            <a:pPr marL="0" lvl="1" eaLnBrk="1" hangingPunct="1">
              <a:spcBef>
                <a:spcPct val="30000"/>
              </a:spcBef>
              <a:defRPr/>
            </a:pPr>
            <a:endParaRPr lang="en-US" sz="1600" b="1" dirty="0" smtClean="0">
              <a:solidFill>
                <a:srgbClr val="216A8B"/>
              </a:solidFill>
            </a:endParaRPr>
          </a:p>
          <a:p>
            <a:pPr marL="0" lvl="1" eaLnBrk="1" hangingPunct="1">
              <a:spcBef>
                <a:spcPct val="30000"/>
              </a:spcBef>
              <a:defRPr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579028" y="5408537"/>
            <a:ext cx="3423935" cy="123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marL="0" lvl="1" eaLnBrk="1" hangingPunct="1">
              <a:spcBef>
                <a:spcPct val="30000"/>
              </a:spcBef>
            </a:pPr>
            <a:r>
              <a:rPr lang="en-US" sz="1400" dirty="0">
                <a:solidFill>
                  <a:srgbClr val="000000"/>
                </a:solidFill>
              </a:rPr>
              <a:t>The discomfort or distress that is caused by a discrepancy between a person’s gender identity and that person’s sex assigned at birth…that can in large part be alleviated by treatment.</a:t>
            </a:r>
          </a:p>
          <a:p>
            <a:pPr marL="0" lvl="1" eaLnBrk="1" hangingPunct="1">
              <a:spcBef>
                <a:spcPct val="30000"/>
              </a:spcBef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2" name="Round Diagonal Corner Rectangle 41"/>
          <p:cNvSpPr/>
          <p:nvPr/>
        </p:nvSpPr>
        <p:spPr>
          <a:xfrm>
            <a:off x="5112583" y="5126736"/>
            <a:ext cx="3506672" cy="151598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216A8B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marL="0" lvl="1" eaLnBrk="1" hangingPunct="1">
              <a:spcBef>
                <a:spcPct val="30000"/>
              </a:spcBef>
              <a:defRPr/>
            </a:pPr>
            <a:r>
              <a:rPr lang="en-US" sz="1600" b="1" dirty="0" smtClean="0">
                <a:solidFill>
                  <a:srgbClr val="216A8B"/>
                </a:solidFill>
              </a:rPr>
              <a:t>Transition</a:t>
            </a:r>
          </a:p>
          <a:p>
            <a:pPr marL="0" lvl="1" eaLnBrk="1" hangingPunct="1">
              <a:spcBef>
                <a:spcPct val="30000"/>
              </a:spcBef>
              <a:defRPr/>
            </a:pPr>
            <a:endParaRPr lang="en-US" sz="1600" b="1" i="1" dirty="0" smtClean="0">
              <a:solidFill>
                <a:srgbClr val="216A8B"/>
              </a:solidFill>
            </a:endParaRPr>
          </a:p>
          <a:p>
            <a:pPr marL="0" lvl="1" eaLnBrk="1" hangingPunct="1">
              <a:spcBef>
                <a:spcPct val="30000"/>
              </a:spcBef>
              <a:defRPr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42972" y="5408537"/>
            <a:ext cx="32518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The process an individual takes to improve congruence between their outward appearance and their gender identity; which may including changing their gender expression, taking hormone therapy, and/or having surgery.</a:t>
            </a:r>
          </a:p>
        </p:txBody>
      </p:sp>
      <p:sp>
        <p:nvSpPr>
          <p:cNvPr id="4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338638" y="6559532"/>
            <a:ext cx="466725" cy="228600"/>
          </a:xfrm>
        </p:spPr>
        <p:txBody>
          <a:bodyPr/>
          <a:lstStyle/>
          <a:p>
            <a:pPr>
              <a:defRPr/>
            </a:pPr>
            <a:fld id="{7E0CEBF7-5369-468E-A8DE-AFE1842827B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51962"/>
            <a:ext cx="8534400" cy="4801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/>
              <a:t>Transgender </a:t>
            </a:r>
            <a:r>
              <a:rPr lang="en-US" sz="2800" kern="0" dirty="0"/>
              <a:t>Terms &amp; Concepts | </a:t>
            </a:r>
            <a:r>
              <a:rPr lang="en-US" sz="2800" b="0" i="1" kern="0" dirty="0" smtClean="0"/>
              <a:t>Terms to Use &amp; Avoid</a:t>
            </a:r>
            <a:endParaRPr lang="en-US" sz="2800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AFA38-897F-4FE5-83B2-452CBD3C39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584638"/>
              </p:ext>
            </p:extLst>
          </p:nvPr>
        </p:nvGraphicFramePr>
        <p:xfrm>
          <a:off x="571500" y="1397000"/>
          <a:ext cx="81153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1633"/>
                <a:gridCol w="35136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Appropriate</a:t>
                      </a:r>
                      <a:r>
                        <a:rPr lang="en-US" baseline="0" dirty="0" smtClean="0"/>
                        <a:t> Terms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Inappropriate</a:t>
                      </a:r>
                      <a:r>
                        <a:rPr lang="en-US" baseline="0" dirty="0" smtClean="0"/>
                        <a:t> Terms (Avoid Use)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Transgender individual / person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Trans* 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Transvestite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Transsexual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Transgender</a:t>
                      </a:r>
                      <a:r>
                        <a:rPr lang="en-US" sz="14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</a:t>
                      </a:r>
                      <a:endParaRPr lang="en-US" sz="14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Transgender Woman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Transwoman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Woman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r>
                        <a:rPr lang="en-US" sz="14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Female/MTF (refers to treatments, not individuals)</a:t>
                      </a:r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Transgender Man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Transman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r>
                        <a:rPr lang="en-US" sz="14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Male/FTM (refers to treatments, not individuals)</a:t>
                      </a:r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 Change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 Affirming Surgery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Body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 Change Operation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Sexual Reassignment Surgery (SRS)</a:t>
                      </a:r>
                    </a:p>
                    <a:p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 Surgery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Assigned Female at Birth </a:t>
                      </a:r>
                      <a:r>
                        <a:rPr lang="en-US" sz="14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Natal</a:t>
                      </a:r>
                      <a:r>
                        <a:rPr lang="en-US" sz="14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Female / Born Female </a:t>
                      </a:r>
                    </a:p>
                    <a:p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Assigned Male at Birth </a:t>
                      </a:r>
                      <a:r>
                        <a:rPr lang="en-US" sz="14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Natal Male / Born Male</a:t>
                      </a:r>
                    </a:p>
                    <a:p>
                      <a:r>
                        <a:rPr lang="en-US" sz="1400" i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Cis</a:t>
                      </a:r>
                      <a:r>
                        <a:rPr lang="en-US" sz="14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-gender</a:t>
                      </a:r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“Normal” Female, “Real” Female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“Normal”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Male, “Real” Male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90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fld id="{26466FAE-1ECE-4792-8935-8D42F4A5365C}" type="slidenum">
              <a:rPr lang="en-US">
                <a:solidFill>
                  <a:srgbClr val="414636"/>
                </a:solidFill>
              </a:rPr>
              <a:pPr/>
              <a:t>9</a:t>
            </a:fld>
            <a:endParaRPr lang="en-US" dirty="0">
              <a:solidFill>
                <a:srgbClr val="414636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1962"/>
            <a:ext cx="8229600" cy="48013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Objectives</a:t>
            </a:r>
          </a:p>
        </p:txBody>
      </p:sp>
      <p:sp>
        <p:nvSpPr>
          <p:cNvPr id="1582083" name="Rectangle 3"/>
          <p:cNvSpPr>
            <a:spLocks noChangeArrowheads="1"/>
          </p:cNvSpPr>
          <p:nvPr/>
        </p:nvSpPr>
        <p:spPr bwMode="gray">
          <a:xfrm>
            <a:off x="542925" y="1825625"/>
            <a:ext cx="8039100" cy="7889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1582084" name="Text Box 4"/>
          <p:cNvSpPr txBox="1">
            <a:spLocks noChangeArrowheads="1"/>
          </p:cNvSpPr>
          <p:nvPr/>
        </p:nvSpPr>
        <p:spPr bwMode="gray">
          <a:xfrm>
            <a:off x="761999" y="1866176"/>
            <a:ext cx="7654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1. </a:t>
            </a:r>
            <a:r>
              <a:rPr lang="en-US" sz="2200" b="1" dirty="0">
                <a:solidFill>
                  <a:schemeClr val="bg1"/>
                </a:solidFill>
              </a:rPr>
              <a:t>Become familiar with definitions and terminology related to sexual orientation and gender </a:t>
            </a:r>
            <a:r>
              <a:rPr lang="en-US" sz="2200" b="1" dirty="0" smtClean="0">
                <a:solidFill>
                  <a:schemeClr val="bg1"/>
                </a:solidFill>
              </a:rPr>
              <a:t>identity.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582085" name="Rectangle 5"/>
          <p:cNvSpPr>
            <a:spLocks noChangeArrowheads="1"/>
          </p:cNvSpPr>
          <p:nvPr/>
        </p:nvSpPr>
        <p:spPr bwMode="gray">
          <a:xfrm>
            <a:off x="542925" y="2680512"/>
            <a:ext cx="8039100" cy="78898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1582086" name="Text Box 6"/>
          <p:cNvSpPr txBox="1">
            <a:spLocks noChangeArrowheads="1"/>
          </p:cNvSpPr>
          <p:nvPr/>
        </p:nvSpPr>
        <p:spPr bwMode="gray">
          <a:xfrm>
            <a:off x="762000" y="2721062"/>
            <a:ext cx="7010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2. </a:t>
            </a:r>
            <a:r>
              <a:rPr lang="en-US" sz="2200" b="1" dirty="0">
                <a:solidFill>
                  <a:schemeClr val="bg1"/>
                </a:solidFill>
              </a:rPr>
              <a:t>Examine health care disparities that may affect LGBTQ patients and strategies to reduce them 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82087" name="Rectangle 7"/>
          <p:cNvSpPr>
            <a:spLocks noChangeArrowheads="1"/>
          </p:cNvSpPr>
          <p:nvPr/>
        </p:nvSpPr>
        <p:spPr bwMode="gray">
          <a:xfrm>
            <a:off x="542925" y="3549073"/>
            <a:ext cx="8039100" cy="787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1582088" name="Text Box 8"/>
          <p:cNvSpPr txBox="1">
            <a:spLocks noChangeArrowheads="1"/>
          </p:cNvSpPr>
          <p:nvPr/>
        </p:nvSpPr>
        <p:spPr bwMode="gray">
          <a:xfrm>
            <a:off x="762000" y="3588830"/>
            <a:ext cx="7010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3. </a:t>
            </a:r>
            <a:r>
              <a:rPr lang="en-US" sz="2200" b="1" dirty="0">
                <a:solidFill>
                  <a:schemeClr val="bg1"/>
                </a:solidFill>
              </a:rPr>
              <a:t>Develop skills to provide sensitive and respectful care to LGBTQ patients</a:t>
            </a:r>
            <a:r>
              <a:rPr lang="en-US" sz="2200" b="1" dirty="0" smtClean="0">
                <a:solidFill>
                  <a:schemeClr val="bg1"/>
                </a:solidFill>
              </a:rPr>
              <a:t>.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582092" name="Text Box 12"/>
          <p:cNvSpPr txBox="1">
            <a:spLocks noChangeArrowheads="1"/>
          </p:cNvSpPr>
          <p:nvPr/>
        </p:nvSpPr>
        <p:spPr bwMode="gray">
          <a:xfrm>
            <a:off x="762000" y="5246684"/>
            <a:ext cx="701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bg1"/>
                </a:solidFill>
              </a:rPr>
              <a:t>Fifth Agenda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gray">
          <a:xfrm>
            <a:off x="552450" y="4417939"/>
            <a:ext cx="8039100" cy="7889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4438943"/>
            <a:ext cx="7419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4. </a:t>
            </a:r>
            <a:r>
              <a:rPr lang="en-US" sz="2200" b="1" dirty="0" smtClean="0">
                <a:solidFill>
                  <a:schemeClr val="bg1"/>
                </a:solidFill>
              </a:rPr>
              <a:t>Learn the basics of hormonal, surgical and preventive care for transgender patients. 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564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 Slide">
  <a:themeElements>
    <a:clrScheme name="Content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8086C1"/>
      </a:accent2>
      <a:accent3>
        <a:srgbClr val="FFFFFF"/>
      </a:accent3>
      <a:accent4>
        <a:srgbClr val="000000"/>
      </a:accent4>
      <a:accent5>
        <a:srgbClr val="B6DBCF"/>
      </a:accent5>
      <a:accent6>
        <a:srgbClr val="7379AF"/>
      </a:accent6>
      <a:hlink>
        <a:srgbClr val="7FB741"/>
      </a:hlink>
      <a:folHlink>
        <a:srgbClr val="DA6426"/>
      </a:folHlink>
    </a:clrScheme>
    <a:fontScheme name="Content Slid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ontent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6B9F0991CC344B90A5C1541BDEA28C" ma:contentTypeVersion="1" ma:contentTypeDescription="Create a new document." ma:contentTypeScope="" ma:versionID="128e321d01584a22f97a6acd86c7069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e0e6515566228e2a6b58c55b758558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906780-74EA-4E6D-80D4-3D93523ECE4D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499A11-6116-49D8-A910-9E3472C235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E8BF2BA-7BFC-49CC-BFF1-84BC6B78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14812</TotalTime>
  <Words>3920</Words>
  <Application>Microsoft Office PowerPoint</Application>
  <PresentationFormat>On-screen Show (4:3)</PresentationFormat>
  <Paragraphs>493</Paragraphs>
  <Slides>41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MS PGothic</vt:lpstr>
      <vt:lpstr>MS PGothic</vt:lpstr>
      <vt:lpstr>Arial</vt:lpstr>
      <vt:lpstr>Arial Narrow</vt:lpstr>
      <vt:lpstr>DIN-Regular</vt:lpstr>
      <vt:lpstr>Helvetica</vt:lpstr>
      <vt:lpstr>Tahoma</vt:lpstr>
      <vt:lpstr>Verdana</vt:lpstr>
      <vt:lpstr>Wingdings</vt:lpstr>
      <vt:lpstr>Wingdings 3</vt:lpstr>
      <vt:lpstr>Content Slide</vt:lpstr>
      <vt:lpstr>PowerPoint Presentation</vt:lpstr>
      <vt:lpstr>Disclosures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Objectives</vt:lpstr>
      <vt:lpstr>How many LGBT people are there?</vt:lpstr>
      <vt:lpstr>PowerPoint Presentation</vt:lpstr>
      <vt:lpstr>Effects of Stigma</vt:lpstr>
      <vt:lpstr>Intersectionality</vt:lpstr>
      <vt:lpstr>PowerPoint Presentation</vt:lpstr>
      <vt:lpstr>Why Focus on this Population?</vt:lpstr>
      <vt:lpstr>PowerPoint Presentation</vt:lpstr>
      <vt:lpstr>Smoking</vt:lpstr>
      <vt:lpstr>Factors affecting tobacco use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Clinical Criteria for Transgender Surgery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Outcomes in Transwomen on Estrogen</vt:lpstr>
      <vt:lpstr>Outcomes in Transwomen on Estrogen</vt:lpstr>
      <vt:lpstr>Outcomes in Transmen on Testosterone</vt:lpstr>
      <vt:lpstr>Special considerations for asthma care</vt:lpstr>
      <vt:lpstr>PowerPoint Presentation</vt:lpstr>
    </vt:vector>
  </TitlesOfParts>
  <Company>Duarte Design,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Cintia A. DeSantis</dc:creator>
  <cp:lastModifiedBy>MARGARET B. STRUB</cp:lastModifiedBy>
  <cp:revision>1441</cp:revision>
  <cp:lastPrinted>2016-05-16T22:41:52Z</cp:lastPrinted>
  <dcterms:created xsi:type="dcterms:W3CDTF">2007-10-19T22:49:56Z</dcterms:created>
  <dcterms:modified xsi:type="dcterms:W3CDTF">2016-09-30T00:11:54Z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0x010100426B9F0991CC344B90A5C1541BDEA28C</vt:lpwstr>
  </property>
</Properties>
</file>