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Lst>
  <p:notesMasterIdLst>
    <p:notesMasterId r:id="rId64"/>
  </p:notesMasterIdLst>
  <p:sldIdLst>
    <p:sldId id="256" r:id="rId3"/>
    <p:sldId id="257" r:id="rId4"/>
    <p:sldId id="335" r:id="rId5"/>
    <p:sldId id="259" r:id="rId6"/>
    <p:sldId id="321" r:id="rId7"/>
    <p:sldId id="353" r:id="rId8"/>
    <p:sldId id="329" r:id="rId9"/>
    <p:sldId id="331" r:id="rId10"/>
    <p:sldId id="330" r:id="rId11"/>
    <p:sldId id="332" r:id="rId12"/>
    <p:sldId id="334" r:id="rId13"/>
    <p:sldId id="333" r:id="rId14"/>
    <p:sldId id="345" r:id="rId15"/>
    <p:sldId id="285" r:id="rId16"/>
    <p:sldId id="327" r:id="rId17"/>
    <p:sldId id="286" r:id="rId18"/>
    <p:sldId id="289" r:id="rId19"/>
    <p:sldId id="288" r:id="rId20"/>
    <p:sldId id="291" r:id="rId21"/>
    <p:sldId id="284" r:id="rId22"/>
    <p:sldId id="260" r:id="rId23"/>
    <p:sldId id="341" r:id="rId24"/>
    <p:sldId id="279" r:id="rId25"/>
    <p:sldId id="262" r:id="rId26"/>
    <p:sldId id="310" r:id="rId27"/>
    <p:sldId id="309" r:id="rId28"/>
    <p:sldId id="308" r:id="rId29"/>
    <p:sldId id="304" r:id="rId30"/>
    <p:sldId id="270" r:id="rId31"/>
    <p:sldId id="320" r:id="rId32"/>
    <p:sldId id="263" r:id="rId33"/>
    <p:sldId id="264" r:id="rId34"/>
    <p:sldId id="265" r:id="rId35"/>
    <p:sldId id="349" r:id="rId36"/>
    <p:sldId id="266" r:id="rId37"/>
    <p:sldId id="276" r:id="rId38"/>
    <p:sldId id="277" r:id="rId39"/>
    <p:sldId id="294" r:id="rId40"/>
    <p:sldId id="350" r:id="rId41"/>
    <p:sldId id="351" r:id="rId42"/>
    <p:sldId id="337" r:id="rId43"/>
    <p:sldId id="278" r:id="rId44"/>
    <p:sldId id="352" r:id="rId45"/>
    <p:sldId id="354" r:id="rId46"/>
    <p:sldId id="343" r:id="rId47"/>
    <p:sldId id="347" r:id="rId48"/>
    <p:sldId id="342" r:id="rId49"/>
    <p:sldId id="355" r:id="rId50"/>
    <p:sldId id="357" r:id="rId51"/>
    <p:sldId id="312" r:id="rId52"/>
    <p:sldId id="346" r:id="rId53"/>
    <p:sldId id="348" r:id="rId54"/>
    <p:sldId id="344" r:id="rId55"/>
    <p:sldId id="271" r:id="rId56"/>
    <p:sldId id="303" r:id="rId57"/>
    <p:sldId id="359" r:id="rId58"/>
    <p:sldId id="358" r:id="rId59"/>
    <p:sldId id="301" r:id="rId60"/>
    <p:sldId id="307" r:id="rId61"/>
    <p:sldId id="340" r:id="rId62"/>
    <p:sldId id="356"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880" autoAdjust="0"/>
  </p:normalViewPr>
  <p:slideViewPr>
    <p:cSldViewPr snapToGrid="0">
      <p:cViewPr varScale="1">
        <p:scale>
          <a:sx n="99" d="100"/>
          <a:sy n="99" d="100"/>
        </p:scale>
        <p:origin x="9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B41F-EAD1-4A4B-ADD3-668B9FD40BD7}"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8CCD4-A977-4B36-91B9-6709C8E65974}" type="slidenum">
              <a:rPr lang="en-US" smtClean="0"/>
              <a:t>‹#›</a:t>
            </a:fld>
            <a:endParaRPr lang="en-US"/>
          </a:p>
        </p:txBody>
      </p:sp>
    </p:spTree>
    <p:extLst>
      <p:ext uri="{BB962C8B-B14F-4D97-AF65-F5344CB8AC3E}">
        <p14:creationId xmlns:p14="http://schemas.microsoft.com/office/powerpoint/2010/main" val="3415743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01A327-A2C0-4361-842C-EB1E0E0BA541}" type="slidenum">
              <a:rPr lang="en-US" smtClean="0"/>
              <a:t>7</a:t>
            </a:fld>
            <a:endParaRPr lang="en-US"/>
          </a:p>
        </p:txBody>
      </p:sp>
    </p:spTree>
    <p:extLst>
      <p:ext uri="{BB962C8B-B14F-4D97-AF65-F5344CB8AC3E}">
        <p14:creationId xmlns:p14="http://schemas.microsoft.com/office/powerpoint/2010/main" val="364331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01A327-A2C0-4361-842C-EB1E0E0BA541}" type="slidenum">
              <a:rPr lang="en-US" smtClean="0"/>
              <a:t>18</a:t>
            </a:fld>
            <a:endParaRPr lang="en-US"/>
          </a:p>
        </p:txBody>
      </p:sp>
    </p:spTree>
    <p:extLst>
      <p:ext uri="{BB962C8B-B14F-4D97-AF65-F5344CB8AC3E}">
        <p14:creationId xmlns:p14="http://schemas.microsoft.com/office/powerpoint/2010/main" val="242934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01A327-A2C0-4361-842C-EB1E0E0BA541}" type="slidenum">
              <a:rPr lang="en-US" smtClean="0"/>
              <a:t>19</a:t>
            </a:fld>
            <a:endParaRPr lang="en-US"/>
          </a:p>
        </p:txBody>
      </p:sp>
    </p:spTree>
    <p:extLst>
      <p:ext uri="{BB962C8B-B14F-4D97-AF65-F5344CB8AC3E}">
        <p14:creationId xmlns:p14="http://schemas.microsoft.com/office/powerpoint/2010/main" val="216545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of hypersensitivity pneumonitis:</a:t>
            </a:r>
          </a:p>
          <a:p>
            <a:r>
              <a:rPr lang="en-US" dirty="0"/>
              <a:t>(1) Microbial agents</a:t>
            </a:r>
          </a:p>
          <a:p>
            <a:r>
              <a:rPr lang="en-US" dirty="0"/>
              <a:t>(2) Fungi, for example, Aspergillus, </a:t>
            </a:r>
            <a:r>
              <a:rPr lang="en-US" dirty="0" err="1"/>
              <a:t>Penicillium</a:t>
            </a:r>
            <a:r>
              <a:rPr lang="en-US" dirty="0"/>
              <a:t>,</a:t>
            </a:r>
          </a:p>
          <a:p>
            <a:r>
              <a:rPr lang="en-US" dirty="0" err="1"/>
              <a:t>Cladosporium</a:t>
            </a:r>
            <a:r>
              <a:rPr lang="en-US" dirty="0"/>
              <a:t>, </a:t>
            </a:r>
            <a:r>
              <a:rPr lang="en-US" dirty="0" err="1"/>
              <a:t>Trichosporon</a:t>
            </a:r>
            <a:r>
              <a:rPr lang="en-US" dirty="0"/>
              <a:t>, </a:t>
            </a:r>
            <a:r>
              <a:rPr lang="en-US" dirty="0" err="1"/>
              <a:t>Aureobasidium</a:t>
            </a:r>
            <a:endParaRPr lang="en-US" dirty="0"/>
          </a:p>
          <a:p>
            <a:r>
              <a:rPr lang="en-US" dirty="0"/>
              <a:t>(3) Bacteria, for example, thermophilic </a:t>
            </a:r>
            <a:r>
              <a:rPr lang="en-US" dirty="0" err="1"/>
              <a:t>actinomyces</a:t>
            </a:r>
            <a:r>
              <a:rPr lang="en-US" dirty="0"/>
              <a:t>,</a:t>
            </a:r>
          </a:p>
          <a:p>
            <a:r>
              <a:rPr lang="en-US" dirty="0"/>
              <a:t>Bacillus subtilis, </a:t>
            </a:r>
            <a:r>
              <a:rPr lang="en-US" dirty="0" err="1"/>
              <a:t>Klebsiella</a:t>
            </a:r>
            <a:r>
              <a:rPr lang="en-US" dirty="0"/>
              <a:t>, </a:t>
            </a:r>
            <a:r>
              <a:rPr lang="en-US" dirty="0" err="1"/>
              <a:t>Epicoccum</a:t>
            </a:r>
            <a:r>
              <a:rPr lang="en-US" dirty="0"/>
              <a:t> </a:t>
            </a:r>
            <a:r>
              <a:rPr lang="en-US" dirty="0" err="1"/>
              <a:t>nigrum</a:t>
            </a:r>
            <a:endParaRPr lang="en-US" dirty="0"/>
          </a:p>
          <a:p>
            <a:r>
              <a:rPr lang="en-US" dirty="0"/>
              <a:t>(4) Mycobacteria, for </a:t>
            </a:r>
            <a:r>
              <a:rPr lang="en-US" dirty="0" err="1"/>
              <a:t>example,Mycobacteriumavium</a:t>
            </a:r>
            <a:r>
              <a:rPr lang="en-US" dirty="0"/>
              <a:t>,</a:t>
            </a:r>
          </a:p>
          <a:p>
            <a:r>
              <a:rPr lang="en-US" dirty="0"/>
              <a:t>M. immunogen</a:t>
            </a:r>
          </a:p>
          <a:p>
            <a:r>
              <a:rPr lang="en-US" dirty="0"/>
              <a:t>(5) Amoebae</a:t>
            </a:r>
          </a:p>
          <a:p>
            <a:r>
              <a:rPr lang="en-US" dirty="0"/>
              <a:t>(6) Animal proteins</a:t>
            </a:r>
          </a:p>
          <a:p>
            <a:r>
              <a:rPr lang="en-US" dirty="0"/>
              <a:t>(a) Common – avian</a:t>
            </a:r>
          </a:p>
          <a:p>
            <a:r>
              <a:rPr lang="en-US" dirty="0"/>
              <a:t>(b) Rare – fish meal, rat urine, silkworm larvae</a:t>
            </a:r>
          </a:p>
          <a:p>
            <a:r>
              <a:rPr lang="en-US" dirty="0"/>
              <a:t>(7) Chemical sensitizers</a:t>
            </a:r>
          </a:p>
          <a:p>
            <a:r>
              <a:rPr lang="en-US" dirty="0"/>
              <a:t>(8) Isocyanates, anhydrides, pyrethrum, sodium</a:t>
            </a:r>
          </a:p>
          <a:p>
            <a:r>
              <a:rPr lang="en-US" dirty="0" err="1"/>
              <a:t>diazobenzene</a:t>
            </a:r>
            <a:r>
              <a:rPr lang="en-US" dirty="0"/>
              <a:t> sulfate, copper sulfate</a:t>
            </a:r>
          </a:p>
          <a:p>
            <a:endParaRPr lang="en-US" dirty="0"/>
          </a:p>
        </p:txBody>
      </p:sp>
      <p:sp>
        <p:nvSpPr>
          <p:cNvPr id="4" name="Slide Number Placeholder 3"/>
          <p:cNvSpPr>
            <a:spLocks noGrp="1"/>
          </p:cNvSpPr>
          <p:nvPr>
            <p:ph type="sldNum" sz="quarter" idx="10"/>
          </p:nvPr>
        </p:nvSpPr>
        <p:spPr/>
        <p:txBody>
          <a:bodyPr/>
          <a:lstStyle/>
          <a:p>
            <a:fld id="{1E38CCD4-A977-4B36-91B9-6709C8E65974}" type="slidenum">
              <a:rPr lang="en-US" smtClean="0"/>
              <a:t>22</a:t>
            </a:fld>
            <a:endParaRPr lang="en-US"/>
          </a:p>
        </p:txBody>
      </p:sp>
    </p:spTree>
    <p:extLst>
      <p:ext uri="{BB962C8B-B14F-4D97-AF65-F5344CB8AC3E}">
        <p14:creationId xmlns:p14="http://schemas.microsoft.com/office/powerpoint/2010/main" val="49217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a:t>
            </a:r>
          </a:p>
        </p:txBody>
      </p:sp>
      <p:sp>
        <p:nvSpPr>
          <p:cNvPr id="4" name="Slide Number Placeholder 3"/>
          <p:cNvSpPr>
            <a:spLocks noGrp="1"/>
          </p:cNvSpPr>
          <p:nvPr>
            <p:ph type="sldNum" sz="quarter" idx="10"/>
          </p:nvPr>
        </p:nvSpPr>
        <p:spPr/>
        <p:txBody>
          <a:bodyPr/>
          <a:lstStyle/>
          <a:p>
            <a:fld id="{1E38CCD4-A977-4B36-91B9-6709C8E65974}" type="slidenum">
              <a:rPr lang="en-US" smtClean="0"/>
              <a:t>25</a:t>
            </a:fld>
            <a:endParaRPr lang="en-US"/>
          </a:p>
        </p:txBody>
      </p:sp>
    </p:spTree>
    <p:extLst>
      <p:ext uri="{BB962C8B-B14F-4D97-AF65-F5344CB8AC3E}">
        <p14:creationId xmlns:p14="http://schemas.microsoft.com/office/powerpoint/2010/main" val="3030476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NSIP</a:t>
            </a:r>
          </a:p>
        </p:txBody>
      </p:sp>
      <p:sp>
        <p:nvSpPr>
          <p:cNvPr id="4" name="Slide Number Placeholder 3"/>
          <p:cNvSpPr>
            <a:spLocks noGrp="1"/>
          </p:cNvSpPr>
          <p:nvPr>
            <p:ph type="sldNum" sz="quarter" idx="10"/>
          </p:nvPr>
        </p:nvSpPr>
        <p:spPr/>
        <p:txBody>
          <a:bodyPr/>
          <a:lstStyle/>
          <a:p>
            <a:fld id="{1E38CCD4-A977-4B36-91B9-6709C8E65974}" type="slidenum">
              <a:rPr lang="en-US" smtClean="0"/>
              <a:t>26</a:t>
            </a:fld>
            <a:endParaRPr lang="en-US"/>
          </a:p>
        </p:txBody>
      </p:sp>
    </p:spTree>
    <p:extLst>
      <p:ext uri="{BB962C8B-B14F-4D97-AF65-F5344CB8AC3E}">
        <p14:creationId xmlns:p14="http://schemas.microsoft.com/office/powerpoint/2010/main" val="3936548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NSIP</a:t>
            </a:r>
          </a:p>
        </p:txBody>
      </p:sp>
      <p:sp>
        <p:nvSpPr>
          <p:cNvPr id="4" name="Slide Number Placeholder 3"/>
          <p:cNvSpPr>
            <a:spLocks noGrp="1"/>
          </p:cNvSpPr>
          <p:nvPr>
            <p:ph type="sldNum" sz="quarter" idx="10"/>
          </p:nvPr>
        </p:nvSpPr>
        <p:spPr/>
        <p:txBody>
          <a:bodyPr/>
          <a:lstStyle/>
          <a:p>
            <a:fld id="{1E38CCD4-A977-4B36-91B9-6709C8E65974}" type="slidenum">
              <a:rPr lang="en-US" smtClean="0"/>
              <a:t>27</a:t>
            </a:fld>
            <a:endParaRPr lang="en-US"/>
          </a:p>
        </p:txBody>
      </p:sp>
    </p:spTree>
    <p:extLst>
      <p:ext uri="{BB962C8B-B14F-4D97-AF65-F5344CB8AC3E}">
        <p14:creationId xmlns:p14="http://schemas.microsoft.com/office/powerpoint/2010/main" val="320709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IPF</a:t>
            </a:r>
          </a:p>
        </p:txBody>
      </p:sp>
      <p:sp>
        <p:nvSpPr>
          <p:cNvPr id="4" name="Slide Number Placeholder 3"/>
          <p:cNvSpPr>
            <a:spLocks noGrp="1"/>
          </p:cNvSpPr>
          <p:nvPr>
            <p:ph type="sldNum" sz="quarter" idx="5"/>
          </p:nvPr>
        </p:nvSpPr>
        <p:spPr/>
        <p:txBody>
          <a:bodyPr/>
          <a:lstStyle/>
          <a:p>
            <a:fld id="{1E38CCD4-A977-4B36-91B9-6709C8E65974}" type="slidenum">
              <a:rPr lang="en-US" smtClean="0"/>
              <a:t>28</a:t>
            </a:fld>
            <a:endParaRPr lang="en-US"/>
          </a:p>
        </p:txBody>
      </p:sp>
    </p:spTree>
    <p:extLst>
      <p:ext uri="{BB962C8B-B14F-4D97-AF65-F5344CB8AC3E}">
        <p14:creationId xmlns:p14="http://schemas.microsoft.com/office/powerpoint/2010/main" val="3726288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8CCD4-A977-4B36-91B9-6709C8E65974}" type="slidenum">
              <a:rPr lang="en-US" smtClean="0"/>
              <a:t>34</a:t>
            </a:fld>
            <a:endParaRPr lang="en-US"/>
          </a:p>
        </p:txBody>
      </p:sp>
    </p:spTree>
    <p:extLst>
      <p:ext uri="{BB962C8B-B14F-4D97-AF65-F5344CB8AC3E}">
        <p14:creationId xmlns:p14="http://schemas.microsoft.com/office/powerpoint/2010/main" val="1524036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of hypersensitivity pneumonitis:</a:t>
            </a:r>
          </a:p>
          <a:p>
            <a:r>
              <a:rPr lang="en-US" dirty="0"/>
              <a:t>(1) Microbial agents</a:t>
            </a:r>
          </a:p>
          <a:p>
            <a:r>
              <a:rPr lang="en-US" dirty="0"/>
              <a:t>(2) Fungi, for example, Aspergillus, Penicillium,</a:t>
            </a:r>
          </a:p>
          <a:p>
            <a:r>
              <a:rPr lang="en-US" dirty="0"/>
              <a:t>Cladosporium, </a:t>
            </a:r>
            <a:r>
              <a:rPr lang="en-US" dirty="0" err="1"/>
              <a:t>Trichosporon</a:t>
            </a:r>
            <a:r>
              <a:rPr lang="en-US" dirty="0"/>
              <a:t>, </a:t>
            </a:r>
            <a:r>
              <a:rPr lang="en-US" dirty="0" err="1"/>
              <a:t>Aureobasidium</a:t>
            </a:r>
            <a:endParaRPr lang="en-US" dirty="0"/>
          </a:p>
          <a:p>
            <a:r>
              <a:rPr lang="en-US" dirty="0"/>
              <a:t>(3) Bacteria, for example, thermophilic actinomyces,</a:t>
            </a:r>
          </a:p>
          <a:p>
            <a:r>
              <a:rPr lang="en-US" dirty="0"/>
              <a:t>Bacillus subtilis, Klebsiella, </a:t>
            </a:r>
            <a:r>
              <a:rPr lang="en-US" dirty="0" err="1"/>
              <a:t>Epicoccum</a:t>
            </a:r>
            <a:r>
              <a:rPr lang="en-US" dirty="0"/>
              <a:t> nigrum</a:t>
            </a:r>
          </a:p>
          <a:p>
            <a:r>
              <a:rPr lang="en-US" dirty="0"/>
              <a:t>(4) Mycobacteria, for </a:t>
            </a:r>
            <a:r>
              <a:rPr lang="en-US" dirty="0" err="1"/>
              <a:t>example,Mycobacteriumavium</a:t>
            </a:r>
            <a:r>
              <a:rPr lang="en-US" dirty="0"/>
              <a:t>,</a:t>
            </a:r>
          </a:p>
          <a:p>
            <a:r>
              <a:rPr lang="en-US" dirty="0"/>
              <a:t>M. immunogen</a:t>
            </a:r>
          </a:p>
          <a:p>
            <a:r>
              <a:rPr lang="en-US" dirty="0"/>
              <a:t>(5) Amoebae</a:t>
            </a:r>
          </a:p>
          <a:p>
            <a:r>
              <a:rPr lang="en-US" dirty="0"/>
              <a:t>(6) Animal proteins</a:t>
            </a:r>
          </a:p>
          <a:p>
            <a:r>
              <a:rPr lang="en-US" dirty="0"/>
              <a:t>(a) Common – avian</a:t>
            </a:r>
          </a:p>
          <a:p>
            <a:r>
              <a:rPr lang="en-US" dirty="0"/>
              <a:t>(b) Rare – fish meal, rat urine, silkworm larvae</a:t>
            </a:r>
          </a:p>
          <a:p>
            <a:r>
              <a:rPr lang="en-US" dirty="0"/>
              <a:t>(7) Chemical sensitizers</a:t>
            </a:r>
          </a:p>
          <a:p>
            <a:r>
              <a:rPr lang="en-US" dirty="0"/>
              <a:t>(8) Isocyanates, anhydrides, pyrethrum, sodium</a:t>
            </a:r>
          </a:p>
          <a:p>
            <a:r>
              <a:rPr lang="en-US" dirty="0" err="1"/>
              <a:t>diazobenzene</a:t>
            </a:r>
            <a:r>
              <a:rPr lang="en-US" dirty="0"/>
              <a:t> sulfate, copper sulfate</a:t>
            </a:r>
          </a:p>
        </p:txBody>
      </p:sp>
      <p:sp>
        <p:nvSpPr>
          <p:cNvPr id="4" name="Slide Number Placeholder 3"/>
          <p:cNvSpPr>
            <a:spLocks noGrp="1"/>
          </p:cNvSpPr>
          <p:nvPr>
            <p:ph type="sldNum" sz="quarter" idx="5"/>
          </p:nvPr>
        </p:nvSpPr>
        <p:spPr/>
        <p:txBody>
          <a:bodyPr/>
          <a:lstStyle/>
          <a:p>
            <a:fld id="{1E38CCD4-A977-4B36-91B9-6709C8E65974}" type="slidenum">
              <a:rPr lang="en-US" smtClean="0"/>
              <a:t>39</a:t>
            </a:fld>
            <a:endParaRPr lang="en-US"/>
          </a:p>
        </p:txBody>
      </p:sp>
    </p:spTree>
    <p:extLst>
      <p:ext uri="{BB962C8B-B14F-4D97-AF65-F5344CB8AC3E}">
        <p14:creationId xmlns:p14="http://schemas.microsoft.com/office/powerpoint/2010/main" val="2982792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Periungal</a:t>
            </a:r>
            <a:r>
              <a:rPr lang="en-US" dirty="0"/>
              <a:t> erythema</a:t>
            </a:r>
          </a:p>
        </p:txBody>
      </p:sp>
      <p:sp>
        <p:nvSpPr>
          <p:cNvPr id="4" name="Slide Number Placeholder 3"/>
          <p:cNvSpPr>
            <a:spLocks noGrp="1"/>
          </p:cNvSpPr>
          <p:nvPr>
            <p:ph type="sldNum" sz="quarter" idx="10"/>
          </p:nvPr>
        </p:nvSpPr>
        <p:spPr/>
        <p:txBody>
          <a:bodyPr/>
          <a:lstStyle/>
          <a:p>
            <a:fld id="{1E38CCD4-A977-4B36-91B9-6709C8E65974}" type="slidenum">
              <a:rPr lang="en-US" smtClean="0"/>
              <a:t>41</a:t>
            </a:fld>
            <a:endParaRPr lang="en-US"/>
          </a:p>
        </p:txBody>
      </p:sp>
    </p:spTree>
    <p:extLst>
      <p:ext uri="{BB962C8B-B14F-4D97-AF65-F5344CB8AC3E}">
        <p14:creationId xmlns:p14="http://schemas.microsoft.com/office/powerpoint/2010/main" val="1388916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ILD is uncommon compared to other pulmonary problems seen in general practice. The prevalence of ILD has been estimated as 81/100,000 in males and 67/100,000 in females.</a:t>
            </a:r>
            <a:endParaRPr lang="en-US" dirty="0"/>
          </a:p>
        </p:txBody>
      </p:sp>
      <p:sp>
        <p:nvSpPr>
          <p:cNvPr id="4" name="Slide Number Placeholder 3"/>
          <p:cNvSpPr>
            <a:spLocks noGrp="1"/>
          </p:cNvSpPr>
          <p:nvPr>
            <p:ph type="sldNum" sz="quarter" idx="5"/>
          </p:nvPr>
        </p:nvSpPr>
        <p:spPr/>
        <p:txBody>
          <a:bodyPr/>
          <a:lstStyle/>
          <a:p>
            <a:fld id="{1E38CCD4-A977-4B36-91B9-6709C8E65974}" type="slidenum">
              <a:rPr lang="en-US" smtClean="0"/>
              <a:t>8</a:t>
            </a:fld>
            <a:endParaRPr lang="en-US"/>
          </a:p>
        </p:txBody>
      </p:sp>
    </p:spTree>
    <p:extLst>
      <p:ext uri="{BB962C8B-B14F-4D97-AF65-F5344CB8AC3E}">
        <p14:creationId xmlns:p14="http://schemas.microsoft.com/office/powerpoint/2010/main" val="4036104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Ambulatory cough recordings were manually counted and reported as number of coughs per hour.</a:t>
            </a:r>
          </a:p>
          <a:p>
            <a:r>
              <a:rPr lang="en-US" sz="1200" b="1" i="0" kern="1200" dirty="0">
                <a:solidFill>
                  <a:schemeClr val="tx1"/>
                </a:solidFill>
                <a:effectLst/>
                <a:latin typeface="+mn-lt"/>
                <a:ea typeface="+mn-ea"/>
                <a:cs typeface="+mn-cs"/>
              </a:rPr>
              <a:t>Results</a:t>
            </a:r>
          </a:p>
          <a:p>
            <a:r>
              <a:rPr lang="en-US" sz="1200" b="0" i="0" kern="1200" dirty="0">
                <a:solidFill>
                  <a:schemeClr val="tx1"/>
                </a:solidFill>
                <a:effectLst/>
                <a:latin typeface="+mn-lt"/>
                <a:ea typeface="+mn-ea"/>
                <a:cs typeface="+mn-cs"/>
              </a:rPr>
              <a:t>The 24hr cough rates were high (median 9.4, range 1.5-39.4), with day time rates much higher than night time (median 14.6, range 1.9-56.6 compared to 1.9, range 0-19.2, p = 0.003). Strong correlations were found between objective cough frequency and both the VAS (day r = 0.80, p &lt; 0.001, night r = 0.71, p = 0.001) and LCQ (r = -0.80, p &lt; 0.001), but not with measures of pulmonary function. Cough rates in IPF were higher than healthy subjects (p &lt; 0.001) and asthma patients (p &lt; 0.001) but similar to patients with chronic cough (p = 0.33).</a:t>
            </a:r>
          </a:p>
          <a:p>
            <a:endParaRPr lang="en-US" dirty="0"/>
          </a:p>
        </p:txBody>
      </p:sp>
      <p:sp>
        <p:nvSpPr>
          <p:cNvPr id="4" name="Slide Number Placeholder 3"/>
          <p:cNvSpPr>
            <a:spLocks noGrp="1"/>
          </p:cNvSpPr>
          <p:nvPr>
            <p:ph type="sldNum" sz="quarter" idx="5"/>
          </p:nvPr>
        </p:nvSpPr>
        <p:spPr/>
        <p:txBody>
          <a:bodyPr/>
          <a:lstStyle/>
          <a:p>
            <a:fld id="{1E38CCD4-A977-4B36-91B9-6709C8E65974}" type="slidenum">
              <a:rPr lang="en-US" smtClean="0"/>
              <a:t>49</a:t>
            </a:fld>
            <a:endParaRPr lang="en-US"/>
          </a:p>
        </p:txBody>
      </p:sp>
    </p:spTree>
    <p:extLst>
      <p:ext uri="{BB962C8B-B14F-4D97-AF65-F5344CB8AC3E}">
        <p14:creationId xmlns:p14="http://schemas.microsoft.com/office/powerpoint/2010/main" val="807825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Age&lt;50,</a:t>
            </a:r>
            <a:r>
              <a:rPr lang="en-US" baseline="0" dirty="0"/>
              <a:t> women, and/or NSIP on imaging</a:t>
            </a:r>
          </a:p>
          <a:p>
            <a:r>
              <a:rPr lang="en-US" baseline="0" dirty="0"/>
              <a:t>12-21% of cases with ILD prior to CTD</a:t>
            </a:r>
            <a:endParaRPr lang="en-US" dirty="0"/>
          </a:p>
        </p:txBody>
      </p:sp>
      <p:sp>
        <p:nvSpPr>
          <p:cNvPr id="4" name="Slide Number Placeholder 3"/>
          <p:cNvSpPr>
            <a:spLocks noGrp="1"/>
          </p:cNvSpPr>
          <p:nvPr>
            <p:ph type="sldNum" sz="quarter" idx="10"/>
          </p:nvPr>
        </p:nvSpPr>
        <p:spPr/>
        <p:txBody>
          <a:bodyPr/>
          <a:lstStyle/>
          <a:p>
            <a:fld id="{1E38CCD4-A977-4B36-91B9-6709C8E65974}" type="slidenum">
              <a:rPr lang="en-US" smtClean="0"/>
              <a:t>50</a:t>
            </a:fld>
            <a:endParaRPr lang="en-US"/>
          </a:p>
        </p:txBody>
      </p:sp>
    </p:spTree>
    <p:extLst>
      <p:ext uri="{BB962C8B-B14F-4D97-AF65-F5344CB8AC3E}">
        <p14:creationId xmlns:p14="http://schemas.microsoft.com/office/powerpoint/2010/main" val="1219114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a:t>
            </a:r>
            <a:r>
              <a:rPr lang="en-US" dirty="0" err="1"/>
              <a:t>Ipf</a:t>
            </a:r>
            <a:r>
              <a:rPr lang="en-US" dirty="0"/>
              <a:t> survival 2-3 years</a:t>
            </a:r>
          </a:p>
        </p:txBody>
      </p:sp>
      <p:sp>
        <p:nvSpPr>
          <p:cNvPr id="4" name="Slide Number Placeholder 3"/>
          <p:cNvSpPr>
            <a:spLocks noGrp="1"/>
          </p:cNvSpPr>
          <p:nvPr>
            <p:ph type="sldNum" sz="quarter" idx="5"/>
          </p:nvPr>
        </p:nvSpPr>
        <p:spPr/>
        <p:txBody>
          <a:bodyPr/>
          <a:lstStyle/>
          <a:p>
            <a:fld id="{1E38CCD4-A977-4B36-91B9-6709C8E65974}" type="slidenum">
              <a:rPr lang="en-US" smtClean="0"/>
              <a:t>57</a:t>
            </a:fld>
            <a:endParaRPr lang="en-US"/>
          </a:p>
        </p:txBody>
      </p:sp>
    </p:spTree>
    <p:extLst>
      <p:ext uri="{BB962C8B-B14F-4D97-AF65-F5344CB8AC3E}">
        <p14:creationId xmlns:p14="http://schemas.microsoft.com/office/powerpoint/2010/main" val="3356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01A327-A2C0-4361-842C-EB1E0E0BA541}" type="slidenum">
              <a:rPr lang="en-US" smtClean="0"/>
              <a:t>9</a:t>
            </a:fld>
            <a:endParaRPr lang="en-US"/>
          </a:p>
        </p:txBody>
      </p:sp>
    </p:spTree>
    <p:extLst>
      <p:ext uri="{BB962C8B-B14F-4D97-AF65-F5344CB8AC3E}">
        <p14:creationId xmlns:p14="http://schemas.microsoft.com/office/powerpoint/2010/main" val="95920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majority of respondents (75%) consulted at least three physicians prior to receiving their current diagnosis.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Systemic corticosteroids were prescribed to 21.8% of survey participants during the diagnostic evaluation. Among those with a self-reported diagnosis of IPF, 21.1% reported prior treatment with systemic corticosteroids. Other commonly prescribed medications during the interval between initial medical consultation and the current diagnosis were antibiotics (32.0%), salmeterol/fluticasone (17.8%), N-acetylcysteine (13.5%), omeprazole (11.8%), and albuterol (11.6%).</a:t>
            </a:r>
            <a:endParaRPr lang="en-US" dirty="0"/>
          </a:p>
        </p:txBody>
      </p:sp>
      <p:sp>
        <p:nvSpPr>
          <p:cNvPr id="4" name="Slide Number Placeholder 3"/>
          <p:cNvSpPr>
            <a:spLocks noGrp="1"/>
          </p:cNvSpPr>
          <p:nvPr>
            <p:ph type="sldNum" sz="quarter" idx="5"/>
          </p:nvPr>
        </p:nvSpPr>
        <p:spPr/>
        <p:txBody>
          <a:bodyPr/>
          <a:lstStyle/>
          <a:p>
            <a:fld id="{1E38CCD4-A977-4B36-91B9-6709C8E65974}" type="slidenum">
              <a:rPr lang="en-US" smtClean="0"/>
              <a:t>11</a:t>
            </a:fld>
            <a:endParaRPr lang="en-US"/>
          </a:p>
        </p:txBody>
      </p:sp>
    </p:spTree>
    <p:extLst>
      <p:ext uri="{BB962C8B-B14F-4D97-AF65-F5344CB8AC3E}">
        <p14:creationId xmlns:p14="http://schemas.microsoft.com/office/powerpoint/2010/main" val="409682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Several studies have shown that reductions in forced vital capacity as small as 5–10% over 6 months are associated with a significant increase in the risk of death,</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rPr>
              <a:t>14–19</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delayed referral to subspecialty care has been shown to confer an increased risk of death in patients with IPF.</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Patients presenting with a history of ⩾6 months’ breathlessness on exertion with no evidence of obstruction should be assessed for conditions that may cause breathlessness, such as chronic heart failure, asthma, COPD, bronchiectasis, pleural effusion, abdominal splinting and </a:t>
            </a:r>
            <a:r>
              <a:rPr lang="en-US" sz="1200" b="0" i="0" kern="1200" dirty="0" err="1">
                <a:solidFill>
                  <a:schemeClr val="tx1"/>
                </a:solidFill>
                <a:effectLst/>
                <a:latin typeface="+mn-lt"/>
                <a:ea typeface="+mn-ea"/>
                <a:cs typeface="+mn-cs"/>
              </a:rPr>
              <a:t>anaemia</a:t>
            </a:r>
            <a:endParaRPr lang="en-US" dirty="0"/>
          </a:p>
        </p:txBody>
      </p:sp>
      <p:sp>
        <p:nvSpPr>
          <p:cNvPr id="4" name="Slide Number Placeholder 3"/>
          <p:cNvSpPr>
            <a:spLocks noGrp="1"/>
          </p:cNvSpPr>
          <p:nvPr>
            <p:ph type="sldNum" sz="quarter" idx="5"/>
          </p:nvPr>
        </p:nvSpPr>
        <p:spPr/>
        <p:txBody>
          <a:bodyPr/>
          <a:lstStyle/>
          <a:p>
            <a:fld id="{1E38CCD4-A977-4B36-91B9-6709C8E65974}" type="slidenum">
              <a:rPr lang="en-US" smtClean="0"/>
              <a:t>12</a:t>
            </a:fld>
            <a:endParaRPr lang="en-US"/>
          </a:p>
        </p:txBody>
      </p:sp>
    </p:spTree>
    <p:extLst>
      <p:ext uri="{BB962C8B-B14F-4D97-AF65-F5344CB8AC3E}">
        <p14:creationId xmlns:p14="http://schemas.microsoft.com/office/powerpoint/2010/main" val="297458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01A327-A2C0-4361-842C-EB1E0E0BA541}" type="slidenum">
              <a:rPr lang="en-US" smtClean="0"/>
              <a:t>14</a:t>
            </a:fld>
            <a:endParaRPr lang="en-US"/>
          </a:p>
        </p:txBody>
      </p:sp>
    </p:spTree>
    <p:extLst>
      <p:ext uri="{BB962C8B-B14F-4D97-AF65-F5344CB8AC3E}">
        <p14:creationId xmlns:p14="http://schemas.microsoft.com/office/powerpoint/2010/main" val="4172770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01A327-A2C0-4361-842C-EB1E0E0BA541}" type="slidenum">
              <a:rPr lang="en-US" smtClean="0"/>
              <a:t>15</a:t>
            </a:fld>
            <a:endParaRPr lang="en-US"/>
          </a:p>
        </p:txBody>
      </p:sp>
    </p:spTree>
    <p:extLst>
      <p:ext uri="{BB962C8B-B14F-4D97-AF65-F5344CB8AC3E}">
        <p14:creationId xmlns:p14="http://schemas.microsoft.com/office/powerpoint/2010/main" val="483895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401A327-A2C0-4361-842C-EB1E0E0BA541}" type="slidenum">
              <a:rPr lang="en-US" smtClean="0"/>
              <a:t>16</a:t>
            </a:fld>
            <a:endParaRPr lang="en-US"/>
          </a:p>
        </p:txBody>
      </p:sp>
    </p:spTree>
    <p:extLst>
      <p:ext uri="{BB962C8B-B14F-4D97-AF65-F5344CB8AC3E}">
        <p14:creationId xmlns:p14="http://schemas.microsoft.com/office/powerpoint/2010/main" val="341444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signet-ring sign represents an axial cut of a dilated bronchus (ring) with its accompanying small artery (signet).</a:t>
            </a:r>
          </a:p>
        </p:txBody>
      </p:sp>
      <p:sp>
        <p:nvSpPr>
          <p:cNvPr id="4" name="Slide Number Placeholder 3"/>
          <p:cNvSpPr>
            <a:spLocks noGrp="1"/>
          </p:cNvSpPr>
          <p:nvPr>
            <p:ph type="sldNum" sz="quarter" idx="10"/>
          </p:nvPr>
        </p:nvSpPr>
        <p:spPr/>
        <p:txBody>
          <a:bodyPr/>
          <a:lstStyle/>
          <a:p>
            <a:fld id="{4401A327-A2C0-4361-842C-EB1E0E0BA541}" type="slidenum">
              <a:rPr lang="en-US" smtClean="0"/>
              <a:t>17</a:t>
            </a:fld>
            <a:endParaRPr lang="en-US"/>
          </a:p>
        </p:txBody>
      </p:sp>
    </p:spTree>
    <p:extLst>
      <p:ext uri="{BB962C8B-B14F-4D97-AF65-F5344CB8AC3E}">
        <p14:creationId xmlns:p14="http://schemas.microsoft.com/office/powerpoint/2010/main" val="209185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154520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186757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3493011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808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4063009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086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B55252-F590-48A7-B09F-66A12AA54ADE}"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514749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B55252-F590-48A7-B09F-66A12AA54ADE}"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2672073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B55252-F590-48A7-B09F-66A12AA54ADE}"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1557046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8B55252-F590-48A7-B09F-66A12AA54ADE}" type="datetimeFigureOut">
              <a:rPr lang="en-US" smtClean="0"/>
              <a:t>11/1/2018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328353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8B55252-F590-48A7-B09F-66A12AA54ADE}" type="datetimeFigureOut">
              <a:rPr lang="en-US" smtClean="0"/>
              <a:t>11/1/2018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DE3041-DC2A-4474-BAFA-59AD4D004312}" type="slidenum">
              <a:rPr lang="en-US" smtClean="0"/>
              <a:t>‹#›</a:t>
            </a:fld>
            <a:endParaRPr lang="en-US"/>
          </a:p>
        </p:txBody>
      </p:sp>
    </p:spTree>
    <p:extLst>
      <p:ext uri="{BB962C8B-B14F-4D97-AF65-F5344CB8AC3E}">
        <p14:creationId xmlns:p14="http://schemas.microsoft.com/office/powerpoint/2010/main" val="354657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3814230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B55252-F590-48A7-B09F-66A12AA54ADE}"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196272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3832824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21266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B55252-F590-48A7-B09F-66A12AA54A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2295920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B55252-F590-48A7-B09F-66A12AA54ADE}"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28228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B55252-F590-48A7-B09F-66A12AA54ADE}"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263895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B55252-F590-48A7-B09F-66A12AA54ADE}"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1688578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55252-F590-48A7-B09F-66A12AA54ADE}"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2372724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B55252-F590-48A7-B09F-66A12AA54ADE}"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276976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B55252-F590-48A7-B09F-66A12AA54ADE}"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E3041-DC2A-4474-BAFA-59AD4D004312}" type="slidenum">
              <a:rPr lang="en-US" smtClean="0"/>
              <a:t>‹#›</a:t>
            </a:fld>
            <a:endParaRPr lang="en-US"/>
          </a:p>
        </p:txBody>
      </p:sp>
    </p:spTree>
    <p:extLst>
      <p:ext uri="{BB962C8B-B14F-4D97-AF65-F5344CB8AC3E}">
        <p14:creationId xmlns:p14="http://schemas.microsoft.com/office/powerpoint/2010/main" val="735064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55252-F590-48A7-B09F-66A12AA54ADE}"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E3041-DC2A-4474-BAFA-59AD4D004312}" type="slidenum">
              <a:rPr lang="en-US" smtClean="0"/>
              <a:t>‹#›</a:t>
            </a:fld>
            <a:endParaRPr lang="en-US"/>
          </a:p>
        </p:txBody>
      </p:sp>
    </p:spTree>
    <p:extLst>
      <p:ext uri="{BB962C8B-B14F-4D97-AF65-F5344CB8AC3E}">
        <p14:creationId xmlns:p14="http://schemas.microsoft.com/office/powerpoint/2010/main" val="4128045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8B55252-F590-48A7-B09F-66A12AA54ADE}" type="datetimeFigureOut">
              <a:rPr lang="en-US" smtClean="0"/>
              <a:t>11/1/2018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1DE3041-DC2A-4474-BAFA-59AD4D00431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5897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2" Type="http://schemas.openxmlformats.org/officeDocument/2006/relationships/hyperlink" Target="http://dx.doi.org/10.1016/j.autrev.2015.09.003"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Interstitial Lung Disease:</a:t>
            </a:r>
            <a:br>
              <a:rPr lang="en-US" dirty="0"/>
            </a:br>
            <a:r>
              <a:rPr lang="en-US" dirty="0"/>
              <a:t>An Asthma Masquerader</a:t>
            </a:r>
            <a:endParaRPr lang="en-US" sz="6600" i="1" cap="all" dirty="0">
              <a:latin typeface="Eras Medium ITC" panose="020B0602030504020804" pitchFamily="34" charset="0"/>
            </a:endParaRPr>
          </a:p>
        </p:txBody>
      </p:sp>
      <p:sp>
        <p:nvSpPr>
          <p:cNvPr id="3" name="Subtitle 2"/>
          <p:cNvSpPr>
            <a:spLocks noGrp="1"/>
          </p:cNvSpPr>
          <p:nvPr>
            <p:ph type="subTitle" idx="1"/>
          </p:nvPr>
        </p:nvSpPr>
        <p:spPr>
          <a:xfrm>
            <a:off x="4255019" y="4487119"/>
            <a:ext cx="3742921" cy="1909407"/>
          </a:xfrm>
        </p:spPr>
        <p:txBody>
          <a:bodyPr>
            <a:normAutofit fontScale="77500" lnSpcReduction="20000"/>
          </a:bodyPr>
          <a:lstStyle/>
          <a:p>
            <a:r>
              <a:rPr lang="en-US" dirty="0"/>
              <a:t>Sachin Gupta MD, FCCP</a:t>
            </a:r>
          </a:p>
          <a:p>
            <a:r>
              <a:rPr lang="en-US" dirty="0"/>
              <a:t>Division of Pulmonary and Critical Care Medicine</a:t>
            </a:r>
          </a:p>
          <a:p>
            <a:r>
              <a:rPr lang="en-US" dirty="0"/>
              <a:t>November 2</a:t>
            </a:r>
            <a:r>
              <a:rPr lang="en-US" baseline="30000" dirty="0"/>
              <a:t>nd</a:t>
            </a:r>
            <a:r>
              <a:rPr lang="en-US" dirty="0"/>
              <a:t>, 2018</a:t>
            </a:r>
          </a:p>
          <a:p>
            <a:r>
              <a:rPr lang="en-US" dirty="0"/>
              <a:t>@Doctorsachin</a:t>
            </a:r>
          </a:p>
          <a:p>
            <a:endParaRPr lang="en-US" dirty="0"/>
          </a:p>
        </p:txBody>
      </p:sp>
      <p:pic>
        <p:nvPicPr>
          <p:cNvPr id="5" name="Picture 2" descr="Image result for sutter health cpmc">
            <a:extLst>
              <a:ext uri="{FF2B5EF4-FFF2-40B4-BE49-F238E27FC236}">
                <a16:creationId xmlns:a16="http://schemas.microsoft.com/office/drawing/2014/main" id="{67F87BF4-74A7-48C6-909E-FCF66639BF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667"/>
          <a:stretch/>
        </p:blipFill>
        <p:spPr bwMode="auto">
          <a:xfrm>
            <a:off x="2745864" y="4784597"/>
            <a:ext cx="880739" cy="1314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utter health cpmc">
            <a:extLst>
              <a:ext uri="{FF2B5EF4-FFF2-40B4-BE49-F238E27FC236}">
                <a16:creationId xmlns:a16="http://schemas.microsoft.com/office/drawing/2014/main" id="{6FA37B4B-135C-4DD1-958E-92E92F6DEA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79" r="667"/>
          <a:stretch/>
        </p:blipFill>
        <p:spPr bwMode="auto">
          <a:xfrm>
            <a:off x="7764650" y="4568885"/>
            <a:ext cx="2066007" cy="1061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30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A476-377E-4CC6-AA10-1D570EAF9D33}"/>
              </a:ext>
            </a:extLst>
          </p:cNvPr>
          <p:cNvSpPr>
            <a:spLocks noGrp="1"/>
          </p:cNvSpPr>
          <p:nvPr>
            <p:ph type="title"/>
          </p:nvPr>
        </p:nvSpPr>
        <p:spPr/>
        <p:txBody>
          <a:bodyPr/>
          <a:lstStyle/>
          <a:p>
            <a:r>
              <a:rPr lang="en-US" dirty="0"/>
              <a:t>Time to Diagnosis</a:t>
            </a:r>
          </a:p>
        </p:txBody>
      </p:sp>
      <p:sp>
        <p:nvSpPr>
          <p:cNvPr id="3" name="Content Placeholder 2">
            <a:extLst>
              <a:ext uri="{FF2B5EF4-FFF2-40B4-BE49-F238E27FC236}">
                <a16:creationId xmlns:a16="http://schemas.microsoft.com/office/drawing/2014/main" id="{3E7066A0-6DF9-4D01-8455-AE1C38B85701}"/>
              </a:ext>
            </a:extLst>
          </p:cNvPr>
          <p:cNvSpPr>
            <a:spLocks noGrp="1"/>
          </p:cNvSpPr>
          <p:nvPr>
            <p:ph idx="1"/>
          </p:nvPr>
        </p:nvSpPr>
        <p:spPr>
          <a:xfrm>
            <a:off x="8648053" y="2138766"/>
            <a:ext cx="3233982" cy="3733541"/>
          </a:xfrm>
        </p:spPr>
        <p:txBody>
          <a:bodyPr>
            <a:normAutofit/>
          </a:bodyPr>
          <a:lstStyle/>
          <a:p>
            <a:pPr>
              <a:buFont typeface="Wingdings" panose="05000000000000000000" pitchFamily="2" charset="2"/>
              <a:buChar char="§"/>
            </a:pPr>
            <a:r>
              <a:rPr lang="en-US" dirty="0"/>
              <a:t>1/3 never smokers, 2/3 current or former smokers</a:t>
            </a:r>
          </a:p>
          <a:p>
            <a:pPr>
              <a:buFont typeface="Wingdings" panose="05000000000000000000" pitchFamily="2" charset="2"/>
              <a:buChar char="§"/>
            </a:pPr>
            <a:r>
              <a:rPr lang="en-US" dirty="0"/>
              <a:t>13-25% had Obstructive lung disease (13-15% asthma, 19-25% COPD)</a:t>
            </a:r>
          </a:p>
          <a:p>
            <a:pPr>
              <a:buFont typeface="Wingdings" panose="05000000000000000000" pitchFamily="2" charset="2"/>
              <a:buChar char="§"/>
            </a:pPr>
            <a:r>
              <a:rPr lang="en-US" dirty="0"/>
              <a:t>40-52% consulted for cough</a:t>
            </a:r>
          </a:p>
          <a:p>
            <a:pPr>
              <a:buFont typeface="Wingdings" panose="05000000000000000000" pitchFamily="2" charset="2"/>
              <a:buChar char="§"/>
            </a:pPr>
            <a:r>
              <a:rPr lang="en-US" dirty="0"/>
              <a:t>18-26% of patients received &gt;1 prescription for SABA in the year preceding IPF diagnosis</a:t>
            </a:r>
          </a:p>
        </p:txBody>
      </p:sp>
      <p:pic>
        <p:nvPicPr>
          <p:cNvPr id="6" name="Picture 5">
            <a:extLst>
              <a:ext uri="{FF2B5EF4-FFF2-40B4-BE49-F238E27FC236}">
                <a16:creationId xmlns:a16="http://schemas.microsoft.com/office/drawing/2014/main" id="{9759181D-9E7F-44C8-AEE6-FC859108290C}"/>
              </a:ext>
            </a:extLst>
          </p:cNvPr>
          <p:cNvPicPr>
            <a:picLocks noChangeAspect="1"/>
          </p:cNvPicPr>
          <p:nvPr/>
        </p:nvPicPr>
        <p:blipFill rotWithShape="1">
          <a:blip r:embed="rId2"/>
          <a:srcRect l="11186" t="35099" r="62181" b="28304"/>
          <a:stretch/>
        </p:blipFill>
        <p:spPr>
          <a:xfrm>
            <a:off x="95602" y="2138766"/>
            <a:ext cx="8120499" cy="3347634"/>
          </a:xfrm>
          <a:prstGeom prst="rect">
            <a:avLst/>
          </a:prstGeom>
        </p:spPr>
      </p:pic>
    </p:spTree>
    <p:extLst>
      <p:ext uri="{BB962C8B-B14F-4D97-AF65-F5344CB8AC3E}">
        <p14:creationId xmlns:p14="http://schemas.microsoft.com/office/powerpoint/2010/main" val="226934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medscapestatic.com/article/893/265/893265-fig3.jpg">
            <a:extLst>
              <a:ext uri="{FF2B5EF4-FFF2-40B4-BE49-F238E27FC236}">
                <a16:creationId xmlns:a16="http://schemas.microsoft.com/office/drawing/2014/main" id="{062A3932-FE2D-4BBA-BEB0-61FBF90CA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453" y="0"/>
            <a:ext cx="7419094" cy="6264286"/>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B4B55D0B-A02C-4236-B6ED-32928880686F}"/>
              </a:ext>
            </a:extLst>
          </p:cNvPr>
          <p:cNvSpPr/>
          <p:nvPr/>
        </p:nvSpPr>
        <p:spPr>
          <a:xfrm>
            <a:off x="9577953" y="402956"/>
            <a:ext cx="227594" cy="19075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58FBD401-8508-45F4-961C-C470C9617DA9}"/>
              </a:ext>
            </a:extLst>
          </p:cNvPr>
          <p:cNvSpPr/>
          <p:nvPr/>
        </p:nvSpPr>
        <p:spPr>
          <a:xfrm>
            <a:off x="8428495" y="1376766"/>
            <a:ext cx="227594" cy="19075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424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0E2389-279C-425E-AF78-284882C1A55A}"/>
              </a:ext>
            </a:extLst>
          </p:cNvPr>
          <p:cNvPicPr>
            <a:picLocks noChangeAspect="1"/>
          </p:cNvPicPr>
          <p:nvPr/>
        </p:nvPicPr>
        <p:blipFill rotWithShape="1">
          <a:blip r:embed="rId3"/>
          <a:srcRect l="9152" t="54555" r="70763" b="22140"/>
          <a:stretch/>
        </p:blipFill>
        <p:spPr>
          <a:xfrm>
            <a:off x="958312" y="1289593"/>
            <a:ext cx="10275376" cy="3576877"/>
          </a:xfrm>
          <a:prstGeom prst="rect">
            <a:avLst/>
          </a:prstGeom>
        </p:spPr>
      </p:pic>
    </p:spTree>
    <p:extLst>
      <p:ext uri="{BB962C8B-B14F-4D97-AF65-F5344CB8AC3E}">
        <p14:creationId xmlns:p14="http://schemas.microsoft.com/office/powerpoint/2010/main" val="1781055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cxr reticular pattern">
            <a:extLst>
              <a:ext uri="{FF2B5EF4-FFF2-40B4-BE49-F238E27FC236}">
                <a16:creationId xmlns:a16="http://schemas.microsoft.com/office/drawing/2014/main" id="{AEC49BF5-3A31-47F8-9DBE-471011F9F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271" y="0"/>
            <a:ext cx="8360345" cy="627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58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3159154" y="137720"/>
            <a:ext cx="5715000" cy="605117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2941652" y="176256"/>
            <a:ext cx="6191250" cy="61531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p:cNvPicPr>
            <a:picLocks noChangeAspect="1" noChangeArrowheads="1"/>
          </p:cNvPicPr>
          <p:nvPr/>
        </p:nvPicPr>
        <p:blipFill>
          <a:blip r:embed="rId3" cstate="print"/>
          <a:srcRect/>
          <a:stretch>
            <a:fillRect/>
          </a:stretch>
        </p:blipFill>
        <p:spPr bwMode="auto">
          <a:xfrm>
            <a:off x="2652714" y="571500"/>
            <a:ext cx="6886575" cy="5715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738745" y="838200"/>
            <a:ext cx="8714509" cy="51816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cstate="print"/>
          <a:srcRect/>
          <a:stretch>
            <a:fillRect/>
          </a:stretch>
        </p:blipFill>
        <p:spPr bwMode="auto">
          <a:xfrm>
            <a:off x="1752601" y="914400"/>
            <a:ext cx="8592455" cy="4876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1981200" y="762001"/>
            <a:ext cx="8191500" cy="531340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Relevant Financial Disclosures</a:t>
            </a:r>
          </a:p>
        </p:txBody>
      </p:sp>
      <p:sp>
        <p:nvSpPr>
          <p:cNvPr id="3" name="Content Placeholder 2"/>
          <p:cNvSpPr>
            <a:spLocks noGrp="1"/>
          </p:cNvSpPr>
          <p:nvPr>
            <p:ph idx="1"/>
          </p:nvPr>
        </p:nvSpPr>
        <p:spPr/>
        <p:txBody>
          <a:bodyPr/>
          <a:lstStyle/>
          <a:p>
            <a:r>
              <a:rPr lang="en-US" dirty="0"/>
              <a:t>None</a:t>
            </a:r>
          </a:p>
        </p:txBody>
      </p:sp>
    </p:spTree>
    <p:extLst>
      <p:ext uri="{BB962C8B-B14F-4D97-AF65-F5344CB8AC3E}">
        <p14:creationId xmlns:p14="http://schemas.microsoft.com/office/powerpoint/2010/main" val="898158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lidesharecdn.com/diffuselunglesions-160103025257/95/diagnostic-imaging-of-diffuse-lung-lesions-14-638.jpg?cb=1451789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374" y="-29269"/>
            <a:ext cx="9173440" cy="6887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985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rs.els-cdn.com/content/image/1-s2.0-S0272523111001237-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43" y="247759"/>
            <a:ext cx="8493628" cy="596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212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2B9F-09F3-4FF8-93F6-7B260D79E990}"/>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A0AD5C03-BF82-4308-B22E-FA4501055C15}"/>
              </a:ext>
            </a:extLst>
          </p:cNvPr>
          <p:cNvSpPr>
            <a:spLocks noGrp="1"/>
          </p:cNvSpPr>
          <p:nvPr>
            <p:ph idx="1"/>
          </p:nvPr>
        </p:nvSpPr>
        <p:spPr>
          <a:xfrm>
            <a:off x="838200" y="1825625"/>
            <a:ext cx="5791200" cy="4667250"/>
          </a:xfrm>
        </p:spPr>
        <p:txBody>
          <a:bodyPr/>
          <a:lstStyle/>
          <a:p>
            <a:r>
              <a:rPr lang="en-US" dirty="0"/>
              <a:t>Collagen Vascular Disease/Autoimmune</a:t>
            </a:r>
          </a:p>
          <a:p>
            <a:pPr lvl="1"/>
            <a:r>
              <a:rPr lang="en-US" dirty="0"/>
              <a:t>Rheumatoid Arthritis</a:t>
            </a:r>
          </a:p>
          <a:p>
            <a:pPr lvl="1"/>
            <a:r>
              <a:rPr lang="en-US" dirty="0"/>
              <a:t>Systemic Sclerosis</a:t>
            </a:r>
          </a:p>
          <a:p>
            <a:pPr lvl="1"/>
            <a:r>
              <a:rPr lang="en-US" dirty="0"/>
              <a:t>Mixed Connective Tissue Disease</a:t>
            </a:r>
          </a:p>
          <a:p>
            <a:pPr lvl="1"/>
            <a:r>
              <a:rPr lang="en-US" dirty="0"/>
              <a:t>Sjogren’s</a:t>
            </a:r>
          </a:p>
          <a:p>
            <a:pPr lvl="1"/>
            <a:r>
              <a:rPr lang="en-US" dirty="0" err="1"/>
              <a:t>Antisynthetase</a:t>
            </a:r>
            <a:r>
              <a:rPr lang="en-US" dirty="0"/>
              <a:t> Syndrome</a:t>
            </a:r>
          </a:p>
          <a:p>
            <a:pPr lvl="1"/>
            <a:r>
              <a:rPr lang="en-US" dirty="0" err="1"/>
              <a:t>Vasculitidies</a:t>
            </a:r>
            <a:endParaRPr lang="en-US" dirty="0"/>
          </a:p>
          <a:p>
            <a:pPr lvl="1"/>
            <a:endParaRPr lang="en-US" dirty="0"/>
          </a:p>
          <a:p>
            <a:r>
              <a:rPr lang="en-US" dirty="0"/>
              <a:t>Idiopathic</a:t>
            </a:r>
          </a:p>
          <a:p>
            <a:pPr lvl="1"/>
            <a:r>
              <a:rPr lang="en-US" dirty="0"/>
              <a:t>IPF, NSIP, COP, AIP, RBILD, DIP, </a:t>
            </a:r>
            <a:r>
              <a:rPr lang="en-US" dirty="0" err="1"/>
              <a:t>etc</a:t>
            </a:r>
            <a:endParaRPr lang="en-US" dirty="0"/>
          </a:p>
        </p:txBody>
      </p:sp>
      <p:sp>
        <p:nvSpPr>
          <p:cNvPr id="4" name="Content Placeholder 2">
            <a:extLst>
              <a:ext uri="{FF2B5EF4-FFF2-40B4-BE49-F238E27FC236}">
                <a16:creationId xmlns:a16="http://schemas.microsoft.com/office/drawing/2014/main" id="{B9BDC59B-69C1-4D34-8A63-5D950A213571}"/>
              </a:ext>
            </a:extLst>
          </p:cNvPr>
          <p:cNvSpPr txBox="1">
            <a:spLocks/>
          </p:cNvSpPr>
          <p:nvPr/>
        </p:nvSpPr>
        <p:spPr>
          <a:xfrm>
            <a:off x="6400800" y="1847850"/>
            <a:ext cx="5791200" cy="46672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Environmental</a:t>
            </a:r>
          </a:p>
          <a:p>
            <a:pPr lvl="1"/>
            <a:r>
              <a:rPr lang="en-US" dirty="0"/>
              <a:t>Hypersensitivity pneumonitis (avian, molds, isocyanates, other organic dusts)</a:t>
            </a:r>
          </a:p>
          <a:p>
            <a:pPr lvl="1"/>
            <a:r>
              <a:rPr lang="en-US" dirty="0"/>
              <a:t>Pneumoconiosis (silicosis, asbestosis, </a:t>
            </a:r>
            <a:r>
              <a:rPr lang="en-US" dirty="0" err="1"/>
              <a:t>berryliosis</a:t>
            </a:r>
            <a:r>
              <a:rPr lang="en-US" dirty="0"/>
              <a:t>, coal miner’s lung)</a:t>
            </a:r>
          </a:p>
          <a:p>
            <a:pPr lvl="1"/>
            <a:endParaRPr lang="en-US" dirty="0"/>
          </a:p>
          <a:p>
            <a:r>
              <a:rPr lang="en-US" dirty="0"/>
              <a:t>Medication</a:t>
            </a:r>
          </a:p>
          <a:p>
            <a:pPr lvl="1"/>
            <a:r>
              <a:rPr lang="en-US" dirty="0"/>
              <a:t>TNF-alpha inhibitors</a:t>
            </a:r>
          </a:p>
          <a:p>
            <a:pPr lvl="1"/>
            <a:r>
              <a:rPr lang="en-US" dirty="0"/>
              <a:t>Chemotherapy</a:t>
            </a:r>
          </a:p>
          <a:p>
            <a:pPr lvl="1"/>
            <a:r>
              <a:rPr lang="en-US" dirty="0"/>
              <a:t>Amiodarone</a:t>
            </a:r>
          </a:p>
          <a:p>
            <a:pPr lvl="1"/>
            <a:r>
              <a:rPr lang="en-US" dirty="0"/>
              <a:t>MTX</a:t>
            </a:r>
          </a:p>
          <a:p>
            <a:pPr lvl="1"/>
            <a:r>
              <a:rPr lang="en-US" dirty="0"/>
              <a:t>NSAIDS/</a:t>
            </a:r>
            <a:r>
              <a:rPr lang="en-US" dirty="0" err="1"/>
              <a:t>Antiobiotics</a:t>
            </a:r>
            <a:endParaRPr lang="en-US" dirty="0"/>
          </a:p>
        </p:txBody>
      </p:sp>
    </p:spTree>
    <p:extLst>
      <p:ext uri="{BB962C8B-B14F-4D97-AF65-F5344CB8AC3E}">
        <p14:creationId xmlns:p14="http://schemas.microsoft.com/office/powerpoint/2010/main" val="3476283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8113"/>
            <a:ext cx="9753600" cy="658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995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__=8FBB0BFADFBC48EC8f9e8a93df93869091@lo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67" y="724494"/>
            <a:ext cx="10905066" cy="5409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024327" y="6335486"/>
            <a:ext cx="3713583" cy="369332"/>
          </a:xfrm>
          <a:prstGeom prst="rect">
            <a:avLst/>
          </a:prstGeom>
          <a:noFill/>
        </p:spPr>
        <p:txBody>
          <a:bodyPr wrap="square" rtlCol="0">
            <a:spAutoFit/>
          </a:bodyPr>
          <a:lstStyle/>
          <a:p>
            <a:r>
              <a:rPr lang="en-US" dirty="0"/>
              <a:t>Courtesy Dr. Vincent Valentine</a:t>
            </a:r>
          </a:p>
        </p:txBody>
      </p:sp>
    </p:spTree>
    <p:extLst>
      <p:ext uri="{BB962C8B-B14F-4D97-AF65-F5344CB8AC3E}">
        <p14:creationId xmlns:p14="http://schemas.microsoft.com/office/powerpoint/2010/main" val="4192473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COP rad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96" y="138822"/>
            <a:ext cx="5152892" cy="649524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OP radi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86" y="1903445"/>
            <a:ext cx="5321615" cy="339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31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NSIP rad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363" y="0"/>
            <a:ext cx="7915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480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NSIP rad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428625"/>
            <a:ext cx="600075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24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usual interstitial pneumonia rad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913" y="0"/>
            <a:ext cx="7748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62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68664" y="230680"/>
            <a:ext cx="6195577" cy="5585575"/>
          </a:xfrm>
          <a:prstGeom prst="rect">
            <a:avLst/>
          </a:prstGeom>
        </p:spPr>
      </p:pic>
      <p:sp>
        <p:nvSpPr>
          <p:cNvPr id="3" name="TextBox 2"/>
          <p:cNvSpPr txBox="1"/>
          <p:nvPr/>
        </p:nvSpPr>
        <p:spPr>
          <a:xfrm>
            <a:off x="1540565" y="5816255"/>
            <a:ext cx="9511545" cy="923330"/>
          </a:xfrm>
          <a:prstGeom prst="rect">
            <a:avLst/>
          </a:prstGeom>
          <a:noFill/>
        </p:spPr>
        <p:txBody>
          <a:bodyPr wrap="square" rtlCol="0">
            <a:spAutoFit/>
          </a:bodyPr>
          <a:lstStyle/>
          <a:p>
            <a:r>
              <a:rPr lang="en-US" dirty="0"/>
              <a:t>Park JH, Kim DS, Park IN, Jang SJ, </a:t>
            </a:r>
            <a:r>
              <a:rPr lang="en-US" dirty="0" err="1"/>
              <a:t>Kitaichi</a:t>
            </a:r>
            <a:r>
              <a:rPr lang="en-US" dirty="0"/>
              <a:t> M, Nicholson AG, et al. Prognosis of fibrotic interstitial pneumonia: idiopathic versus collagen vascular disease-related subtypes. Am J </a:t>
            </a:r>
            <a:r>
              <a:rPr lang="en-US" dirty="0" err="1"/>
              <a:t>Respir</a:t>
            </a:r>
            <a:r>
              <a:rPr lang="en-US" dirty="0"/>
              <a:t> </a:t>
            </a:r>
            <a:r>
              <a:rPr lang="en-US" dirty="0" err="1"/>
              <a:t>Crit</a:t>
            </a:r>
            <a:r>
              <a:rPr lang="en-US" dirty="0"/>
              <a:t> Care Med. 2007;175(7):705-11. </a:t>
            </a:r>
          </a:p>
        </p:txBody>
      </p:sp>
    </p:spTree>
    <p:extLst>
      <p:ext uri="{BB962C8B-B14F-4D97-AF65-F5344CB8AC3E}">
        <p14:creationId xmlns:p14="http://schemas.microsoft.com/office/powerpoint/2010/main" val="693149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23869-5AD3-4630-88DA-FEC6269186F3}"/>
              </a:ext>
            </a:extLst>
          </p:cNvPr>
          <p:cNvPicPr>
            <a:picLocks noChangeAspect="1"/>
          </p:cNvPicPr>
          <p:nvPr/>
        </p:nvPicPr>
        <p:blipFill rotWithShape="1">
          <a:blip r:embed="rId2"/>
          <a:srcRect l="15636" t="21927" r="58432" b="29767"/>
          <a:stretch/>
        </p:blipFill>
        <p:spPr>
          <a:xfrm>
            <a:off x="6096000" y="2000175"/>
            <a:ext cx="5876790" cy="3284090"/>
          </a:xfrm>
          <a:prstGeom prst="rect">
            <a:avLst/>
          </a:prstGeom>
        </p:spPr>
      </p:pic>
      <p:pic>
        <p:nvPicPr>
          <p:cNvPr id="5" name="Picture 4">
            <a:extLst>
              <a:ext uri="{FF2B5EF4-FFF2-40B4-BE49-F238E27FC236}">
                <a16:creationId xmlns:a16="http://schemas.microsoft.com/office/drawing/2014/main" id="{60A7024F-3A9B-4A70-8E41-4DF0BD194212}"/>
              </a:ext>
            </a:extLst>
          </p:cNvPr>
          <p:cNvPicPr>
            <a:picLocks noChangeAspect="1"/>
          </p:cNvPicPr>
          <p:nvPr/>
        </p:nvPicPr>
        <p:blipFill rotWithShape="1">
          <a:blip r:embed="rId3"/>
          <a:srcRect l="17415" t="25847" r="60212" b="22564"/>
          <a:stretch/>
        </p:blipFill>
        <p:spPr>
          <a:xfrm>
            <a:off x="219210" y="1363194"/>
            <a:ext cx="5668240" cy="3921071"/>
          </a:xfrm>
          <a:prstGeom prst="rect">
            <a:avLst/>
          </a:prstGeom>
        </p:spPr>
      </p:pic>
      <p:sp>
        <p:nvSpPr>
          <p:cNvPr id="6" name="Title 5">
            <a:extLst>
              <a:ext uri="{FF2B5EF4-FFF2-40B4-BE49-F238E27FC236}">
                <a16:creationId xmlns:a16="http://schemas.microsoft.com/office/drawing/2014/main" id="{A442DB22-5088-4C49-BB0D-DD9A83E7E758}"/>
              </a:ext>
            </a:extLst>
          </p:cNvPr>
          <p:cNvSpPr>
            <a:spLocks noGrp="1"/>
          </p:cNvSpPr>
          <p:nvPr>
            <p:ph type="title"/>
          </p:nvPr>
        </p:nvSpPr>
        <p:spPr/>
        <p:txBody>
          <a:bodyPr/>
          <a:lstStyle/>
          <a:p>
            <a:r>
              <a:rPr lang="en-US" dirty="0"/>
              <a:t>Asthma Network Lecture Series:</a:t>
            </a:r>
          </a:p>
        </p:txBody>
      </p:sp>
      <p:sp>
        <p:nvSpPr>
          <p:cNvPr id="8" name="TextBox 7">
            <a:extLst>
              <a:ext uri="{FF2B5EF4-FFF2-40B4-BE49-F238E27FC236}">
                <a16:creationId xmlns:a16="http://schemas.microsoft.com/office/drawing/2014/main" id="{0041EF8F-BAB2-440B-A2E7-91FE54C960A5}"/>
              </a:ext>
            </a:extLst>
          </p:cNvPr>
          <p:cNvSpPr txBox="1"/>
          <p:nvPr/>
        </p:nvSpPr>
        <p:spPr>
          <a:xfrm>
            <a:off x="2446666" y="5547080"/>
            <a:ext cx="2448732" cy="523220"/>
          </a:xfrm>
          <a:prstGeom prst="rect">
            <a:avLst/>
          </a:prstGeom>
          <a:noFill/>
        </p:spPr>
        <p:txBody>
          <a:bodyPr wrap="square" rtlCol="0">
            <a:spAutoFit/>
          </a:bodyPr>
          <a:lstStyle/>
          <a:p>
            <a:r>
              <a:rPr lang="en-US" sz="2800" dirty="0">
                <a:solidFill>
                  <a:schemeClr val="accent4"/>
                </a:solidFill>
              </a:rPr>
              <a:t>2016</a:t>
            </a:r>
          </a:p>
        </p:txBody>
      </p:sp>
      <p:sp>
        <p:nvSpPr>
          <p:cNvPr id="9" name="TextBox 8">
            <a:extLst>
              <a:ext uri="{FF2B5EF4-FFF2-40B4-BE49-F238E27FC236}">
                <a16:creationId xmlns:a16="http://schemas.microsoft.com/office/drawing/2014/main" id="{1A1759A8-DA20-48E2-9340-8F5EEC23B14E}"/>
              </a:ext>
            </a:extLst>
          </p:cNvPr>
          <p:cNvSpPr txBox="1"/>
          <p:nvPr/>
        </p:nvSpPr>
        <p:spPr>
          <a:xfrm>
            <a:off x="8706948" y="5547080"/>
            <a:ext cx="2448732" cy="523220"/>
          </a:xfrm>
          <a:prstGeom prst="rect">
            <a:avLst/>
          </a:prstGeom>
          <a:noFill/>
        </p:spPr>
        <p:txBody>
          <a:bodyPr wrap="square" rtlCol="0">
            <a:spAutoFit/>
          </a:bodyPr>
          <a:lstStyle/>
          <a:p>
            <a:r>
              <a:rPr lang="en-US" sz="2800" dirty="0">
                <a:solidFill>
                  <a:schemeClr val="accent4"/>
                </a:solidFill>
              </a:rPr>
              <a:t>2017</a:t>
            </a:r>
          </a:p>
        </p:txBody>
      </p:sp>
    </p:spTree>
    <p:extLst>
      <p:ext uri="{BB962C8B-B14F-4D97-AF65-F5344CB8AC3E}">
        <p14:creationId xmlns:p14="http://schemas.microsoft.com/office/powerpoint/2010/main" val="1304239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735811" y="1875453"/>
            <a:ext cx="10595724" cy="4292082"/>
          </a:xfrm>
        </p:spPr>
        <p:txBody>
          <a:bodyPr>
            <a:normAutofit/>
          </a:bodyPr>
          <a:lstStyle/>
          <a:p>
            <a:r>
              <a:rPr lang="en-US" dirty="0"/>
              <a:t>1) Background of Interstitial Lung Disease</a:t>
            </a:r>
          </a:p>
          <a:p>
            <a:endParaRPr lang="en-US" dirty="0"/>
          </a:p>
          <a:p>
            <a:r>
              <a:rPr lang="en-US" b="1" dirty="0"/>
              <a:t>2) ILD Diagnostic Pearls</a:t>
            </a:r>
          </a:p>
          <a:p>
            <a:pPr marL="914400" lvl="2" indent="0">
              <a:buNone/>
            </a:pPr>
            <a:endParaRPr lang="en-US" strike="sngStrike" dirty="0"/>
          </a:p>
          <a:p>
            <a:r>
              <a:rPr lang="en-US" dirty="0"/>
              <a:t>3) Continuum of ILD Care</a:t>
            </a:r>
          </a:p>
        </p:txBody>
      </p:sp>
    </p:spTree>
    <p:extLst>
      <p:ext uri="{BB962C8B-B14F-4D97-AF65-F5344CB8AC3E}">
        <p14:creationId xmlns:p14="http://schemas.microsoft.com/office/powerpoint/2010/main" val="1483348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Vignette #1</a:t>
            </a:r>
          </a:p>
        </p:txBody>
      </p:sp>
      <p:sp>
        <p:nvSpPr>
          <p:cNvPr id="3" name="Content Placeholder 2"/>
          <p:cNvSpPr>
            <a:spLocks noGrp="1"/>
          </p:cNvSpPr>
          <p:nvPr>
            <p:ph idx="1"/>
          </p:nvPr>
        </p:nvSpPr>
        <p:spPr/>
        <p:txBody>
          <a:bodyPr/>
          <a:lstStyle/>
          <a:p>
            <a:r>
              <a:rPr lang="en-US" sz="2800" dirty="0"/>
              <a:t>31 y/o W is referred for evaluation of dyspnea in October 2016.</a:t>
            </a:r>
          </a:p>
          <a:p>
            <a:endParaRPr lang="en-US" sz="2800" dirty="0"/>
          </a:p>
          <a:p>
            <a:r>
              <a:rPr lang="en-US" sz="2800" dirty="0"/>
              <a:t>Pt reports symptoms started in August with progressive dyspnea.  </a:t>
            </a:r>
            <a:r>
              <a:rPr lang="en-US" sz="2800" dirty="0" err="1"/>
              <a:t>Sx</a:t>
            </a:r>
            <a:r>
              <a:rPr lang="en-US" sz="2800" dirty="0"/>
              <a:t> did not improve and as she worsened she was able to do less and less of her ADLs and IADLs.</a:t>
            </a:r>
          </a:p>
          <a:p>
            <a:endParaRPr lang="en-US" sz="2800" dirty="0"/>
          </a:p>
          <a:p>
            <a:r>
              <a:rPr lang="en-US" sz="2800" dirty="0"/>
              <a:t>No wheeze and rare cough.  No hemoptysis.  No f/c/ns, no weight changes.  Denies CP, palpitations, orthopnea, PND.</a:t>
            </a:r>
          </a:p>
          <a:p>
            <a:endParaRPr lang="en-US" dirty="0"/>
          </a:p>
        </p:txBody>
      </p:sp>
    </p:spTree>
    <p:extLst>
      <p:ext uri="{BB962C8B-B14F-4D97-AF65-F5344CB8AC3E}">
        <p14:creationId xmlns:p14="http://schemas.microsoft.com/office/powerpoint/2010/main" val="3453905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173" y="634314"/>
            <a:ext cx="10793627" cy="5542649"/>
          </a:xfrm>
        </p:spPr>
        <p:txBody>
          <a:bodyPr>
            <a:normAutofit fontScale="70000" lnSpcReduction="20000"/>
          </a:bodyPr>
          <a:lstStyle/>
          <a:p>
            <a:r>
              <a:rPr lang="en-US" dirty="0"/>
              <a:t>No pets, lives in a duplex and other folks have 2 dogs.  She reports some plumbing issues time to time in her building but tub has not overflowed and no mold in the house that she has seen on the floors or ceilings.  Non linoleum surface in the bathroom, possibly stone floor.  Been there since 2011 and carpet throughout; feels it is very old carpet.</a:t>
            </a:r>
          </a:p>
          <a:p>
            <a:endParaRPr lang="en-US" dirty="0"/>
          </a:p>
          <a:p>
            <a:r>
              <a:rPr lang="en-US" dirty="0"/>
              <a:t>From Nigeria, no pets there, was from a larger city and home did not have cooking over an open fire. No hobbies -- her time is between taking care of her daughter and hanging out w/ her parents in Oakland.  Parents do not have pets.</a:t>
            </a:r>
          </a:p>
          <a:p>
            <a:endParaRPr lang="en-US" dirty="0"/>
          </a:p>
          <a:p>
            <a:r>
              <a:rPr lang="en-US" dirty="0"/>
              <a:t>Works for a med technology company, office work and no obvious mold there.  Been there for a year.  Assembles stethoscopes.  </a:t>
            </a:r>
          </a:p>
          <a:p>
            <a:endParaRPr lang="en-US" dirty="0"/>
          </a:p>
          <a:p>
            <a:r>
              <a:rPr lang="en-US" dirty="0"/>
              <a:t>No VDGF exposures as far as she knows.  </a:t>
            </a:r>
          </a:p>
          <a:p>
            <a:endParaRPr lang="en-US" dirty="0"/>
          </a:p>
          <a:p>
            <a:r>
              <a:rPr lang="en-US" dirty="0"/>
              <a:t>Came to the ER in February (6 </a:t>
            </a:r>
            <a:r>
              <a:rPr lang="en-US" dirty="0" err="1"/>
              <a:t>mos</a:t>
            </a:r>
            <a:r>
              <a:rPr lang="en-US" dirty="0"/>
              <a:t> ago) for a pneumonia (</a:t>
            </a:r>
            <a:r>
              <a:rPr lang="en-US" dirty="0" err="1"/>
              <a:t>sx</a:t>
            </a:r>
            <a:r>
              <a:rPr lang="en-US" dirty="0"/>
              <a:t> for 2d PTA) and did not have any exposures then.  Got </a:t>
            </a:r>
            <a:r>
              <a:rPr lang="en-US" dirty="0" err="1"/>
              <a:t>abx</a:t>
            </a:r>
            <a:r>
              <a:rPr lang="en-US" dirty="0"/>
              <a:t> and felt better.  Had no issues w/ breathing between February to August.</a:t>
            </a:r>
          </a:p>
          <a:p>
            <a:r>
              <a:rPr lang="en-US" dirty="0" err="1"/>
              <a:t>Occ</a:t>
            </a:r>
            <a:r>
              <a:rPr lang="en-US" dirty="0"/>
              <a:t> pains in calves, sporadic. No skin rashes, tightening. Always a little dry mouth.  No vision changes. No arthritis/</a:t>
            </a:r>
            <a:r>
              <a:rPr lang="en-US" dirty="0" err="1"/>
              <a:t>arthralgias</a:t>
            </a:r>
            <a:r>
              <a:rPr lang="en-US" dirty="0"/>
              <a:t>. No weakness.</a:t>
            </a:r>
          </a:p>
          <a:p>
            <a:r>
              <a:rPr lang="en-US" dirty="0"/>
              <a:t>One child, 9 y/o who is healthy.</a:t>
            </a:r>
          </a:p>
          <a:p>
            <a:endParaRPr lang="en-US" dirty="0"/>
          </a:p>
        </p:txBody>
      </p:sp>
    </p:spTree>
    <p:extLst>
      <p:ext uri="{BB962C8B-B14F-4D97-AF65-F5344CB8AC3E}">
        <p14:creationId xmlns:p14="http://schemas.microsoft.com/office/powerpoint/2010/main" val="1810681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Came to the ER, c/o severe dyspnea.  Reports feeling a lot better when placed on O2.  </a:t>
            </a:r>
          </a:p>
          <a:p>
            <a:endParaRPr lang="en-US" dirty="0"/>
          </a:p>
          <a:p>
            <a:r>
              <a:rPr lang="en-US" dirty="0"/>
              <a:t>Bronchoscopy completed as an inpatient and CTD labs sent as well.</a:t>
            </a:r>
          </a:p>
          <a:p>
            <a:endParaRPr lang="en-US" dirty="0"/>
          </a:p>
          <a:p>
            <a:r>
              <a:rPr lang="en-US" dirty="0"/>
              <a:t>Given 1g/d of Medrol x3 (1 dose </a:t>
            </a:r>
            <a:r>
              <a:rPr lang="en-US" dirty="0" err="1"/>
              <a:t>inpt</a:t>
            </a:r>
            <a:r>
              <a:rPr lang="en-US" dirty="0"/>
              <a:t>, 2 doses </a:t>
            </a:r>
            <a:r>
              <a:rPr lang="en-US" dirty="0" err="1"/>
              <a:t>outpt</a:t>
            </a:r>
            <a:r>
              <a:rPr lang="en-US" dirty="0"/>
              <a:t>), home O2 and sent out. </a:t>
            </a:r>
          </a:p>
        </p:txBody>
      </p:sp>
    </p:spTree>
    <p:extLst>
      <p:ext uri="{BB962C8B-B14F-4D97-AF65-F5344CB8AC3E}">
        <p14:creationId xmlns:p14="http://schemas.microsoft.com/office/powerpoint/2010/main" val="356876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08FF-C9AF-4A4A-837E-796B30CA48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899D31-835E-40A8-8CCE-26ED2A4B6D6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41405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rotWithShape="1">
          <a:blip r:embed="rId2"/>
          <a:srcRect l="-652" t="2313"/>
          <a:stretch/>
        </p:blipFill>
        <p:spPr>
          <a:xfrm>
            <a:off x="-79546" y="158620"/>
            <a:ext cx="12271546" cy="6699380"/>
          </a:xfrm>
          <a:prstGeom prst="rect">
            <a:avLst/>
          </a:prstGeom>
        </p:spPr>
      </p:pic>
      <p:sp>
        <p:nvSpPr>
          <p:cNvPr id="2" name="Rectangle 1"/>
          <p:cNvSpPr/>
          <p:nvPr/>
        </p:nvSpPr>
        <p:spPr>
          <a:xfrm>
            <a:off x="11300791" y="278296"/>
            <a:ext cx="891209" cy="487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355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952" r="1" b="5228"/>
          <a:stretch/>
        </p:blipFill>
        <p:spPr>
          <a:xfrm>
            <a:off x="643467" y="643467"/>
            <a:ext cx="10905066" cy="5571066"/>
          </a:xfrm>
          <a:prstGeom prst="rect">
            <a:avLst/>
          </a:prstGeom>
        </p:spPr>
      </p:pic>
      <p:sp>
        <p:nvSpPr>
          <p:cNvPr id="3" name="Rectangle 2"/>
          <p:cNvSpPr/>
          <p:nvPr/>
        </p:nvSpPr>
        <p:spPr>
          <a:xfrm>
            <a:off x="10783957" y="643467"/>
            <a:ext cx="764576" cy="43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582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807" r="1" b="4372"/>
          <a:stretch/>
        </p:blipFill>
        <p:spPr>
          <a:xfrm>
            <a:off x="643467" y="643467"/>
            <a:ext cx="10905066" cy="5571066"/>
          </a:xfrm>
          <a:prstGeom prst="rect">
            <a:avLst/>
          </a:prstGeom>
        </p:spPr>
      </p:pic>
      <p:sp>
        <p:nvSpPr>
          <p:cNvPr id="3" name="Rectangle 2"/>
          <p:cNvSpPr/>
          <p:nvPr/>
        </p:nvSpPr>
        <p:spPr>
          <a:xfrm>
            <a:off x="10744200" y="643467"/>
            <a:ext cx="804333" cy="429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719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Diagnosis: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56271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1D47528F-32FA-4E9E-A650-5C4E3025B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506" y="2964854"/>
            <a:ext cx="5277494" cy="39491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arakeet">
            <a:extLst>
              <a:ext uri="{FF2B5EF4-FFF2-40B4-BE49-F238E27FC236}">
                <a16:creationId xmlns:a16="http://schemas.microsoft.com/office/drawing/2014/main" id="{BFF00415-512C-4AF7-9561-F05F71B0F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044" y="0"/>
            <a:ext cx="6015431" cy="45100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lated image">
            <a:extLst>
              <a:ext uri="{FF2B5EF4-FFF2-40B4-BE49-F238E27FC236}">
                <a16:creationId xmlns:a16="http://schemas.microsoft.com/office/drawing/2014/main" id="{84A79BDA-777C-463F-819B-CF79B7474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0"/>
            <a:ext cx="4200525" cy="31280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turtle tank">
            <a:extLst>
              <a:ext uri="{FF2B5EF4-FFF2-40B4-BE49-F238E27FC236}">
                <a16:creationId xmlns:a16="http://schemas.microsoft.com/office/drawing/2014/main" id="{0DD6A750-FF44-47AA-9300-DDBBCC416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29558"/>
            <a:ext cx="3771255" cy="282844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hot tub">
            <a:extLst>
              <a:ext uri="{FF2B5EF4-FFF2-40B4-BE49-F238E27FC236}">
                <a16:creationId xmlns:a16="http://schemas.microsoft.com/office/drawing/2014/main" id="{8D8B1D7D-5E55-4184-87D7-A853FE9EDF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256" y="3714750"/>
            <a:ext cx="31432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pyrethrum insecticide field">
            <a:extLst>
              <a:ext uri="{FF2B5EF4-FFF2-40B4-BE49-F238E27FC236}">
                <a16:creationId xmlns:a16="http://schemas.microsoft.com/office/drawing/2014/main" id="{51176C4B-8C5E-42FD-9CC3-CB7EF30669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05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mage result for copper sulfate roof cleaning">
            <a:extLst>
              <a:ext uri="{FF2B5EF4-FFF2-40B4-BE49-F238E27FC236}">
                <a16:creationId xmlns:a16="http://schemas.microsoft.com/office/drawing/2014/main" id="{E50D9261-A422-410A-96D7-01AD04060F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98" y="2255003"/>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5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Abbreviations</a:t>
            </a:r>
          </a:p>
        </p:txBody>
      </p:sp>
      <p:sp>
        <p:nvSpPr>
          <p:cNvPr id="3" name="Content Placeholder 2"/>
          <p:cNvSpPr>
            <a:spLocks noGrp="1"/>
          </p:cNvSpPr>
          <p:nvPr>
            <p:ph idx="1"/>
          </p:nvPr>
        </p:nvSpPr>
        <p:spPr/>
        <p:txBody>
          <a:bodyPr/>
          <a:lstStyle/>
          <a:p>
            <a:r>
              <a:rPr lang="en-US" dirty="0"/>
              <a:t>CTD – Connective tissue disease</a:t>
            </a:r>
          </a:p>
          <a:p>
            <a:r>
              <a:rPr lang="en-US" dirty="0"/>
              <a:t>UCTD – Undifferentiated CTD</a:t>
            </a:r>
          </a:p>
          <a:p>
            <a:r>
              <a:rPr lang="en-US" dirty="0"/>
              <a:t>NSIP – Non-specific Interstitial Pneumonitis</a:t>
            </a:r>
          </a:p>
          <a:p>
            <a:r>
              <a:rPr lang="en-US" dirty="0"/>
              <a:t>HP – Hypersensitivity pneumonitis</a:t>
            </a:r>
          </a:p>
          <a:p>
            <a:r>
              <a:rPr lang="en-US" dirty="0"/>
              <a:t>ILD – Interstitial lung disease</a:t>
            </a:r>
          </a:p>
          <a:p>
            <a:r>
              <a:rPr lang="en-US" dirty="0"/>
              <a:t>IIP – Idiopathic interstitial pneumonia</a:t>
            </a:r>
          </a:p>
          <a:p>
            <a:r>
              <a:rPr lang="en-US" dirty="0"/>
              <a:t>IPF – Idiopathic pulmonary fibrosis</a:t>
            </a:r>
          </a:p>
          <a:p>
            <a:r>
              <a:rPr lang="en-US" dirty="0"/>
              <a:t>IPAF – Interstitial pneumonia with autoimmune features </a:t>
            </a:r>
          </a:p>
          <a:p>
            <a:endParaRPr lang="en-US" dirty="0"/>
          </a:p>
        </p:txBody>
      </p:sp>
    </p:spTree>
    <p:extLst>
      <p:ext uri="{BB962C8B-B14F-4D97-AF65-F5344CB8AC3E}">
        <p14:creationId xmlns:p14="http://schemas.microsoft.com/office/powerpoint/2010/main" val="2147506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ypersensitivity pneumonitis causative antigens table">
            <a:extLst>
              <a:ext uri="{FF2B5EF4-FFF2-40B4-BE49-F238E27FC236}">
                <a16:creationId xmlns:a16="http://schemas.microsoft.com/office/drawing/2014/main" id="{D0F63543-ABF2-4884-BC68-80F2350AF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6" y="1146874"/>
            <a:ext cx="11987119" cy="45410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92E1BE-AAAA-4819-B034-EDEE14D981D9}"/>
              </a:ext>
            </a:extLst>
          </p:cNvPr>
          <p:cNvSpPr>
            <a:spLocks noGrp="1"/>
          </p:cNvSpPr>
          <p:nvPr>
            <p:ph type="title"/>
          </p:nvPr>
        </p:nvSpPr>
        <p:spPr>
          <a:xfrm>
            <a:off x="276838" y="387272"/>
            <a:ext cx="11782037" cy="441817"/>
          </a:xfrm>
        </p:spPr>
        <p:txBody>
          <a:bodyPr>
            <a:noAutofit/>
          </a:bodyPr>
          <a:lstStyle/>
          <a:p>
            <a:r>
              <a:rPr lang="en-US" sz="3600" dirty="0"/>
              <a:t>Extrinsic Allergic </a:t>
            </a:r>
            <a:r>
              <a:rPr lang="en-US" sz="3600" dirty="0" err="1"/>
              <a:t>Alveolitis</a:t>
            </a:r>
            <a:r>
              <a:rPr lang="en-US" sz="3600" dirty="0"/>
              <a:t>– AKA: Hypersensitivity Pneumonitis:</a:t>
            </a:r>
          </a:p>
        </p:txBody>
      </p:sp>
    </p:spTree>
    <p:extLst>
      <p:ext uri="{BB962C8B-B14F-4D97-AF65-F5344CB8AC3E}">
        <p14:creationId xmlns:p14="http://schemas.microsoft.com/office/powerpoint/2010/main" val="2087514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periungual erythe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6095999" cy="40071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www.visualdx.com/visualdx/7/getImage.do?imageSize=Large&amp;imageId=175346&amp;dx=telangiectasia&amp;r=63491946">
            <a:extLst>
              <a:ext uri="{FF2B5EF4-FFF2-40B4-BE49-F238E27FC236}">
                <a16:creationId xmlns:a16="http://schemas.microsoft.com/office/drawing/2014/main" id="{FB508178-E69B-4888-988F-BBF537D8C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84929"/>
            <a:ext cx="3801187" cy="2850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nical image of Raynaud phenomenon">
            <a:extLst>
              <a:ext uri="{FF2B5EF4-FFF2-40B4-BE49-F238E27FC236}">
                <a16:creationId xmlns:a16="http://schemas.microsoft.com/office/drawing/2014/main" id="{4898D180-27DD-4691-ACDF-DBA750E3A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4109" y="2812229"/>
            <a:ext cx="5364788" cy="4023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heliotrope rash">
            <a:extLst>
              <a:ext uri="{FF2B5EF4-FFF2-40B4-BE49-F238E27FC236}">
                <a16:creationId xmlns:a16="http://schemas.microsoft.com/office/drawing/2014/main" id="{EFD7D2FB-A22C-4E42-8CFE-72B5F7164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0"/>
            <a:ext cx="6065797" cy="45517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inical image of Livedo reticularis">
            <a:extLst>
              <a:ext uri="{FF2B5EF4-FFF2-40B4-BE49-F238E27FC236}">
                <a16:creationId xmlns:a16="http://schemas.microsoft.com/office/drawing/2014/main" id="{736726CC-DF68-4DA5-9E1C-45FA4AE4D2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6756" y="4529540"/>
            <a:ext cx="3075040" cy="230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64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cleroder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052" y="195264"/>
            <a:ext cx="5355771" cy="4562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se 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617" y="4757739"/>
            <a:ext cx="3134718" cy="21002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42199"/>
          <a:stretch/>
        </p:blipFill>
        <p:spPr bwMode="auto">
          <a:xfrm>
            <a:off x="5111629" y="0"/>
            <a:ext cx="306478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heumatoid arthrit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4285"/>
            <a:ext cx="5020044" cy="5681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EF7CDE-19FF-42DA-B985-694C68D48972}"/>
              </a:ext>
            </a:extLst>
          </p:cNvPr>
          <p:cNvSpPr txBox="1"/>
          <p:nvPr/>
        </p:nvSpPr>
        <p:spPr>
          <a:xfrm>
            <a:off x="588936" y="195264"/>
            <a:ext cx="2867186" cy="707886"/>
          </a:xfrm>
          <a:prstGeom prst="rect">
            <a:avLst/>
          </a:prstGeom>
          <a:noFill/>
        </p:spPr>
        <p:txBody>
          <a:bodyPr wrap="square" rtlCol="0">
            <a:spAutoFit/>
          </a:bodyPr>
          <a:lstStyle/>
          <a:p>
            <a:r>
              <a:rPr lang="en-US" sz="4000" dirty="0"/>
              <a:t>NSIP:</a:t>
            </a:r>
          </a:p>
        </p:txBody>
      </p:sp>
    </p:spTree>
    <p:extLst>
      <p:ext uri="{BB962C8B-B14F-4D97-AF65-F5344CB8AC3E}">
        <p14:creationId xmlns:p14="http://schemas.microsoft.com/office/powerpoint/2010/main" val="1259771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pf">
            <a:extLst>
              <a:ext uri="{FF2B5EF4-FFF2-40B4-BE49-F238E27FC236}">
                <a16:creationId xmlns:a16="http://schemas.microsoft.com/office/drawing/2014/main" id="{74D865D3-B4D3-4F6E-B10F-E1DAA3B8E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671" y="30738"/>
            <a:ext cx="5703376" cy="627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896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735811" y="1875453"/>
            <a:ext cx="10595724" cy="4292082"/>
          </a:xfrm>
        </p:spPr>
        <p:txBody>
          <a:bodyPr>
            <a:normAutofit/>
          </a:bodyPr>
          <a:lstStyle/>
          <a:p>
            <a:r>
              <a:rPr lang="en-US" dirty="0"/>
              <a:t>1) Background of Interstitial Lung Disease</a:t>
            </a:r>
          </a:p>
          <a:p>
            <a:endParaRPr lang="en-US" dirty="0"/>
          </a:p>
          <a:p>
            <a:r>
              <a:rPr lang="en-US" dirty="0"/>
              <a:t>2) ILD Diagnostic Pearls</a:t>
            </a:r>
          </a:p>
          <a:p>
            <a:pPr marL="914400" lvl="2" indent="0">
              <a:buNone/>
            </a:pPr>
            <a:endParaRPr lang="en-US" strike="sngStrike" dirty="0"/>
          </a:p>
          <a:p>
            <a:r>
              <a:rPr lang="en-US" b="1" dirty="0"/>
              <a:t>3) Continuum of ILD Care</a:t>
            </a:r>
          </a:p>
        </p:txBody>
      </p:sp>
    </p:spTree>
    <p:extLst>
      <p:ext uri="{BB962C8B-B14F-4D97-AF65-F5344CB8AC3E}">
        <p14:creationId xmlns:p14="http://schemas.microsoft.com/office/powerpoint/2010/main" val="2546987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FE21-8F9D-4D5D-8780-67964810233C}"/>
              </a:ext>
            </a:extLst>
          </p:cNvPr>
          <p:cNvSpPr>
            <a:spLocks noGrp="1"/>
          </p:cNvSpPr>
          <p:nvPr>
            <p:ph type="title"/>
          </p:nvPr>
        </p:nvSpPr>
        <p:spPr/>
        <p:txBody>
          <a:bodyPr/>
          <a:lstStyle/>
          <a:p>
            <a:r>
              <a:rPr lang="en-US" dirty="0"/>
              <a:t>Role of an ILD Center</a:t>
            </a:r>
          </a:p>
        </p:txBody>
      </p:sp>
      <p:sp>
        <p:nvSpPr>
          <p:cNvPr id="3" name="Content Placeholder 2">
            <a:extLst>
              <a:ext uri="{FF2B5EF4-FFF2-40B4-BE49-F238E27FC236}">
                <a16:creationId xmlns:a16="http://schemas.microsoft.com/office/drawing/2014/main" id="{8ED8377C-752A-4D85-98DC-482F72EB62BA}"/>
              </a:ext>
            </a:extLst>
          </p:cNvPr>
          <p:cNvSpPr>
            <a:spLocks noGrp="1"/>
          </p:cNvSpPr>
          <p:nvPr>
            <p:ph idx="1"/>
          </p:nvPr>
        </p:nvSpPr>
        <p:spPr>
          <a:xfrm>
            <a:off x="1066800" y="1907726"/>
            <a:ext cx="10058400" cy="4198605"/>
          </a:xfrm>
        </p:spPr>
        <p:txBody>
          <a:bodyPr>
            <a:normAutofit lnSpcReduction="10000"/>
          </a:bodyPr>
          <a:lstStyle/>
          <a:p>
            <a:r>
              <a:rPr lang="en-US" sz="2200" dirty="0"/>
              <a:t>Diagnosis</a:t>
            </a:r>
          </a:p>
          <a:p>
            <a:pPr lvl="1"/>
            <a:r>
              <a:rPr lang="en-US" sz="2200" dirty="0"/>
              <a:t>Multidisciplinary approach with a standardized assessment</a:t>
            </a:r>
          </a:p>
          <a:p>
            <a:pPr marL="201168" lvl="1" indent="0">
              <a:buNone/>
            </a:pPr>
            <a:endParaRPr lang="en-US" sz="2200" dirty="0"/>
          </a:p>
          <a:p>
            <a:pPr marL="201168" lvl="1" indent="0">
              <a:buNone/>
            </a:pPr>
            <a:r>
              <a:rPr lang="en-US" sz="2200" dirty="0"/>
              <a:t>Management</a:t>
            </a:r>
          </a:p>
          <a:p>
            <a:pPr lvl="1"/>
            <a:r>
              <a:rPr lang="en-US" sz="2200" dirty="0"/>
              <a:t>Choice of appropriate therapy</a:t>
            </a:r>
          </a:p>
          <a:p>
            <a:pPr lvl="1"/>
            <a:r>
              <a:rPr lang="en-US" sz="2200" dirty="0"/>
              <a:t>Patient education and Psychosocial support</a:t>
            </a:r>
          </a:p>
          <a:p>
            <a:pPr lvl="1"/>
            <a:r>
              <a:rPr lang="en-US" sz="2200" dirty="0"/>
              <a:t>Oxygen therapy as appropriate</a:t>
            </a:r>
          </a:p>
          <a:p>
            <a:pPr lvl="1"/>
            <a:r>
              <a:rPr lang="en-US" sz="2200" dirty="0"/>
              <a:t>Pulmonary rehabilitation</a:t>
            </a:r>
          </a:p>
          <a:p>
            <a:pPr lvl="1"/>
            <a:r>
              <a:rPr lang="en-US" sz="2200" dirty="0"/>
              <a:t>Management of co-morbidities (</a:t>
            </a:r>
            <a:r>
              <a:rPr lang="en-US" sz="2200" dirty="0" err="1"/>
              <a:t>ie</a:t>
            </a:r>
            <a:r>
              <a:rPr lang="en-US" sz="2200" dirty="0"/>
              <a:t> Allergies, GERD, Obesity, Sarcopenia/Frailty, CAD, Pulmonary Hypertension)</a:t>
            </a:r>
          </a:p>
          <a:p>
            <a:pPr lvl="1"/>
            <a:r>
              <a:rPr lang="en-US" sz="2200" dirty="0"/>
              <a:t>Enrollment in a clinical trial</a:t>
            </a:r>
          </a:p>
          <a:p>
            <a:pPr lvl="1"/>
            <a:r>
              <a:rPr lang="en-US" sz="2200" dirty="0"/>
              <a:t>Transplant evaluation</a:t>
            </a:r>
          </a:p>
          <a:p>
            <a:pPr marL="201168" lvl="1" indent="0">
              <a:buNone/>
            </a:pPr>
            <a:endParaRPr lang="en-US" dirty="0"/>
          </a:p>
        </p:txBody>
      </p:sp>
    </p:spTree>
    <p:extLst>
      <p:ext uri="{BB962C8B-B14F-4D97-AF65-F5344CB8AC3E}">
        <p14:creationId xmlns:p14="http://schemas.microsoft.com/office/powerpoint/2010/main" val="4185189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F3F2-8BB2-40C4-8463-0E33561433F2}"/>
              </a:ext>
            </a:extLst>
          </p:cNvPr>
          <p:cNvSpPr>
            <a:spLocks noGrp="1"/>
          </p:cNvSpPr>
          <p:nvPr>
            <p:ph type="title"/>
          </p:nvPr>
        </p:nvSpPr>
        <p:spPr>
          <a:xfrm>
            <a:off x="1638591" y="84775"/>
            <a:ext cx="9286584" cy="822848"/>
          </a:xfrm>
        </p:spPr>
        <p:txBody>
          <a:bodyPr/>
          <a:lstStyle/>
          <a:p>
            <a:pPr algn="ctr"/>
            <a:r>
              <a:rPr lang="en-US" dirty="0"/>
              <a:t>Agents for the Treatment of IPF</a:t>
            </a:r>
          </a:p>
        </p:txBody>
      </p:sp>
      <p:sp>
        <p:nvSpPr>
          <p:cNvPr id="3" name="Content Placeholder 2">
            <a:extLst>
              <a:ext uri="{FF2B5EF4-FFF2-40B4-BE49-F238E27FC236}">
                <a16:creationId xmlns:a16="http://schemas.microsoft.com/office/drawing/2014/main" id="{3B274E2A-8688-4AF8-8104-3882152741AB}"/>
              </a:ext>
            </a:extLst>
          </p:cNvPr>
          <p:cNvSpPr>
            <a:spLocks noGrp="1"/>
          </p:cNvSpPr>
          <p:nvPr>
            <p:ph idx="1"/>
          </p:nvPr>
        </p:nvSpPr>
        <p:spPr>
          <a:xfrm>
            <a:off x="657709" y="6432508"/>
            <a:ext cx="5172075" cy="444083"/>
          </a:xfrm>
        </p:spPr>
        <p:txBody>
          <a:bodyPr>
            <a:normAutofit fontScale="85000" lnSpcReduction="10000"/>
          </a:bodyPr>
          <a:lstStyle/>
          <a:p>
            <a:r>
              <a:rPr lang="en-US" dirty="0">
                <a:solidFill>
                  <a:schemeClr val="tx1"/>
                </a:solidFill>
              </a:rPr>
              <a:t>King TE, Jr. et al. N </a:t>
            </a:r>
            <a:r>
              <a:rPr lang="en-US" dirty="0" err="1">
                <a:solidFill>
                  <a:schemeClr val="tx1"/>
                </a:solidFill>
              </a:rPr>
              <a:t>Engl</a:t>
            </a:r>
            <a:r>
              <a:rPr lang="en-US" dirty="0">
                <a:solidFill>
                  <a:schemeClr val="tx1"/>
                </a:solidFill>
              </a:rPr>
              <a:t> J Med. 2014;370:2083-2092.</a:t>
            </a:r>
          </a:p>
        </p:txBody>
      </p:sp>
      <p:pic>
        <p:nvPicPr>
          <p:cNvPr id="4" name="Picture 3">
            <a:extLst>
              <a:ext uri="{FF2B5EF4-FFF2-40B4-BE49-F238E27FC236}">
                <a16:creationId xmlns:a16="http://schemas.microsoft.com/office/drawing/2014/main" id="{1F049D2C-13D8-420D-B97C-882D353E9D6D}"/>
              </a:ext>
            </a:extLst>
          </p:cNvPr>
          <p:cNvPicPr>
            <a:picLocks noChangeAspect="1"/>
          </p:cNvPicPr>
          <p:nvPr/>
        </p:nvPicPr>
        <p:blipFill>
          <a:blip r:embed="rId2"/>
          <a:stretch>
            <a:fillRect/>
          </a:stretch>
        </p:blipFill>
        <p:spPr>
          <a:xfrm>
            <a:off x="929981" y="1449455"/>
            <a:ext cx="4410553" cy="2245529"/>
          </a:xfrm>
          <a:prstGeom prst="rect">
            <a:avLst/>
          </a:prstGeom>
        </p:spPr>
      </p:pic>
      <p:pic>
        <p:nvPicPr>
          <p:cNvPr id="5" name="Picture 4">
            <a:extLst>
              <a:ext uri="{FF2B5EF4-FFF2-40B4-BE49-F238E27FC236}">
                <a16:creationId xmlns:a16="http://schemas.microsoft.com/office/drawing/2014/main" id="{A7BC2B51-0CEB-4FE6-8F85-28ABDBAB76E7}"/>
              </a:ext>
            </a:extLst>
          </p:cNvPr>
          <p:cNvPicPr>
            <a:picLocks noChangeAspect="1"/>
          </p:cNvPicPr>
          <p:nvPr/>
        </p:nvPicPr>
        <p:blipFill>
          <a:blip r:embed="rId3"/>
          <a:stretch>
            <a:fillRect/>
          </a:stretch>
        </p:blipFill>
        <p:spPr>
          <a:xfrm>
            <a:off x="506278" y="3621140"/>
            <a:ext cx="6026968" cy="2782753"/>
          </a:xfrm>
          <a:prstGeom prst="rect">
            <a:avLst/>
          </a:prstGeom>
        </p:spPr>
      </p:pic>
      <p:pic>
        <p:nvPicPr>
          <p:cNvPr id="6" name="Picture 5">
            <a:extLst>
              <a:ext uri="{FF2B5EF4-FFF2-40B4-BE49-F238E27FC236}">
                <a16:creationId xmlns:a16="http://schemas.microsoft.com/office/drawing/2014/main" id="{949315D9-5074-4B36-A072-C652DBEC2300}"/>
              </a:ext>
            </a:extLst>
          </p:cNvPr>
          <p:cNvPicPr>
            <a:picLocks noChangeAspect="1"/>
          </p:cNvPicPr>
          <p:nvPr/>
        </p:nvPicPr>
        <p:blipFill>
          <a:blip r:embed="rId4"/>
          <a:stretch>
            <a:fillRect/>
          </a:stretch>
        </p:blipFill>
        <p:spPr>
          <a:xfrm>
            <a:off x="6956949" y="1449455"/>
            <a:ext cx="4562541" cy="4848225"/>
          </a:xfrm>
          <a:prstGeom prst="rect">
            <a:avLst/>
          </a:prstGeom>
        </p:spPr>
      </p:pic>
      <p:sp>
        <p:nvSpPr>
          <p:cNvPr id="7" name="Rectangle 6">
            <a:extLst>
              <a:ext uri="{FF2B5EF4-FFF2-40B4-BE49-F238E27FC236}">
                <a16:creationId xmlns:a16="http://schemas.microsoft.com/office/drawing/2014/main" id="{386CC93A-8EFB-488F-A081-CF6AF8BAB425}"/>
              </a:ext>
            </a:extLst>
          </p:cNvPr>
          <p:cNvSpPr/>
          <p:nvPr/>
        </p:nvSpPr>
        <p:spPr>
          <a:xfrm>
            <a:off x="7000071" y="6403893"/>
            <a:ext cx="4978029" cy="369332"/>
          </a:xfrm>
          <a:prstGeom prst="rect">
            <a:avLst/>
          </a:prstGeom>
        </p:spPr>
        <p:txBody>
          <a:bodyPr wrap="none">
            <a:spAutoFit/>
          </a:bodyPr>
          <a:lstStyle/>
          <a:p>
            <a:r>
              <a:rPr lang="en-US" dirty="0" err="1"/>
              <a:t>Richeldi</a:t>
            </a:r>
            <a:r>
              <a:rPr lang="en-US" dirty="0"/>
              <a:t> L et al. N </a:t>
            </a:r>
            <a:r>
              <a:rPr lang="en-US" dirty="0" err="1"/>
              <a:t>Engl</a:t>
            </a:r>
            <a:r>
              <a:rPr lang="en-US" dirty="0"/>
              <a:t> J Med. 2014;370:2071-2082.</a:t>
            </a:r>
          </a:p>
        </p:txBody>
      </p:sp>
      <p:sp>
        <p:nvSpPr>
          <p:cNvPr id="8" name="TextBox 7">
            <a:extLst>
              <a:ext uri="{FF2B5EF4-FFF2-40B4-BE49-F238E27FC236}">
                <a16:creationId xmlns:a16="http://schemas.microsoft.com/office/drawing/2014/main" id="{7B4B5D06-8883-4B64-A02D-8129EB3EAC36}"/>
              </a:ext>
            </a:extLst>
          </p:cNvPr>
          <p:cNvSpPr txBox="1"/>
          <p:nvPr/>
        </p:nvSpPr>
        <p:spPr>
          <a:xfrm>
            <a:off x="2472428" y="993873"/>
            <a:ext cx="3041897" cy="369332"/>
          </a:xfrm>
          <a:prstGeom prst="rect">
            <a:avLst/>
          </a:prstGeom>
          <a:noFill/>
        </p:spPr>
        <p:txBody>
          <a:bodyPr wrap="square" rtlCol="0">
            <a:spAutoFit/>
          </a:bodyPr>
          <a:lstStyle/>
          <a:p>
            <a:r>
              <a:rPr lang="en-US" dirty="0">
                <a:solidFill>
                  <a:schemeClr val="accent3"/>
                </a:solidFill>
              </a:rPr>
              <a:t>Pirfenidone</a:t>
            </a:r>
          </a:p>
        </p:txBody>
      </p:sp>
      <p:sp>
        <p:nvSpPr>
          <p:cNvPr id="9" name="TextBox 8">
            <a:extLst>
              <a:ext uri="{FF2B5EF4-FFF2-40B4-BE49-F238E27FC236}">
                <a16:creationId xmlns:a16="http://schemas.microsoft.com/office/drawing/2014/main" id="{D57BF4A0-35D0-44A8-8945-1F9CCE58CEB4}"/>
              </a:ext>
            </a:extLst>
          </p:cNvPr>
          <p:cNvSpPr txBox="1"/>
          <p:nvPr/>
        </p:nvSpPr>
        <p:spPr>
          <a:xfrm>
            <a:off x="8861696" y="1072032"/>
            <a:ext cx="3041897" cy="369332"/>
          </a:xfrm>
          <a:prstGeom prst="rect">
            <a:avLst/>
          </a:prstGeom>
          <a:noFill/>
        </p:spPr>
        <p:txBody>
          <a:bodyPr wrap="square" rtlCol="0">
            <a:spAutoFit/>
          </a:bodyPr>
          <a:lstStyle/>
          <a:p>
            <a:r>
              <a:rPr lang="en-US" dirty="0" err="1">
                <a:solidFill>
                  <a:schemeClr val="accent3"/>
                </a:solidFill>
              </a:rPr>
              <a:t>Nintedanib</a:t>
            </a:r>
            <a:endParaRPr lang="en-US" dirty="0">
              <a:solidFill>
                <a:schemeClr val="accent3"/>
              </a:solidFill>
            </a:endParaRPr>
          </a:p>
        </p:txBody>
      </p:sp>
    </p:spTree>
    <p:extLst>
      <p:ext uri="{BB962C8B-B14F-4D97-AF65-F5344CB8AC3E}">
        <p14:creationId xmlns:p14="http://schemas.microsoft.com/office/powerpoint/2010/main" val="4096259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66229-E0B2-431F-8DA0-0BFA1D583ADC}"/>
              </a:ext>
            </a:extLst>
          </p:cNvPr>
          <p:cNvPicPr>
            <a:picLocks noChangeAspect="1"/>
          </p:cNvPicPr>
          <p:nvPr/>
        </p:nvPicPr>
        <p:blipFill rotWithShape="1">
          <a:blip r:embed="rId2"/>
          <a:srcRect l="8136" t="5825" r="59068" b="11971"/>
          <a:stretch/>
        </p:blipFill>
        <p:spPr>
          <a:xfrm>
            <a:off x="2027694" y="139486"/>
            <a:ext cx="8136611" cy="6118228"/>
          </a:xfrm>
          <a:prstGeom prst="rect">
            <a:avLst/>
          </a:prstGeom>
        </p:spPr>
      </p:pic>
    </p:spTree>
    <p:extLst>
      <p:ext uri="{BB962C8B-B14F-4D97-AF65-F5344CB8AC3E}">
        <p14:creationId xmlns:p14="http://schemas.microsoft.com/office/powerpoint/2010/main" val="1858339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qol ipf">
            <a:extLst>
              <a:ext uri="{FF2B5EF4-FFF2-40B4-BE49-F238E27FC236}">
                <a16:creationId xmlns:a16="http://schemas.microsoft.com/office/drawing/2014/main" id="{91AD9B0E-51A0-41F3-853B-27746B54D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969" y="189600"/>
            <a:ext cx="8586061" cy="614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043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qol ipf cough">
            <a:extLst>
              <a:ext uri="{FF2B5EF4-FFF2-40B4-BE49-F238E27FC236}">
                <a16:creationId xmlns:a16="http://schemas.microsoft.com/office/drawing/2014/main" id="{F91899FF-AEAD-4325-9143-1ED166FCC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07" y="0"/>
            <a:ext cx="10891918" cy="661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177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a:xfrm>
            <a:off x="1358624" y="2061433"/>
            <a:ext cx="9797056" cy="4292082"/>
          </a:xfrm>
        </p:spPr>
        <p:txBody>
          <a:bodyPr>
            <a:normAutofit/>
          </a:bodyPr>
          <a:lstStyle/>
          <a:p>
            <a:r>
              <a:rPr lang="en-US" sz="2800" dirty="0"/>
              <a:t>1) Background of Interstitial Lung Disease</a:t>
            </a:r>
          </a:p>
          <a:p>
            <a:endParaRPr lang="en-US" sz="1500" dirty="0"/>
          </a:p>
          <a:p>
            <a:r>
              <a:rPr lang="en-US" sz="2800" dirty="0"/>
              <a:t>2) Compare/Contrast the 3 most prominent types of lung fibrosis</a:t>
            </a:r>
          </a:p>
          <a:p>
            <a:pPr marL="914400" lvl="2" indent="0">
              <a:buNone/>
            </a:pPr>
            <a:endParaRPr lang="en-US" sz="1300" strike="sngStrike" dirty="0"/>
          </a:p>
          <a:p>
            <a:r>
              <a:rPr lang="en-US" sz="2800" dirty="0"/>
              <a:t>3) Discuss the multidisciplinary approach to the care of patients with pulmonary fibrosis</a:t>
            </a:r>
          </a:p>
        </p:txBody>
      </p:sp>
    </p:spTree>
    <p:extLst>
      <p:ext uri="{BB962C8B-B14F-4D97-AF65-F5344CB8AC3E}">
        <p14:creationId xmlns:p14="http://schemas.microsoft.com/office/powerpoint/2010/main" val="293206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7" y="0"/>
            <a:ext cx="10058400" cy="1450757"/>
          </a:xfrm>
        </p:spPr>
        <p:txBody>
          <a:bodyPr/>
          <a:lstStyle/>
          <a:p>
            <a:r>
              <a:rPr lang="en-US" dirty="0"/>
              <a:t>Overall Summary:</a:t>
            </a:r>
          </a:p>
        </p:txBody>
      </p:sp>
      <p:sp>
        <p:nvSpPr>
          <p:cNvPr id="3" name="Content Placeholder 2"/>
          <p:cNvSpPr>
            <a:spLocks noGrp="1"/>
          </p:cNvSpPr>
          <p:nvPr>
            <p:ph idx="1"/>
          </p:nvPr>
        </p:nvSpPr>
        <p:spPr>
          <a:xfrm>
            <a:off x="715617" y="1845734"/>
            <a:ext cx="10883348" cy="4023360"/>
          </a:xfrm>
        </p:spPr>
        <p:txBody>
          <a:bodyPr>
            <a:normAutofit/>
          </a:bodyPr>
          <a:lstStyle/>
          <a:p>
            <a:pPr>
              <a:buFont typeface="Wingdings" panose="05000000000000000000" pitchFamily="2" charset="2"/>
              <a:buChar char="q"/>
            </a:pPr>
            <a:r>
              <a:rPr lang="en-US" sz="2400" dirty="0"/>
              <a:t>Interstitial Lung Disease is not common, but frequently deadly.</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PFTs and Imaging are needed </a:t>
            </a:r>
            <a:r>
              <a:rPr lang="en-US" sz="2400" b="1" dirty="0"/>
              <a:t>early</a:t>
            </a:r>
            <a:r>
              <a:rPr lang="en-US" sz="2400" dirty="0"/>
              <a:t> for those who do not fit in the box.</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“Normal” X-ray does not rule out ILD.</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Chronic cough may persist despite ILD treatment and often requires multispecialty care.</a:t>
            </a:r>
          </a:p>
          <a:p>
            <a:endParaRPr lang="en-US" dirty="0"/>
          </a:p>
          <a:p>
            <a:endParaRPr lang="en-US" dirty="0"/>
          </a:p>
        </p:txBody>
      </p:sp>
    </p:spTree>
    <p:extLst>
      <p:ext uri="{BB962C8B-B14F-4D97-AF65-F5344CB8AC3E}">
        <p14:creationId xmlns:p14="http://schemas.microsoft.com/office/powerpoint/2010/main" val="3709858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C6E64-4003-4241-977E-80EFC29EDB89}"/>
              </a:ext>
            </a:extLst>
          </p:cNvPr>
          <p:cNvPicPr>
            <a:picLocks noChangeAspect="1"/>
          </p:cNvPicPr>
          <p:nvPr/>
        </p:nvPicPr>
        <p:blipFill rotWithShape="1">
          <a:blip r:embed="rId2"/>
          <a:srcRect l="4958" t="19809" r="51060" b="22140"/>
          <a:stretch/>
        </p:blipFill>
        <p:spPr>
          <a:xfrm>
            <a:off x="128969" y="585308"/>
            <a:ext cx="11869095" cy="4699614"/>
          </a:xfrm>
          <a:prstGeom prst="rect">
            <a:avLst/>
          </a:prstGeom>
        </p:spPr>
      </p:pic>
    </p:spTree>
    <p:extLst>
      <p:ext uri="{BB962C8B-B14F-4D97-AF65-F5344CB8AC3E}">
        <p14:creationId xmlns:p14="http://schemas.microsoft.com/office/powerpoint/2010/main" val="1547825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BAB7B-1A16-4C3B-AF41-5E45D22BCFDE}"/>
              </a:ext>
            </a:extLst>
          </p:cNvPr>
          <p:cNvPicPr>
            <a:picLocks noChangeAspect="1"/>
          </p:cNvPicPr>
          <p:nvPr/>
        </p:nvPicPr>
        <p:blipFill rotWithShape="1">
          <a:blip r:embed="rId2"/>
          <a:srcRect l="9280" t="27860" r="70000" b="9428"/>
          <a:stretch/>
        </p:blipFill>
        <p:spPr>
          <a:xfrm>
            <a:off x="2699252" y="108488"/>
            <a:ext cx="6793495" cy="6168325"/>
          </a:xfrm>
          <a:prstGeom prst="rect">
            <a:avLst/>
          </a:prstGeom>
        </p:spPr>
      </p:pic>
    </p:spTree>
    <p:extLst>
      <p:ext uri="{BB962C8B-B14F-4D97-AF65-F5344CB8AC3E}">
        <p14:creationId xmlns:p14="http://schemas.microsoft.com/office/powerpoint/2010/main" val="3635105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D2856-63A1-4B45-AA65-CCD74FEBD787}"/>
              </a:ext>
            </a:extLst>
          </p:cNvPr>
          <p:cNvPicPr>
            <a:picLocks noChangeAspect="1"/>
          </p:cNvPicPr>
          <p:nvPr/>
        </p:nvPicPr>
        <p:blipFill rotWithShape="1">
          <a:blip r:embed="rId2"/>
          <a:srcRect l="16271" t="28947" r="56526" b="43536"/>
          <a:stretch/>
        </p:blipFill>
        <p:spPr>
          <a:xfrm>
            <a:off x="0" y="4096602"/>
            <a:ext cx="6298261" cy="1911285"/>
          </a:xfrm>
          <a:prstGeom prst="rect">
            <a:avLst/>
          </a:prstGeom>
        </p:spPr>
      </p:pic>
      <p:pic>
        <p:nvPicPr>
          <p:cNvPr id="6" name="Picture 5">
            <a:extLst>
              <a:ext uri="{FF2B5EF4-FFF2-40B4-BE49-F238E27FC236}">
                <a16:creationId xmlns:a16="http://schemas.microsoft.com/office/drawing/2014/main" id="{9AB4709C-BDA9-4E03-A1F2-451A16335631}"/>
              </a:ext>
            </a:extLst>
          </p:cNvPr>
          <p:cNvPicPr>
            <a:picLocks noChangeAspect="1"/>
          </p:cNvPicPr>
          <p:nvPr/>
        </p:nvPicPr>
        <p:blipFill rotWithShape="1">
          <a:blip r:embed="rId3"/>
          <a:srcRect l="16828" t="36288" r="57019" b="36913"/>
          <a:stretch/>
        </p:blipFill>
        <p:spPr>
          <a:xfrm>
            <a:off x="5974754" y="4096603"/>
            <a:ext cx="6217246" cy="1911284"/>
          </a:xfrm>
          <a:prstGeom prst="rect">
            <a:avLst/>
          </a:prstGeom>
        </p:spPr>
      </p:pic>
      <p:pic>
        <p:nvPicPr>
          <p:cNvPr id="3074" name="Picture 2" descr="https://www.sfccmg.com/s/img/emotionheader.jpeg?1486693373.920px.400px">
            <a:extLst>
              <a:ext uri="{FF2B5EF4-FFF2-40B4-BE49-F238E27FC236}">
                <a16:creationId xmlns:a16="http://schemas.microsoft.com/office/drawing/2014/main" id="{6550C71C-2AA5-4785-B3D8-3DB006E2F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127013"/>
            <a:ext cx="10058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080D8D29-D8A8-4BF3-B21F-B9A41C9A6A72}"/>
              </a:ext>
            </a:extLst>
          </p:cNvPr>
          <p:cNvSpPr>
            <a:spLocks noGrp="1"/>
          </p:cNvSpPr>
          <p:nvPr>
            <p:ph type="title"/>
          </p:nvPr>
        </p:nvSpPr>
        <p:spPr>
          <a:xfrm>
            <a:off x="1097280" y="426088"/>
            <a:ext cx="10058400" cy="1450757"/>
          </a:xfrm>
        </p:spPr>
        <p:txBody>
          <a:bodyPr/>
          <a:lstStyle/>
          <a:p>
            <a:r>
              <a:rPr lang="en-US" dirty="0"/>
              <a:t>San Francisco Critical Care Medical Group</a:t>
            </a:r>
          </a:p>
        </p:txBody>
      </p:sp>
      <p:sp>
        <p:nvSpPr>
          <p:cNvPr id="2" name="TextBox 1"/>
          <p:cNvSpPr txBox="1"/>
          <p:nvPr/>
        </p:nvSpPr>
        <p:spPr>
          <a:xfrm>
            <a:off x="9764785" y="6400800"/>
            <a:ext cx="3330430" cy="369332"/>
          </a:xfrm>
          <a:prstGeom prst="rect">
            <a:avLst/>
          </a:prstGeom>
          <a:noFill/>
        </p:spPr>
        <p:txBody>
          <a:bodyPr wrap="square" rtlCol="0">
            <a:spAutoFit/>
          </a:bodyPr>
          <a:lstStyle/>
          <a:p>
            <a:r>
              <a:rPr lang="en-US" dirty="0"/>
              <a:t>Office # 415-923-3421</a:t>
            </a:r>
          </a:p>
        </p:txBody>
      </p:sp>
    </p:spTree>
    <p:extLst>
      <p:ext uri="{BB962C8B-B14F-4D97-AF65-F5344CB8AC3E}">
        <p14:creationId xmlns:p14="http://schemas.microsoft.com/office/powerpoint/2010/main" val="2530718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709127" y="1845733"/>
            <a:ext cx="10446553" cy="4564397"/>
          </a:xfrm>
        </p:spPr>
        <p:txBody>
          <a:bodyPr>
            <a:normAutofit fontScale="77500" lnSpcReduction="20000"/>
          </a:bodyPr>
          <a:lstStyle/>
          <a:p>
            <a:r>
              <a:rPr lang="en-US" dirty="0"/>
              <a:t>Cosgrove, Gregory P., et al. "Barriers to timely diagnosis of interstitial lung disease in the real world: the INTENSITY survey." </a:t>
            </a:r>
            <a:r>
              <a:rPr lang="en-US" i="1" dirty="0"/>
              <a:t>BMC pulmonary medicine</a:t>
            </a:r>
            <a:r>
              <a:rPr lang="en-US" dirty="0"/>
              <a:t> 18.1 (2018): 9.Ferri C, et al, Interstitial pneumonia with autoimmune features and undifferentiated connective tissue disease, </a:t>
            </a:r>
            <a:r>
              <a:rPr lang="en-US" dirty="0" err="1"/>
              <a:t>Autoimmun</a:t>
            </a:r>
            <a:r>
              <a:rPr lang="en-US" dirty="0"/>
              <a:t> Rev (2015), </a:t>
            </a:r>
            <a:r>
              <a:rPr lang="en-US" dirty="0">
                <a:hlinkClick r:id="rId2"/>
              </a:rPr>
              <a:t>http://dx.doi.org/10.1016/j.autrev.2015.09.003</a:t>
            </a:r>
            <a:r>
              <a:rPr lang="en-US" dirty="0"/>
              <a:t>.</a:t>
            </a:r>
          </a:p>
          <a:p>
            <a:r>
              <a:rPr lang="en-US" dirty="0"/>
              <a:t>Fischer A, Donnelly SC. Pulmonary fibrosis in connective tissue disease (CTD): urgent challenges and opportunities. QJM: An International Journal of Medicine. 2017 Aug 1;110(8):475-6.</a:t>
            </a:r>
          </a:p>
          <a:p>
            <a:r>
              <a:rPr lang="en-US" dirty="0" err="1"/>
              <a:t>Zibrak</a:t>
            </a:r>
            <a:r>
              <a:rPr lang="en-US" dirty="0"/>
              <a:t>, Joseph D., and David Price. "Interstitial lung disease: raising the index of suspicion in primary care." </a:t>
            </a:r>
            <a:r>
              <a:rPr lang="en-US" i="1" dirty="0"/>
              <a:t>NPJ primary care respiratory medicine</a:t>
            </a:r>
            <a:r>
              <a:rPr lang="en-US" dirty="0"/>
              <a:t> 24 (2014): 14054.Mohning M, </a:t>
            </a:r>
            <a:r>
              <a:rPr lang="en-US" dirty="0" err="1"/>
              <a:t>Yunt</a:t>
            </a:r>
            <a:r>
              <a:rPr lang="en-US" dirty="0"/>
              <a:t> Z, Keith RC, Olson A, Fernandez Perez E, </a:t>
            </a:r>
            <a:r>
              <a:rPr lang="en-US" dirty="0" err="1"/>
              <a:t>Huie</a:t>
            </a:r>
            <a:r>
              <a:rPr lang="en-US" dirty="0"/>
              <a:t> T, </a:t>
            </a:r>
            <a:r>
              <a:rPr lang="en-US" dirty="0" err="1"/>
              <a:t>Demoruelle</a:t>
            </a:r>
            <a:r>
              <a:rPr lang="en-US" dirty="0"/>
              <a:t> MK, Goldstein B, </a:t>
            </a:r>
            <a:r>
              <a:rPr lang="en-US" dirty="0" err="1"/>
              <a:t>Swigris</a:t>
            </a:r>
            <a:r>
              <a:rPr lang="en-US" dirty="0"/>
              <a:t> JJ, Solomon J. Duration Of Rheumatoid Arthritis And The Risk Of Developing Interstitial Lung Disease. InD104. ADVANCES IN INTERSTITIAL LUNG DISEASE 2017 May (pp. A7409-A7409). American Thoracic Society.</a:t>
            </a:r>
          </a:p>
          <a:p>
            <a:r>
              <a:rPr lang="en-US" dirty="0"/>
              <a:t>Kim EJ, Collard HR, King TE. Rheumatoid Arthritis-Associated Interstitial Lung Disease: The Relevance of Histopathologic and Radiographic Pattern. </a:t>
            </a:r>
            <a:r>
              <a:rPr lang="en-US" i="1" dirty="0"/>
              <a:t>Chest</a:t>
            </a:r>
            <a:r>
              <a:rPr lang="en-US" dirty="0"/>
              <a:t>. 2009;136(5):1397-1405. doi:10.1378/chest.09-0444.</a:t>
            </a:r>
          </a:p>
          <a:p>
            <a:r>
              <a:rPr lang="en-US" dirty="0"/>
              <a:t>Graney BA, Fischer A. Advocating for early interstitial lung disease detection in mixed connective tissue disease ILD detection in mixed connective tissue disease. Rheumatology. 2017 Jul 18.</a:t>
            </a:r>
          </a:p>
          <a:p>
            <a:r>
              <a:rPr lang="en-US" dirty="0" err="1"/>
              <a:t>Paija</a:t>
            </a:r>
            <a:r>
              <a:rPr lang="en-US" dirty="0"/>
              <a:t> X, Bosch JA, </a:t>
            </a:r>
            <a:r>
              <a:rPr lang="en-US" dirty="0" err="1"/>
              <a:t>Pallisa</a:t>
            </a:r>
            <a:r>
              <a:rPr lang="en-US" dirty="0"/>
              <a:t> E, Martinez-Valle F, </a:t>
            </a:r>
            <a:r>
              <a:rPr lang="en-US" dirty="0" err="1"/>
              <a:t>Ramentol</a:t>
            </a:r>
            <a:r>
              <a:rPr lang="en-US" dirty="0"/>
              <a:t> M, </a:t>
            </a:r>
            <a:r>
              <a:rPr lang="en-US" dirty="0" err="1"/>
              <a:t>Bujan</a:t>
            </a:r>
            <a:r>
              <a:rPr lang="en-US" dirty="0"/>
              <a:t> S, </a:t>
            </a:r>
            <a:r>
              <a:rPr lang="en-US" dirty="0" err="1"/>
              <a:t>Solans-Laqué</a:t>
            </a:r>
            <a:r>
              <a:rPr lang="en-US" dirty="0"/>
              <a:t> R. AB0548 Interstitial Lung Disease (ILD) in Primary </a:t>
            </a:r>
            <a:r>
              <a:rPr lang="en-US" dirty="0" err="1"/>
              <a:t>SjÖGren</a:t>
            </a:r>
            <a:r>
              <a:rPr lang="en-US" dirty="0"/>
              <a:t> Syndrome: Clinical, Immunological and Radiological Features and Outcome. Annals of the Rheumatic Diseases. 2014 Jun 1;73(</a:t>
            </a:r>
            <a:r>
              <a:rPr lang="en-US" dirty="0" err="1"/>
              <a:t>Suppl</a:t>
            </a:r>
            <a:r>
              <a:rPr lang="en-US" dirty="0"/>
              <a:t> 2):987-.</a:t>
            </a:r>
          </a:p>
          <a:p>
            <a:r>
              <a:rPr lang="en-US" dirty="0"/>
              <a:t>Bhatti H, </a:t>
            </a:r>
            <a:r>
              <a:rPr lang="en-US" dirty="0" err="1"/>
              <a:t>Girdhar</a:t>
            </a:r>
            <a:r>
              <a:rPr lang="en-US" dirty="0"/>
              <a:t> A, Usman F, </a:t>
            </a:r>
            <a:r>
              <a:rPr lang="en-US" dirty="0" err="1"/>
              <a:t>Cury</a:t>
            </a:r>
            <a:r>
              <a:rPr lang="en-US" dirty="0"/>
              <a:t> J, </a:t>
            </a:r>
            <a:r>
              <a:rPr lang="en-US" dirty="0" err="1"/>
              <a:t>Bajwa</a:t>
            </a:r>
            <a:r>
              <a:rPr lang="en-US" dirty="0"/>
              <a:t> A. Approach to acute exacerbation of idiopathic pulmonary fibrosis. Annals of thoracic medicine. 2013 Apr;8(2):71.</a:t>
            </a:r>
          </a:p>
          <a:p>
            <a:endParaRPr lang="en-US" dirty="0"/>
          </a:p>
        </p:txBody>
      </p:sp>
    </p:spTree>
    <p:extLst>
      <p:ext uri="{BB962C8B-B14F-4D97-AF65-F5344CB8AC3E}">
        <p14:creationId xmlns:p14="http://schemas.microsoft.com/office/powerpoint/2010/main" val="3501485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534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3491373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gure">
            <a:extLst>
              <a:ext uri="{FF2B5EF4-FFF2-40B4-BE49-F238E27FC236}">
                <a16:creationId xmlns:a16="http://schemas.microsoft.com/office/drawing/2014/main" id="{2FDCFB8F-EED4-4187-B65D-2D40C5255A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313" y="2033046"/>
            <a:ext cx="6333689" cy="40783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IPF Prognosis</a:t>
            </a:r>
          </a:p>
        </p:txBody>
      </p:sp>
    </p:spTree>
    <p:extLst>
      <p:ext uri="{BB962C8B-B14F-4D97-AF65-F5344CB8AC3E}">
        <p14:creationId xmlns:p14="http://schemas.microsoft.com/office/powerpoint/2010/main" val="2146194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Eosinophilic Pneumonia</a:t>
            </a:r>
          </a:p>
        </p:txBody>
      </p:sp>
      <p:sp>
        <p:nvSpPr>
          <p:cNvPr id="3" name="Content Placeholder 2"/>
          <p:cNvSpPr>
            <a:spLocks noGrp="1"/>
          </p:cNvSpPr>
          <p:nvPr>
            <p:ph idx="1"/>
          </p:nvPr>
        </p:nvSpPr>
        <p:spPr>
          <a:xfrm flipH="1">
            <a:off x="6979298" y="2230017"/>
            <a:ext cx="4758612" cy="3946946"/>
          </a:xfrm>
        </p:spPr>
        <p:txBody>
          <a:bodyPr>
            <a:normAutofit/>
          </a:bodyPr>
          <a:lstStyle/>
          <a:p>
            <a:r>
              <a:rPr lang="en-US" dirty="0"/>
              <a:t>Acute febrile illness</a:t>
            </a:r>
          </a:p>
          <a:p>
            <a:r>
              <a:rPr lang="en-US" dirty="0"/>
              <a:t>Diffuse pulmonary infiltrates</a:t>
            </a:r>
          </a:p>
          <a:p>
            <a:r>
              <a:rPr lang="en-US" dirty="0"/>
              <a:t>Increased BAL eosinophils</a:t>
            </a:r>
          </a:p>
          <a:p>
            <a:r>
              <a:rPr lang="en-US" dirty="0"/>
              <a:t>Peripheral eosinophilia can be seen but not required</a:t>
            </a:r>
          </a:p>
          <a:p>
            <a:r>
              <a:rPr lang="en-US" dirty="0"/>
              <a:t>Drug/toxins or infections can be a trigger</a:t>
            </a:r>
          </a:p>
        </p:txBody>
      </p:sp>
      <p:pic>
        <p:nvPicPr>
          <p:cNvPr id="2050" name="Picture 2" descr="Image result for acute eosinophilic pneumon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257" y="2500604"/>
            <a:ext cx="6531135" cy="287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944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NSIP rad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187" y="251927"/>
            <a:ext cx="6943650" cy="58680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27174" y="3051313"/>
            <a:ext cx="1630017" cy="149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94313" y="3369365"/>
            <a:ext cx="1053548" cy="198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37722" y="4572000"/>
            <a:ext cx="944217" cy="149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58409" y="2156791"/>
            <a:ext cx="1470991" cy="178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19461" y="1292087"/>
            <a:ext cx="1172817" cy="159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12565" y="2335696"/>
            <a:ext cx="884583"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760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735811" y="1875453"/>
            <a:ext cx="10595724" cy="4292082"/>
          </a:xfrm>
        </p:spPr>
        <p:txBody>
          <a:bodyPr>
            <a:normAutofit/>
          </a:bodyPr>
          <a:lstStyle/>
          <a:p>
            <a:r>
              <a:rPr lang="en-US" dirty="0"/>
              <a:t>1) </a:t>
            </a:r>
            <a:r>
              <a:rPr lang="en-US" b="1" dirty="0"/>
              <a:t>Background of Interstitial Lung Disease</a:t>
            </a:r>
          </a:p>
          <a:p>
            <a:endParaRPr lang="en-US" dirty="0"/>
          </a:p>
          <a:p>
            <a:r>
              <a:rPr lang="en-US" dirty="0"/>
              <a:t>2) ILD Diagnostic Pearls</a:t>
            </a:r>
          </a:p>
          <a:p>
            <a:pPr marL="914400" lvl="2" indent="0">
              <a:buNone/>
            </a:pPr>
            <a:endParaRPr lang="en-US" strike="sngStrike" dirty="0"/>
          </a:p>
          <a:p>
            <a:r>
              <a:rPr lang="en-US" dirty="0"/>
              <a:t>3) Continuum of ILD Care</a:t>
            </a:r>
          </a:p>
        </p:txBody>
      </p:sp>
    </p:spTree>
    <p:extLst>
      <p:ext uri="{BB962C8B-B14F-4D97-AF65-F5344CB8AC3E}">
        <p14:creationId xmlns:p14="http://schemas.microsoft.com/office/powerpoint/2010/main" val="4128457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ED51808-A3E2-481F-B8D6-9414850643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44" r="30613" b="38529"/>
          <a:stretch/>
        </p:blipFill>
        <p:spPr bwMode="auto">
          <a:xfrm>
            <a:off x="1252732" y="873289"/>
            <a:ext cx="9686535" cy="511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657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ABCDE of IPF care. GERD, gastro-esophageal reflux disease; OSA, obstructive sleep apnoea.Â ">
            <a:extLst>
              <a:ext uri="{FF2B5EF4-FFF2-40B4-BE49-F238E27FC236}">
                <a16:creationId xmlns:a16="http://schemas.microsoft.com/office/drawing/2014/main" id="{7B92A7E4-9EEF-49AE-B8A9-C3AA75A0E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28" y="1208868"/>
            <a:ext cx="11146857" cy="443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8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3" cstate="print"/>
          <a:srcRect/>
          <a:stretch>
            <a:fillRect/>
          </a:stretch>
        </p:blipFill>
        <p:spPr bwMode="auto">
          <a:xfrm>
            <a:off x="3376693" y="427952"/>
            <a:ext cx="5438614" cy="5386107"/>
          </a:xfrm>
          <a:prstGeom prst="rect">
            <a:avLst/>
          </a:prstGeom>
          <a:noFill/>
          <a:ln w="9525">
            <a:noFill/>
            <a:miter lim="800000"/>
            <a:headEnd/>
            <a:tailEnd/>
          </a:ln>
        </p:spPr>
      </p:pic>
      <p:sp>
        <p:nvSpPr>
          <p:cNvPr id="2" name="TextBox 1">
            <a:extLst>
              <a:ext uri="{FF2B5EF4-FFF2-40B4-BE49-F238E27FC236}">
                <a16:creationId xmlns:a16="http://schemas.microsoft.com/office/drawing/2014/main" id="{2F7DA46B-04C5-424F-AF35-0FD6A9E39B3C}"/>
              </a:ext>
            </a:extLst>
          </p:cNvPr>
          <p:cNvSpPr txBox="1"/>
          <p:nvPr/>
        </p:nvSpPr>
        <p:spPr>
          <a:xfrm>
            <a:off x="9407471" y="1286359"/>
            <a:ext cx="1456841" cy="584775"/>
          </a:xfrm>
          <a:prstGeom prst="rect">
            <a:avLst/>
          </a:prstGeom>
          <a:noFill/>
        </p:spPr>
        <p:txBody>
          <a:bodyPr wrap="square" rtlCol="0">
            <a:spAutoFit/>
          </a:bodyPr>
          <a:lstStyle/>
          <a:p>
            <a:r>
              <a:rPr lang="en-US" sz="3200" dirty="0">
                <a:solidFill>
                  <a:schemeClr val="accent4"/>
                </a:solidFill>
              </a:rPr>
              <a:t>Asthma</a:t>
            </a:r>
          </a:p>
        </p:txBody>
      </p:sp>
      <p:sp>
        <p:nvSpPr>
          <p:cNvPr id="4" name="TextBox 3">
            <a:extLst>
              <a:ext uri="{FF2B5EF4-FFF2-40B4-BE49-F238E27FC236}">
                <a16:creationId xmlns:a16="http://schemas.microsoft.com/office/drawing/2014/main" id="{BD273589-00E6-439C-BAA0-154ECFBDD35E}"/>
              </a:ext>
            </a:extLst>
          </p:cNvPr>
          <p:cNvSpPr txBox="1"/>
          <p:nvPr/>
        </p:nvSpPr>
        <p:spPr>
          <a:xfrm>
            <a:off x="9407470" y="4212956"/>
            <a:ext cx="1456841" cy="584775"/>
          </a:xfrm>
          <a:prstGeom prst="rect">
            <a:avLst/>
          </a:prstGeom>
          <a:noFill/>
        </p:spPr>
        <p:txBody>
          <a:bodyPr wrap="square" rtlCol="0">
            <a:spAutoFit/>
          </a:bodyPr>
          <a:lstStyle/>
          <a:p>
            <a:r>
              <a:rPr lang="en-US" sz="3200" dirty="0">
                <a:solidFill>
                  <a:schemeClr val="accent4"/>
                </a:solidFill>
              </a:rPr>
              <a:t>ILD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zebras">
            <a:extLst>
              <a:ext uri="{FF2B5EF4-FFF2-40B4-BE49-F238E27FC236}">
                <a16:creationId xmlns:a16="http://schemas.microsoft.com/office/drawing/2014/main" id="{969533E0-6E9F-41A2-B6B5-3844816A151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953146" y="264836"/>
            <a:ext cx="10285708" cy="586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26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1DF3A-7E41-49CE-897D-4CD397D7BD8C}"/>
              </a:ext>
            </a:extLst>
          </p:cNvPr>
          <p:cNvSpPr>
            <a:spLocks noGrp="1"/>
          </p:cNvSpPr>
          <p:nvPr>
            <p:ph type="title"/>
          </p:nvPr>
        </p:nvSpPr>
        <p:spPr/>
        <p:txBody>
          <a:bodyPr>
            <a:normAutofit/>
          </a:bodyPr>
          <a:lstStyle/>
          <a:p>
            <a:r>
              <a:rPr lang="en-US" sz="6000" dirty="0"/>
              <a:t>Interstitial Lung Diseases</a:t>
            </a:r>
          </a:p>
        </p:txBody>
      </p:sp>
      <p:sp>
        <p:nvSpPr>
          <p:cNvPr id="3" name="Content Placeholder 2">
            <a:extLst>
              <a:ext uri="{FF2B5EF4-FFF2-40B4-BE49-F238E27FC236}">
                <a16:creationId xmlns:a16="http://schemas.microsoft.com/office/drawing/2014/main" id="{A5BE5129-8B0F-41C3-85D2-2F25D7DB284D}"/>
              </a:ext>
            </a:extLst>
          </p:cNvPr>
          <p:cNvSpPr>
            <a:spLocks noGrp="1"/>
          </p:cNvSpPr>
          <p:nvPr>
            <p:ph idx="1"/>
          </p:nvPr>
        </p:nvSpPr>
        <p:spPr>
          <a:xfrm>
            <a:off x="1097280" y="1845734"/>
            <a:ext cx="10058400" cy="4338090"/>
          </a:xfrm>
        </p:spPr>
        <p:txBody>
          <a:bodyPr>
            <a:normAutofit fontScale="92500" lnSpcReduction="10000"/>
          </a:bodyPr>
          <a:lstStyle/>
          <a:p>
            <a:r>
              <a:rPr lang="en-US" sz="3200" dirty="0"/>
              <a:t>Definition: A heterogeneous group of non-infectious, non-malignant processes of the lower respiratory tract that commonly result in:</a:t>
            </a:r>
          </a:p>
          <a:p>
            <a:endParaRPr lang="en-US" dirty="0"/>
          </a:p>
          <a:p>
            <a:pPr>
              <a:buFont typeface="Wingdings" panose="05000000000000000000" pitchFamily="2" charset="2"/>
              <a:buChar char="Ø"/>
            </a:pPr>
            <a:r>
              <a:rPr lang="en-US" sz="2400" dirty="0"/>
              <a:t>Symptoms: Dyspnea and cough</a:t>
            </a:r>
          </a:p>
          <a:p>
            <a:pPr>
              <a:buFont typeface="Wingdings" panose="05000000000000000000" pitchFamily="2" charset="2"/>
              <a:buChar char="Ø"/>
            </a:pPr>
            <a:r>
              <a:rPr lang="en-US" sz="2400" dirty="0"/>
              <a:t>Signs: Crackles on lung exam, sometimes clubbing of fingers</a:t>
            </a:r>
          </a:p>
          <a:p>
            <a:pPr>
              <a:buFont typeface="Wingdings" panose="05000000000000000000" pitchFamily="2" charset="2"/>
              <a:buChar char="Ø"/>
            </a:pPr>
            <a:r>
              <a:rPr lang="en-US" sz="2400" dirty="0"/>
              <a:t>PFTs: Restrictive ventilatory impairment</a:t>
            </a:r>
          </a:p>
          <a:p>
            <a:pPr>
              <a:buFont typeface="Wingdings" panose="05000000000000000000" pitchFamily="2" charset="2"/>
              <a:buChar char="Ø"/>
            </a:pPr>
            <a:r>
              <a:rPr lang="en-US" sz="2400" dirty="0"/>
              <a:t>Chest imaging: Diffuse parenchymal opacities</a:t>
            </a:r>
          </a:p>
          <a:p>
            <a:pPr>
              <a:buFont typeface="Wingdings" panose="05000000000000000000" pitchFamily="2" charset="2"/>
              <a:buChar char="Ø"/>
            </a:pPr>
            <a:r>
              <a:rPr lang="en-US" sz="2400" dirty="0"/>
              <a:t>Lung biopsy: Granulomatous, or interstitial, inflammation and fibrosis</a:t>
            </a:r>
          </a:p>
          <a:p>
            <a:pPr>
              <a:buFont typeface="Wingdings" panose="05000000000000000000" pitchFamily="2" charset="2"/>
              <a:buChar char="Ø"/>
            </a:pPr>
            <a:r>
              <a:rPr lang="en-US" sz="2400" dirty="0"/>
              <a:t>Outcome: Typically progressive and fatal</a:t>
            </a:r>
          </a:p>
        </p:txBody>
      </p:sp>
    </p:spTree>
    <p:extLst>
      <p:ext uri="{BB962C8B-B14F-4D97-AF65-F5344CB8AC3E}">
        <p14:creationId xmlns:p14="http://schemas.microsoft.com/office/powerpoint/2010/main" val="2859950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4974</TotalTime>
  <Words>1261</Words>
  <Application>Microsoft Office PowerPoint</Application>
  <PresentationFormat>Widescreen</PresentationFormat>
  <Paragraphs>221</Paragraphs>
  <Slides>61</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Calibri</vt:lpstr>
      <vt:lpstr>Calibri Light</vt:lpstr>
      <vt:lpstr>Eras Medium ITC</vt:lpstr>
      <vt:lpstr>Wingdings</vt:lpstr>
      <vt:lpstr>Office Theme</vt:lpstr>
      <vt:lpstr>Retrospect</vt:lpstr>
      <vt:lpstr>Interstitial Lung Disease: An Asthma Masquerader</vt:lpstr>
      <vt:lpstr>Relevant Financial Disclosures</vt:lpstr>
      <vt:lpstr>Asthma Network Lecture Series:</vt:lpstr>
      <vt:lpstr>Abbreviations</vt:lpstr>
      <vt:lpstr>Goals</vt:lpstr>
      <vt:lpstr>Outline</vt:lpstr>
      <vt:lpstr>PowerPoint Presentation</vt:lpstr>
      <vt:lpstr>PowerPoint Presentation</vt:lpstr>
      <vt:lpstr>Interstitial Lung Diseases</vt:lpstr>
      <vt:lpstr>Time to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Vignette #1</vt:lpstr>
      <vt:lpstr>PowerPoint Presentation</vt:lpstr>
      <vt:lpstr>PowerPoint Presentation</vt:lpstr>
      <vt:lpstr>PowerPoint Presentation</vt:lpstr>
      <vt:lpstr>PowerPoint Presentation</vt:lpstr>
      <vt:lpstr>PowerPoint Presentation</vt:lpstr>
      <vt:lpstr>PowerPoint Presentation</vt:lpstr>
      <vt:lpstr>Differential Diagnosis:</vt:lpstr>
      <vt:lpstr>PowerPoint Presentation</vt:lpstr>
      <vt:lpstr>Extrinsic Allergic Alveolitis– AKA: Hypersensitivity Pneumonitis:</vt:lpstr>
      <vt:lpstr>PowerPoint Presentation</vt:lpstr>
      <vt:lpstr>PowerPoint Presentation</vt:lpstr>
      <vt:lpstr>PowerPoint Presentation</vt:lpstr>
      <vt:lpstr>Outline</vt:lpstr>
      <vt:lpstr>Role of an ILD Center</vt:lpstr>
      <vt:lpstr>Agents for the Treatment of IPF</vt:lpstr>
      <vt:lpstr>PowerPoint Presentation</vt:lpstr>
      <vt:lpstr>PowerPoint Presentation</vt:lpstr>
      <vt:lpstr>PowerPoint Presentation</vt:lpstr>
      <vt:lpstr>Overall Summary:</vt:lpstr>
      <vt:lpstr>PowerPoint Presentation</vt:lpstr>
      <vt:lpstr>PowerPoint Presentation</vt:lpstr>
      <vt:lpstr>San Francisco Critical Care Medical Group</vt:lpstr>
      <vt:lpstr>References</vt:lpstr>
      <vt:lpstr>PowerPoint Presentation</vt:lpstr>
      <vt:lpstr>Extra Slides:</vt:lpstr>
      <vt:lpstr>IPF Prognosis</vt:lpstr>
      <vt:lpstr>Acute Eosinophilic Pneumonia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Connective Tissue Disease related ILD</dc:title>
  <dc:creator>Sachin X. Gupta</dc:creator>
  <cp:lastModifiedBy>Peg B Strub</cp:lastModifiedBy>
  <cp:revision>92</cp:revision>
  <dcterms:created xsi:type="dcterms:W3CDTF">2017-08-06T00:58:59Z</dcterms:created>
  <dcterms:modified xsi:type="dcterms:W3CDTF">2018-11-01T22:36:54Z</dcterms:modified>
</cp:coreProperties>
</file>