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7" r:id="rId3"/>
    <p:sldId id="266" r:id="rId4"/>
    <p:sldId id="267" r:id="rId5"/>
    <p:sldId id="281" r:id="rId6"/>
    <p:sldId id="282" r:id="rId7"/>
    <p:sldId id="272" r:id="rId8"/>
    <p:sldId id="273" r:id="rId9"/>
    <p:sldId id="309" r:id="rId10"/>
    <p:sldId id="308" r:id="rId11"/>
    <p:sldId id="284" r:id="rId12"/>
    <p:sldId id="258" r:id="rId13"/>
    <p:sldId id="321" r:id="rId14"/>
    <p:sldId id="311" r:id="rId15"/>
    <p:sldId id="314" r:id="rId16"/>
    <p:sldId id="285" r:id="rId17"/>
    <p:sldId id="318" r:id="rId18"/>
    <p:sldId id="312" r:id="rId19"/>
    <p:sldId id="263" r:id="rId20"/>
    <p:sldId id="259" r:id="rId21"/>
    <p:sldId id="260" r:id="rId22"/>
    <p:sldId id="277" r:id="rId23"/>
    <p:sldId id="276" r:id="rId24"/>
    <p:sldId id="278" r:id="rId25"/>
    <p:sldId id="283" r:id="rId26"/>
    <p:sldId id="325" r:id="rId27"/>
    <p:sldId id="280" r:id="rId28"/>
    <p:sldId id="275" r:id="rId29"/>
    <p:sldId id="287" r:id="rId30"/>
    <p:sldId id="320" r:id="rId31"/>
    <p:sldId id="269" r:id="rId32"/>
    <p:sldId id="261" r:id="rId33"/>
    <p:sldId id="262" r:id="rId34"/>
    <p:sldId id="315" r:id="rId35"/>
    <p:sldId id="316" r:id="rId36"/>
    <p:sldId id="268" r:id="rId37"/>
    <p:sldId id="264" r:id="rId38"/>
    <p:sldId id="323" r:id="rId39"/>
    <p:sldId id="265" r:id="rId40"/>
    <p:sldId id="324" r:id="rId41"/>
    <p:sldId id="271" r:id="rId42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0F26D"/>
    <a:srgbClr val="00823B"/>
    <a:srgbClr val="F6F6E8"/>
    <a:srgbClr val="E58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4" autoAdjust="0"/>
  </p:normalViewPr>
  <p:slideViewPr>
    <p:cSldViewPr>
      <p:cViewPr varScale="1">
        <p:scale>
          <a:sx n="75" d="100"/>
          <a:sy n="75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hbrlcappip01\jflatter\EXCELDOC\Asthma\income%20and%20asthm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hbrlcappip01\jflatter\EXCELDOC\Rates\grant%2020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hbrlcappip01\jflatter\EXCELDOC\Rates\grant%202014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hohbrlcappip01\jflatter\EXCELDOC\Rates\grant%20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Sheet1!$D$29:$D$30</c:f>
              <c:strCache>
                <c:ptCount val="2"/>
                <c:pt idx="0">
                  <c:v>Less than High School</c:v>
                </c:pt>
                <c:pt idx="1">
                  <c:v>College Grad or Higher</c:v>
                </c:pt>
              </c:strCache>
            </c:strRef>
          </c:cat>
          <c:val>
            <c:numRef>
              <c:f>Sheet1!$E$29:$E$30</c:f>
              <c:numCache>
                <c:formatCode>0.0%</c:formatCode>
                <c:ptCount val="2"/>
                <c:pt idx="0">
                  <c:v>8.7999999999999995E-2</c:v>
                </c:pt>
                <c:pt idx="1">
                  <c:v>6.8000000000000005E-2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072344"/>
        <c:axId val="328073520"/>
      </c:barChart>
      <c:catAx>
        <c:axId val="32807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00"/>
                </a:solidFill>
              </a:defRPr>
            </a:pPr>
            <a:endParaRPr lang="en-US"/>
          </a:p>
        </c:txPr>
        <c:crossAx val="328073520"/>
        <c:crosses val="autoZero"/>
        <c:auto val="1"/>
        <c:lblAlgn val="ctr"/>
        <c:lblOffset val="100"/>
        <c:noMultiLvlLbl val="0"/>
      </c:catAx>
      <c:valAx>
        <c:axId val="32807352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00"/>
                </a:solidFill>
              </a:defRPr>
            </a:pPr>
            <a:endParaRPr lang="en-US"/>
          </a:p>
        </c:txPr>
        <c:crossAx val="328072344"/>
        <c:crosses val="autoZero"/>
        <c:crossBetween val="between"/>
        <c:majorUnit val="1.0000000000000002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Sheet1!$D$14:$D$15</c:f>
              <c:strCache>
                <c:ptCount val="2"/>
                <c:pt idx="0">
                  <c:v>Below 100% of poverty level</c:v>
                </c:pt>
                <c:pt idx="1">
                  <c:v>450% of poverty level or higher</c:v>
                </c:pt>
              </c:strCache>
            </c:strRef>
          </c:cat>
          <c:val>
            <c:numRef>
              <c:f>Sheet1!$E$14:$E$15</c:f>
              <c:numCache>
                <c:formatCode>0.0%</c:formatCode>
                <c:ptCount val="2"/>
                <c:pt idx="0">
                  <c:v>0.109</c:v>
                </c:pt>
                <c:pt idx="1">
                  <c:v>6.6000000000000003E-2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074304"/>
        <c:axId val="328074696"/>
      </c:barChart>
      <c:catAx>
        <c:axId val="32807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00"/>
                </a:solidFill>
              </a:defRPr>
            </a:pPr>
            <a:endParaRPr lang="en-US"/>
          </a:p>
        </c:txPr>
        <c:crossAx val="328074696"/>
        <c:crosses val="autoZero"/>
        <c:auto val="1"/>
        <c:lblAlgn val="ctr"/>
        <c:lblOffset val="100"/>
        <c:noMultiLvlLbl val="0"/>
      </c:catAx>
      <c:valAx>
        <c:axId val="3280746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00"/>
                </a:solidFill>
              </a:defRPr>
            </a:pPr>
            <a:endParaRPr lang="en-US"/>
          </a:p>
        </c:txPr>
        <c:crossAx val="32807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en-US" sz="2800" dirty="0">
                <a:solidFill>
                  <a:srgbClr val="FFFF00"/>
                </a:solidFill>
              </a:rPr>
              <a:t>Confirmed WRA Cases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rPr lang="en-US" sz="2800" dirty="0">
                <a:solidFill>
                  <a:srgbClr val="FFFF00"/>
                </a:solidFill>
              </a:rPr>
              <a:t>by Data Source</a:t>
            </a:r>
            <a:r>
              <a:rPr lang="en-US" sz="2800" baseline="0" dirty="0">
                <a:solidFill>
                  <a:srgbClr val="FFFF00"/>
                </a:solidFill>
              </a:rPr>
              <a:t> over Time</a:t>
            </a:r>
            <a:endParaRPr lang="en-US" sz="2800" dirty="0">
              <a:solidFill>
                <a:srgbClr val="FFFF00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mailyr_by_srce1!$B$1</c:f>
              <c:strCache>
                <c:ptCount val="1"/>
                <c:pt idx="0">
                  <c:v>DFRs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mailyr_by_srce1!$A$2:$A$20</c:f>
              <c:strCach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strCache>
            </c:strRef>
          </c:cat>
          <c:val>
            <c:numRef>
              <c:f>mailyr_by_srce1!$B$2:$B$20</c:f>
              <c:numCache>
                <c:formatCode>General</c:formatCode>
                <c:ptCount val="19"/>
                <c:pt idx="0">
                  <c:v>245</c:v>
                </c:pt>
                <c:pt idx="1">
                  <c:v>213</c:v>
                </c:pt>
                <c:pt idx="2">
                  <c:v>275</c:v>
                </c:pt>
                <c:pt idx="3">
                  <c:v>279</c:v>
                </c:pt>
                <c:pt idx="4">
                  <c:v>258</c:v>
                </c:pt>
                <c:pt idx="5">
                  <c:v>279</c:v>
                </c:pt>
                <c:pt idx="6">
                  <c:v>205</c:v>
                </c:pt>
                <c:pt idx="7">
                  <c:v>221</c:v>
                </c:pt>
                <c:pt idx="8">
                  <c:v>193</c:v>
                </c:pt>
                <c:pt idx="9">
                  <c:v>167</c:v>
                </c:pt>
                <c:pt idx="10">
                  <c:v>163</c:v>
                </c:pt>
                <c:pt idx="11">
                  <c:v>150</c:v>
                </c:pt>
                <c:pt idx="12">
                  <c:v>132</c:v>
                </c:pt>
                <c:pt idx="13">
                  <c:v>100</c:v>
                </c:pt>
                <c:pt idx="14">
                  <c:v>103</c:v>
                </c:pt>
                <c:pt idx="15">
                  <c:v>170</c:v>
                </c:pt>
                <c:pt idx="16">
                  <c:v>198</c:v>
                </c:pt>
                <c:pt idx="17">
                  <c:v>173</c:v>
                </c:pt>
                <c:pt idx="18">
                  <c:v>139</c:v>
                </c:pt>
              </c:numCache>
            </c:numRef>
          </c:val>
        </c:ser>
        <c:ser>
          <c:idx val="1"/>
          <c:order val="1"/>
          <c:tx>
            <c:strRef>
              <c:f>mailyr_by_srce1!$C$1</c:f>
              <c:strCache>
                <c:ptCount val="1"/>
                <c:pt idx="0">
                  <c:v>HMO</c:v>
                </c:pt>
              </c:strCache>
            </c:strRef>
          </c:tx>
          <c:spPr>
            <a:solidFill>
              <a:srgbClr val="E589BE"/>
            </a:solidFill>
          </c:spPr>
          <c:invertIfNegative val="0"/>
          <c:cat>
            <c:strRef>
              <c:f>mailyr_by_srce1!$A$2:$A$20</c:f>
              <c:strCach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strCache>
            </c:strRef>
          </c:cat>
          <c:val>
            <c:numRef>
              <c:f>mailyr_by_srce1!$C$2:$C$20</c:f>
              <c:numCache>
                <c:formatCode>General</c:formatCode>
                <c:ptCount val="19"/>
                <c:pt idx="4">
                  <c:v>33</c:v>
                </c:pt>
                <c:pt idx="5">
                  <c:v>54</c:v>
                </c:pt>
                <c:pt idx="6">
                  <c:v>82</c:v>
                </c:pt>
                <c:pt idx="7">
                  <c:v>89</c:v>
                </c:pt>
                <c:pt idx="8">
                  <c:v>63</c:v>
                </c:pt>
                <c:pt idx="9">
                  <c:v>37</c:v>
                </c:pt>
              </c:numCache>
            </c:numRef>
          </c:val>
        </c:ser>
        <c:ser>
          <c:idx val="2"/>
          <c:order val="2"/>
          <c:tx>
            <c:strRef>
              <c:f>mailyr_by_srce1!$D$1</c:f>
              <c:strCache>
                <c:ptCount val="1"/>
                <c:pt idx="0">
                  <c:v>Hospital Discharge</c:v>
                </c:pt>
              </c:strCache>
            </c:strRef>
          </c:tx>
          <c:spPr>
            <a:solidFill>
              <a:srgbClr val="C1FD8B"/>
            </a:solidFill>
          </c:spPr>
          <c:invertIfNegative val="0"/>
          <c:cat>
            <c:strRef>
              <c:f>mailyr_by_srce1!$A$2:$A$20</c:f>
              <c:strCach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strCache>
            </c:strRef>
          </c:cat>
          <c:val>
            <c:numRef>
              <c:f>mailyr_by_srce1!$D$2:$D$20</c:f>
              <c:numCache>
                <c:formatCode>General</c:formatCode>
                <c:ptCount val="19"/>
                <c:pt idx="10">
                  <c:v>10</c:v>
                </c:pt>
                <c:pt idx="11">
                  <c:v>7</c:v>
                </c:pt>
                <c:pt idx="13">
                  <c:v>9</c:v>
                </c:pt>
                <c:pt idx="14">
                  <c:v>6</c:v>
                </c:pt>
                <c:pt idx="15">
                  <c:v>3</c:v>
                </c:pt>
                <c:pt idx="16">
                  <c:v>7</c:v>
                </c:pt>
                <c:pt idx="17">
                  <c:v>9</c:v>
                </c:pt>
                <c:pt idx="18">
                  <c:v>10</c:v>
                </c:pt>
              </c:numCache>
            </c:numRef>
          </c:val>
        </c:ser>
        <c:ser>
          <c:idx val="3"/>
          <c:order val="3"/>
          <c:tx>
            <c:strRef>
              <c:f>mailyr_by_srce1!$E$1</c:f>
              <c:strCache>
                <c:ptCount val="1"/>
                <c:pt idx="0">
                  <c:v>WCIS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mailyr_by_srce1!$A$2:$A$20</c:f>
              <c:strCach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strCache>
            </c:strRef>
          </c:cat>
          <c:val>
            <c:numRef>
              <c:f>mailyr_by_srce1!$E$2:$E$20</c:f>
              <c:numCache>
                <c:formatCode>General</c:formatCode>
                <c:ptCount val="19"/>
                <c:pt idx="13">
                  <c:v>229</c:v>
                </c:pt>
                <c:pt idx="14">
                  <c:v>282</c:v>
                </c:pt>
                <c:pt idx="15">
                  <c:v>395</c:v>
                </c:pt>
                <c:pt idx="16">
                  <c:v>366</c:v>
                </c:pt>
                <c:pt idx="17">
                  <c:v>369</c:v>
                </c:pt>
                <c:pt idx="18">
                  <c:v>403</c:v>
                </c:pt>
              </c:numCache>
            </c:numRef>
          </c:val>
        </c:ser>
        <c:ser>
          <c:idx val="4"/>
          <c:order val="4"/>
          <c:tx>
            <c:strRef>
              <c:f>mailyr_by_srce1!$F$1</c:f>
              <c:strCache>
                <c:ptCount val="1"/>
                <c:pt idx="0">
                  <c:v>ED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mailyr_by_srce1!$A$2:$A$20</c:f>
              <c:strCache>
                <c:ptCount val="1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</c:strCache>
            </c:strRef>
          </c:cat>
          <c:val>
            <c:numRef>
              <c:f>mailyr_by_srce1!$F$2:$F$20</c:f>
              <c:numCache>
                <c:formatCode>General</c:formatCode>
                <c:ptCount val="19"/>
                <c:pt idx="12">
                  <c:v>57</c:v>
                </c:pt>
                <c:pt idx="13">
                  <c:v>64</c:v>
                </c:pt>
                <c:pt idx="14">
                  <c:v>52</c:v>
                </c:pt>
                <c:pt idx="15">
                  <c:v>55</c:v>
                </c:pt>
                <c:pt idx="16">
                  <c:v>56</c:v>
                </c:pt>
                <c:pt idx="17">
                  <c:v>90</c:v>
                </c:pt>
                <c:pt idx="18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72500280"/>
        <c:axId val="372500672"/>
      </c:barChart>
      <c:catAx>
        <c:axId val="37250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72500672"/>
        <c:crosses val="autoZero"/>
        <c:auto val="1"/>
        <c:lblAlgn val="ctr"/>
        <c:lblOffset val="100"/>
        <c:tickLblSkip val="1"/>
        <c:noMultiLvlLbl val="0"/>
      </c:catAx>
      <c:valAx>
        <c:axId val="372500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72500280"/>
        <c:crosses val="autoZero"/>
        <c:crossBetween val="between"/>
      </c:valAx>
      <c:spPr>
        <a:ln>
          <a:noFill/>
        </a:ln>
      </c:spPr>
    </c:plotArea>
    <c:legend>
      <c:legendPos val="b"/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sz="3600" dirty="0">
                <a:solidFill>
                  <a:srgbClr val="FFFF00"/>
                </a:solidFill>
              </a:rPr>
              <a:t>Case Classification by Gender</a:t>
            </a:r>
          </a:p>
        </c:rich>
      </c:tx>
      <c:layout>
        <c:manualLayout>
          <c:xMode val="edge"/>
          <c:yMode val="edge"/>
          <c:x val="0.115319165201437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by diseasecod'!$E$19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'gender by diseasecod'!$F$18:$I$18</c:f>
              <c:strCache>
                <c:ptCount val="4"/>
                <c:pt idx="0">
                  <c:v>CA New Onset</c:v>
                </c:pt>
                <c:pt idx="1">
                  <c:v>CA Work-Aggravated</c:v>
                </c:pt>
                <c:pt idx="2">
                  <c:v>SF New Onset</c:v>
                </c:pt>
                <c:pt idx="3">
                  <c:v>SF Work-Aggravated</c:v>
                </c:pt>
              </c:strCache>
            </c:strRef>
          </c:cat>
          <c:val>
            <c:numRef>
              <c:f>'gender by diseasecod'!$F$19:$I$19</c:f>
              <c:numCache>
                <c:formatCode>0%</c:formatCode>
                <c:ptCount val="4"/>
                <c:pt idx="0">
                  <c:v>0.59093619558735833</c:v>
                </c:pt>
                <c:pt idx="1">
                  <c:v>0.75686813186813184</c:v>
                </c:pt>
                <c:pt idx="2">
                  <c:v>0.59</c:v>
                </c:pt>
                <c:pt idx="3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'gender by diseasecod'!$E$20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'gender by diseasecod'!$F$18:$I$18</c:f>
              <c:strCache>
                <c:ptCount val="4"/>
                <c:pt idx="0">
                  <c:v>CA New Onset</c:v>
                </c:pt>
                <c:pt idx="1">
                  <c:v>CA Work-Aggravated</c:v>
                </c:pt>
                <c:pt idx="2">
                  <c:v>SF New Onset</c:v>
                </c:pt>
                <c:pt idx="3">
                  <c:v>SF Work-Aggravated</c:v>
                </c:pt>
              </c:strCache>
            </c:strRef>
          </c:cat>
          <c:val>
            <c:numRef>
              <c:f>'gender by diseasecod'!$F$20:$I$20</c:f>
              <c:numCache>
                <c:formatCode>0%</c:formatCode>
                <c:ptCount val="4"/>
                <c:pt idx="0">
                  <c:v>0.40906380441264162</c:v>
                </c:pt>
                <c:pt idx="1">
                  <c:v>0.24313186813186813</c:v>
                </c:pt>
                <c:pt idx="2">
                  <c:v>0.41</c:v>
                </c:pt>
                <c:pt idx="3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72501456"/>
        <c:axId val="372501848"/>
      </c:barChart>
      <c:catAx>
        <c:axId val="37250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en-US"/>
          </a:p>
        </c:txPr>
        <c:crossAx val="372501848"/>
        <c:crosses val="autoZero"/>
        <c:auto val="1"/>
        <c:lblAlgn val="ctr"/>
        <c:lblOffset val="100"/>
        <c:noMultiLvlLbl val="0"/>
      </c:catAx>
      <c:valAx>
        <c:axId val="3725018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72501456"/>
        <c:crosses val="autoZero"/>
        <c:crossBetween val="between"/>
      </c:valAx>
      <c:spPr>
        <a:ln>
          <a:noFill/>
        </a:ln>
      </c:spPr>
    </c:plotArea>
    <c:legend>
      <c:legendPos val="r"/>
      <c:overlay val="0"/>
      <c:txPr>
        <a:bodyPr/>
        <a:lstStyle/>
        <a:p>
          <a:pPr>
            <a:defRPr sz="1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Confirmed Cases by Classification*</a:t>
            </a:r>
          </a:p>
        </c:rich>
      </c:tx>
      <c:layout>
        <c:manualLayout>
          <c:xMode val="edge"/>
          <c:yMode val="edge"/>
          <c:x val="0.16451909176588977"/>
          <c:y val="4.073319755600814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50696341528736"/>
          <c:y val="0.24281142741772663"/>
          <c:w val="0.71656551503762167"/>
          <c:h val="0.6384673198945854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7.1735783027121608E-2"/>
                  <c:y val="-2.552967337416156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16327646544182E-2"/>
                  <c:y val="5.641951006124234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502624671916009E-2"/>
                  <c:y val="-2.70293817439486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671478565179353E-2"/>
                  <c:y val="5.19725138524351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'case class'!$C$12:$F$12</c:f>
              <c:strCache>
                <c:ptCount val="4"/>
                <c:pt idx="0">
                  <c:v>RADS</c:v>
                </c:pt>
                <c:pt idx="1">
                  <c:v>Sensitizer</c:v>
                </c:pt>
                <c:pt idx="2">
                  <c:v>Irritant</c:v>
                </c:pt>
                <c:pt idx="3">
                  <c:v>Work-Aggravated</c:v>
                </c:pt>
              </c:strCache>
            </c:strRef>
          </c:cat>
          <c:val>
            <c:numRef>
              <c:f>'case class'!$C$13:$F$13</c:f>
              <c:numCache>
                <c:formatCode>0%</c:formatCode>
                <c:ptCount val="4"/>
                <c:pt idx="0">
                  <c:v>8.2049564634963157E-2</c:v>
                </c:pt>
                <c:pt idx="1">
                  <c:v>8.4393837910247821E-2</c:v>
                </c:pt>
                <c:pt idx="2">
                  <c:v>0.37206965840589418</c:v>
                </c:pt>
                <c:pt idx="3">
                  <c:v>0.46148693904889482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0.34615</cdr:y>
    </cdr:from>
    <cdr:to>
      <cdr:x>0.18421</cdr:x>
      <cdr:y>0.46119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81000" y="2057400"/>
          <a:ext cx="1459828" cy="683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bg1"/>
              </a:solidFill>
            </a:rPr>
            <a:t>Work-Aggravated</a:t>
          </a:r>
        </a:p>
      </cdr:txBody>
    </cdr:sp>
  </cdr:relSizeAnchor>
  <cdr:relSizeAnchor xmlns:cdr="http://schemas.openxmlformats.org/drawingml/2006/chartDrawing">
    <cdr:from>
      <cdr:x>0.47059</cdr:x>
      <cdr:y>0.16667</cdr:y>
    </cdr:from>
    <cdr:to>
      <cdr:x>0.62283</cdr:x>
      <cdr:y>0.22049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57600" y="990600"/>
          <a:ext cx="1183270" cy="319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bg1"/>
              </a:solidFill>
            </a:rPr>
            <a:t>RADS</a:t>
          </a:r>
        </a:p>
      </cdr:txBody>
    </cdr:sp>
  </cdr:relSizeAnchor>
  <cdr:relSizeAnchor xmlns:cdr="http://schemas.openxmlformats.org/drawingml/2006/chartDrawing">
    <cdr:from>
      <cdr:x>0.71429</cdr:x>
      <cdr:y>0.25641</cdr:y>
    </cdr:from>
    <cdr:to>
      <cdr:x>0.86891</cdr:x>
      <cdr:y>0.31096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34000" y="1524000"/>
          <a:ext cx="1154640" cy="324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bg1"/>
              </a:solidFill>
            </a:rPr>
            <a:t>Sensitizer</a:t>
          </a:r>
        </a:p>
      </cdr:txBody>
    </cdr:sp>
  </cdr:relSizeAnchor>
  <cdr:relSizeAnchor xmlns:cdr="http://schemas.openxmlformats.org/drawingml/2006/chartDrawing">
    <cdr:from>
      <cdr:x>0.81633</cdr:x>
      <cdr:y>0.61538</cdr:y>
    </cdr:from>
    <cdr:to>
      <cdr:x>0.97667</cdr:x>
      <cdr:y>0.67018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96000" y="3657600"/>
          <a:ext cx="1197355" cy="325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>
              <a:solidFill>
                <a:schemeClr val="bg1"/>
              </a:solidFill>
            </a:rPr>
            <a:t>Irritant</a:t>
          </a:r>
        </a:p>
      </cdr:txBody>
    </cdr:sp>
  </cdr:relSizeAnchor>
  <cdr:relSizeAnchor xmlns:cdr="http://schemas.openxmlformats.org/drawingml/2006/chartDrawing">
    <cdr:from>
      <cdr:x>0</cdr:x>
      <cdr:y>0.88462</cdr:y>
    </cdr:from>
    <cdr:to>
      <cdr:x>0.99038</cdr:x>
      <cdr:y>0.98718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5257800"/>
          <a:ext cx="7848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* 55%</a:t>
          </a:r>
          <a:r>
            <a:rPr lang="en-US" sz="1600" b="1" baseline="0" dirty="0">
              <a:solidFill>
                <a:schemeClr val="bg1"/>
              </a:solidFill>
            </a:rPr>
            <a:t> of confirmed cases lacked information to distinguish </a:t>
          </a:r>
          <a:r>
            <a:rPr lang="en-US" sz="1600" b="1" baseline="0" dirty="0" smtClean="0">
              <a:solidFill>
                <a:schemeClr val="bg1"/>
              </a:solidFill>
            </a:rPr>
            <a:t>new onset </a:t>
          </a:r>
          <a:r>
            <a:rPr lang="en-US" sz="1600" b="1" baseline="0" dirty="0" err="1" smtClean="0">
              <a:solidFill>
                <a:schemeClr val="bg1"/>
              </a:solidFill>
            </a:rPr>
            <a:t>vs</a:t>
          </a:r>
          <a:r>
            <a:rPr lang="en-US" sz="1600" b="1" baseline="0" dirty="0" smtClean="0">
              <a:solidFill>
                <a:schemeClr val="bg1"/>
              </a:solidFill>
            </a:rPr>
            <a:t> work-aggravated</a:t>
          </a:r>
          <a:endParaRPr lang="en-US" sz="16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F35087A-8773-49B2-AB3C-72FF36D872E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9456F5F-F97C-48FB-A009-23A886D01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0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B79B61F-09D7-4395-B65B-0C888F06981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268861"/>
            <a:ext cx="7437119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B1DFE02-D479-4F32-8A8A-B6C41AACA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5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8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9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2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14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97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8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1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27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35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6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81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99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6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8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0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43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2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98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6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8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5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1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4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6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60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0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2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47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3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2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FE02-D479-4F32-8A8A-B6C41AACA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9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1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2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0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3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1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96000">
              <a:srgbClr val="181CC7"/>
            </a:gs>
            <a:gs pos="100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21278-A6F5-4538-AC5A-DE1C08135E6C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A4FBB-C568-48DE-B4A7-F625D36A2B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295400"/>
            <a:ext cx="8229600" cy="45719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rgbClr val="181CC7"/>
              </a:gs>
              <a:gs pos="100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WRA Logo4-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6328402"/>
            <a:ext cx="2257425" cy="51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H:\Word docs\Administration\logo_CDPH_v[1].1_color copy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" y="6300912"/>
            <a:ext cx="678180" cy="5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FFF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jaci.2010.10.0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Flatter\AppData\Local\Microsoft\Windows\Temporary Internet Files\Content.IE5\2WXILW71\603px-Magnifying_glass_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828800"/>
            <a:ext cx="3419269" cy="339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Work-related Asthma: </a:t>
            </a:r>
            <a:br>
              <a:rPr lang="en-US" dirty="0" smtClean="0"/>
            </a:br>
            <a:r>
              <a:rPr lang="en-US" sz="4000" dirty="0" smtClean="0"/>
              <a:t>The more you look the more you find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28147"/>
            <a:ext cx="4267200" cy="897303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rgbClr val="FFFF99"/>
                </a:solidFill>
              </a:rPr>
              <a:t>Jennifer Flattery, M.P.H.</a:t>
            </a:r>
          </a:p>
          <a:p>
            <a:pPr algn="l">
              <a:spcBef>
                <a:spcPts val="0"/>
              </a:spcBef>
            </a:pPr>
            <a:r>
              <a:rPr lang="en-US" sz="2400" dirty="0" smtClean="0">
                <a:solidFill>
                  <a:srgbClr val="FFFF99"/>
                </a:solidFill>
              </a:rPr>
              <a:t>Research Scientist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8857" y="2338731"/>
            <a:ext cx="19082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823B"/>
                </a:solidFill>
              </a:rPr>
              <a:t>Work</a:t>
            </a:r>
            <a:endParaRPr lang="en-US" sz="6000" b="1" dirty="0">
              <a:solidFill>
                <a:srgbClr val="00823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218" y="5325450"/>
            <a:ext cx="2968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Jennifer.flattery@cdph.ca.gov</a:t>
            </a:r>
          </a:p>
          <a:p>
            <a:r>
              <a:rPr lang="en-US" dirty="0" smtClean="0">
                <a:solidFill>
                  <a:srgbClr val="FFFF99"/>
                </a:solidFill>
              </a:rPr>
              <a:t>510-620-5765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1246" y="2615729"/>
            <a:ext cx="218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26D"/>
                </a:solidFill>
              </a:rPr>
              <a:t>-related Asthma</a:t>
            </a:r>
            <a:endParaRPr lang="en-US" sz="2400" dirty="0">
              <a:solidFill>
                <a:srgbClr val="00F2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Management for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Children </a:t>
            </a:r>
            <a:r>
              <a:rPr lang="en-US" dirty="0" smtClean="0"/>
              <a:t>more </a:t>
            </a:r>
            <a:r>
              <a:rPr lang="en-US" dirty="0"/>
              <a:t>likely than adults to learn how to manage </a:t>
            </a:r>
            <a:r>
              <a:rPr lang="en-US" dirty="0" smtClean="0"/>
              <a:t>asthma</a:t>
            </a:r>
            <a:r>
              <a:rPr lang="en-US" dirty="0"/>
              <a:t>.</a:t>
            </a:r>
          </a:p>
          <a:p>
            <a:r>
              <a:rPr lang="en-US" dirty="0" smtClean="0"/>
              <a:t>&lt;1 </a:t>
            </a:r>
            <a:r>
              <a:rPr lang="en-US" dirty="0"/>
              <a:t>in 2 children get an asthma action plan.</a:t>
            </a:r>
          </a:p>
          <a:p>
            <a:r>
              <a:rPr lang="en-US" dirty="0" smtClean="0"/>
              <a:t>&lt;1 </a:t>
            </a:r>
            <a:r>
              <a:rPr lang="en-US" dirty="0"/>
              <a:t>in 3 adults get an asthma action plan.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6019800"/>
            <a:ext cx="421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BRFSS Asthma </a:t>
            </a:r>
            <a:r>
              <a:rPr lang="en-US" dirty="0">
                <a:solidFill>
                  <a:srgbClr val="FFFF99"/>
                </a:solidFill>
              </a:rPr>
              <a:t>Call-back Survey 2006-2010;</a:t>
            </a:r>
          </a:p>
        </p:txBody>
      </p:sp>
    </p:spTree>
    <p:extLst>
      <p:ext uri="{BB962C8B-B14F-4D97-AF65-F5344CB8AC3E}">
        <p14:creationId xmlns:p14="http://schemas.microsoft.com/office/powerpoint/2010/main" val="38656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Disparities – </a:t>
            </a:r>
            <a:br>
              <a:rPr lang="en-US" dirty="0" smtClean="0"/>
            </a:br>
            <a:r>
              <a:rPr lang="en-US" dirty="0" smtClean="0"/>
              <a:t>Adult Current Asthma Prevalence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635686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NHIS 2013</a:t>
            </a:r>
            <a:endParaRPr lang="en-US" dirty="0">
              <a:solidFill>
                <a:srgbClr val="FFFF99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24047"/>
              </p:ext>
            </p:extLst>
          </p:nvPr>
        </p:nvGraphicFramePr>
        <p:xfrm>
          <a:off x="4495800" y="1676400"/>
          <a:ext cx="4782367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491437"/>
              </p:ext>
            </p:extLst>
          </p:nvPr>
        </p:nvGraphicFramePr>
        <p:xfrm>
          <a:off x="123840" y="1728384"/>
          <a:ext cx="4448159" cy="291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0174" y="4648199"/>
            <a:ext cx="4154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Lower income adults</a:t>
            </a:r>
          </a:p>
          <a:p>
            <a:r>
              <a:rPr lang="en-US" sz="2400" dirty="0">
                <a:solidFill>
                  <a:srgbClr val="FFFF99"/>
                </a:solidFill>
              </a:rPr>
              <a:t>h</a:t>
            </a:r>
            <a:r>
              <a:rPr lang="en-US" sz="2400" dirty="0" smtClean="0">
                <a:solidFill>
                  <a:srgbClr val="FFFF99"/>
                </a:solidFill>
              </a:rPr>
              <a:t>ave higher asthma prevalence.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9465" y="4648200"/>
            <a:ext cx="4154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Adults with less education</a:t>
            </a:r>
          </a:p>
          <a:p>
            <a:r>
              <a:rPr lang="en-US" sz="2400" dirty="0">
                <a:solidFill>
                  <a:srgbClr val="FFFF99"/>
                </a:solidFill>
              </a:rPr>
              <a:t>h</a:t>
            </a:r>
            <a:r>
              <a:rPr lang="en-US" sz="2400" dirty="0" smtClean="0">
                <a:solidFill>
                  <a:srgbClr val="FFFF99"/>
                </a:solidFill>
              </a:rPr>
              <a:t>ave higher asthma prevalence.</a:t>
            </a:r>
            <a:endParaRPr lang="en-US" sz="2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Adults are also </a:t>
            </a:r>
            <a:r>
              <a:rPr lang="en-US" dirty="0"/>
              <a:t>W</a:t>
            </a:r>
            <a:r>
              <a:rPr lang="en-US" dirty="0" smtClean="0"/>
              <a:t>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7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Same adults at high </a:t>
            </a:r>
            <a:r>
              <a:rPr lang="en-US" dirty="0"/>
              <a:t>risk </a:t>
            </a:r>
            <a:r>
              <a:rPr lang="en-US" dirty="0" smtClean="0"/>
              <a:t>for asthma are </a:t>
            </a:r>
            <a:r>
              <a:rPr lang="en-US" dirty="0"/>
              <a:t>also often </a:t>
            </a:r>
            <a:r>
              <a:rPr lang="en-US" dirty="0" smtClean="0"/>
              <a:t>in high risk jobs</a:t>
            </a:r>
          </a:p>
          <a:p>
            <a:pPr lvl="1"/>
            <a:r>
              <a:rPr lang="en-US" dirty="0" smtClean="0"/>
              <a:t>At least half of waking hours at work</a:t>
            </a:r>
          </a:p>
          <a:p>
            <a:pPr lvl="1"/>
            <a:r>
              <a:rPr lang="en-US" dirty="0" smtClean="0"/>
              <a:t>Workplace </a:t>
            </a:r>
            <a:r>
              <a:rPr lang="en-US" dirty="0"/>
              <a:t>exposures </a:t>
            </a:r>
            <a:r>
              <a:rPr lang="en-US" dirty="0" smtClean="0"/>
              <a:t>as important as household exposures, often more </a:t>
            </a:r>
            <a:r>
              <a:rPr lang="en-US" dirty="0"/>
              <a:t>preventable</a:t>
            </a:r>
          </a:p>
          <a:p>
            <a:pPr lvl="1"/>
            <a:r>
              <a:rPr lang="en-US" dirty="0"/>
              <a:t>Not just ‘dirty industry’ jobs that are high risk for </a:t>
            </a:r>
            <a:r>
              <a:rPr lang="en-US" dirty="0" smtClean="0"/>
              <a:t>WRA</a:t>
            </a:r>
          </a:p>
          <a:p>
            <a:r>
              <a:rPr lang="en-US" dirty="0" smtClean="0"/>
              <a:t>Seen </a:t>
            </a:r>
            <a:r>
              <a:rPr lang="en-US" dirty="0"/>
              <a:t>in primary care, family practice, ER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20" y="5011737"/>
            <a:ext cx="1372527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41042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5029200"/>
            <a:ext cx="297982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93105"/>
            <a:ext cx="1605277" cy="187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5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Report – high </a:t>
            </a:r>
            <a:r>
              <a:rPr lang="en-US" dirty="0"/>
              <a:t>s</a:t>
            </a:r>
            <a:r>
              <a:rPr lang="en-US" dirty="0" smtClean="0"/>
              <a:t>chool </a:t>
            </a:r>
            <a:r>
              <a:rPr lang="en-US" dirty="0"/>
              <a:t>c</a:t>
            </a:r>
            <a:r>
              <a:rPr lang="en-US" dirty="0" smtClean="0"/>
              <a:t>ustodian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4953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900" dirty="0" smtClean="0"/>
              <a:t>41 </a:t>
            </a:r>
            <a:r>
              <a:rPr lang="en-US" sz="2900" dirty="0"/>
              <a:t>year old </a:t>
            </a:r>
            <a:r>
              <a:rPr lang="en-US" sz="2900" dirty="0" smtClean="0"/>
              <a:t>custodian, worked </a:t>
            </a:r>
            <a:r>
              <a:rPr lang="en-US" sz="2900" dirty="0"/>
              <a:t>at a public high school for </a:t>
            </a:r>
            <a:r>
              <a:rPr lang="en-US" sz="2900" dirty="0" smtClean="0"/>
              <a:t>4 years, no asthma </a:t>
            </a:r>
            <a:r>
              <a:rPr lang="en-US" sz="2900" dirty="0" err="1" smtClean="0"/>
              <a:t>hx</a:t>
            </a:r>
            <a:r>
              <a:rPr lang="en-US" sz="2900" dirty="0" smtClean="0"/>
              <a:t> </a:t>
            </a:r>
          </a:p>
          <a:p>
            <a:r>
              <a:rPr lang="en-US" sz="2900" dirty="0" smtClean="0"/>
              <a:t>Cleaned small </a:t>
            </a:r>
            <a:r>
              <a:rPr lang="en-US" sz="2900" dirty="0"/>
              <a:t>bathroom, </a:t>
            </a:r>
            <a:r>
              <a:rPr lang="en-US" sz="2900" dirty="0" smtClean="0"/>
              <a:t>graffiti removal</a:t>
            </a:r>
          </a:p>
          <a:p>
            <a:r>
              <a:rPr lang="en-US" sz="2900" dirty="0" smtClean="0"/>
              <a:t>No </a:t>
            </a:r>
            <a:r>
              <a:rPr lang="en-US" sz="2900" dirty="0"/>
              <a:t>safety </a:t>
            </a:r>
            <a:r>
              <a:rPr lang="en-US" sz="2900" dirty="0" smtClean="0"/>
              <a:t>training </a:t>
            </a:r>
          </a:p>
          <a:p>
            <a:r>
              <a:rPr lang="en-US" sz="2900" dirty="0" smtClean="0"/>
              <a:t>Developed </a:t>
            </a:r>
            <a:r>
              <a:rPr lang="en-US" sz="2900" dirty="0"/>
              <a:t>difficulty breathing and </a:t>
            </a:r>
            <a:r>
              <a:rPr lang="en-US" sz="2900" dirty="0" smtClean="0"/>
              <a:t>coughing, &gt; 12 ER visits, </a:t>
            </a:r>
            <a:r>
              <a:rPr lang="en-US" sz="2900" dirty="0" err="1" smtClean="0"/>
              <a:t>dx’d</a:t>
            </a:r>
            <a:r>
              <a:rPr lang="en-US" sz="2900" dirty="0" smtClean="0"/>
              <a:t> with bronchitis </a:t>
            </a:r>
          </a:p>
          <a:p>
            <a:r>
              <a:rPr lang="en-US" sz="2900" dirty="0" smtClean="0"/>
              <a:t>Symptoms improved when out</a:t>
            </a:r>
          </a:p>
          <a:p>
            <a:r>
              <a:rPr lang="en-US" sz="2900" dirty="0" smtClean="0"/>
              <a:t>Transferred </a:t>
            </a:r>
            <a:r>
              <a:rPr lang="en-US" sz="2900" dirty="0"/>
              <a:t>to </a:t>
            </a:r>
            <a:r>
              <a:rPr lang="en-US" sz="2900" dirty="0" smtClean="0"/>
              <a:t>elementary </a:t>
            </a:r>
            <a:r>
              <a:rPr lang="en-US" sz="2900" dirty="0"/>
              <a:t>school </a:t>
            </a:r>
            <a:endParaRPr lang="en-US" sz="29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895600" cy="436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Clinicians </a:t>
            </a:r>
            <a:r>
              <a:rPr lang="en-US" dirty="0"/>
              <a:t>d</a:t>
            </a:r>
            <a:r>
              <a:rPr lang="en-US" dirty="0" smtClean="0"/>
              <a:t>on’t ask about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78382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/>
              <a:t>Milton (1998</a:t>
            </a:r>
            <a:r>
              <a:rPr lang="en-US" dirty="0" smtClean="0"/>
              <a:t>), </a:t>
            </a:r>
            <a:r>
              <a:rPr lang="en-US" dirty="0" err="1"/>
              <a:t>Sama</a:t>
            </a:r>
            <a:r>
              <a:rPr lang="en-US" dirty="0"/>
              <a:t> (2003</a:t>
            </a:r>
            <a:r>
              <a:rPr lang="en-US" dirty="0" smtClean="0"/>
              <a:t>), </a:t>
            </a:r>
            <a:r>
              <a:rPr lang="en-US" dirty="0"/>
              <a:t>Walters (2012)</a:t>
            </a:r>
            <a:r>
              <a:rPr lang="en-US" dirty="0" smtClean="0"/>
              <a:t> </a:t>
            </a:r>
            <a:r>
              <a:rPr lang="en-US" dirty="0"/>
              <a:t>– O</a:t>
            </a:r>
            <a:r>
              <a:rPr lang="en-US" dirty="0" smtClean="0"/>
              <a:t>nly 2-19% </a:t>
            </a:r>
            <a:r>
              <a:rPr lang="en-US" dirty="0"/>
              <a:t>of </a:t>
            </a:r>
            <a:r>
              <a:rPr lang="en-US" dirty="0" smtClean="0"/>
              <a:t>charts documented occupation or work exposures, even for WRA cases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2736274" cy="191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7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discussion about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/>
              <a:t>Mazurek (2014) – O</a:t>
            </a:r>
            <a:r>
              <a:rPr lang="en-US" dirty="0" smtClean="0"/>
              <a:t>f employed </a:t>
            </a:r>
            <a:r>
              <a:rPr lang="en-US" dirty="0"/>
              <a:t>adults with asthma, </a:t>
            </a:r>
            <a:r>
              <a:rPr lang="en-US" dirty="0" smtClean="0"/>
              <a:t>46% had </a:t>
            </a:r>
            <a:r>
              <a:rPr lang="en-US" dirty="0"/>
              <a:t>asthma that was </a:t>
            </a:r>
            <a:r>
              <a:rPr lang="en-US" dirty="0" smtClean="0"/>
              <a:t>reportedly work-related, </a:t>
            </a:r>
            <a:r>
              <a:rPr lang="en-US" dirty="0"/>
              <a:t>but only </a:t>
            </a:r>
            <a:r>
              <a:rPr lang="en-US" dirty="0" smtClean="0"/>
              <a:t>15% discussed </a:t>
            </a:r>
            <a:r>
              <a:rPr lang="en-US" dirty="0"/>
              <a:t>work </a:t>
            </a:r>
            <a:r>
              <a:rPr lang="en-US" dirty="0" smtClean="0"/>
              <a:t>factors with </a:t>
            </a:r>
            <a:r>
              <a:rPr lang="en-US" dirty="0"/>
              <a:t>their </a:t>
            </a:r>
            <a:r>
              <a:rPr lang="en-US" dirty="0" smtClean="0"/>
              <a:t>health care provider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6236732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66"/>
                </a:solidFill>
              </a:rPr>
              <a:t>BRFSS ACBS 2006 </a:t>
            </a:r>
            <a:r>
              <a:rPr lang="en-US" dirty="0">
                <a:solidFill>
                  <a:srgbClr val="FFFF66"/>
                </a:solidFill>
              </a:rPr>
              <a:t>to </a:t>
            </a:r>
            <a:r>
              <a:rPr lang="en-US" dirty="0" smtClean="0">
                <a:solidFill>
                  <a:srgbClr val="FFFF66"/>
                </a:solidFill>
              </a:rPr>
              <a:t>2010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opportunity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commonly part of clinician-patient dialogue, yet may represent an important opportunity for prevention in adult asthma</a:t>
            </a:r>
          </a:p>
          <a:p>
            <a:r>
              <a:rPr lang="en-US" dirty="0" smtClean="0"/>
              <a:t>The longer the time from symptoms to diagnosis, the poorer the outcome (</a:t>
            </a:r>
            <a:r>
              <a:rPr lang="en-US" dirty="0" err="1" smtClean="0"/>
              <a:t>Holness</a:t>
            </a:r>
            <a:r>
              <a:rPr lang="en-US" dirty="0" smtClean="0"/>
              <a:t>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Report - carpenter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51054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37 </a:t>
            </a:r>
            <a:r>
              <a:rPr lang="en-US" sz="3800" dirty="0"/>
              <a:t>year old </a:t>
            </a:r>
            <a:r>
              <a:rPr lang="en-US" sz="3800" dirty="0" smtClean="0"/>
              <a:t>carpenter</a:t>
            </a:r>
            <a:r>
              <a:rPr lang="en-US" sz="3800" dirty="0"/>
              <a:t>, </a:t>
            </a:r>
            <a:r>
              <a:rPr lang="en-US" sz="3800" dirty="0" smtClean="0"/>
              <a:t>built </a:t>
            </a:r>
            <a:r>
              <a:rPr lang="en-US" sz="3800" dirty="0"/>
              <a:t>houses and buildings</a:t>
            </a:r>
            <a:r>
              <a:rPr lang="en-US" sz="3800" dirty="0" smtClean="0"/>
              <a:t>. No asthma </a:t>
            </a:r>
            <a:r>
              <a:rPr lang="en-US" sz="3800" dirty="0" err="1" smtClean="0"/>
              <a:t>hx</a:t>
            </a:r>
            <a:endParaRPr lang="en-US" sz="3800" dirty="0" smtClean="0"/>
          </a:p>
          <a:p>
            <a:r>
              <a:rPr lang="en-US" sz="3800" dirty="0" smtClean="0"/>
              <a:t>Original doctor visit for nail gun injury. </a:t>
            </a:r>
            <a:r>
              <a:rPr lang="en-US" sz="3800" dirty="0"/>
              <a:t>D</a:t>
            </a:r>
            <a:r>
              <a:rPr lang="en-US" sz="3800" dirty="0" smtClean="0"/>
              <a:t>octor heard wheezing, asked about work. Only used painter’s </a:t>
            </a:r>
            <a:r>
              <a:rPr lang="en-US" sz="3800" dirty="0"/>
              <a:t>dust </a:t>
            </a:r>
            <a:r>
              <a:rPr lang="en-US" sz="3800" dirty="0" smtClean="0"/>
              <a:t>mask, bought on </a:t>
            </a:r>
            <a:r>
              <a:rPr lang="en-US" sz="3800" dirty="0"/>
              <a:t>his </a:t>
            </a:r>
            <a:r>
              <a:rPr lang="en-US" sz="3800" dirty="0" smtClean="0"/>
              <a:t>own </a:t>
            </a:r>
          </a:p>
          <a:p>
            <a:r>
              <a:rPr lang="en-US" sz="3800" dirty="0" smtClean="0"/>
              <a:t>Wood dust in </a:t>
            </a:r>
            <a:r>
              <a:rPr lang="en-US" sz="3800" dirty="0"/>
              <a:t>air at </a:t>
            </a:r>
            <a:r>
              <a:rPr lang="en-US" sz="3800" dirty="0" smtClean="0"/>
              <a:t>work, couldn’t breathe </a:t>
            </a:r>
          </a:p>
          <a:p>
            <a:r>
              <a:rPr lang="en-US" sz="3800" dirty="0" err="1" smtClean="0"/>
              <a:t>Dx’d</a:t>
            </a:r>
            <a:r>
              <a:rPr lang="en-US" sz="3800" dirty="0" smtClean="0"/>
              <a:t> with </a:t>
            </a:r>
            <a:r>
              <a:rPr lang="en-US" sz="3800" dirty="0"/>
              <a:t>asthma, </a:t>
            </a:r>
            <a:r>
              <a:rPr lang="en-US" sz="3800" dirty="0" smtClean="0"/>
              <a:t>reported 5/20 co-workers had similar breathing problems. Changes at work</a:t>
            </a:r>
          </a:p>
          <a:p>
            <a:endParaRPr lang="en-US" sz="38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6" y="2286000"/>
            <a:ext cx="3525425" cy="2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 of Work-related Asthma (WRA)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 professional’s diagnosis of asthma AND temporal relationship between symptoms and work exposures</a:t>
            </a:r>
          </a:p>
          <a:p>
            <a:r>
              <a:rPr lang="en-US" dirty="0" smtClean="0"/>
              <a:t>New onset and work-aggravated</a:t>
            </a:r>
          </a:p>
          <a:p>
            <a:r>
              <a:rPr lang="en-US" dirty="0" smtClean="0"/>
              <a:t>Many examples of mild intermittent asthma that is now severe and constant due to work exposures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report – </a:t>
            </a:r>
            <a:r>
              <a:rPr lang="en-US" dirty="0" smtClean="0"/>
              <a:t>teacher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54 </a:t>
            </a:r>
            <a:r>
              <a:rPr lang="en-US" dirty="0"/>
              <a:t>year old </a:t>
            </a:r>
            <a:r>
              <a:rPr lang="en-US" dirty="0" smtClean="0"/>
              <a:t>special </a:t>
            </a:r>
            <a:r>
              <a:rPr lang="en-US" dirty="0" err="1" smtClean="0"/>
              <a:t>ed</a:t>
            </a:r>
            <a:r>
              <a:rPr lang="en-US" dirty="0" smtClean="0"/>
              <a:t> teacher, long </a:t>
            </a:r>
            <a:r>
              <a:rPr lang="en-US" dirty="0" err="1" smtClean="0"/>
              <a:t>hx</a:t>
            </a:r>
            <a:r>
              <a:rPr lang="en-US" dirty="0" smtClean="0"/>
              <a:t> of mild asthma </a:t>
            </a:r>
          </a:p>
          <a:p>
            <a:r>
              <a:rPr lang="en-US" dirty="0" smtClean="0"/>
              <a:t>Returned from spring break, carpets cleaned, lingering strong chemical </a:t>
            </a:r>
            <a:r>
              <a:rPr lang="en-US" dirty="0"/>
              <a:t>odor</a:t>
            </a:r>
            <a:r>
              <a:rPr lang="en-US" dirty="0" smtClean="0"/>
              <a:t>, immediate breathing problems</a:t>
            </a:r>
          </a:p>
          <a:p>
            <a:r>
              <a:rPr lang="en-US" dirty="0" smtClean="0"/>
              <a:t>Left work, out x 1 week</a:t>
            </a:r>
          </a:p>
          <a:p>
            <a:r>
              <a:rPr lang="en-US" dirty="0" smtClean="0"/>
              <a:t>2 years later, still many meds and reacts to many triggers daily</a:t>
            </a:r>
          </a:p>
          <a:p>
            <a:r>
              <a:rPr lang="en-US" dirty="0" smtClean="0"/>
              <a:t>Now carpets cleaned with water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110038" cy="34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0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Work-related Asthma Prevention Program (WRAPP)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4525963"/>
          </a:xfrm>
        </p:spPr>
        <p:txBody>
          <a:bodyPr/>
          <a:lstStyle/>
          <a:p>
            <a:r>
              <a:rPr lang="en-US" dirty="0" smtClean="0"/>
              <a:t>Robert Harrison, Principal Investigator</a:t>
            </a:r>
          </a:p>
          <a:p>
            <a:r>
              <a:rPr lang="en-US" dirty="0" smtClean="0"/>
              <a:t>Justine Weinberg, Industrial Hygienist</a:t>
            </a:r>
          </a:p>
          <a:p>
            <a:r>
              <a:rPr lang="en-US" dirty="0" smtClean="0"/>
              <a:t>Debbie Shrem, Health Educator</a:t>
            </a:r>
          </a:p>
          <a:p>
            <a:r>
              <a:rPr lang="en-US" dirty="0" smtClean="0"/>
              <a:t>Carolina Espineli, Research Assistant</a:t>
            </a:r>
          </a:p>
          <a:p>
            <a:r>
              <a:rPr lang="en-US" dirty="0" smtClean="0"/>
              <a:t>Eleana Martysh, Research Assistant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6903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99"/>
                </a:solidFill>
              </a:rPr>
              <a:t>Within the Occupational Health Branch, </a:t>
            </a:r>
          </a:p>
          <a:p>
            <a:r>
              <a:rPr lang="en-US" sz="3200" dirty="0" smtClean="0">
                <a:solidFill>
                  <a:srgbClr val="FFFF99"/>
                </a:solidFill>
              </a:rPr>
              <a:t>California Department of Public Health</a:t>
            </a:r>
            <a:endParaRPr lang="en-US" sz="32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data on WRA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Population-based survey data show an estimated 1,210,487 adults &gt;=18 </a:t>
            </a:r>
            <a:r>
              <a:rPr lang="en-US" dirty="0" err="1" smtClean="0"/>
              <a:t>yrs</a:t>
            </a:r>
            <a:r>
              <a:rPr lang="en-US" dirty="0" smtClean="0"/>
              <a:t> have asthma that has been caused or made worse by work </a:t>
            </a:r>
          </a:p>
          <a:p>
            <a:r>
              <a:rPr lang="en-US" dirty="0" smtClean="0"/>
              <a:t>This represents nearly half of all adults with current asthma</a:t>
            </a:r>
          </a:p>
          <a:p>
            <a:r>
              <a:rPr lang="en-US" dirty="0" smtClean="0"/>
              <a:t>WRA is not rare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6292334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2012 BRFSS ACBS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4 sources, use interviews and med recs to characterize risk factors, identify prevent strategies</a:t>
            </a:r>
          </a:p>
          <a:p>
            <a:r>
              <a:rPr lang="en-US" dirty="0" smtClean="0"/>
              <a:t>Doesn’t capture everybody</a:t>
            </a:r>
          </a:p>
          <a:p>
            <a:r>
              <a:rPr lang="en-US" dirty="0" smtClean="0"/>
              <a:t>Much more detail than population surveys</a:t>
            </a:r>
          </a:p>
          <a:p>
            <a:r>
              <a:rPr lang="en-US" dirty="0" smtClean="0"/>
              <a:t>Risk factors – who’s getting it and how</a:t>
            </a:r>
          </a:p>
          <a:p>
            <a:r>
              <a:rPr lang="en-US" dirty="0" smtClean="0"/>
              <a:t>Rates can be calculated</a:t>
            </a:r>
          </a:p>
          <a:p>
            <a:r>
              <a:rPr lang="en-US" dirty="0" smtClean="0"/>
              <a:t>Case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445227"/>
              </p:ext>
            </p:extLst>
          </p:nvPr>
        </p:nvGraphicFramePr>
        <p:xfrm>
          <a:off x="457200" y="228600"/>
          <a:ext cx="80772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6477000"/>
            <a:ext cx="4124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99"/>
                </a:solidFill>
              </a:rPr>
              <a:t>WRAPP Surveillance Data, confirmed cases 1993-2011</a:t>
            </a:r>
            <a:endParaRPr lang="en-US" sz="1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728974"/>
              </p:ext>
            </p:extLst>
          </p:nvPr>
        </p:nvGraphicFramePr>
        <p:xfrm>
          <a:off x="457200" y="609600"/>
          <a:ext cx="7848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6477000"/>
            <a:ext cx="4124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99"/>
                </a:solidFill>
              </a:rPr>
              <a:t>WRAPP Surveillance Data, confirmed cases 1993-2011</a:t>
            </a:r>
            <a:endParaRPr lang="en-US" sz="1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813719"/>
              </p:ext>
            </p:extLst>
          </p:nvPr>
        </p:nvGraphicFramePr>
        <p:xfrm>
          <a:off x="381000" y="457200"/>
          <a:ext cx="7924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477000"/>
            <a:ext cx="4679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99"/>
                </a:solidFill>
              </a:rPr>
              <a:t>WRAPP Surveillance Data, confirmed cases 1993-2011</a:t>
            </a:r>
            <a:endParaRPr lang="en-US" sz="16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Self-reported</a:t>
            </a:r>
          </a:p>
          <a:p>
            <a:r>
              <a:rPr lang="en-US" dirty="0" smtClean="0"/>
              <a:t>Association of Occupational and Environmental Clinics (AOEC) list of exposures</a:t>
            </a:r>
          </a:p>
          <a:p>
            <a:r>
              <a:rPr lang="en-US" dirty="0" smtClean="0"/>
              <a:t>Standardized coding for all kinds of exposures</a:t>
            </a:r>
          </a:p>
          <a:p>
            <a:r>
              <a:rPr lang="en-US" dirty="0" smtClean="0"/>
              <a:t>Protocol with strict criteria for determining if a substance is an ‘</a:t>
            </a:r>
            <a:r>
              <a:rPr lang="en-US" dirty="0" err="1" smtClean="0"/>
              <a:t>asthmagen</a:t>
            </a:r>
            <a:r>
              <a:rPr lang="en-US" dirty="0" smtClean="0"/>
              <a:t>’ –capable of causing new asthma (</a:t>
            </a:r>
            <a:r>
              <a:rPr lang="en-US" dirty="0" err="1" smtClean="0"/>
              <a:t>Rosenman</a:t>
            </a:r>
            <a:r>
              <a:rPr lang="en-US" dirty="0" smtClean="0"/>
              <a:t> 2015)</a:t>
            </a:r>
          </a:p>
          <a:p>
            <a:r>
              <a:rPr lang="en-US" dirty="0" smtClean="0"/>
              <a:t>327 substances designated as </a:t>
            </a:r>
            <a:r>
              <a:rPr lang="en-US" dirty="0" err="1" smtClean="0"/>
              <a:t>asthmagens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15 Most Common </a:t>
            </a:r>
            <a:r>
              <a:rPr lang="en-US" dirty="0" smtClean="0"/>
              <a:t>Exposures Reported by Cases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/>
            </a:r>
            <a:br>
              <a:rPr lang="en-US" b="1" dirty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9106"/>
              </p:ext>
            </p:extLst>
          </p:nvPr>
        </p:nvGraphicFramePr>
        <p:xfrm>
          <a:off x="838200" y="1524000"/>
          <a:ext cx="3581400" cy="4571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1400"/>
              </a:tblGrid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Dust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Unspecified Chemicals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Smoke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Mold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Indoor Air Pollutants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Cleaning Agents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Paint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3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Indoor Air Pollutants from Building Renovation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Perfume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Pesticides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Glues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Bleach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Diesel Exhaust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Asphalt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6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Cigarette Smoke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530929"/>
            <a:ext cx="4124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99"/>
                </a:solidFill>
              </a:rPr>
              <a:t>WRAPP Surveillance Data, confirmed cases 1993-2011</a:t>
            </a:r>
            <a:endParaRPr lang="en-US" sz="1400" dirty="0">
              <a:solidFill>
                <a:srgbClr val="FFFF9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7357"/>
              </p:ext>
            </p:extLst>
          </p:nvPr>
        </p:nvGraphicFramePr>
        <p:xfrm>
          <a:off x="4648200" y="1524000"/>
          <a:ext cx="3515375" cy="4563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5375"/>
              </a:tblGrid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Dust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Unspecified Chemicals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38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Cleaning Agents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Indoor Air Pollutants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5816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Indoor Air Pollutants from Building Renovation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Smoke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38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Perfume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9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Paint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38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Exhaust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Mold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Solvents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Cigarette Smoke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Asphalt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Wood dust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38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Bleach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288" y="3509644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CA</a:t>
            </a:r>
          </a:p>
        </p:txBody>
      </p:sp>
      <p:sp>
        <p:nvSpPr>
          <p:cNvPr id="8" name="Rectangle 7"/>
          <p:cNvSpPr/>
          <p:nvPr/>
        </p:nvSpPr>
        <p:spPr>
          <a:xfrm>
            <a:off x="8259510" y="3429000"/>
            <a:ext cx="61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SF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44" y="3810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15 Most Common </a:t>
            </a:r>
            <a:r>
              <a:rPr lang="en-US" dirty="0" err="1" smtClean="0"/>
              <a:t>Asthmagens</a:t>
            </a:r>
            <a:r>
              <a:rPr lang="en-US" dirty="0" smtClean="0"/>
              <a:t> Reported by Cases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/>
            </a:r>
            <a:br>
              <a:rPr lang="en-US" b="1" dirty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905"/>
              </p:ext>
            </p:extLst>
          </p:nvPr>
        </p:nvGraphicFramePr>
        <p:xfrm>
          <a:off x="914400" y="1524000"/>
          <a:ext cx="3429000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000"/>
              </a:tblGrid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Bleach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Chlorine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Ammonia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Latex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Isocyanates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Formaldehyde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Sulfuric 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Glutaraldehyde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Rat Antigens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Quaternary Ammonium Compounds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Epoxies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Hydrochloric 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California Redwood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Flour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X-ray Fixative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6477000"/>
            <a:ext cx="4124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99"/>
                </a:solidFill>
              </a:rPr>
              <a:t>WRAPP Surveillance Data, confirmed cases 1993-2011</a:t>
            </a:r>
            <a:endParaRPr lang="en-US" sz="1400" dirty="0">
              <a:solidFill>
                <a:srgbClr val="FFFF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78174"/>
              </p:ext>
            </p:extLst>
          </p:nvPr>
        </p:nvGraphicFramePr>
        <p:xfrm>
          <a:off x="4495800" y="1524000"/>
          <a:ext cx="3657600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/>
              </a:tblGrid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Bleach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Isocyanates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Chlorine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Ammonia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Formaldehyde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Quaternary Ammonium Compounds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Latex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Maleic Anhydride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Animal Antigens (rat, cat,</a:t>
                      </a:r>
                      <a:r>
                        <a:rPr lang="en-US" sz="1800" u="none" strike="noStrike" baseline="0" dirty="0" smtClean="0">
                          <a:effectLst/>
                          <a:latin typeface="+mn-lt"/>
                        </a:rPr>
                        <a:t> mice, mite)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Acetic 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California Redwood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Sulfuric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Acid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Western Red Cedar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Methyl Methacrylate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99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Stainless Steel Welding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3505200"/>
            <a:ext cx="708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CA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0252" y="3429000"/>
            <a:ext cx="614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SF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93471"/>
              </p:ext>
            </p:extLst>
          </p:nvPr>
        </p:nvGraphicFramePr>
        <p:xfrm>
          <a:off x="228600" y="1600200"/>
          <a:ext cx="8763000" cy="4373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896"/>
                <a:gridCol w="5439104"/>
              </a:tblGrid>
              <a:tr h="4373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Occupation</a:t>
                      </a:r>
                      <a:endParaRPr lang="en-US" sz="2000" b="1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Most Common Exposures</a:t>
                      </a:r>
                      <a:endParaRPr lang="en-US" sz="2000" b="1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Firefighters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Smoke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35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Science Technicians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Acids, chemicals, indoor air, rat antigens, glues, dust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35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Medical Assistants &amp; Support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Glutaraldehyde, chemicals, smoke, latex, dust, perfume, paint</a:t>
                      </a:r>
                      <a:endParaRPr lang="en-US" sz="1800" b="0" i="0" u="none" strike="noStrike"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35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Correctional Officers &amp; Bailiffs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Smoke, chemicals, pepper spray, mace, cleaning chemicals</a:t>
                      </a:r>
                      <a:endParaRPr lang="en-US" sz="1800" b="0" i="0" u="none" strike="noStrike"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35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Respiratory Therapists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Cleaning chemicals, latex, pharmaceuticals</a:t>
                      </a:r>
                      <a:endParaRPr lang="en-US" sz="1800" b="0" i="0" u="none" strike="noStrike"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35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Medical Records Technicians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Dust, smoke, perfume</a:t>
                      </a:r>
                      <a:endParaRPr lang="en-US" sz="1800" b="0" i="0" u="none" strike="noStrike"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35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Police Officers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Smoke, pepper spray, dust, indoor air, mold, animal antigens</a:t>
                      </a:r>
                      <a:endParaRPr lang="en-US" sz="1800" b="0" i="0" u="none" strike="noStrike"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35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Telephone Operators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Chemicals, perfume, paint, carpet dust</a:t>
                      </a:r>
                      <a:endParaRPr lang="en-US" sz="1800" b="0" i="0" u="none" strike="noStrike"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35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Chemical Technicians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Solvents, acids, chemicals</a:t>
                      </a:r>
                      <a:endParaRPr lang="en-US" sz="1800" b="0" i="0" u="none" strike="noStrike"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  <a:tr h="3525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Govt</a:t>
                      </a:r>
                      <a:r>
                        <a:rPr lang="en-US" sz="1800" u="none" strike="noStrike" dirty="0">
                          <a:effectLst/>
                        </a:rPr>
                        <a:t> Program Eligibility Workers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Roofing tar, chemicals, indoor air, toner, perfume, dust</a:t>
                      </a:r>
                      <a:endParaRPr lang="en-US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47800" y="2286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3200" dirty="0">
                <a:solidFill>
                  <a:srgbClr val="FFFF00"/>
                </a:solidFill>
              </a:rPr>
              <a:t>Exposures among Occupations with the Highest </a:t>
            </a:r>
            <a:r>
              <a:rPr lang="en-US" sz="3200" dirty="0" smtClean="0">
                <a:solidFill>
                  <a:srgbClr val="FFFF00"/>
                </a:solidFill>
              </a:rPr>
              <a:t>Rates - CA</a:t>
            </a:r>
            <a:endParaRPr lang="en-US" sz="3200" dirty="0">
              <a:solidFill>
                <a:srgbClr val="FFFF00"/>
              </a:solidFill>
              <a:latin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477000"/>
            <a:ext cx="4124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99"/>
                </a:solidFill>
              </a:rPr>
              <a:t>WRAPP Surveillance Data, confirmed cases 1993-2011</a:t>
            </a:r>
            <a:endParaRPr lang="en-US" sz="14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Widespread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numbers, big variety of exposures and contexts</a:t>
            </a:r>
          </a:p>
          <a:p>
            <a:r>
              <a:rPr lang="en-US" dirty="0" smtClean="0"/>
              <a:t>Work should be asked about as routinely as environmental exposures, especially since exposure often is more preventable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02208"/>
            <a:ext cx="8239595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4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752600"/>
          </a:xfrm>
        </p:spPr>
        <p:txBody>
          <a:bodyPr/>
          <a:lstStyle/>
          <a:p>
            <a:r>
              <a:rPr lang="en-US" dirty="0"/>
              <a:t>I have no relevant financial relationships with commercial interests to disclose</a:t>
            </a:r>
          </a:p>
        </p:txBody>
      </p:sp>
    </p:spTree>
    <p:extLst>
      <p:ext uri="{BB962C8B-B14F-4D97-AF65-F5344CB8AC3E}">
        <p14:creationId xmlns:p14="http://schemas.microsoft.com/office/powerpoint/2010/main" val="37529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Report – </a:t>
            </a:r>
            <a:r>
              <a:rPr lang="en-US" dirty="0"/>
              <a:t>t</a:t>
            </a:r>
            <a:r>
              <a:rPr lang="en-US" dirty="0" smtClean="0"/>
              <a:t>een </a:t>
            </a:r>
            <a:r>
              <a:rPr lang="en-US" dirty="0"/>
              <a:t>l</a:t>
            </a:r>
            <a:r>
              <a:rPr lang="en-US" dirty="0" smtClean="0"/>
              <a:t>ifeguard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17 </a:t>
            </a:r>
            <a:r>
              <a:rPr lang="en-US" dirty="0"/>
              <a:t>year old lifeguard with preexisting </a:t>
            </a:r>
            <a:r>
              <a:rPr lang="en-US" dirty="0" smtClean="0"/>
              <a:t>asthma, indoor pool </a:t>
            </a:r>
          </a:p>
          <a:p>
            <a:r>
              <a:rPr lang="en-US" dirty="0" smtClean="0"/>
              <a:t>Sometimes added </a:t>
            </a:r>
            <a:r>
              <a:rPr lang="en-US" dirty="0"/>
              <a:t>pool chemicals, </a:t>
            </a:r>
            <a:r>
              <a:rPr lang="en-US" dirty="0" smtClean="0"/>
              <a:t>mostly lifeguarded </a:t>
            </a:r>
          </a:p>
          <a:p>
            <a:r>
              <a:rPr lang="en-US" dirty="0" smtClean="0"/>
              <a:t>One </a:t>
            </a:r>
            <a:r>
              <a:rPr lang="en-US" dirty="0"/>
              <a:t>day </a:t>
            </a:r>
            <a:r>
              <a:rPr lang="en-US" dirty="0" smtClean="0"/>
              <a:t>pool’s </a:t>
            </a:r>
            <a:r>
              <a:rPr lang="en-US" dirty="0"/>
              <a:t>retractable roof was </a:t>
            </a:r>
            <a:r>
              <a:rPr lang="en-US" dirty="0" smtClean="0"/>
              <a:t>closed, led to attack </a:t>
            </a:r>
          </a:p>
          <a:p>
            <a:r>
              <a:rPr lang="en-US" dirty="0" smtClean="0"/>
              <a:t>From </a:t>
            </a:r>
            <a:r>
              <a:rPr lang="en-US" dirty="0"/>
              <a:t>then on </a:t>
            </a:r>
            <a:r>
              <a:rPr lang="en-US" dirty="0" err="1" smtClean="0"/>
              <a:t>sx</a:t>
            </a:r>
            <a:r>
              <a:rPr lang="en-US" dirty="0" smtClean="0"/>
              <a:t> much </a:t>
            </a:r>
            <a:r>
              <a:rPr lang="en-US" dirty="0"/>
              <a:t>worse. </a:t>
            </a:r>
            <a:r>
              <a:rPr lang="en-US" dirty="0" smtClean="0"/>
              <a:t>Now uses </a:t>
            </a:r>
            <a:r>
              <a:rPr lang="en-US" dirty="0"/>
              <a:t>daily medications (previously intermittently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792537" cy="277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Relevant to pediatric practice</a:t>
            </a:r>
          </a:p>
          <a:p>
            <a:r>
              <a:rPr lang="en-US" dirty="0" smtClean="0"/>
              <a:t>360 cases &lt; =21, many different jobs and exposures</a:t>
            </a:r>
          </a:p>
          <a:p>
            <a:r>
              <a:rPr lang="en-US" dirty="0" smtClean="0"/>
              <a:t>Cashiers, construction laborers, dishwashers, firefighters, retail, food prep, landscaping, stock and material movers, janitors, lifeguards, entertainment attendants, security guards, stock clerks</a:t>
            </a:r>
          </a:p>
          <a:p>
            <a:r>
              <a:rPr lang="en-US" dirty="0" err="1" smtClean="0"/>
              <a:t>Sama</a:t>
            </a:r>
            <a:r>
              <a:rPr lang="en-US" dirty="0" smtClean="0"/>
              <a:t> (2006) – 12% of new onset WRA cases were ages 15-17 in HMO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Known undercount--workers don’t get into the system</a:t>
            </a:r>
          </a:p>
          <a:p>
            <a:pPr lvl="1"/>
            <a:r>
              <a:rPr lang="en-US" dirty="0" smtClean="0"/>
              <a:t>Workers don’t make the connection to work</a:t>
            </a:r>
          </a:p>
          <a:p>
            <a:pPr lvl="1"/>
            <a:r>
              <a:rPr lang="en-US" dirty="0" smtClean="0"/>
              <a:t>Patients don’t tell, afraid </a:t>
            </a:r>
            <a:r>
              <a:rPr lang="en-US" dirty="0"/>
              <a:t>of retribution, losing </a:t>
            </a:r>
            <a:r>
              <a:rPr lang="en-US" dirty="0" smtClean="0"/>
              <a:t>job</a:t>
            </a:r>
          </a:p>
          <a:p>
            <a:pPr lvl="1"/>
            <a:r>
              <a:rPr lang="en-US" dirty="0" smtClean="0"/>
              <a:t>HCPs may not think about work </a:t>
            </a:r>
          </a:p>
          <a:p>
            <a:pPr lvl="1"/>
            <a:r>
              <a:rPr lang="en-US" dirty="0" err="1" smtClean="0"/>
              <a:t>Pahar</a:t>
            </a:r>
            <a:r>
              <a:rPr lang="en-US" dirty="0" smtClean="0"/>
              <a:t> (2011)  - barriers to recognition and reporting: low awareness, lack of knowledge, time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Underdiagnosis</a:t>
            </a:r>
            <a:r>
              <a:rPr lang="en-US" dirty="0" smtClean="0"/>
              <a:t> well established </a:t>
            </a:r>
            <a:r>
              <a:rPr lang="en-US" dirty="0"/>
              <a:t>– </a:t>
            </a:r>
            <a:r>
              <a:rPr lang="en-US" dirty="0" err="1"/>
              <a:t>Tarlo</a:t>
            </a:r>
            <a:r>
              <a:rPr lang="en-US" dirty="0"/>
              <a:t> </a:t>
            </a:r>
            <a:r>
              <a:rPr lang="en-US" dirty="0" smtClean="0"/>
              <a:t>1998, Nicholson 2005, American Thoracic Society 2008 </a:t>
            </a:r>
          </a:p>
          <a:p>
            <a:r>
              <a:rPr lang="en-US" dirty="0" smtClean="0"/>
              <a:t>Berger (2006) – Urban minority population, examining work-aggravated asthma (WAA)</a:t>
            </a:r>
          </a:p>
          <a:p>
            <a:pPr lvl="1"/>
            <a:r>
              <a:rPr lang="en-US" dirty="0" smtClean="0"/>
              <a:t>Asthma </a:t>
            </a:r>
            <a:r>
              <a:rPr lang="en-US" dirty="0" err="1" smtClean="0"/>
              <a:t>sx</a:t>
            </a:r>
            <a:r>
              <a:rPr lang="en-US" dirty="0" smtClean="0"/>
              <a:t> often start or worsen within 1</a:t>
            </a:r>
            <a:r>
              <a:rPr lang="en-US" baseline="30000" dirty="0" smtClean="0"/>
              <a:t>st</a:t>
            </a:r>
            <a:r>
              <a:rPr lang="en-US" dirty="0" smtClean="0"/>
              <a:t> hour at work or soon after starting certain work activities?</a:t>
            </a:r>
          </a:p>
          <a:p>
            <a:pPr lvl="1"/>
            <a:r>
              <a:rPr lang="en-US" dirty="0" smtClean="0"/>
              <a:t>Certain activities or materials @ work that usually make your asthma </a:t>
            </a:r>
            <a:r>
              <a:rPr lang="en-US" dirty="0" err="1" smtClean="0"/>
              <a:t>sx</a:t>
            </a:r>
            <a:r>
              <a:rPr lang="en-US" dirty="0" smtClean="0"/>
              <a:t> start or worsen?</a:t>
            </a:r>
          </a:p>
          <a:p>
            <a:r>
              <a:rPr lang="en-US" dirty="0" smtClean="0"/>
              <a:t>51% reported WAA from current job, 71% any job</a:t>
            </a:r>
          </a:p>
          <a:p>
            <a:r>
              <a:rPr lang="en-US" dirty="0" smtClean="0"/>
              <a:t>Many different  jobs, including janitorial, manufacturing, construction</a:t>
            </a:r>
          </a:p>
        </p:txBody>
      </p:sp>
    </p:spTree>
    <p:extLst>
      <p:ext uri="{BB962C8B-B14F-4D97-AF65-F5344CB8AC3E}">
        <p14:creationId xmlns:p14="http://schemas.microsoft.com/office/powerpoint/2010/main" val="32108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Questions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Vandenplas</a:t>
            </a:r>
            <a:r>
              <a:rPr lang="en-US" dirty="0" smtClean="0"/>
              <a:t> (2005) – assessed symptoms at work—wheezing, nasal itching, ocular itching while at work. All predictive of </a:t>
            </a:r>
            <a:r>
              <a:rPr lang="en-US" dirty="0" err="1" smtClean="0"/>
              <a:t>occ</a:t>
            </a:r>
            <a:r>
              <a:rPr lang="en-US" dirty="0" smtClean="0"/>
              <a:t> asthma</a:t>
            </a:r>
          </a:p>
          <a:p>
            <a:r>
              <a:rPr lang="en-US" dirty="0" err="1" smtClean="0"/>
              <a:t>Malo</a:t>
            </a:r>
            <a:r>
              <a:rPr lang="en-US" dirty="0" smtClean="0"/>
              <a:t> (1991) – Improvement of symptoms on weekends and vacations (77-88% sensitivity, 24-44% specificity)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328612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90281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2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Questions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Pralong</a:t>
            </a:r>
            <a:r>
              <a:rPr lang="en-US" dirty="0"/>
              <a:t> (2013) – </a:t>
            </a:r>
            <a:r>
              <a:rPr lang="en-US" dirty="0" smtClean="0"/>
              <a:t>Symptom questionnaire correctly </a:t>
            </a:r>
            <a:r>
              <a:rPr lang="en-US" dirty="0"/>
              <a:t>identified 88% of </a:t>
            </a:r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When at work do you start to cough, wheeze, feel shortness of breath or chest tightness?</a:t>
            </a:r>
          </a:p>
          <a:p>
            <a:pPr lvl="1"/>
            <a:r>
              <a:rPr lang="en-US" dirty="0" smtClean="0"/>
              <a:t>If so, do these lessen or disappear during weekends or holidays?</a:t>
            </a:r>
          </a:p>
          <a:p>
            <a:r>
              <a:rPr lang="en-US" dirty="0" err="1" smtClean="0"/>
              <a:t>Killorn</a:t>
            </a:r>
            <a:r>
              <a:rPr lang="en-US" dirty="0" smtClean="0"/>
              <a:t> (2014), Walters (2012) – Both use</a:t>
            </a:r>
          </a:p>
          <a:p>
            <a:pPr lvl="1"/>
            <a:r>
              <a:rPr lang="en-US" dirty="0" smtClean="0"/>
              <a:t>Do your symptoms worsen at work?</a:t>
            </a:r>
          </a:p>
          <a:p>
            <a:pPr lvl="1"/>
            <a:r>
              <a:rPr lang="en-US" dirty="0" smtClean="0"/>
              <a:t>Are they better on days off or vacation?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NAEPP Guidelines</a:t>
            </a:r>
            <a:br>
              <a:rPr lang="en-US" dirty="0" smtClean="0"/>
            </a:br>
            <a:r>
              <a:rPr lang="en-US" sz="2200" b="1" dirty="0"/>
              <a:t>Expert Panel Report </a:t>
            </a:r>
            <a:r>
              <a:rPr lang="en-US" sz="2200" b="1" dirty="0" smtClean="0"/>
              <a:t>3: Guidelines </a:t>
            </a:r>
            <a:r>
              <a:rPr lang="en-US" sz="2200" b="1" dirty="0"/>
              <a:t>for the Diagnosis </a:t>
            </a:r>
            <a:r>
              <a:rPr lang="en-US" sz="2200" b="1" dirty="0" smtClean="0"/>
              <a:t>and Management </a:t>
            </a:r>
            <a:r>
              <a:rPr lang="en-US" sz="2200" b="1" dirty="0"/>
              <a:t>of Asthma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400" b="1" dirty="0">
                <a:latin typeface="Arial,Bold"/>
              </a:rPr>
              <a:t>F I G U R E 3 – 2 1 . EVALUATION AND MANAGEMENT OF WORKAGGRAVATED</a:t>
            </a:r>
          </a:p>
          <a:p>
            <a:pPr marL="0" indent="0">
              <a:buNone/>
            </a:pPr>
            <a:r>
              <a:rPr lang="en-US" sz="4400" b="1" dirty="0">
                <a:latin typeface="Arial,Bold"/>
              </a:rPr>
              <a:t>ASTHMA AND OCCUPATIONAL </a:t>
            </a:r>
            <a:r>
              <a:rPr lang="en-US" sz="4400" b="1" dirty="0" smtClean="0">
                <a:latin typeface="Arial,Bold"/>
              </a:rPr>
              <a:t>ASTHMA</a:t>
            </a:r>
            <a:endParaRPr lang="en-US" sz="4400" b="1" dirty="0">
              <a:latin typeface="Arial,Bold"/>
            </a:endParaRPr>
          </a:p>
          <a:p>
            <a:pPr marL="0" indent="0">
              <a:buNone/>
            </a:pPr>
            <a:r>
              <a:rPr lang="en-US" sz="4400" b="1" u="sng" dirty="0">
                <a:latin typeface="Arial,Bold"/>
              </a:rPr>
              <a:t>Evaluation</a:t>
            </a:r>
          </a:p>
          <a:p>
            <a:pPr marL="0" indent="0">
              <a:buNone/>
            </a:pPr>
            <a:r>
              <a:rPr lang="en-US" b="1" dirty="0">
                <a:latin typeface="Arial,Bold"/>
              </a:rPr>
              <a:t>Potential for workplace-related symptoms: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Recognized sensitizers (e.g., isocyanates, plant or animal products).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Irritants* or physical stimuli (e.g., cold/heat, dust, humidity).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Coworkers may have similar symptoms.</a:t>
            </a:r>
          </a:p>
          <a:p>
            <a:pPr marL="0" indent="0">
              <a:buNone/>
            </a:pPr>
            <a:r>
              <a:rPr lang="en-US" b="1" dirty="0">
                <a:latin typeface="Arial,Bold"/>
              </a:rPr>
              <a:t>Patterns of symptoms (in relation to work exposures):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Improvement occurs during vacations or days off (may take a week or more).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Symptoms may be immediate (&lt;1 hour), delayed (most commonly, 2–8 hours after exposure), or nocturnal.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Initial symptoms may occur after high-level exposure (e.g., spill).</a:t>
            </a:r>
          </a:p>
          <a:p>
            <a:pPr marL="0" indent="0">
              <a:buNone/>
            </a:pPr>
            <a:r>
              <a:rPr lang="en-US" b="1" dirty="0">
                <a:latin typeface="Arial,Bold"/>
              </a:rPr>
              <a:t>Documentation of work-relatedness of airflow limitation: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Serial charting for 2–3 weeks (2 weeks at work and up to 1 week off work, as needed to identify or exclude</a:t>
            </a:r>
          </a:p>
          <a:p>
            <a:pPr marL="0" indent="0">
              <a:buNone/>
            </a:pPr>
            <a:r>
              <a:rPr lang="en-US" dirty="0">
                <a:latin typeface="Arial"/>
              </a:rPr>
              <a:t>work-related changes in PEF):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— </a:t>
            </a:r>
            <a:r>
              <a:rPr lang="en-US" dirty="0">
                <a:latin typeface="Arial"/>
              </a:rPr>
              <a:t>Record when symptoms and exposures occur.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— </a:t>
            </a:r>
            <a:r>
              <a:rPr lang="en-US" dirty="0">
                <a:latin typeface="Arial"/>
              </a:rPr>
              <a:t>Record when a bronchodilator is used.</a:t>
            </a:r>
          </a:p>
          <a:p>
            <a:pPr marL="0" indent="0">
              <a:buNone/>
            </a:pPr>
            <a:r>
              <a:rPr lang="en-US" dirty="0">
                <a:latin typeface="Times New Roman"/>
              </a:rPr>
              <a:t>— </a:t>
            </a:r>
            <a:r>
              <a:rPr lang="en-US" dirty="0">
                <a:latin typeface="Arial"/>
              </a:rPr>
              <a:t>Measure and record peak flow (or FEV</a:t>
            </a:r>
            <a:r>
              <a:rPr lang="en-US" sz="800" dirty="0">
                <a:latin typeface="Arial"/>
              </a:rPr>
              <a:t>1</a:t>
            </a:r>
            <a:r>
              <a:rPr lang="en-US" dirty="0">
                <a:latin typeface="Arial"/>
              </a:rPr>
              <a:t>) every 2 hours while awake.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Immunologic tests.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Referral for further confirmatory evaluation (e.g., bronchial challenges).</a:t>
            </a:r>
          </a:p>
          <a:p>
            <a:pPr marL="0" indent="0">
              <a:buNone/>
            </a:pPr>
            <a:r>
              <a:rPr lang="en-US" sz="4400" b="1" u="sng" dirty="0">
                <a:latin typeface="Arial,Bold"/>
              </a:rPr>
              <a:t>Management</a:t>
            </a:r>
          </a:p>
          <a:p>
            <a:pPr marL="0" indent="0">
              <a:buNone/>
            </a:pPr>
            <a:r>
              <a:rPr lang="en-US" b="1" dirty="0">
                <a:latin typeface="Arial,Bold"/>
              </a:rPr>
              <a:t>Work-aggravated asthma: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Work with onsite health care providers or managers/supervisors.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Discuss avoidance, ventilation, respiratory protection, tobacco smoke-free environment.</a:t>
            </a:r>
          </a:p>
          <a:p>
            <a:pPr marL="0" indent="0">
              <a:buNone/>
            </a:pPr>
            <a:r>
              <a:rPr lang="en-US" b="1" dirty="0">
                <a:latin typeface="Arial,Bold"/>
              </a:rPr>
              <a:t>Occupationally induced asthma:</a:t>
            </a:r>
          </a:p>
          <a:p>
            <a:pPr marL="0" indent="0">
              <a:buNone/>
            </a:pPr>
            <a:r>
              <a:rPr lang="en-US" dirty="0">
                <a:latin typeface="XF87E933A"/>
              </a:rPr>
              <a:t>􀀎 </a:t>
            </a:r>
            <a:r>
              <a:rPr lang="en-US" dirty="0">
                <a:latin typeface="Arial"/>
              </a:rPr>
              <a:t>Recommend complete cessation of exposure to initiating agent.</a:t>
            </a:r>
          </a:p>
          <a:p>
            <a:pPr marL="0" indent="0">
              <a:buNone/>
            </a:pPr>
            <a:r>
              <a:rPr lang="en-US" sz="2800" dirty="0">
                <a:latin typeface="Arial"/>
              </a:rPr>
              <a:t>*Material Safety Data Sheets may be helpful for identifying respiratory irritants, but many sensitizers are not listed.</a:t>
            </a:r>
          </a:p>
          <a:p>
            <a:pPr marL="0" indent="0">
              <a:buNone/>
            </a:pPr>
            <a:r>
              <a:rPr lang="en-US" sz="2800" dirty="0">
                <a:latin typeface="Arial"/>
              </a:rPr>
              <a:t>Key: FEV</a:t>
            </a:r>
            <a:r>
              <a:rPr lang="en-US" sz="800" dirty="0">
                <a:latin typeface="Arial"/>
              </a:rPr>
              <a:t>1</a:t>
            </a:r>
            <a:r>
              <a:rPr lang="en-US" sz="2800" dirty="0">
                <a:latin typeface="Arial"/>
              </a:rPr>
              <a:t>, forced expiratory volume in 1 second; PEF, peak expiratory flow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7010400" cy="46482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81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NAEPP Assessment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Pt. cough or wheeze during week but not on weekends when away from work?</a:t>
            </a:r>
            <a:endParaRPr lang="en-US" dirty="0"/>
          </a:p>
          <a:p>
            <a:r>
              <a:rPr lang="en-US" dirty="0" smtClean="0"/>
              <a:t>Pt’s eyes and nasal passages get irritated soon after arriving at work?</a:t>
            </a:r>
          </a:p>
          <a:p>
            <a:pPr lvl="1"/>
            <a:r>
              <a:rPr lang="en-US" dirty="0" smtClean="0"/>
              <a:t>Co-workers with similar symptoms?</a:t>
            </a:r>
          </a:p>
          <a:p>
            <a:pPr lvl="1"/>
            <a:r>
              <a:rPr lang="en-US" dirty="0" smtClean="0"/>
              <a:t>What substances are used in workplace?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52435"/>
            <a:ext cx="1752600" cy="16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40594"/>
            <a:ext cx="1981200" cy="14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88755"/>
            <a:ext cx="2172772" cy="14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004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report – construction worker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8646" y="1447800"/>
            <a:ext cx="5638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28 </a:t>
            </a:r>
            <a:r>
              <a:rPr lang="en-US" sz="2400" dirty="0"/>
              <a:t>year old </a:t>
            </a:r>
            <a:r>
              <a:rPr lang="en-US" sz="2400" dirty="0" smtClean="0"/>
              <a:t>male laborer, </a:t>
            </a:r>
            <a:r>
              <a:rPr lang="en-US" sz="2400" dirty="0"/>
              <a:t>no asthma </a:t>
            </a:r>
            <a:r>
              <a:rPr lang="en-US" sz="2400" dirty="0" err="1"/>
              <a:t>hx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4 months, cleaned </a:t>
            </a:r>
            <a:r>
              <a:rPr lang="en-US" sz="2400" dirty="0"/>
              <a:t>industrial construction sites, sweeping </a:t>
            </a:r>
            <a:r>
              <a:rPr lang="en-US" sz="2400" dirty="0" smtClean="0"/>
              <a:t> with no mask </a:t>
            </a:r>
          </a:p>
          <a:p>
            <a:r>
              <a:rPr lang="en-US" sz="2400" dirty="0" smtClean="0"/>
              <a:t>Sought care for </a:t>
            </a:r>
            <a:r>
              <a:rPr lang="en-US" sz="2400" dirty="0"/>
              <a:t>recurring nosebleeds</a:t>
            </a:r>
            <a:r>
              <a:rPr lang="en-US" sz="2400" dirty="0" smtClean="0"/>
              <a:t>,  leading to asthma dx. </a:t>
            </a:r>
          </a:p>
          <a:p>
            <a:r>
              <a:rPr lang="en-US" sz="2400" dirty="0" smtClean="0"/>
              <a:t>Gradual onset, had to take time off work, to ER </a:t>
            </a:r>
            <a:r>
              <a:rPr lang="en-US" sz="2400" dirty="0"/>
              <a:t>5 times </a:t>
            </a:r>
            <a:endParaRPr lang="en-US" sz="2400" dirty="0" smtClean="0"/>
          </a:p>
          <a:p>
            <a:r>
              <a:rPr lang="en-US" sz="2400" dirty="0" smtClean="0"/>
              <a:t>Knows </a:t>
            </a:r>
            <a:r>
              <a:rPr lang="en-US" sz="2400" dirty="0"/>
              <a:t>of </a:t>
            </a:r>
            <a:r>
              <a:rPr lang="en-US" sz="2400" dirty="0" smtClean="0"/>
              <a:t>one co-worker with </a:t>
            </a:r>
            <a:r>
              <a:rPr lang="en-US" sz="2400" dirty="0"/>
              <a:t>breathing problems </a:t>
            </a:r>
            <a:r>
              <a:rPr lang="en-US" sz="2400" dirty="0" smtClean="0"/>
              <a:t>but not about </a:t>
            </a:r>
            <a:r>
              <a:rPr lang="en-US" sz="2400" dirty="0"/>
              <a:t>others because 'we don't talk about those things</a:t>
            </a:r>
            <a:r>
              <a:rPr lang="en-US" sz="2400" dirty="0" smtClean="0"/>
              <a:t>.'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0" y="1905000"/>
            <a:ext cx="292140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66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done--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Clinically, follow guidelines for management of adults with asthma</a:t>
            </a:r>
          </a:p>
          <a:p>
            <a:r>
              <a:rPr lang="en-US" dirty="0" smtClean="0"/>
              <a:t>Can refer to occupational medicine specialist</a:t>
            </a:r>
          </a:p>
          <a:p>
            <a:r>
              <a:rPr lang="en-US" dirty="0" smtClean="0"/>
              <a:t>Proceed cautiously with confidentiality—prevent job loss</a:t>
            </a:r>
          </a:p>
          <a:p>
            <a:r>
              <a:rPr lang="en-US" dirty="0" smtClean="0"/>
              <a:t>Control exposure—employer’s responsibility, sometimes simple, sometimes complicated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4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the conclusion of the </a:t>
            </a:r>
            <a:r>
              <a:rPr lang="en-US" dirty="0" smtClean="0"/>
              <a:t>presentation, </a:t>
            </a:r>
            <a:r>
              <a:rPr lang="en-US" dirty="0"/>
              <a:t>participants will be able to</a:t>
            </a:r>
            <a:r>
              <a:rPr lang="en-US" dirty="0" smtClean="0"/>
              <a:t>:</a:t>
            </a:r>
          </a:p>
          <a:p>
            <a:pPr lvl="0"/>
            <a:r>
              <a:rPr lang="en-US" sz="2600" dirty="0" smtClean="0"/>
              <a:t>Describe </a:t>
            </a:r>
            <a:r>
              <a:rPr lang="en-US" sz="2600" dirty="0"/>
              <a:t>the extent and nature of work-related asthma in the California population.</a:t>
            </a:r>
          </a:p>
          <a:p>
            <a:pPr lvl="0"/>
            <a:r>
              <a:rPr lang="en-US" sz="2600" dirty="0" smtClean="0"/>
              <a:t>Discuss </a:t>
            </a:r>
            <a:r>
              <a:rPr lang="en-US" sz="2600" dirty="0"/>
              <a:t>key risk factors for work-related asthma and how to screen adult patients at risk.</a:t>
            </a:r>
          </a:p>
          <a:p>
            <a:pPr lvl="0"/>
            <a:r>
              <a:rPr lang="en-US" sz="2600" dirty="0"/>
              <a:t>A</a:t>
            </a:r>
            <a:r>
              <a:rPr lang="en-US" sz="2600" dirty="0" smtClean="0"/>
              <a:t>ccess </a:t>
            </a:r>
            <a:r>
              <a:rPr lang="en-US" sz="2600" dirty="0"/>
              <a:t>and use resources for the </a:t>
            </a:r>
            <a:r>
              <a:rPr lang="en-US" sz="2600" dirty="0" smtClean="0"/>
              <a:t>diagnosis, management, and prevention </a:t>
            </a:r>
            <a:r>
              <a:rPr lang="en-US" sz="2600" dirty="0"/>
              <a:t>of work-related </a:t>
            </a:r>
            <a:r>
              <a:rPr lang="en-US" sz="2600" dirty="0" smtClean="0"/>
              <a:t>asthma.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42"/>
            <a:ext cx="8229600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-5253" y="1910252"/>
            <a:ext cx="5037575" cy="380787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WRAPP is a resource: https://</a:t>
            </a:r>
            <a:r>
              <a:rPr lang="en-US" dirty="0" smtClean="0"/>
              <a:t>www.cdph.ca.gov/programs/ohsep/Pages/Asthma.aspx</a:t>
            </a:r>
          </a:p>
          <a:p>
            <a:endParaRPr lang="en-US" dirty="0"/>
          </a:p>
          <a:p>
            <a:r>
              <a:rPr lang="en-US" dirty="0" smtClean="0"/>
              <a:t>Association of Occupational and Environmental Clinics http://www.aoec.org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5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Work-related asthma is a significant public health problem in California, affecting &gt;1 million adults </a:t>
            </a:r>
          </a:p>
          <a:p>
            <a:r>
              <a:rPr lang="en-US" dirty="0" smtClean="0"/>
              <a:t>Yet, largely under-recognized and diagnosed</a:t>
            </a:r>
          </a:p>
          <a:p>
            <a:r>
              <a:rPr lang="en-US" dirty="0" smtClean="0"/>
              <a:t>As part of routine evaluation, clinicians should </a:t>
            </a:r>
            <a:r>
              <a:rPr lang="en-US" b="1" dirty="0" smtClean="0">
                <a:solidFill>
                  <a:srgbClr val="FFFF99"/>
                </a:solidFill>
              </a:rPr>
              <a:t>always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  <a:r>
              <a:rPr lang="en-US" dirty="0" smtClean="0"/>
              <a:t>ask adults what they do for a living</a:t>
            </a:r>
          </a:p>
          <a:p>
            <a:r>
              <a:rPr lang="en-US" b="1" dirty="0" smtClean="0">
                <a:solidFill>
                  <a:srgbClr val="FFFF99"/>
                </a:solidFill>
              </a:rPr>
              <a:t>Always</a:t>
            </a:r>
            <a:r>
              <a:rPr lang="en-US" dirty="0" smtClean="0">
                <a:solidFill>
                  <a:srgbClr val="FFFF99"/>
                </a:solidFill>
              </a:rPr>
              <a:t> </a:t>
            </a:r>
            <a:r>
              <a:rPr lang="en-US" dirty="0" smtClean="0"/>
              <a:t>ask if their asthma </a:t>
            </a:r>
            <a:r>
              <a:rPr lang="en-US" dirty="0" err="1" smtClean="0"/>
              <a:t>sx</a:t>
            </a:r>
            <a:r>
              <a:rPr lang="en-US" dirty="0" smtClean="0"/>
              <a:t> are worse at work and better during time off</a:t>
            </a:r>
          </a:p>
          <a:p>
            <a:r>
              <a:rPr lang="en-US" dirty="0" smtClean="0"/>
              <a:t>Opportunities for prevention are frequent and achievable</a:t>
            </a:r>
          </a:p>
          <a:p>
            <a:r>
              <a:rPr lang="en-US" dirty="0" smtClean="0"/>
              <a:t>Relevant to all who evaluate or advocate for anyone who works and has asthma</a:t>
            </a:r>
          </a:p>
        </p:txBody>
      </p:sp>
    </p:spTree>
    <p:extLst>
      <p:ext uri="{BB962C8B-B14F-4D97-AF65-F5344CB8AC3E}">
        <p14:creationId xmlns:p14="http://schemas.microsoft.com/office/powerpoint/2010/main" val="225721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Pediatric asthma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5405321" cy="3086894"/>
          </a:xfrm>
        </p:spPr>
      </p:pic>
    </p:spTree>
    <p:extLst>
      <p:ext uri="{BB962C8B-B14F-4D97-AF65-F5344CB8AC3E}">
        <p14:creationId xmlns:p14="http://schemas.microsoft.com/office/powerpoint/2010/main" val="5642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asthma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r="2393"/>
          <a:stretch/>
        </p:blipFill>
        <p:spPr>
          <a:xfrm>
            <a:off x="4800600" y="1864996"/>
            <a:ext cx="3642622" cy="39437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4" y="2514600"/>
            <a:ext cx="251777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Asthma (2014)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677919"/>
              </p:ext>
            </p:extLst>
          </p:nvPr>
        </p:nvGraphicFramePr>
        <p:xfrm>
          <a:off x="457200" y="2438400"/>
          <a:ext cx="822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 group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Statewide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San Francisco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County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Children (&lt;18 </a:t>
                      </a:r>
                      <a:r>
                        <a:rPr lang="en-US" sz="2400" dirty="0" err="1" smtClean="0"/>
                        <a:t>yrs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851,000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9,000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Adults (&gt;=18 </a:t>
                      </a:r>
                      <a:r>
                        <a:rPr lang="en-US" sz="2400" dirty="0" err="1" smtClean="0"/>
                        <a:t>yrs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2,303,000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33,000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943600"/>
            <a:ext cx="393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California Health Interview Survey, 2014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Asthma </a:t>
            </a:r>
            <a:r>
              <a:rPr lang="en-US" dirty="0">
                <a:solidFill>
                  <a:srgbClr val="FFFF99"/>
                </a:solidFill>
              </a:rPr>
              <a:t>is the leading cause of work absenteeism and loss of productivity </a:t>
            </a:r>
            <a:endParaRPr lang="en-US" dirty="0" smtClean="0">
              <a:solidFill>
                <a:srgbClr val="FFFF99"/>
              </a:solidFill>
            </a:endParaRPr>
          </a:p>
          <a:p>
            <a:pPr lvl="1"/>
            <a:r>
              <a:rPr lang="en-US" sz="2400" dirty="0"/>
              <a:t>&gt;</a:t>
            </a:r>
            <a:r>
              <a:rPr lang="en-US" sz="2400" dirty="0" smtClean="0"/>
              <a:t>14 </a:t>
            </a:r>
            <a:r>
              <a:rPr lang="en-US" sz="2400" dirty="0"/>
              <a:t>million work days lost each </a:t>
            </a:r>
            <a:r>
              <a:rPr lang="en-US" sz="2400" dirty="0" smtClean="0"/>
              <a:t>year</a:t>
            </a:r>
          </a:p>
          <a:p>
            <a:pPr lvl="1"/>
            <a:r>
              <a:rPr lang="en-US" sz="2400" dirty="0" smtClean="0"/>
              <a:t>approximately </a:t>
            </a:r>
            <a:r>
              <a:rPr lang="en-US" sz="2400" b="1" dirty="0" smtClean="0"/>
              <a:t>$</a:t>
            </a:r>
            <a:r>
              <a:rPr lang="en-US" sz="2400" b="1" dirty="0"/>
              <a:t>2 billion</a:t>
            </a:r>
            <a:r>
              <a:rPr lang="en-US" sz="2400" dirty="0"/>
              <a:t> of asthma indirect costs.</a:t>
            </a:r>
          </a:p>
          <a:p>
            <a:r>
              <a:rPr lang="en-US" dirty="0" smtClean="0"/>
              <a:t>92% of asthma deaths in California are adults, &gt; half of adult deaths are 18-64 years old (working age)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096000"/>
            <a:ext cx="433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Barnett </a:t>
            </a:r>
            <a:r>
              <a:rPr lang="en-US" dirty="0">
                <a:solidFill>
                  <a:schemeClr val="bg1"/>
                </a:solidFill>
              </a:rPr>
              <a:t>S </a:t>
            </a:r>
            <a:r>
              <a:rPr lang="en-US" dirty="0" smtClean="0">
                <a:solidFill>
                  <a:schemeClr val="bg1"/>
                </a:solidFill>
              </a:rPr>
              <a:t>(2007)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CDC NCEH (2014)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Access to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Adults less </a:t>
            </a:r>
            <a:r>
              <a:rPr lang="en-US" dirty="0"/>
              <a:t>likely </a:t>
            </a:r>
            <a:r>
              <a:rPr lang="en-US" dirty="0" smtClean="0"/>
              <a:t>than kids to </a:t>
            </a:r>
            <a:r>
              <a:rPr lang="en-US" dirty="0"/>
              <a:t>receive </a:t>
            </a:r>
            <a:r>
              <a:rPr lang="en-US" dirty="0" smtClean="0"/>
              <a:t>care when </a:t>
            </a:r>
            <a:r>
              <a:rPr lang="en-US" dirty="0"/>
              <a:t>cost is an </a:t>
            </a:r>
            <a:r>
              <a:rPr lang="en-US" dirty="0" smtClean="0"/>
              <a:t>issue</a:t>
            </a:r>
          </a:p>
          <a:p>
            <a:r>
              <a:rPr lang="en-US" dirty="0" smtClean="0"/>
              <a:t>&gt;1 </a:t>
            </a:r>
            <a:r>
              <a:rPr lang="en-US" dirty="0"/>
              <a:t>in 4 </a:t>
            </a:r>
            <a:r>
              <a:rPr lang="en-US" dirty="0" smtClean="0"/>
              <a:t>Black adults can’t </a:t>
            </a:r>
            <a:r>
              <a:rPr lang="en-US" dirty="0"/>
              <a:t>afford their asthma </a:t>
            </a:r>
            <a:r>
              <a:rPr lang="en-US" dirty="0" smtClean="0"/>
              <a:t>medicines or routine doctor visits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14800"/>
            <a:ext cx="19812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4845</TotalTime>
  <Words>2129</Words>
  <Application>Microsoft Office PowerPoint</Application>
  <PresentationFormat>On-screen Show (4:3)</PresentationFormat>
  <Paragraphs>339</Paragraphs>
  <Slides>41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Arial,Bold</vt:lpstr>
      <vt:lpstr>Calibri</vt:lpstr>
      <vt:lpstr>Cambria</vt:lpstr>
      <vt:lpstr>Times New Roman</vt:lpstr>
      <vt:lpstr>XF87E933A</vt:lpstr>
      <vt:lpstr>Office Theme</vt:lpstr>
      <vt:lpstr>Work-related Asthma:  The more you look the more you find</vt:lpstr>
      <vt:lpstr>Work-related Asthma Prevention Program (WRAPP)</vt:lpstr>
      <vt:lpstr>Disclosures</vt:lpstr>
      <vt:lpstr>Learning objectives</vt:lpstr>
      <vt:lpstr>Pediatric asthma</vt:lpstr>
      <vt:lpstr>Adult asthma</vt:lpstr>
      <vt:lpstr>Current Asthma (2014)</vt:lpstr>
      <vt:lpstr>Burden</vt:lpstr>
      <vt:lpstr>Adult Access to Care</vt:lpstr>
      <vt:lpstr>Case Management for Adults</vt:lpstr>
      <vt:lpstr>Disparities –  Adult Current Asthma Prevalence </vt:lpstr>
      <vt:lpstr>Adults are also Workers</vt:lpstr>
      <vt:lpstr>Case Report – high school custodian</vt:lpstr>
      <vt:lpstr>Clinicians don’t ask about work</vt:lpstr>
      <vt:lpstr>No discussion about work</vt:lpstr>
      <vt:lpstr>Lost opportunity</vt:lpstr>
      <vt:lpstr>Case Report - carpenter</vt:lpstr>
      <vt:lpstr>Definition of Work-related Asthma (WRA)</vt:lpstr>
      <vt:lpstr>Case report – teacher</vt:lpstr>
      <vt:lpstr>Population data on WRA</vt:lpstr>
      <vt:lpstr>Surveillance</vt:lpstr>
      <vt:lpstr>PowerPoint Presentation</vt:lpstr>
      <vt:lpstr>PowerPoint Presentation</vt:lpstr>
      <vt:lpstr>PowerPoint Presentation</vt:lpstr>
      <vt:lpstr>Exposure</vt:lpstr>
      <vt:lpstr>15 Most Common Exposures Reported by Cases </vt:lpstr>
      <vt:lpstr>15 Most Common Asthmagens Reported by Cases </vt:lpstr>
      <vt:lpstr>PowerPoint Presentation</vt:lpstr>
      <vt:lpstr>Widespread</vt:lpstr>
      <vt:lpstr>Case Report – teen lifeguard</vt:lpstr>
      <vt:lpstr>Teen data</vt:lpstr>
      <vt:lpstr>Limitations of Surveillance</vt:lpstr>
      <vt:lpstr>Screening questions</vt:lpstr>
      <vt:lpstr>Screening Questions (cont)</vt:lpstr>
      <vt:lpstr>Screening Questions (cont)</vt:lpstr>
      <vt:lpstr>NAEPP Guidelines Expert Panel Report 3: Guidelines for the Diagnosis and Management of Asthma</vt:lpstr>
      <vt:lpstr>NAEPP Assessment Questions</vt:lpstr>
      <vt:lpstr>Case report – construction worker</vt:lpstr>
      <vt:lpstr>What can be done-- prevention</vt:lpstr>
      <vt:lpstr>Resources</vt:lpstr>
      <vt:lpstr>Conclusions</vt:lpstr>
    </vt:vector>
  </TitlesOfParts>
  <Company>DHCS and CDPH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Work-related Asthma: The more you look the more you find</dc:title>
  <dc:creator>J Flattery</dc:creator>
  <cp:lastModifiedBy>Maricel X. Guinto</cp:lastModifiedBy>
  <cp:revision>448</cp:revision>
  <cp:lastPrinted>2015-10-06T19:48:29Z</cp:lastPrinted>
  <dcterms:created xsi:type="dcterms:W3CDTF">2015-09-22T20:08:12Z</dcterms:created>
  <dcterms:modified xsi:type="dcterms:W3CDTF">2015-10-22T18:13:04Z</dcterms:modified>
</cp:coreProperties>
</file>