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6"/>
  </p:notesMasterIdLst>
  <p:sldIdLst>
    <p:sldId id="257" r:id="rId2"/>
    <p:sldId id="258" r:id="rId3"/>
    <p:sldId id="259" r:id="rId4"/>
    <p:sldId id="260" r:id="rId5"/>
    <p:sldId id="261" r:id="rId6"/>
    <p:sldId id="262" r:id="rId7"/>
    <p:sldId id="263" r:id="rId8"/>
    <p:sldId id="265" r:id="rId9"/>
    <p:sldId id="313" r:id="rId10"/>
    <p:sldId id="311" r:id="rId11"/>
    <p:sldId id="312" r:id="rId12"/>
    <p:sldId id="307" r:id="rId13"/>
    <p:sldId id="308" r:id="rId14"/>
    <p:sldId id="309" r:id="rId15"/>
    <p:sldId id="310" r:id="rId16"/>
    <p:sldId id="314" r:id="rId17"/>
    <p:sldId id="266" r:id="rId18"/>
    <p:sldId id="267" r:id="rId19"/>
    <p:sldId id="268" r:id="rId20"/>
    <p:sldId id="269" r:id="rId21"/>
    <p:sldId id="270" r:id="rId22"/>
    <p:sldId id="271" r:id="rId23"/>
    <p:sldId id="272" r:id="rId24"/>
    <p:sldId id="274" r:id="rId25"/>
    <p:sldId id="277" r:id="rId26"/>
    <p:sldId id="278" r:id="rId27"/>
    <p:sldId id="279" r:id="rId28"/>
    <p:sldId id="280" r:id="rId29"/>
    <p:sldId id="281" r:id="rId30"/>
    <p:sldId id="282" r:id="rId31"/>
    <p:sldId id="283" r:id="rId32"/>
    <p:sldId id="284" r:id="rId33"/>
    <p:sldId id="285" r:id="rId34"/>
    <p:sldId id="286" r:id="rId35"/>
    <p:sldId id="294" r:id="rId36"/>
    <p:sldId id="295" r:id="rId37"/>
    <p:sldId id="296" r:id="rId38"/>
    <p:sldId id="297" r:id="rId39"/>
    <p:sldId id="298" r:id="rId40"/>
    <p:sldId id="299" r:id="rId41"/>
    <p:sldId id="303" r:id="rId42"/>
    <p:sldId id="304" r:id="rId43"/>
    <p:sldId id="315" r:id="rId44"/>
    <p:sldId id="30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1" d="100"/>
          <a:sy n="71" d="100"/>
        </p:scale>
        <p:origin x="4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9"/>
    </mc:Choice>
    <mc:Fallback>
      <c:style val="39"/>
    </mc:Fallback>
  </mc:AlternateContent>
  <c:chart>
    <c:title>
      <c:overlay val="0"/>
    </c:title>
    <c:autoTitleDeleted val="0"/>
    <c:plotArea>
      <c:layout/>
      <c:barChart>
        <c:barDir val="bar"/>
        <c:grouping val="clustered"/>
        <c:varyColors val="0"/>
        <c:ser>
          <c:idx val="0"/>
          <c:order val="0"/>
          <c:tx>
            <c:strRef>
              <c:f>Sheet1!$B$1</c:f>
              <c:strCache>
                <c:ptCount val="1"/>
                <c:pt idx="0">
                  <c:v>3rd Grade English Proficiency</c:v>
                </c:pt>
              </c:strCache>
            </c:strRef>
          </c:tx>
          <c:invertIfNegative val="0"/>
          <c:cat>
            <c:strRef>
              <c:f>Sheet1!$A$2:$A$3</c:f>
              <c:strCache>
                <c:ptCount val="2"/>
                <c:pt idx="0">
                  <c:v>White Students</c:v>
                </c:pt>
                <c:pt idx="1">
                  <c:v>Black Student</c:v>
                </c:pt>
              </c:strCache>
            </c:strRef>
          </c:cat>
          <c:val>
            <c:numRef>
              <c:f>Sheet1!$B$2:$B$3</c:f>
              <c:numCache>
                <c:formatCode>0%</c:formatCode>
                <c:ptCount val="2"/>
                <c:pt idx="0">
                  <c:v>0.81</c:v>
                </c:pt>
                <c:pt idx="1">
                  <c:v>0.24</c:v>
                </c:pt>
              </c:numCache>
            </c:numRef>
          </c:val>
          <c:extLst xmlns:c16r2="http://schemas.microsoft.com/office/drawing/2015/06/chart">
            <c:ext xmlns:c16="http://schemas.microsoft.com/office/drawing/2014/chart" uri="{C3380CC4-5D6E-409C-BE32-E72D297353CC}">
              <c16:uniqueId val="{00000000-13A2-4202-BD4A-D5B2B81C7E3D}"/>
            </c:ext>
          </c:extLst>
        </c:ser>
        <c:dLbls>
          <c:showLegendKey val="0"/>
          <c:showVal val="0"/>
          <c:showCatName val="0"/>
          <c:showSerName val="0"/>
          <c:showPercent val="0"/>
          <c:showBubbleSize val="0"/>
        </c:dLbls>
        <c:gapWidth val="150"/>
        <c:axId val="56749680"/>
        <c:axId val="56750240"/>
      </c:barChart>
      <c:catAx>
        <c:axId val="56749680"/>
        <c:scaling>
          <c:orientation val="minMax"/>
        </c:scaling>
        <c:delete val="0"/>
        <c:axPos val="l"/>
        <c:numFmt formatCode="General" sourceLinked="0"/>
        <c:majorTickMark val="out"/>
        <c:minorTickMark val="none"/>
        <c:tickLblPos val="nextTo"/>
        <c:crossAx val="56750240"/>
        <c:crosses val="autoZero"/>
        <c:auto val="1"/>
        <c:lblAlgn val="ctr"/>
        <c:lblOffset val="100"/>
        <c:noMultiLvlLbl val="0"/>
      </c:catAx>
      <c:valAx>
        <c:axId val="56750240"/>
        <c:scaling>
          <c:orientation val="minMax"/>
        </c:scaling>
        <c:delete val="0"/>
        <c:axPos val="b"/>
        <c:majorGridlines/>
        <c:numFmt formatCode="0%" sourceLinked="1"/>
        <c:majorTickMark val="out"/>
        <c:minorTickMark val="none"/>
        <c:tickLblPos val="nextTo"/>
        <c:crossAx val="56749680"/>
        <c:crosses val="autoZero"/>
        <c:crossBetween val="between"/>
      </c:valAx>
    </c:plotArea>
    <c:legend>
      <c:legendPos val="r"/>
      <c:overlay val="0"/>
      <c:spPr>
        <a:effectLst>
          <a:outerShdw blurRad="50800" dist="38100" dir="2700000" algn="tl" rotWithShape="0">
            <a:prstClr val="black">
              <a:alpha val="40000"/>
            </a:prstClr>
          </a:outerShdw>
        </a:effectLst>
      </c:spPr>
    </c:legend>
    <c:plotVisOnly val="1"/>
    <c:dispBlanksAs val="gap"/>
    <c:showDLblsOverMax val="0"/>
  </c:chart>
  <c:spPr>
    <a:effectLst>
      <a:outerShdw blurRad="50800" dist="38100" dir="2700000" algn="tl" rotWithShape="0">
        <a:prstClr val="black">
          <a:alpha val="40000"/>
        </a:prstClr>
      </a:outerShdw>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title>
      <c:overlay val="0"/>
    </c:title>
    <c:autoTitleDeleted val="0"/>
    <c:plotArea>
      <c:layout/>
      <c:barChart>
        <c:barDir val="bar"/>
        <c:grouping val="clustered"/>
        <c:varyColors val="0"/>
        <c:ser>
          <c:idx val="0"/>
          <c:order val="0"/>
          <c:tx>
            <c:strRef>
              <c:f>Sheet1!$B$1</c:f>
              <c:strCache>
                <c:ptCount val="1"/>
                <c:pt idx="0">
                  <c:v>High School Graduation</c:v>
                </c:pt>
              </c:strCache>
            </c:strRef>
          </c:tx>
          <c:invertIfNegative val="0"/>
          <c:cat>
            <c:strRef>
              <c:f>Sheet1!$A$2:$A$3</c:f>
              <c:strCache>
                <c:ptCount val="2"/>
                <c:pt idx="0">
                  <c:v>White Students</c:v>
                </c:pt>
                <c:pt idx="1">
                  <c:v>Black Students</c:v>
                </c:pt>
              </c:strCache>
            </c:strRef>
          </c:cat>
          <c:val>
            <c:numRef>
              <c:f>Sheet1!$B$2:$B$3</c:f>
              <c:numCache>
                <c:formatCode>0%</c:formatCode>
                <c:ptCount val="2"/>
                <c:pt idx="0">
                  <c:v>0.84</c:v>
                </c:pt>
                <c:pt idx="1">
                  <c:v>0.71</c:v>
                </c:pt>
              </c:numCache>
            </c:numRef>
          </c:val>
          <c:extLst xmlns:c16r2="http://schemas.microsoft.com/office/drawing/2015/06/chart">
            <c:ext xmlns:c16="http://schemas.microsoft.com/office/drawing/2014/chart" uri="{C3380CC4-5D6E-409C-BE32-E72D297353CC}">
              <c16:uniqueId val="{00000000-0117-4902-8BD2-FB651D48D313}"/>
            </c:ext>
          </c:extLst>
        </c:ser>
        <c:dLbls>
          <c:showLegendKey val="0"/>
          <c:showVal val="0"/>
          <c:showCatName val="0"/>
          <c:showSerName val="0"/>
          <c:showPercent val="0"/>
          <c:showBubbleSize val="0"/>
        </c:dLbls>
        <c:gapWidth val="150"/>
        <c:axId val="263479344"/>
        <c:axId val="263479904"/>
      </c:barChart>
      <c:catAx>
        <c:axId val="263479344"/>
        <c:scaling>
          <c:orientation val="minMax"/>
        </c:scaling>
        <c:delete val="0"/>
        <c:axPos val="l"/>
        <c:numFmt formatCode="General" sourceLinked="0"/>
        <c:majorTickMark val="out"/>
        <c:minorTickMark val="none"/>
        <c:tickLblPos val="nextTo"/>
        <c:crossAx val="263479904"/>
        <c:crosses val="autoZero"/>
        <c:auto val="1"/>
        <c:lblAlgn val="ctr"/>
        <c:lblOffset val="100"/>
        <c:noMultiLvlLbl val="0"/>
      </c:catAx>
      <c:valAx>
        <c:axId val="263479904"/>
        <c:scaling>
          <c:orientation val="minMax"/>
        </c:scaling>
        <c:delete val="0"/>
        <c:axPos val="b"/>
        <c:majorGridlines/>
        <c:numFmt formatCode="0%" sourceLinked="1"/>
        <c:majorTickMark val="out"/>
        <c:minorTickMark val="none"/>
        <c:tickLblPos val="nextTo"/>
        <c:crossAx val="263479344"/>
        <c:crosses val="autoZero"/>
        <c:crossBetween val="between"/>
      </c:valAx>
    </c:plotArea>
    <c:legend>
      <c:legendPos val="r"/>
      <c:overlay val="0"/>
    </c:legend>
    <c:plotVisOnly val="1"/>
    <c:dispBlanksAs val="gap"/>
    <c:showDLblsOverMax val="0"/>
  </c:chart>
  <c:spPr>
    <a:effectLst>
      <a:outerShdw blurRad="50800" dist="38100" dir="2700000" algn="tl" rotWithShape="0">
        <a:prstClr val="black">
          <a:alpha val="40000"/>
        </a:prstClr>
      </a:outerShdw>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Rates of Unemployment in SF</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3410037530355434"/>
          <c:y val="0.14496463365808088"/>
          <c:w val="0.85811146270267613"/>
          <c:h val="0.7082559277547934"/>
        </c:manualLayout>
      </c:layout>
      <c:bar3DChart>
        <c:barDir val="col"/>
        <c:grouping val="clustered"/>
        <c:varyColors val="0"/>
        <c:ser>
          <c:idx val="0"/>
          <c:order val="0"/>
          <c:tx>
            <c:strRef>
              <c:f>Sheet1!$B$1</c:f>
              <c:strCache>
                <c:ptCount val="1"/>
                <c:pt idx="0">
                  <c:v>Series 1</c:v>
                </c:pt>
              </c:strCache>
            </c:strRef>
          </c:tx>
          <c:spPr>
            <a:solidFill>
              <a:schemeClr val="accent3">
                <a:lumMod val="75000"/>
              </a:schemeClr>
            </a:solidFill>
          </c:spPr>
          <c:invertIfNegative val="0"/>
          <c:cat>
            <c:strRef>
              <c:f>Sheet1!$A$2:$A$5</c:f>
              <c:strCache>
                <c:ptCount val="4"/>
                <c:pt idx="0">
                  <c:v>White Unemployment</c:v>
                </c:pt>
                <c:pt idx="1">
                  <c:v>Black Unemployment</c:v>
                </c:pt>
                <c:pt idx="2">
                  <c:v>Latino Unemployment</c:v>
                </c:pt>
                <c:pt idx="3">
                  <c:v>Asian Unemployment</c:v>
                </c:pt>
              </c:strCache>
            </c:strRef>
          </c:cat>
          <c:val>
            <c:numRef>
              <c:f>Sheet1!$B$2:$B$5</c:f>
              <c:numCache>
                <c:formatCode>0.00%</c:formatCode>
                <c:ptCount val="4"/>
                <c:pt idx="0">
                  <c:v>3.2000000000000001E-2</c:v>
                </c:pt>
                <c:pt idx="1">
                  <c:v>0.121</c:v>
                </c:pt>
                <c:pt idx="2">
                  <c:v>2.5999999999999999E-2</c:v>
                </c:pt>
                <c:pt idx="3">
                  <c:v>5.1999999999999998E-2</c:v>
                </c:pt>
              </c:numCache>
            </c:numRef>
          </c:val>
          <c:extLst xmlns:c16r2="http://schemas.microsoft.com/office/drawing/2015/06/chart">
            <c:ext xmlns:c16="http://schemas.microsoft.com/office/drawing/2014/chart" uri="{C3380CC4-5D6E-409C-BE32-E72D297353CC}">
              <c16:uniqueId val="{00000000-D07E-4E37-AA72-A3CB0CD6988E}"/>
            </c:ext>
          </c:extLst>
        </c:ser>
        <c:dLbls>
          <c:showLegendKey val="0"/>
          <c:showVal val="0"/>
          <c:showCatName val="0"/>
          <c:showSerName val="0"/>
          <c:showPercent val="0"/>
          <c:showBubbleSize val="0"/>
        </c:dLbls>
        <c:gapWidth val="150"/>
        <c:shape val="cylinder"/>
        <c:axId val="175449280"/>
        <c:axId val="84581488"/>
        <c:axId val="0"/>
      </c:bar3DChart>
      <c:catAx>
        <c:axId val="175449280"/>
        <c:scaling>
          <c:orientation val="minMax"/>
        </c:scaling>
        <c:delete val="0"/>
        <c:axPos val="b"/>
        <c:numFmt formatCode="General" sourceLinked="0"/>
        <c:majorTickMark val="out"/>
        <c:minorTickMark val="none"/>
        <c:tickLblPos val="nextTo"/>
        <c:crossAx val="84581488"/>
        <c:crosses val="autoZero"/>
        <c:auto val="1"/>
        <c:lblAlgn val="ctr"/>
        <c:lblOffset val="100"/>
        <c:noMultiLvlLbl val="0"/>
      </c:catAx>
      <c:valAx>
        <c:axId val="84581488"/>
        <c:scaling>
          <c:orientation val="minMax"/>
        </c:scaling>
        <c:delete val="0"/>
        <c:axPos val="l"/>
        <c:majorGridlines/>
        <c:numFmt formatCode="0.00%" sourceLinked="1"/>
        <c:majorTickMark val="out"/>
        <c:minorTickMark val="none"/>
        <c:tickLblPos val="nextTo"/>
        <c:crossAx val="175449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7F630-E02B-4637-9275-D18C7375EBF1}"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84D2E-39B8-4EDE-880E-368E04048899}" type="slidenum">
              <a:rPr lang="en-US" smtClean="0"/>
              <a:t>‹#›</a:t>
            </a:fld>
            <a:endParaRPr lang="en-US"/>
          </a:p>
        </p:txBody>
      </p:sp>
    </p:spTree>
    <p:extLst>
      <p:ext uri="{BB962C8B-B14F-4D97-AF65-F5344CB8AC3E}">
        <p14:creationId xmlns:p14="http://schemas.microsoft.com/office/powerpoint/2010/main" val="312956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 how </a:t>
            </a:r>
            <a:r>
              <a:rPr lang="en-US" dirty="0" err="1"/>
              <a:t>Gerbner</a:t>
            </a:r>
            <a:r>
              <a:rPr lang="en-US" baseline="0" dirty="0"/>
              <a:t> did his stud</a:t>
            </a:r>
            <a:endParaRPr lang="en-US" dirty="0"/>
          </a:p>
        </p:txBody>
      </p:sp>
      <p:sp>
        <p:nvSpPr>
          <p:cNvPr id="4" name="Slide Number Placeholder 3"/>
          <p:cNvSpPr>
            <a:spLocks noGrp="1"/>
          </p:cNvSpPr>
          <p:nvPr>
            <p:ph type="sldNum" sz="quarter" idx="10"/>
          </p:nvPr>
        </p:nvSpPr>
        <p:spPr/>
        <p:txBody>
          <a:bodyPr/>
          <a:lstStyle/>
          <a:p>
            <a:fld id="{60B9A8A4-540F-4A05-A52E-E9555386C80F}" type="slidenum">
              <a:rPr lang="en-US" smtClean="0"/>
              <a:pPr/>
              <a:t>1</a:t>
            </a:fld>
            <a:endParaRPr lang="en-US"/>
          </a:p>
        </p:txBody>
      </p:sp>
    </p:spTree>
    <p:extLst>
      <p:ext uri="{BB962C8B-B14F-4D97-AF65-F5344CB8AC3E}">
        <p14:creationId xmlns:p14="http://schemas.microsoft.com/office/powerpoint/2010/main" val="147667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if we</a:t>
            </a:r>
            <a:r>
              <a:rPr lang="en-US" baseline="0" dirty="0"/>
              <a:t> are really honest with our selves, most of us will have a different moral judgement of activities based on the race of the actor</a:t>
            </a:r>
            <a:endParaRPr lang="en-US" dirty="0"/>
          </a:p>
        </p:txBody>
      </p:sp>
      <p:sp>
        <p:nvSpPr>
          <p:cNvPr id="4" name="Slide Number Placeholder 3"/>
          <p:cNvSpPr>
            <a:spLocks noGrp="1"/>
          </p:cNvSpPr>
          <p:nvPr>
            <p:ph type="sldNum" sz="quarter" idx="10"/>
          </p:nvPr>
        </p:nvSpPr>
        <p:spPr/>
        <p:txBody>
          <a:bodyPr/>
          <a:lstStyle/>
          <a:p>
            <a:fld id="{60B9A8A4-540F-4A05-A52E-E9555386C80F}" type="slidenum">
              <a:rPr lang="en-US" smtClean="0"/>
              <a:pPr/>
              <a:t>27</a:t>
            </a:fld>
            <a:endParaRPr lang="en-US"/>
          </a:p>
        </p:txBody>
      </p:sp>
    </p:spTree>
    <p:extLst>
      <p:ext uri="{BB962C8B-B14F-4D97-AF65-F5344CB8AC3E}">
        <p14:creationId xmlns:p14="http://schemas.microsoft.com/office/powerpoint/2010/main" val="186846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of us are not honest with ourselves</a:t>
            </a:r>
            <a:r>
              <a:rPr lang="en-US" baseline="0" dirty="0"/>
              <a:t> about our racialized feelings…Dr. King’s message has become warped</a:t>
            </a:r>
            <a:endParaRPr lang="en-US" dirty="0"/>
          </a:p>
        </p:txBody>
      </p:sp>
      <p:sp>
        <p:nvSpPr>
          <p:cNvPr id="4" name="Slide Number Placeholder 3"/>
          <p:cNvSpPr>
            <a:spLocks noGrp="1"/>
          </p:cNvSpPr>
          <p:nvPr>
            <p:ph type="sldNum" sz="quarter" idx="10"/>
          </p:nvPr>
        </p:nvSpPr>
        <p:spPr/>
        <p:txBody>
          <a:bodyPr/>
          <a:lstStyle/>
          <a:p>
            <a:fld id="{60B9A8A4-540F-4A05-A52E-E9555386C80F}" type="slidenum">
              <a:rPr lang="en-US" smtClean="0"/>
              <a:pPr/>
              <a:t>32</a:t>
            </a:fld>
            <a:endParaRPr lang="en-US"/>
          </a:p>
        </p:txBody>
      </p:sp>
    </p:spTree>
    <p:extLst>
      <p:ext uri="{BB962C8B-B14F-4D97-AF65-F5344CB8AC3E}">
        <p14:creationId xmlns:p14="http://schemas.microsoft.com/office/powerpoint/2010/main" val="4119370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Challenge yourself to talk</a:t>
            </a:r>
            <a:r>
              <a:rPr lang="en-US" baseline="0" dirty="0"/>
              <a:t> about explicitly about race at least once a week</a:t>
            </a:r>
          </a:p>
          <a:p>
            <a:r>
              <a:rPr lang="en-US" baseline="0" dirty="0"/>
              <a:t>Don’t fear discomfort</a:t>
            </a:r>
            <a:endParaRPr lang="en-US" dirty="0"/>
          </a:p>
        </p:txBody>
      </p:sp>
      <p:sp>
        <p:nvSpPr>
          <p:cNvPr id="4" name="Slide Number Placeholder 3"/>
          <p:cNvSpPr>
            <a:spLocks noGrp="1"/>
          </p:cNvSpPr>
          <p:nvPr>
            <p:ph type="sldNum" sz="quarter" idx="10"/>
          </p:nvPr>
        </p:nvSpPr>
        <p:spPr/>
        <p:txBody>
          <a:bodyPr/>
          <a:lstStyle/>
          <a:p>
            <a:fld id="{60B9A8A4-540F-4A05-A52E-E9555386C80F}" type="slidenum">
              <a:rPr lang="en-US" smtClean="0"/>
              <a:pPr/>
              <a:t>37</a:t>
            </a:fld>
            <a:endParaRPr lang="en-US"/>
          </a:p>
        </p:txBody>
      </p:sp>
    </p:spTree>
    <p:extLst>
      <p:ext uri="{BB962C8B-B14F-4D97-AF65-F5344CB8AC3E}">
        <p14:creationId xmlns:p14="http://schemas.microsoft.com/office/powerpoint/2010/main" val="3125782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Try to run errands</a:t>
            </a:r>
            <a:r>
              <a:rPr lang="en-US" baseline="0" dirty="0"/>
              <a:t> on the bus</a:t>
            </a:r>
          </a:p>
          <a:p>
            <a:r>
              <a:rPr lang="en-US" baseline="0" dirty="0"/>
              <a:t>Try to grocery shop on your client’s salary or in your client’s neighborhood</a:t>
            </a:r>
          </a:p>
          <a:p>
            <a:r>
              <a:rPr lang="en-US" baseline="0" dirty="0"/>
              <a:t>Try remembering to take a daily medication </a:t>
            </a:r>
          </a:p>
          <a:p>
            <a:r>
              <a:rPr lang="en-US" baseline="0" dirty="0"/>
              <a:t>Drive through the housing projects and explore neighborhood </a:t>
            </a:r>
            <a:r>
              <a:rPr lang="en-US" baseline="0" dirty="0" err="1"/>
              <a:t>ammenities</a:t>
            </a:r>
            <a:endParaRPr lang="en-US" baseline="0" dirty="0"/>
          </a:p>
          <a:p>
            <a:endParaRPr lang="en-US" dirty="0"/>
          </a:p>
        </p:txBody>
      </p:sp>
      <p:sp>
        <p:nvSpPr>
          <p:cNvPr id="4" name="Slide Number Placeholder 3"/>
          <p:cNvSpPr>
            <a:spLocks noGrp="1"/>
          </p:cNvSpPr>
          <p:nvPr>
            <p:ph type="sldNum" sz="quarter" idx="10"/>
          </p:nvPr>
        </p:nvSpPr>
        <p:spPr/>
        <p:txBody>
          <a:bodyPr/>
          <a:lstStyle/>
          <a:p>
            <a:fld id="{60B9A8A4-540F-4A05-A52E-E9555386C80F}" type="slidenum">
              <a:rPr lang="en-US" smtClean="0"/>
              <a:pPr/>
              <a:t>39</a:t>
            </a:fld>
            <a:endParaRPr lang="en-US"/>
          </a:p>
        </p:txBody>
      </p:sp>
    </p:spTree>
    <p:extLst>
      <p:ext uri="{BB962C8B-B14F-4D97-AF65-F5344CB8AC3E}">
        <p14:creationId xmlns:p14="http://schemas.microsoft.com/office/powerpoint/2010/main" val="94676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struggle to see blacks as </a:t>
            </a:r>
            <a:r>
              <a:rPr lang="en-US" dirty="0" err="1"/>
              <a:t>indviduals</a:t>
            </a:r>
            <a:r>
              <a:rPr lang="en-US" dirty="0"/>
              <a:t>, rather we see them as a group.  That’s why we</a:t>
            </a:r>
            <a:r>
              <a:rPr lang="en-US" baseline="0" dirty="0"/>
              <a:t> don’t all walk around terrified of white men</a:t>
            </a:r>
          </a:p>
          <a:p>
            <a:r>
              <a:rPr lang="en-US" baseline="0" dirty="0"/>
              <a:t>Assumptions are usually negative b/c of our racial socialization</a:t>
            </a:r>
            <a:endParaRPr lang="en-US" dirty="0"/>
          </a:p>
        </p:txBody>
      </p:sp>
      <p:sp>
        <p:nvSpPr>
          <p:cNvPr id="4" name="Slide Number Placeholder 3"/>
          <p:cNvSpPr>
            <a:spLocks noGrp="1"/>
          </p:cNvSpPr>
          <p:nvPr>
            <p:ph type="sldNum" sz="quarter" idx="10"/>
          </p:nvPr>
        </p:nvSpPr>
        <p:spPr/>
        <p:txBody>
          <a:bodyPr/>
          <a:lstStyle/>
          <a:p>
            <a:fld id="{60B9A8A4-540F-4A05-A52E-E9555386C80F}" type="slidenum">
              <a:rPr lang="en-US" smtClean="0"/>
              <a:pPr/>
              <a:t>40</a:t>
            </a:fld>
            <a:endParaRPr lang="en-US"/>
          </a:p>
        </p:txBody>
      </p:sp>
    </p:spTree>
    <p:extLst>
      <p:ext uri="{BB962C8B-B14F-4D97-AF65-F5344CB8AC3E}">
        <p14:creationId xmlns:p14="http://schemas.microsoft.com/office/powerpoint/2010/main" val="34462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Highest unemployment</a:t>
            </a:r>
            <a:r>
              <a:rPr lang="en-US" baseline="0" dirty="0"/>
              <a:t> disparity</a:t>
            </a:r>
            <a:endParaRPr lang="en-US" dirty="0"/>
          </a:p>
        </p:txBody>
      </p:sp>
      <p:sp>
        <p:nvSpPr>
          <p:cNvPr id="4" name="Slide Number Placeholder 3"/>
          <p:cNvSpPr>
            <a:spLocks noGrp="1"/>
          </p:cNvSpPr>
          <p:nvPr>
            <p:ph type="sldNum" sz="quarter" idx="10"/>
          </p:nvPr>
        </p:nvSpPr>
        <p:spPr/>
        <p:txBody>
          <a:bodyPr/>
          <a:lstStyle/>
          <a:p>
            <a:fld id="{2D384D2E-39B8-4EDE-880E-368E04048899}" type="slidenum">
              <a:rPr lang="en-US" smtClean="0"/>
              <a:t>4</a:t>
            </a:fld>
            <a:endParaRPr lang="en-US"/>
          </a:p>
        </p:txBody>
      </p:sp>
    </p:spTree>
    <p:extLst>
      <p:ext uri="{BB962C8B-B14F-4D97-AF65-F5344CB8AC3E}">
        <p14:creationId xmlns:p14="http://schemas.microsoft.com/office/powerpoint/2010/main" val="132612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But</a:t>
            </a:r>
            <a:r>
              <a:rPr lang="en-US" baseline="0" dirty="0"/>
              <a:t> how could the pulmonologist know?  We talk around racism, but  don’t talk much about racism in our work</a:t>
            </a:r>
          </a:p>
          <a:p>
            <a:r>
              <a:rPr lang="en-US" baseline="0" dirty="0"/>
              <a:t>An the end result is that many people of color have poor health outcomes.</a:t>
            </a:r>
            <a:endParaRPr lang="en-US" dirty="0"/>
          </a:p>
        </p:txBody>
      </p:sp>
      <p:sp>
        <p:nvSpPr>
          <p:cNvPr id="4" name="Slide Number Placeholder 3"/>
          <p:cNvSpPr>
            <a:spLocks noGrp="1"/>
          </p:cNvSpPr>
          <p:nvPr>
            <p:ph type="sldNum" sz="quarter" idx="10"/>
          </p:nvPr>
        </p:nvSpPr>
        <p:spPr/>
        <p:txBody>
          <a:bodyPr/>
          <a:lstStyle/>
          <a:p>
            <a:fld id="{7067571F-B9A7-4EC8-8F2B-BDF00042DB77}" type="slidenum">
              <a:rPr lang="en-US" smtClean="0"/>
              <a:pPr/>
              <a:t>7</a:t>
            </a:fld>
            <a:endParaRPr lang="en-US"/>
          </a:p>
        </p:txBody>
      </p:sp>
    </p:spTree>
    <p:extLst>
      <p:ext uri="{BB962C8B-B14F-4D97-AF65-F5344CB8AC3E}">
        <p14:creationId xmlns:p14="http://schemas.microsoft.com/office/powerpoint/2010/main" val="358697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SF</a:t>
            </a:r>
            <a:r>
              <a:rPr lang="en-US" baseline="0" dirty="0"/>
              <a:t> has the 4</a:t>
            </a:r>
            <a:r>
              <a:rPr lang="en-US" baseline="30000" dirty="0"/>
              <a:t>th</a:t>
            </a:r>
            <a:r>
              <a:rPr lang="en-US" baseline="0" dirty="0"/>
              <a:t> highest employment rates of whites and second lowest employment rate of blacks (second to </a:t>
            </a:r>
            <a:r>
              <a:rPr lang="en-US" baseline="0" dirty="0" err="1"/>
              <a:t>detroit</a:t>
            </a:r>
            <a:r>
              <a:rPr lang="en-US" baseline="0" dirty="0"/>
              <a:t>)</a:t>
            </a:r>
            <a:endParaRPr lang="en-US" dirty="0"/>
          </a:p>
        </p:txBody>
      </p:sp>
      <p:sp>
        <p:nvSpPr>
          <p:cNvPr id="4" name="Slide Number Placeholder 3"/>
          <p:cNvSpPr>
            <a:spLocks noGrp="1"/>
          </p:cNvSpPr>
          <p:nvPr>
            <p:ph type="sldNum" sz="quarter" idx="10"/>
          </p:nvPr>
        </p:nvSpPr>
        <p:spPr/>
        <p:txBody>
          <a:bodyPr/>
          <a:lstStyle/>
          <a:p>
            <a:fld id="{60B9A8A4-540F-4A05-A52E-E9555386C80F}" type="slidenum">
              <a:rPr lang="en-US" smtClean="0"/>
              <a:pPr/>
              <a:t>13</a:t>
            </a:fld>
            <a:endParaRPr lang="en-US"/>
          </a:p>
        </p:txBody>
      </p:sp>
    </p:spTree>
    <p:extLst>
      <p:ext uri="{BB962C8B-B14F-4D97-AF65-F5344CB8AC3E}">
        <p14:creationId xmlns:p14="http://schemas.microsoft.com/office/powerpoint/2010/main" val="358413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Blacks</a:t>
            </a:r>
            <a:r>
              <a:rPr lang="en-US" baseline="0" dirty="0"/>
              <a:t> make up </a:t>
            </a:r>
            <a:r>
              <a:rPr lang="en-US" baseline="0" dirty="0" err="1"/>
              <a:t>btwn</a:t>
            </a:r>
            <a:r>
              <a:rPr lang="en-US" baseline="0" dirty="0"/>
              <a:t> 4-6 % of SF residents but 50% of SF jail </a:t>
            </a:r>
            <a:r>
              <a:rPr lang="en-US" baseline="0" dirty="0" err="1"/>
              <a:t>pop’l</a:t>
            </a:r>
            <a:endParaRPr lang="en-US" dirty="0"/>
          </a:p>
        </p:txBody>
      </p:sp>
      <p:sp>
        <p:nvSpPr>
          <p:cNvPr id="4" name="Slide Number Placeholder 3"/>
          <p:cNvSpPr>
            <a:spLocks noGrp="1"/>
          </p:cNvSpPr>
          <p:nvPr>
            <p:ph type="sldNum" sz="quarter" idx="10"/>
          </p:nvPr>
        </p:nvSpPr>
        <p:spPr/>
        <p:txBody>
          <a:bodyPr/>
          <a:lstStyle/>
          <a:p>
            <a:fld id="{53D4E61E-A868-4482-8B2E-5FFEEFDBAB29}" type="slidenum">
              <a:rPr lang="en-US" smtClean="0"/>
              <a:pPr/>
              <a:t>15</a:t>
            </a:fld>
            <a:endParaRPr lang="en-US"/>
          </a:p>
        </p:txBody>
      </p:sp>
    </p:spTree>
    <p:extLst>
      <p:ext uri="{BB962C8B-B14F-4D97-AF65-F5344CB8AC3E}">
        <p14:creationId xmlns:p14="http://schemas.microsoft.com/office/powerpoint/2010/main" val="197889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a:t>
            </a:r>
            <a:r>
              <a:rPr lang="en-US" baseline="30000" dirty="0"/>
              <a:t>rd</a:t>
            </a:r>
            <a:r>
              <a:rPr lang="en-US" dirty="0"/>
              <a:t> most used</a:t>
            </a:r>
            <a:r>
              <a:rPr lang="en-US" baseline="0" dirty="0"/>
              <a:t> theory in Mass Communication research since 1956—20, 000 articles reviewed</a:t>
            </a:r>
            <a:endParaRPr lang="en-US" dirty="0"/>
          </a:p>
        </p:txBody>
      </p:sp>
      <p:sp>
        <p:nvSpPr>
          <p:cNvPr id="4" name="Slide Number Placeholder 3"/>
          <p:cNvSpPr>
            <a:spLocks noGrp="1"/>
          </p:cNvSpPr>
          <p:nvPr>
            <p:ph type="sldNum" sz="quarter" idx="10"/>
          </p:nvPr>
        </p:nvSpPr>
        <p:spPr/>
        <p:txBody>
          <a:bodyPr/>
          <a:lstStyle/>
          <a:p>
            <a:fld id="{60B9A8A4-540F-4A05-A52E-E9555386C80F}" type="slidenum">
              <a:rPr lang="en-US" smtClean="0"/>
              <a:pPr/>
              <a:t>17</a:t>
            </a:fld>
            <a:endParaRPr lang="en-US"/>
          </a:p>
        </p:txBody>
      </p:sp>
    </p:spTree>
    <p:extLst>
      <p:ext uri="{BB962C8B-B14F-4D97-AF65-F5344CB8AC3E}">
        <p14:creationId xmlns:p14="http://schemas.microsoft.com/office/powerpoint/2010/main" val="383803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Theory later expanded</a:t>
            </a:r>
            <a:r>
              <a:rPr lang="en-US" baseline="0" dirty="0"/>
              <a:t> to include media consumed online</a:t>
            </a:r>
            <a:endParaRPr lang="en-US" dirty="0"/>
          </a:p>
        </p:txBody>
      </p:sp>
      <p:sp>
        <p:nvSpPr>
          <p:cNvPr id="4" name="Slide Number Placeholder 3"/>
          <p:cNvSpPr>
            <a:spLocks noGrp="1"/>
          </p:cNvSpPr>
          <p:nvPr>
            <p:ph type="sldNum" sz="quarter" idx="10"/>
          </p:nvPr>
        </p:nvSpPr>
        <p:spPr/>
        <p:txBody>
          <a:bodyPr/>
          <a:lstStyle/>
          <a:p>
            <a:fld id="{60B9A8A4-540F-4A05-A52E-E9555386C80F}" type="slidenum">
              <a:rPr lang="en-US" smtClean="0"/>
              <a:pPr/>
              <a:t>18</a:t>
            </a:fld>
            <a:endParaRPr lang="en-US"/>
          </a:p>
        </p:txBody>
      </p:sp>
    </p:spTree>
    <p:extLst>
      <p:ext uri="{BB962C8B-B14F-4D97-AF65-F5344CB8AC3E}">
        <p14:creationId xmlns:p14="http://schemas.microsoft.com/office/powerpoint/2010/main" val="306486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Television and internet has a wide reach because</a:t>
            </a:r>
            <a:r>
              <a:rPr lang="en-US" baseline="0" dirty="0"/>
              <a:t> it is easily accessible and easily consumed</a:t>
            </a:r>
          </a:p>
          <a:p>
            <a:r>
              <a:rPr lang="en-US" baseline="0" dirty="0"/>
              <a:t>Mainstream: </a:t>
            </a:r>
            <a:r>
              <a:rPr lang="en-US" sz="1200" b="0" i="0" kern="1200" dirty="0">
                <a:solidFill>
                  <a:schemeClr val="tx1"/>
                </a:solidFill>
                <a:latin typeface="+mn-lt"/>
                <a:ea typeface="+mn-ea"/>
                <a:cs typeface="+mn-cs"/>
              </a:rPr>
              <a:t>broadest range of shared meanings and assumptions</a:t>
            </a:r>
            <a:endParaRPr lang="en-US" dirty="0"/>
          </a:p>
        </p:txBody>
      </p:sp>
      <p:sp>
        <p:nvSpPr>
          <p:cNvPr id="4" name="Slide Number Placeholder 3"/>
          <p:cNvSpPr>
            <a:spLocks noGrp="1"/>
          </p:cNvSpPr>
          <p:nvPr>
            <p:ph type="sldNum" sz="quarter" idx="10"/>
          </p:nvPr>
        </p:nvSpPr>
        <p:spPr/>
        <p:txBody>
          <a:bodyPr/>
          <a:lstStyle/>
          <a:p>
            <a:fld id="{60B9A8A4-540F-4A05-A52E-E9555386C80F}" type="slidenum">
              <a:rPr lang="en-US" smtClean="0"/>
              <a:pPr/>
              <a:t>19</a:t>
            </a:fld>
            <a:endParaRPr lang="en-US"/>
          </a:p>
        </p:txBody>
      </p:sp>
    </p:spTree>
    <p:extLst>
      <p:ext uri="{BB962C8B-B14F-4D97-AF65-F5344CB8AC3E}">
        <p14:creationId xmlns:p14="http://schemas.microsoft.com/office/powerpoint/2010/main" val="262868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 one escapes this socialization</a:t>
            </a:r>
          </a:p>
        </p:txBody>
      </p:sp>
      <p:sp>
        <p:nvSpPr>
          <p:cNvPr id="4" name="Slide Number Placeholder 3"/>
          <p:cNvSpPr>
            <a:spLocks noGrp="1"/>
          </p:cNvSpPr>
          <p:nvPr>
            <p:ph type="sldNum" sz="quarter" idx="10"/>
          </p:nvPr>
        </p:nvSpPr>
        <p:spPr/>
        <p:txBody>
          <a:bodyPr/>
          <a:lstStyle/>
          <a:p>
            <a:fld id="{60B9A8A4-540F-4A05-A52E-E9555386C80F}" type="slidenum">
              <a:rPr lang="en-US" smtClean="0"/>
              <a:pPr/>
              <a:t>25</a:t>
            </a:fld>
            <a:endParaRPr lang="en-US"/>
          </a:p>
        </p:txBody>
      </p:sp>
    </p:spTree>
    <p:extLst>
      <p:ext uri="{BB962C8B-B14F-4D97-AF65-F5344CB8AC3E}">
        <p14:creationId xmlns:p14="http://schemas.microsoft.com/office/powerpoint/2010/main" val="319628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6E4B71-D992-48EA-B9AA-C434B6CE0041}"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A6BEA-97FB-4425-B39E-2670087642C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129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E4B71-D992-48EA-B9AA-C434B6CE0041}"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A6BEA-97FB-4425-B39E-2670087642C7}" type="slidenum">
              <a:rPr lang="en-US" smtClean="0"/>
              <a:t>‹#›</a:t>
            </a:fld>
            <a:endParaRPr lang="en-US"/>
          </a:p>
        </p:txBody>
      </p:sp>
    </p:spTree>
    <p:extLst>
      <p:ext uri="{BB962C8B-B14F-4D97-AF65-F5344CB8AC3E}">
        <p14:creationId xmlns:p14="http://schemas.microsoft.com/office/powerpoint/2010/main" val="324656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E4B71-D992-48EA-B9AA-C434B6CE0041}"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A6BEA-97FB-4425-B39E-2670087642C7}" type="slidenum">
              <a:rPr lang="en-US" smtClean="0"/>
              <a:t>‹#›</a:t>
            </a:fld>
            <a:endParaRPr lang="en-US"/>
          </a:p>
        </p:txBody>
      </p:sp>
    </p:spTree>
    <p:extLst>
      <p:ext uri="{BB962C8B-B14F-4D97-AF65-F5344CB8AC3E}">
        <p14:creationId xmlns:p14="http://schemas.microsoft.com/office/powerpoint/2010/main" val="292181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6E4B71-D992-48EA-B9AA-C434B6CE0041}"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A6BEA-97FB-4425-B39E-2670087642C7}" type="slidenum">
              <a:rPr lang="en-US" smtClean="0"/>
              <a:t>‹#›</a:t>
            </a:fld>
            <a:endParaRPr lang="en-US"/>
          </a:p>
        </p:txBody>
      </p:sp>
    </p:spTree>
    <p:extLst>
      <p:ext uri="{BB962C8B-B14F-4D97-AF65-F5344CB8AC3E}">
        <p14:creationId xmlns:p14="http://schemas.microsoft.com/office/powerpoint/2010/main" val="247349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6E4B71-D992-48EA-B9AA-C434B6CE0041}"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A6BEA-97FB-4425-B39E-2670087642C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99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6E4B71-D992-48EA-B9AA-C434B6CE0041}"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A6BEA-97FB-4425-B39E-2670087642C7}" type="slidenum">
              <a:rPr lang="en-US" smtClean="0"/>
              <a:t>‹#›</a:t>
            </a:fld>
            <a:endParaRPr lang="en-US"/>
          </a:p>
        </p:txBody>
      </p:sp>
    </p:spTree>
    <p:extLst>
      <p:ext uri="{BB962C8B-B14F-4D97-AF65-F5344CB8AC3E}">
        <p14:creationId xmlns:p14="http://schemas.microsoft.com/office/powerpoint/2010/main" val="173502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6E4B71-D992-48EA-B9AA-C434B6CE0041}"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CA6BEA-97FB-4425-B39E-2670087642C7}" type="slidenum">
              <a:rPr lang="en-US" smtClean="0"/>
              <a:t>‹#›</a:t>
            </a:fld>
            <a:endParaRPr lang="en-US"/>
          </a:p>
        </p:txBody>
      </p:sp>
    </p:spTree>
    <p:extLst>
      <p:ext uri="{BB962C8B-B14F-4D97-AF65-F5344CB8AC3E}">
        <p14:creationId xmlns:p14="http://schemas.microsoft.com/office/powerpoint/2010/main" val="174104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6E4B71-D992-48EA-B9AA-C434B6CE0041}"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CA6BEA-97FB-4425-B39E-2670087642C7}" type="slidenum">
              <a:rPr lang="en-US" smtClean="0"/>
              <a:t>‹#›</a:t>
            </a:fld>
            <a:endParaRPr lang="en-US"/>
          </a:p>
        </p:txBody>
      </p:sp>
    </p:spTree>
    <p:extLst>
      <p:ext uri="{BB962C8B-B14F-4D97-AF65-F5344CB8AC3E}">
        <p14:creationId xmlns:p14="http://schemas.microsoft.com/office/powerpoint/2010/main" val="3908831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A6E4B71-D992-48EA-B9AA-C434B6CE0041}" type="datetimeFigureOut">
              <a:rPr lang="en-US" smtClean="0"/>
              <a:t>11/13/2017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1CA6BEA-97FB-4425-B39E-2670087642C7}" type="slidenum">
              <a:rPr lang="en-US" smtClean="0"/>
              <a:t>‹#›</a:t>
            </a:fld>
            <a:endParaRPr lang="en-US"/>
          </a:p>
        </p:txBody>
      </p:sp>
    </p:spTree>
    <p:extLst>
      <p:ext uri="{BB962C8B-B14F-4D97-AF65-F5344CB8AC3E}">
        <p14:creationId xmlns:p14="http://schemas.microsoft.com/office/powerpoint/2010/main" val="140354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A6E4B71-D992-48EA-B9AA-C434B6CE0041}" type="datetimeFigureOut">
              <a:rPr lang="en-US" smtClean="0"/>
              <a:t>11/13/2017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CA6BEA-97FB-4425-B39E-2670087642C7}" type="slidenum">
              <a:rPr lang="en-US" smtClean="0"/>
              <a:t>‹#›</a:t>
            </a:fld>
            <a:endParaRPr lang="en-US"/>
          </a:p>
        </p:txBody>
      </p:sp>
    </p:spTree>
    <p:extLst>
      <p:ext uri="{BB962C8B-B14F-4D97-AF65-F5344CB8AC3E}">
        <p14:creationId xmlns:p14="http://schemas.microsoft.com/office/powerpoint/2010/main" val="155843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6E4B71-D992-48EA-B9AA-C434B6CE0041}"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A6BEA-97FB-4425-B39E-2670087642C7}" type="slidenum">
              <a:rPr lang="en-US" smtClean="0"/>
              <a:t>‹#›</a:t>
            </a:fld>
            <a:endParaRPr lang="en-US"/>
          </a:p>
        </p:txBody>
      </p:sp>
    </p:spTree>
    <p:extLst>
      <p:ext uri="{BB962C8B-B14F-4D97-AF65-F5344CB8AC3E}">
        <p14:creationId xmlns:p14="http://schemas.microsoft.com/office/powerpoint/2010/main" val="409285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A6E4B71-D992-48EA-B9AA-C434B6CE0041}" type="datetimeFigureOut">
              <a:rPr lang="en-US" smtClean="0"/>
              <a:t>11/13/2017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1CA6BEA-97FB-4425-B39E-2670087642C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68557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182" y="861391"/>
            <a:ext cx="7845287" cy="3694043"/>
          </a:xfrm>
        </p:spPr>
        <p:txBody>
          <a:bodyPr>
            <a:noAutofit/>
          </a:bodyPr>
          <a:lstStyle/>
          <a:p>
            <a:pPr>
              <a:lnSpc>
                <a:spcPct val="150000"/>
              </a:lnSpc>
            </a:pPr>
            <a:r>
              <a:rPr lang="en-US" sz="5400" dirty="0"/>
              <a:t>Understanding Racism to Better Care for Patients of Color</a:t>
            </a:r>
          </a:p>
        </p:txBody>
      </p:sp>
      <p:sp>
        <p:nvSpPr>
          <p:cNvPr id="3" name="Subtitle 2"/>
          <p:cNvSpPr>
            <a:spLocks noGrp="1"/>
          </p:cNvSpPr>
          <p:nvPr>
            <p:ph type="subTitle" idx="1"/>
          </p:nvPr>
        </p:nvSpPr>
        <p:spPr>
          <a:xfrm>
            <a:off x="1563757" y="4940507"/>
            <a:ext cx="8918712" cy="850693"/>
          </a:xfrm>
        </p:spPr>
        <p:txBody>
          <a:bodyPr/>
          <a:lstStyle/>
          <a:p>
            <a:r>
              <a:rPr lang="en-US" dirty="0"/>
              <a:t>Zea Malawa, MD, MPH</a:t>
            </a:r>
          </a:p>
        </p:txBody>
      </p:sp>
    </p:spTree>
    <p:extLst>
      <p:ext uri="{BB962C8B-B14F-4D97-AF65-F5344CB8AC3E}">
        <p14:creationId xmlns:p14="http://schemas.microsoft.com/office/powerpoint/2010/main" val="2006001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430" y="407669"/>
            <a:ext cx="10058400" cy="1165860"/>
          </a:xfrm>
        </p:spPr>
        <p:txBody>
          <a:bodyPr/>
          <a:lstStyle/>
          <a:p>
            <a:r>
              <a:rPr lang="en-US" dirty="0"/>
              <a:t>The Gardeners Tale</a:t>
            </a:r>
          </a:p>
        </p:txBody>
      </p:sp>
      <p:pic>
        <p:nvPicPr>
          <p:cNvPr id="4" name="Content Placeholder 3" descr="Flowerpot_1.jpg"/>
          <p:cNvPicPr>
            <a:picLocks noGrp="1" noChangeAspect="1"/>
          </p:cNvPicPr>
          <p:nvPr>
            <p:ph sz="quarter" idx="1"/>
          </p:nvPr>
        </p:nvPicPr>
        <p:blipFill rotWithShape="1">
          <a:blip r:embed="rId2" cstate="print"/>
          <a:srcRect l="17568" t="10648" r="21334" b="12698"/>
          <a:stretch/>
        </p:blipFill>
        <p:spPr>
          <a:xfrm>
            <a:off x="1837885" y="3421963"/>
            <a:ext cx="2914943" cy="2742834"/>
          </a:xfrm>
        </p:spPr>
      </p:pic>
      <p:pic>
        <p:nvPicPr>
          <p:cNvPr id="5" name="Content Placeholder 3" descr="Flowerpot_1.jpg"/>
          <p:cNvPicPr>
            <a:picLocks noChangeAspect="1"/>
          </p:cNvPicPr>
          <p:nvPr/>
        </p:nvPicPr>
        <p:blipFill rotWithShape="1">
          <a:blip r:embed="rId2" cstate="print"/>
          <a:srcRect l="17569" t="10648" r="18845" b="11889"/>
          <a:stretch/>
        </p:blipFill>
        <p:spPr>
          <a:xfrm>
            <a:off x="6484143" y="3393022"/>
            <a:ext cx="3033713" cy="2771775"/>
          </a:xfrm>
          <a:prstGeom prst="rect">
            <a:avLst/>
          </a:prstGeom>
        </p:spPr>
      </p:pic>
      <p:sp>
        <p:nvSpPr>
          <p:cNvPr id="6" name="Oval 5"/>
          <p:cNvSpPr/>
          <p:nvPr/>
        </p:nvSpPr>
        <p:spPr>
          <a:xfrm rot="193511">
            <a:off x="2081071" y="3309424"/>
            <a:ext cx="2667000" cy="990600"/>
          </a:xfrm>
          <a:prstGeom prst="ellipse">
            <a:avLst/>
          </a:prstGeom>
          <a:solidFill>
            <a:srgbClr val="481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705599" y="3276817"/>
            <a:ext cx="2667000" cy="990600"/>
          </a:xfrm>
          <a:prstGeom prst="ellipse">
            <a:avLst/>
          </a:prstGeom>
          <a:solidFill>
            <a:srgbClr val="7B57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nip Diagonal Corner Rectangle 7"/>
          <p:cNvSpPr/>
          <p:nvPr/>
        </p:nvSpPr>
        <p:spPr>
          <a:xfrm>
            <a:off x="7391400" y="3810000"/>
            <a:ext cx="228600" cy="76200"/>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a:off x="8561363" y="3381151"/>
            <a:ext cx="228600" cy="152400"/>
          </a:xfrm>
          <a:prstGeom prst="trapezoi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and Round Single Corner Rectangle 9"/>
          <p:cNvSpPr/>
          <p:nvPr/>
        </p:nvSpPr>
        <p:spPr>
          <a:xfrm>
            <a:off x="8229600" y="36576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107679" y="3929203"/>
            <a:ext cx="228600" cy="15240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7543800" y="4038600"/>
            <a:ext cx="228600" cy="152400"/>
          </a:xfrm>
          <a:prstGeom prst="trapezoi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and Round Single Corner Rectangle 12"/>
          <p:cNvSpPr/>
          <p:nvPr/>
        </p:nvSpPr>
        <p:spPr>
          <a:xfrm>
            <a:off x="8561363" y="3882466"/>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and Round Single Corner Rectangle 13"/>
          <p:cNvSpPr/>
          <p:nvPr/>
        </p:nvSpPr>
        <p:spPr>
          <a:xfrm flipH="1" flipV="1">
            <a:off x="8077200" y="3406059"/>
            <a:ext cx="152400" cy="1524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and Round Single Corner Rectangle 14"/>
          <p:cNvSpPr/>
          <p:nvPr/>
        </p:nvSpPr>
        <p:spPr>
          <a:xfrm>
            <a:off x="7772400" y="37338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and Round Single Corner Rectangle 15"/>
          <p:cNvSpPr/>
          <p:nvPr/>
        </p:nvSpPr>
        <p:spPr>
          <a:xfrm>
            <a:off x="7010400" y="3652325"/>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and Round Single Corner Rectangle 16"/>
          <p:cNvSpPr/>
          <p:nvPr/>
        </p:nvSpPr>
        <p:spPr>
          <a:xfrm>
            <a:off x="7429500" y="3457351"/>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and Round Single Corner Rectangle 17"/>
          <p:cNvSpPr/>
          <p:nvPr/>
        </p:nvSpPr>
        <p:spPr>
          <a:xfrm>
            <a:off x="8770144" y="3728525"/>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seeds.jpg"/>
          <p:cNvPicPr>
            <a:picLocks noChangeAspect="1"/>
          </p:cNvPicPr>
          <p:nvPr/>
        </p:nvPicPr>
        <p:blipFill>
          <a:blip r:embed="rId3" cstate="print"/>
          <a:srcRect l="7231" t="12222" r="9607" b="17778"/>
          <a:stretch>
            <a:fillRect/>
          </a:stretch>
        </p:blipFill>
        <p:spPr>
          <a:xfrm rot="5079315">
            <a:off x="1888067" y="1647309"/>
            <a:ext cx="1828800" cy="1645920"/>
          </a:xfrm>
          <a:prstGeom prst="rect">
            <a:avLst/>
          </a:prstGeom>
        </p:spPr>
      </p:pic>
      <p:pic>
        <p:nvPicPr>
          <p:cNvPr id="28" name="Picture 27" descr="seeds.jpg"/>
          <p:cNvPicPr>
            <a:picLocks noChangeAspect="1"/>
          </p:cNvPicPr>
          <p:nvPr/>
        </p:nvPicPr>
        <p:blipFill>
          <a:blip r:embed="rId3" cstate="print"/>
          <a:srcRect l="7231" t="12222" r="9607" b="17778"/>
          <a:stretch>
            <a:fillRect/>
          </a:stretch>
        </p:blipFill>
        <p:spPr>
          <a:xfrm rot="5079315">
            <a:off x="6639244" y="1377387"/>
            <a:ext cx="1828800" cy="1645920"/>
          </a:xfrm>
          <a:prstGeom prst="rect">
            <a:avLst/>
          </a:prstGeom>
        </p:spPr>
      </p:pic>
      <p:sp>
        <p:nvSpPr>
          <p:cNvPr id="29" name="Explosion 2 28"/>
          <p:cNvSpPr/>
          <p:nvPr/>
        </p:nvSpPr>
        <p:spPr>
          <a:xfrm>
            <a:off x="2397443" y="2006168"/>
            <a:ext cx="304800" cy="304800"/>
          </a:xfrm>
          <a:prstGeom prst="irregularSeal2">
            <a:avLst/>
          </a:prstGeom>
          <a:solidFill>
            <a:srgbClr val="ED17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xplosion 2 29"/>
          <p:cNvSpPr/>
          <p:nvPr/>
        </p:nvSpPr>
        <p:spPr>
          <a:xfrm>
            <a:off x="7124700" y="1727203"/>
            <a:ext cx="304800" cy="304800"/>
          </a:xfrm>
          <a:prstGeom prst="irregularSeal2">
            <a:avLst/>
          </a:prstGeom>
          <a:solidFill>
            <a:srgbClr val="73175F"/>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8EFBDFB5-DA70-4EC2-B417-84654DF033F2}"/>
              </a:ext>
            </a:extLst>
          </p:cNvPr>
          <p:cNvSpPr txBox="1"/>
          <p:nvPr/>
        </p:nvSpPr>
        <p:spPr>
          <a:xfrm>
            <a:off x="8998744" y="5416283"/>
            <a:ext cx="2941465" cy="954107"/>
          </a:xfrm>
          <a:prstGeom prst="rect">
            <a:avLst/>
          </a:prstGeom>
          <a:noFill/>
        </p:spPr>
        <p:txBody>
          <a:bodyPr wrap="square" rtlCol="0">
            <a:spAutoFit/>
          </a:bodyPr>
          <a:lstStyle/>
          <a:p>
            <a:r>
              <a:rPr lang="en-US" sz="1400" dirty="0"/>
              <a:t>Jones, C. P. (2000). Levels of racism: a theoretic framework and a gardeners tale. </a:t>
            </a:r>
            <a:r>
              <a:rPr lang="en-US" sz="1400" i="1" dirty="0"/>
              <a:t>American Journal of Public Health,</a:t>
            </a:r>
            <a:r>
              <a:rPr lang="en-US" sz="1400" dirty="0"/>
              <a:t> </a:t>
            </a:r>
            <a:r>
              <a:rPr lang="en-US" sz="1400" i="1" dirty="0"/>
              <a:t>90</a:t>
            </a:r>
            <a:r>
              <a:rPr lang="en-US" sz="1400" dirty="0"/>
              <a:t>(8)</a:t>
            </a:r>
          </a:p>
        </p:txBody>
      </p:sp>
    </p:spTree>
    <p:extLst>
      <p:ext uri="{BB962C8B-B14F-4D97-AF65-F5344CB8AC3E}">
        <p14:creationId xmlns:p14="http://schemas.microsoft.com/office/powerpoint/2010/main" val="1871785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73506"/>
          </a:xfrm>
        </p:spPr>
        <p:txBody>
          <a:bodyPr/>
          <a:lstStyle/>
          <a:p>
            <a:r>
              <a:rPr lang="en-US" dirty="0"/>
              <a:t>The Gardeners Tale</a:t>
            </a:r>
          </a:p>
        </p:txBody>
      </p:sp>
      <p:pic>
        <p:nvPicPr>
          <p:cNvPr id="4" name="Content Placeholder 3" descr="Flowerpot_1.jpg"/>
          <p:cNvPicPr>
            <a:picLocks noGrp="1" noChangeAspect="1"/>
          </p:cNvPicPr>
          <p:nvPr>
            <p:ph sz="quarter" idx="1"/>
          </p:nvPr>
        </p:nvPicPr>
        <p:blipFill rotWithShape="1">
          <a:blip r:embed="rId2" cstate="print"/>
          <a:srcRect l="17569" t="10648" r="21588" b="10689"/>
          <a:stretch/>
        </p:blipFill>
        <p:spPr>
          <a:xfrm>
            <a:off x="1995181" y="3433689"/>
            <a:ext cx="2902796" cy="2814711"/>
          </a:xfrm>
        </p:spPr>
      </p:pic>
      <p:pic>
        <p:nvPicPr>
          <p:cNvPr id="5" name="Content Placeholder 3" descr="Flowerpot_1.jpg"/>
          <p:cNvPicPr>
            <a:picLocks noChangeAspect="1"/>
          </p:cNvPicPr>
          <p:nvPr/>
        </p:nvPicPr>
        <p:blipFill>
          <a:blip r:embed="rId2" cstate="print"/>
          <a:srcRect l="17569" t="10648" r="20142" b="6300"/>
          <a:stretch>
            <a:fillRect/>
          </a:stretch>
        </p:blipFill>
        <p:spPr>
          <a:xfrm>
            <a:off x="6375003" y="3391942"/>
            <a:ext cx="2971800" cy="2971800"/>
          </a:xfrm>
          <a:prstGeom prst="rect">
            <a:avLst/>
          </a:prstGeom>
        </p:spPr>
      </p:pic>
      <p:sp>
        <p:nvSpPr>
          <p:cNvPr id="6" name="Oval 5"/>
          <p:cNvSpPr/>
          <p:nvPr/>
        </p:nvSpPr>
        <p:spPr>
          <a:xfrm>
            <a:off x="2247255" y="3317460"/>
            <a:ext cx="2667000" cy="990600"/>
          </a:xfrm>
          <a:prstGeom prst="ellipse">
            <a:avLst/>
          </a:prstGeom>
          <a:solidFill>
            <a:srgbClr val="481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rot="230073">
            <a:off x="6591300" y="3210617"/>
            <a:ext cx="2667000" cy="990600"/>
          </a:xfrm>
          <a:prstGeom prst="ellipse">
            <a:avLst/>
          </a:prstGeom>
          <a:solidFill>
            <a:srgbClr val="7B57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nip Diagonal Corner Rectangle 7"/>
          <p:cNvSpPr/>
          <p:nvPr/>
        </p:nvSpPr>
        <p:spPr>
          <a:xfrm>
            <a:off x="7391400" y="3810000"/>
            <a:ext cx="228600" cy="76200"/>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a:off x="8350404" y="3311342"/>
            <a:ext cx="228600" cy="152400"/>
          </a:xfrm>
          <a:prstGeom prst="trapezoi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and Round Single Corner Rectangle 9"/>
          <p:cNvSpPr/>
          <p:nvPr/>
        </p:nvSpPr>
        <p:spPr>
          <a:xfrm>
            <a:off x="8836094" y="3488424"/>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V="1">
            <a:off x="7924800" y="3502711"/>
            <a:ext cx="170689" cy="126393"/>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7433130" y="3284493"/>
            <a:ext cx="228600" cy="152400"/>
          </a:xfrm>
          <a:prstGeom prst="trapezoi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and Round Single Corner Rectangle 12"/>
          <p:cNvSpPr/>
          <p:nvPr/>
        </p:nvSpPr>
        <p:spPr>
          <a:xfrm>
            <a:off x="8011846" y="3918481"/>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and Round Single Corner Rectangle 13"/>
          <p:cNvSpPr/>
          <p:nvPr/>
        </p:nvSpPr>
        <p:spPr>
          <a:xfrm flipH="1" flipV="1">
            <a:off x="8424442" y="3586408"/>
            <a:ext cx="152400" cy="1524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and Round Single Corner Rectangle 14"/>
          <p:cNvSpPr/>
          <p:nvPr/>
        </p:nvSpPr>
        <p:spPr>
          <a:xfrm>
            <a:off x="7772400" y="3733800"/>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nip and Round Single Corner Rectangle 15"/>
          <p:cNvSpPr/>
          <p:nvPr/>
        </p:nvSpPr>
        <p:spPr>
          <a:xfrm>
            <a:off x="6894488" y="3463742"/>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and Round Single Corner Rectangle 16"/>
          <p:cNvSpPr/>
          <p:nvPr/>
        </p:nvSpPr>
        <p:spPr>
          <a:xfrm>
            <a:off x="7012215" y="3758172"/>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and Round Single Corner Rectangle 17"/>
          <p:cNvSpPr/>
          <p:nvPr/>
        </p:nvSpPr>
        <p:spPr>
          <a:xfrm>
            <a:off x="8535842" y="3880381"/>
            <a:ext cx="228600" cy="76200"/>
          </a:xfrm>
          <a:prstGeom prst="snip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a:off x="3428483" y="2028346"/>
            <a:ext cx="152400" cy="19050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9"/>
          <p:cNvSpPr/>
          <p:nvPr/>
        </p:nvSpPr>
        <p:spPr>
          <a:xfrm>
            <a:off x="2662827" y="1802675"/>
            <a:ext cx="152400" cy="19050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20"/>
          <p:cNvSpPr/>
          <p:nvPr/>
        </p:nvSpPr>
        <p:spPr>
          <a:xfrm>
            <a:off x="3790247" y="1665720"/>
            <a:ext cx="152400" cy="19050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21"/>
          <p:cNvSpPr/>
          <p:nvPr/>
        </p:nvSpPr>
        <p:spPr>
          <a:xfrm>
            <a:off x="4239444" y="1900800"/>
            <a:ext cx="152400" cy="19050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flipH="1">
            <a:off x="7231381" y="2615172"/>
            <a:ext cx="45719" cy="11430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24"/>
          <p:cNvSpPr/>
          <p:nvPr/>
        </p:nvSpPr>
        <p:spPr>
          <a:xfrm flipH="1">
            <a:off x="7711440" y="2590800"/>
            <a:ext cx="45719" cy="12954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25"/>
          <p:cNvSpPr/>
          <p:nvPr/>
        </p:nvSpPr>
        <p:spPr>
          <a:xfrm>
            <a:off x="8202346" y="2552700"/>
            <a:ext cx="76200" cy="1219200"/>
          </a:xfrm>
          <a:prstGeom prst="ca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2 26"/>
          <p:cNvSpPr/>
          <p:nvPr/>
        </p:nvSpPr>
        <p:spPr>
          <a:xfrm rot="2428437">
            <a:off x="2255417" y="1538736"/>
            <a:ext cx="983851" cy="1074270"/>
          </a:xfrm>
          <a:prstGeom prst="irregularSeal2">
            <a:avLst/>
          </a:prstGeom>
          <a:solidFill>
            <a:srgbClr val="ED17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2 27"/>
          <p:cNvSpPr/>
          <p:nvPr/>
        </p:nvSpPr>
        <p:spPr>
          <a:xfrm rot="2428437">
            <a:off x="3942437" y="1728406"/>
            <a:ext cx="898813" cy="935950"/>
          </a:xfrm>
          <a:prstGeom prst="irregularSeal2">
            <a:avLst/>
          </a:prstGeom>
          <a:solidFill>
            <a:srgbClr val="ED17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2 28"/>
          <p:cNvSpPr/>
          <p:nvPr/>
        </p:nvSpPr>
        <p:spPr>
          <a:xfrm rot="2428437">
            <a:off x="2976563" y="1770033"/>
            <a:ext cx="1057279" cy="1001074"/>
          </a:xfrm>
          <a:prstGeom prst="irregularSeal2">
            <a:avLst/>
          </a:prstGeom>
          <a:solidFill>
            <a:srgbClr val="ED17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xplosion 2 29"/>
          <p:cNvSpPr/>
          <p:nvPr/>
        </p:nvSpPr>
        <p:spPr>
          <a:xfrm rot="2428437">
            <a:off x="3378028" y="1415482"/>
            <a:ext cx="949851" cy="992571"/>
          </a:xfrm>
          <a:prstGeom prst="irregularSeal2">
            <a:avLst/>
          </a:prstGeom>
          <a:solidFill>
            <a:srgbClr val="ED173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Explosion 2 30"/>
          <p:cNvSpPr/>
          <p:nvPr/>
        </p:nvSpPr>
        <p:spPr>
          <a:xfrm rot="21172968">
            <a:off x="6995769" y="2305896"/>
            <a:ext cx="562662" cy="514529"/>
          </a:xfrm>
          <a:prstGeom prst="irregularSeal2">
            <a:avLst/>
          </a:prstGeom>
          <a:solidFill>
            <a:srgbClr val="E57BCE"/>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Explosion 2 31"/>
          <p:cNvSpPr/>
          <p:nvPr/>
        </p:nvSpPr>
        <p:spPr>
          <a:xfrm rot="3477933">
            <a:off x="7946889" y="2333310"/>
            <a:ext cx="562662" cy="514529"/>
          </a:xfrm>
          <a:prstGeom prst="irregularSeal2">
            <a:avLst/>
          </a:prstGeom>
          <a:solidFill>
            <a:srgbClr val="AE2290"/>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xplosion 2 32"/>
          <p:cNvSpPr/>
          <p:nvPr/>
        </p:nvSpPr>
        <p:spPr>
          <a:xfrm rot="2428437">
            <a:off x="7518678" y="2546517"/>
            <a:ext cx="562662" cy="514529"/>
          </a:xfrm>
          <a:prstGeom prst="irregularSeal2">
            <a:avLst/>
          </a:prstGeom>
          <a:solidFill>
            <a:srgbClr val="AE2290"/>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 xmlns:a16="http://schemas.microsoft.com/office/drawing/2014/main" id="{8EFBDFB5-DA70-4EC2-B417-84654DF033F2}"/>
              </a:ext>
            </a:extLst>
          </p:cNvPr>
          <p:cNvSpPr txBox="1"/>
          <p:nvPr/>
        </p:nvSpPr>
        <p:spPr>
          <a:xfrm>
            <a:off x="8998744" y="5416283"/>
            <a:ext cx="2941465" cy="954107"/>
          </a:xfrm>
          <a:prstGeom prst="rect">
            <a:avLst/>
          </a:prstGeom>
          <a:noFill/>
        </p:spPr>
        <p:txBody>
          <a:bodyPr wrap="square" rtlCol="0">
            <a:spAutoFit/>
          </a:bodyPr>
          <a:lstStyle/>
          <a:p>
            <a:r>
              <a:rPr lang="en-US" sz="1400" dirty="0"/>
              <a:t>Jones, C. P. (2000). Levels of racism: a theoretic framework and a gardeners tale. </a:t>
            </a:r>
            <a:r>
              <a:rPr lang="en-US" sz="1400" i="1" dirty="0"/>
              <a:t>American Journal of Public Health,</a:t>
            </a:r>
            <a:r>
              <a:rPr lang="en-US" sz="1400" dirty="0"/>
              <a:t> </a:t>
            </a:r>
            <a:r>
              <a:rPr lang="en-US" sz="1400" i="1" dirty="0"/>
              <a:t>90</a:t>
            </a:r>
            <a:r>
              <a:rPr lang="en-US" sz="1400" dirty="0"/>
              <a:t>(8)</a:t>
            </a:r>
          </a:p>
        </p:txBody>
      </p:sp>
    </p:spTree>
    <p:extLst>
      <p:ext uri="{BB962C8B-B14F-4D97-AF65-F5344CB8AC3E}">
        <p14:creationId xmlns:p14="http://schemas.microsoft.com/office/powerpoint/2010/main" val="2556264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small" dirty="0"/>
              <a:t>Progressive City, Racist Outcomes</a:t>
            </a:r>
            <a:endParaRPr lang="en-US" dirty="0"/>
          </a:p>
        </p:txBody>
      </p:sp>
      <p:sp>
        <p:nvSpPr>
          <p:cNvPr id="3" name="Content Placeholder 2"/>
          <p:cNvSpPr>
            <a:spLocks noGrp="1"/>
          </p:cNvSpPr>
          <p:nvPr>
            <p:ph idx="1"/>
          </p:nvPr>
        </p:nvSpPr>
        <p:spPr/>
        <p:txBody>
          <a:bodyPr>
            <a:normAutofit/>
          </a:bodyPr>
          <a:lstStyle/>
          <a:p>
            <a:pPr>
              <a:buNone/>
            </a:pPr>
            <a:endParaRPr lang="en-US" dirty="0"/>
          </a:p>
          <a:p>
            <a:endParaRPr lang="en-US" dirty="0"/>
          </a:p>
          <a:p>
            <a:endParaRPr lang="en-US" dirty="0"/>
          </a:p>
        </p:txBody>
      </p:sp>
      <p:graphicFrame>
        <p:nvGraphicFramePr>
          <p:cNvPr id="4" name="Chart 3"/>
          <p:cNvGraphicFramePr/>
          <p:nvPr>
            <p:extLst/>
          </p:nvPr>
        </p:nvGraphicFramePr>
        <p:xfrm>
          <a:off x="3962400" y="1752600"/>
          <a:ext cx="4953000" cy="20082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nvPr>
        </p:nvGraphicFramePr>
        <p:xfrm>
          <a:off x="3962400" y="4045633"/>
          <a:ext cx="5029200" cy="210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393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small" dirty="0"/>
              <a:t>Progressive City, Racist Outcomes</a:t>
            </a:r>
            <a:endParaRPr lang="en-US" dirty="0"/>
          </a:p>
        </p:txBody>
      </p:sp>
      <p:graphicFrame>
        <p:nvGraphicFramePr>
          <p:cNvPr id="4" name="Content Placeholder 3"/>
          <p:cNvGraphicFramePr>
            <a:graphicFrameLocks noGrp="1"/>
          </p:cNvGraphicFramePr>
          <p:nvPr>
            <p:ph idx="1"/>
          </p:nvPr>
        </p:nvGraphicFramePr>
        <p:xfrm>
          <a:off x="2136775" y="16002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267200" y="6172200"/>
            <a:ext cx="6248400" cy="523220"/>
          </a:xfrm>
          <a:prstGeom prst="rect">
            <a:avLst/>
          </a:prstGeom>
          <a:noFill/>
        </p:spPr>
        <p:txBody>
          <a:bodyPr wrap="square" rtlCol="0">
            <a:spAutoFit/>
          </a:bodyPr>
          <a:lstStyle/>
          <a:p>
            <a:r>
              <a:rPr lang="en-US" sz="1400" dirty="0"/>
              <a:t>Brookings Institute. (2017, February 27). </a:t>
            </a:r>
            <a:r>
              <a:rPr lang="en-US" sz="1400" i="1" dirty="0"/>
              <a:t>Employment by race and place: snapshots of America</a:t>
            </a:r>
            <a:r>
              <a:rPr lang="en-US" sz="1400" dirty="0"/>
              <a:t> (Rep.).</a:t>
            </a:r>
          </a:p>
        </p:txBody>
      </p:sp>
    </p:spTree>
    <p:extLst>
      <p:ext uri="{BB962C8B-B14F-4D97-AF65-F5344CB8AC3E}">
        <p14:creationId xmlns:p14="http://schemas.microsoft.com/office/powerpoint/2010/main" val="956936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small" dirty="0"/>
              <a:t>Progressive City, Racist Outcomes</a:t>
            </a:r>
            <a:endParaRPr lang="en-US" dirty="0"/>
          </a:p>
        </p:txBody>
      </p:sp>
      <p:sp>
        <p:nvSpPr>
          <p:cNvPr id="9" name="Content Placeholder 8"/>
          <p:cNvSpPr>
            <a:spLocks noGrp="1"/>
          </p:cNvSpPr>
          <p:nvPr>
            <p:ph idx="1"/>
          </p:nvPr>
        </p:nvSpPr>
        <p:spPr/>
        <p:txBody>
          <a:bodyPr/>
          <a:lstStyle/>
          <a:p>
            <a:pPr>
              <a:buNone/>
            </a:pPr>
            <a:r>
              <a:rPr lang="en-US" sz="3600" cap="small" dirty="0"/>
              <a:t>San Francisco Kids Growing Up in Poverty</a:t>
            </a:r>
            <a:endParaRPr lang="en-US" b="1" dirty="0">
              <a:solidFill>
                <a:schemeClr val="accent4">
                  <a:lumMod val="50000"/>
                </a:schemeClr>
              </a:solidFill>
            </a:endParaRPr>
          </a:p>
          <a:p>
            <a:pPr>
              <a:buNone/>
            </a:pPr>
            <a:r>
              <a:rPr lang="en-US" sz="2400" b="1" dirty="0">
                <a:solidFill>
                  <a:schemeClr val="accent4">
                    <a:lumMod val="50000"/>
                  </a:schemeClr>
                </a:solidFill>
              </a:rPr>
              <a:t>48%</a:t>
            </a:r>
            <a:r>
              <a:rPr lang="en-US" sz="2400" dirty="0"/>
              <a:t> of Black children live in households earning less than 100% of the Federal Poverty Level.  Only </a:t>
            </a:r>
            <a:r>
              <a:rPr lang="en-US" sz="2400" b="1" dirty="0">
                <a:solidFill>
                  <a:schemeClr val="accent4">
                    <a:lumMod val="50000"/>
                  </a:schemeClr>
                </a:solidFill>
              </a:rPr>
              <a:t>2%</a:t>
            </a:r>
            <a:r>
              <a:rPr lang="en-US" sz="2400" dirty="0"/>
              <a:t> of White children do</a:t>
            </a:r>
          </a:p>
        </p:txBody>
      </p:sp>
      <p:pic>
        <p:nvPicPr>
          <p:cNvPr id="10" name="Picture 9" descr="poverty 2.jpg"/>
          <p:cNvPicPr>
            <a:picLocks noChangeAspect="1"/>
          </p:cNvPicPr>
          <p:nvPr/>
        </p:nvPicPr>
        <p:blipFill>
          <a:blip r:embed="rId2" cstate="print"/>
          <a:stretch>
            <a:fillRect/>
          </a:stretch>
        </p:blipFill>
        <p:spPr>
          <a:xfrm>
            <a:off x="5622025" y="3706837"/>
            <a:ext cx="5800941" cy="2057400"/>
          </a:xfrm>
          <a:prstGeom prst="rect">
            <a:avLst/>
          </a:prstGeom>
        </p:spPr>
      </p:pic>
      <p:sp>
        <p:nvSpPr>
          <p:cNvPr id="3" name="TextBox 2"/>
          <p:cNvSpPr txBox="1"/>
          <p:nvPr/>
        </p:nvSpPr>
        <p:spPr>
          <a:xfrm>
            <a:off x="9495693" y="6004302"/>
            <a:ext cx="2377440" cy="307777"/>
          </a:xfrm>
          <a:prstGeom prst="rect">
            <a:avLst/>
          </a:prstGeom>
          <a:noFill/>
        </p:spPr>
        <p:txBody>
          <a:bodyPr wrap="square" rtlCol="0">
            <a:spAutoFit/>
          </a:bodyPr>
          <a:lstStyle/>
          <a:p>
            <a:r>
              <a:rPr lang="en-US" sz="1400" dirty="0"/>
              <a:t>Source: SFHIP, CHNA 2016</a:t>
            </a:r>
          </a:p>
        </p:txBody>
      </p:sp>
    </p:spTree>
    <p:extLst>
      <p:ext uri="{BB962C8B-B14F-4D97-AF65-F5344CB8AC3E}">
        <p14:creationId xmlns:p14="http://schemas.microsoft.com/office/powerpoint/2010/main" val="48952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7467600" cy="731838"/>
          </a:xfrm>
        </p:spPr>
        <p:txBody>
          <a:bodyPr>
            <a:normAutofit fontScale="90000"/>
          </a:bodyPr>
          <a:lstStyle/>
          <a:p>
            <a:r>
              <a:rPr lang="en-US" cap="small" dirty="0"/>
              <a:t>Progressive City, Racist Outcomes</a:t>
            </a:r>
            <a:endParaRPr lang="en-US" dirty="0"/>
          </a:p>
        </p:txBody>
      </p:sp>
      <p:sp>
        <p:nvSpPr>
          <p:cNvPr id="5" name="Content Placeholder 4"/>
          <p:cNvSpPr>
            <a:spLocks noGrp="1"/>
          </p:cNvSpPr>
          <p:nvPr>
            <p:ph sz="half" idx="1"/>
          </p:nvPr>
        </p:nvSpPr>
        <p:spPr>
          <a:xfrm>
            <a:off x="1905000" y="1752600"/>
            <a:ext cx="3810000" cy="4572000"/>
          </a:xfrm>
        </p:spPr>
        <p:txBody>
          <a:bodyPr>
            <a:noAutofit/>
          </a:bodyPr>
          <a:lstStyle/>
          <a:p>
            <a:pPr>
              <a:buNone/>
            </a:pPr>
            <a:r>
              <a:rPr lang="en-US" b="1" dirty="0"/>
              <a:t>Racially Biased Policing</a:t>
            </a:r>
          </a:p>
          <a:p>
            <a:pPr>
              <a:buFont typeface="Wingdings" pitchFamily="2" charset="2"/>
              <a:buChar char="§"/>
            </a:pPr>
            <a:r>
              <a:rPr lang="en-US" sz="2200" dirty="0"/>
              <a:t>although black people accounted for less than 15% of all SFPD traffic stops in 2015, they accounted for over 42% of all no-consent searches following stops</a:t>
            </a:r>
          </a:p>
          <a:p>
            <a:pPr>
              <a:buFont typeface="Wingdings" pitchFamily="2" charset="2"/>
              <a:buChar char="§"/>
            </a:pPr>
            <a:endParaRPr lang="en-US" sz="2000" dirty="0"/>
          </a:p>
          <a:p>
            <a:pPr>
              <a:buFont typeface="Wingdings" pitchFamily="2" charset="2"/>
              <a:buChar char="§"/>
            </a:pPr>
            <a:r>
              <a:rPr lang="en-US" sz="2200" dirty="0"/>
              <a:t>Black people who were searched were typically found to not have anything illegal</a:t>
            </a:r>
          </a:p>
          <a:p>
            <a:pPr>
              <a:buNone/>
            </a:pPr>
            <a:endParaRPr lang="en-US" sz="1100" dirty="0"/>
          </a:p>
          <a:p>
            <a:pPr>
              <a:buNone/>
            </a:pPr>
            <a:r>
              <a:rPr lang="en-US" sz="1400" dirty="0"/>
              <a:t>Source : New York Times,2016</a:t>
            </a:r>
          </a:p>
        </p:txBody>
      </p:sp>
      <p:sp>
        <p:nvSpPr>
          <p:cNvPr id="6" name="TextBox 5"/>
          <p:cNvSpPr txBox="1"/>
          <p:nvPr/>
        </p:nvSpPr>
        <p:spPr>
          <a:xfrm>
            <a:off x="7391400" y="6400801"/>
            <a:ext cx="2819400" cy="307777"/>
          </a:xfrm>
          <a:prstGeom prst="rect">
            <a:avLst/>
          </a:prstGeom>
          <a:noFill/>
        </p:spPr>
        <p:txBody>
          <a:bodyPr wrap="square" rtlCol="0">
            <a:spAutoFit/>
          </a:bodyPr>
          <a:lstStyle/>
          <a:p>
            <a:r>
              <a:rPr lang="en-US" sz="1400" dirty="0"/>
              <a:t>Source: SF Examiner,2014</a:t>
            </a:r>
          </a:p>
        </p:txBody>
      </p:sp>
      <p:pic>
        <p:nvPicPr>
          <p:cNvPr id="7" name="Picture 6" descr="DisparityConvictions SF Examiner.jpg"/>
          <p:cNvPicPr>
            <a:picLocks noChangeAspect="1"/>
          </p:cNvPicPr>
          <p:nvPr/>
        </p:nvPicPr>
        <p:blipFill>
          <a:blip r:embed="rId3" cstate="print"/>
          <a:stretch>
            <a:fillRect/>
          </a:stretch>
        </p:blipFill>
        <p:spPr>
          <a:xfrm>
            <a:off x="6248400" y="1752601"/>
            <a:ext cx="4114800" cy="4458863"/>
          </a:xfrm>
          <a:prstGeom prst="rect">
            <a:avLst/>
          </a:prstGeom>
        </p:spPr>
      </p:pic>
    </p:spTree>
    <p:extLst>
      <p:ext uri="{BB962C8B-B14F-4D97-AF65-F5344CB8AC3E}">
        <p14:creationId xmlns:p14="http://schemas.microsoft.com/office/powerpoint/2010/main" val="1741694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San Francisco Hates Racism!!!!</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7129" y="1872805"/>
            <a:ext cx="6556884" cy="44374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9755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Cultivation Theory</a:t>
            </a:r>
          </a:p>
        </p:txBody>
      </p:sp>
      <p:sp>
        <p:nvSpPr>
          <p:cNvPr id="5" name="Text Placeholder 4"/>
          <p:cNvSpPr>
            <a:spLocks noGrp="1"/>
          </p:cNvSpPr>
          <p:nvPr>
            <p:ph type="body" idx="1"/>
          </p:nvPr>
        </p:nvSpPr>
        <p:spPr/>
        <p:txBody>
          <a:bodyPr>
            <a:normAutofit/>
          </a:bodyPr>
          <a:lstStyle/>
          <a:p>
            <a:r>
              <a:rPr lang="en-US" sz="3200" dirty="0"/>
              <a:t>George </a:t>
            </a:r>
            <a:r>
              <a:rPr lang="en-US" sz="3200" dirty="0" err="1"/>
              <a:t>Gerbner</a:t>
            </a:r>
            <a:endParaRPr lang="en-US" sz="3200" dirty="0"/>
          </a:p>
        </p:txBody>
      </p:sp>
      <p:pic>
        <p:nvPicPr>
          <p:cNvPr id="10242" name="Picture 2" descr="Image result for george gerbner cultivation theory"/>
          <p:cNvPicPr>
            <a:picLocks noChangeAspect="1" noChangeArrowheads="1"/>
          </p:cNvPicPr>
          <p:nvPr/>
        </p:nvPicPr>
        <p:blipFill>
          <a:blip r:embed="rId3" cstate="print"/>
          <a:srcRect/>
          <a:stretch>
            <a:fillRect/>
          </a:stretch>
        </p:blipFill>
        <p:spPr bwMode="auto">
          <a:xfrm>
            <a:off x="8153401" y="1752600"/>
            <a:ext cx="1982155" cy="2895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95542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829994" y="422031"/>
            <a:ext cx="10227212" cy="745587"/>
          </a:xfrm>
        </p:spPr>
        <p:txBody>
          <a:bodyPr anchor="t">
            <a:normAutofit fontScale="90000"/>
          </a:bodyPr>
          <a:lstStyle/>
          <a:p>
            <a:pPr algn="l">
              <a:spcAft>
                <a:spcPts val="3600"/>
              </a:spcAft>
            </a:pPr>
            <a:r>
              <a:rPr lang="en-US" sz="4000" cap="all" dirty="0">
                <a:solidFill>
                  <a:schemeClr val="bg1">
                    <a:lumMod val="50000"/>
                  </a:schemeClr>
                </a:solidFill>
              </a:rPr>
              <a:t>Cultivation theory</a:t>
            </a:r>
            <a:r>
              <a:rPr lang="en-US" sz="3600" dirty="0"/>
              <a:t/>
            </a:r>
            <a:br>
              <a:rPr lang="en-US" sz="3600" dirty="0"/>
            </a:br>
            <a:r>
              <a:rPr lang="en-US" sz="3600" dirty="0"/>
              <a:t/>
            </a:r>
            <a:br>
              <a:rPr lang="en-US" sz="3600" dirty="0"/>
            </a:br>
            <a:r>
              <a:rPr lang="en-US" sz="3200" dirty="0"/>
              <a:t>Heavy TV viewers believe that what they see on a TV is an accurate reflection of reality</a:t>
            </a:r>
          </a:p>
        </p:txBody>
      </p:sp>
      <p:pic>
        <p:nvPicPr>
          <p:cNvPr id="65540" name="Picture 4" descr="Image result for criminal minds has me seeing serial killers in everyone"/>
          <p:cNvPicPr>
            <a:picLocks noGrp="1" noChangeAspect="1" noChangeArrowheads="1"/>
          </p:cNvPicPr>
          <p:nvPr>
            <p:ph sz="quarter" idx="4294967295"/>
          </p:nvPr>
        </p:nvPicPr>
        <p:blipFill>
          <a:blip r:embed="rId3" cstate="print"/>
          <a:srcRect/>
          <a:stretch>
            <a:fillRect/>
          </a:stretch>
        </p:blipFill>
        <p:spPr bwMode="auto">
          <a:xfrm>
            <a:off x="4881490" y="2319997"/>
            <a:ext cx="6019800" cy="42132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51351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noAutofit/>
          </a:bodyPr>
          <a:lstStyle/>
          <a:p>
            <a:pPr algn="l"/>
            <a:r>
              <a:rPr lang="en-US" sz="4000" cap="all" dirty="0">
                <a:solidFill>
                  <a:schemeClr val="bg1">
                    <a:lumMod val="50000"/>
                  </a:schemeClr>
                </a:solidFill>
              </a:rPr>
              <a:t>Cultivation theory</a:t>
            </a:r>
            <a:r>
              <a:rPr lang="en-US" sz="3200" dirty="0"/>
              <a:t/>
            </a:r>
            <a:br>
              <a:rPr lang="en-US" sz="3200" dirty="0"/>
            </a:br>
            <a:endParaRPr lang="en-US" sz="3200" dirty="0"/>
          </a:p>
        </p:txBody>
      </p:sp>
      <p:pic>
        <p:nvPicPr>
          <p:cNvPr id="5" name="Content Placeholder 4" descr="television-control.jpg"/>
          <p:cNvPicPr>
            <a:picLocks noGrp="1" noChangeAspect="1"/>
          </p:cNvPicPr>
          <p:nvPr>
            <p:ph idx="1"/>
          </p:nvPr>
        </p:nvPicPr>
        <p:blipFill>
          <a:blip r:embed="rId3" cstate="print"/>
          <a:srcRect r="1814" b="33220"/>
          <a:stretch>
            <a:fillRect/>
          </a:stretch>
        </p:blipFill>
        <p:spPr>
          <a:xfrm>
            <a:off x="414996" y="2076583"/>
            <a:ext cx="5957669" cy="4511771"/>
          </a:xfrm>
          <a:prstGeom prst="rect">
            <a:avLst/>
          </a:prstGeom>
          <a:ln>
            <a:noFill/>
          </a:ln>
          <a:effectLst>
            <a:outerShdw blurRad="190500" algn="tl" rotWithShape="0">
              <a:srgbClr val="000000">
                <a:alpha val="70000"/>
              </a:srgbClr>
            </a:outerShdw>
          </a:effectLst>
        </p:spPr>
      </p:pic>
      <p:sp>
        <p:nvSpPr>
          <p:cNvPr id="4" name="Rectangle 3"/>
          <p:cNvSpPr/>
          <p:nvPr/>
        </p:nvSpPr>
        <p:spPr>
          <a:xfrm>
            <a:off x="6772421" y="2804160"/>
            <a:ext cx="5072575" cy="1892826"/>
          </a:xfrm>
          <a:prstGeom prst="rect">
            <a:avLst/>
          </a:prstGeom>
        </p:spPr>
        <p:txBody>
          <a:bodyPr wrap="square">
            <a:spAutoFit/>
          </a:bodyPr>
          <a:lstStyle/>
          <a:p>
            <a:pPr>
              <a:lnSpc>
                <a:spcPct val="150000"/>
              </a:lnSpc>
            </a:pPr>
            <a:r>
              <a:rPr lang="en-US" sz="2600" dirty="0"/>
              <a:t>TV watching and other types of media consumption cultivate the norms of a society</a:t>
            </a:r>
          </a:p>
        </p:txBody>
      </p:sp>
    </p:spTree>
    <p:extLst>
      <p:ext uri="{BB962C8B-B14F-4D97-AF65-F5344CB8AC3E}">
        <p14:creationId xmlns:p14="http://schemas.microsoft.com/office/powerpoint/2010/main" val="309108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“Ben”</a:t>
            </a:r>
          </a:p>
        </p:txBody>
      </p:sp>
      <p:sp>
        <p:nvSpPr>
          <p:cNvPr id="5" name="Content Placeholder 4"/>
          <p:cNvSpPr>
            <a:spLocks noGrp="1"/>
          </p:cNvSpPr>
          <p:nvPr>
            <p:ph sz="half" idx="1"/>
          </p:nvPr>
        </p:nvSpPr>
        <p:spPr>
          <a:xfrm>
            <a:off x="4953000" y="1828800"/>
            <a:ext cx="5486400" cy="4800600"/>
          </a:xfrm>
        </p:spPr>
        <p:txBody>
          <a:bodyPr>
            <a:normAutofit/>
          </a:bodyPr>
          <a:lstStyle/>
          <a:p>
            <a:r>
              <a:rPr lang="en-US" dirty="0"/>
              <a:t>Ben is a 6 yr old African American boy</a:t>
            </a:r>
          </a:p>
          <a:p>
            <a:endParaRPr lang="en-US" dirty="0"/>
          </a:p>
          <a:p>
            <a:r>
              <a:rPr lang="en-US" dirty="0"/>
              <a:t>Ben lives in the Bayview area of SF with his parents and grandmother</a:t>
            </a:r>
          </a:p>
          <a:p>
            <a:endParaRPr lang="en-US" dirty="0"/>
          </a:p>
          <a:p>
            <a:r>
              <a:rPr lang="en-US" dirty="0"/>
              <a:t>Ben’s family is very worried because Ben has asthma which has been hard to control</a:t>
            </a:r>
          </a:p>
          <a:p>
            <a:endParaRPr lang="en-US" dirty="0"/>
          </a:p>
          <a:p>
            <a:r>
              <a:rPr lang="en-US" dirty="0"/>
              <a:t>Every 3 months, Ben’s mother misses work to take him to the pulmonologist.  On the bus, it takes 1.5 hours in either direction to get there.</a:t>
            </a:r>
          </a:p>
        </p:txBody>
      </p:sp>
      <p:pic>
        <p:nvPicPr>
          <p:cNvPr id="23554" name="Picture 2" descr="https://s-media-cache-ak0.pinimg.com/236x/40/5f/42/405f4271c9989d7dd25fa1085e18fb6f.jpg"/>
          <p:cNvPicPr>
            <a:picLocks noChangeAspect="1" noChangeArrowheads="1"/>
          </p:cNvPicPr>
          <p:nvPr/>
        </p:nvPicPr>
        <p:blipFill>
          <a:blip r:embed="rId2" cstate="print"/>
          <a:srcRect/>
          <a:stretch>
            <a:fillRect/>
          </a:stretch>
        </p:blipFill>
        <p:spPr bwMode="auto">
          <a:xfrm>
            <a:off x="1981200" y="2590800"/>
            <a:ext cx="2514600" cy="2930148"/>
          </a:xfrm>
          <a:prstGeom prst="rect">
            <a:avLst/>
          </a:prstGeom>
          <a:noFill/>
        </p:spPr>
      </p:pic>
    </p:spTree>
    <p:extLst>
      <p:ext uri="{BB962C8B-B14F-4D97-AF65-F5344CB8AC3E}">
        <p14:creationId xmlns:p14="http://schemas.microsoft.com/office/powerpoint/2010/main" val="4061961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all" dirty="0" err="1">
                <a:solidFill>
                  <a:schemeClr val="bg1">
                    <a:lumMod val="50000"/>
                  </a:schemeClr>
                </a:solidFill>
              </a:rPr>
              <a:t>MeDia</a:t>
            </a:r>
            <a:r>
              <a:rPr lang="en-US" cap="all" dirty="0">
                <a:solidFill>
                  <a:schemeClr val="bg1">
                    <a:lumMod val="50000"/>
                  </a:schemeClr>
                </a:solidFill>
              </a:rPr>
              <a:t> And Race</a:t>
            </a:r>
            <a:endParaRPr lang="en-US" dirty="0"/>
          </a:p>
        </p:txBody>
      </p:sp>
      <p:sp>
        <p:nvSpPr>
          <p:cNvPr id="3" name="Content Placeholder 2"/>
          <p:cNvSpPr>
            <a:spLocks noGrp="1"/>
          </p:cNvSpPr>
          <p:nvPr>
            <p:ph idx="1"/>
          </p:nvPr>
        </p:nvSpPr>
        <p:spPr/>
        <p:txBody>
          <a:bodyPr/>
          <a:lstStyle/>
          <a:p>
            <a:pPr>
              <a:buNone/>
            </a:pPr>
            <a:endParaRPr lang="en-US" cap="small" dirty="0"/>
          </a:p>
        </p:txBody>
      </p:sp>
      <p:pic>
        <p:nvPicPr>
          <p:cNvPr id="4" name="Picture 3" descr="91DLdeLHM0L._RI_.jpg"/>
          <p:cNvPicPr>
            <a:picLocks noChangeAspect="1"/>
          </p:cNvPicPr>
          <p:nvPr/>
        </p:nvPicPr>
        <p:blipFill>
          <a:blip r:embed="rId2" cstate="print"/>
          <a:stretch>
            <a:fillRect/>
          </a:stretch>
        </p:blipFill>
        <p:spPr>
          <a:xfrm>
            <a:off x="1494515" y="1681887"/>
            <a:ext cx="2190750" cy="2921000"/>
          </a:xfrm>
          <a:prstGeom prst="rect">
            <a:avLst/>
          </a:prstGeom>
        </p:spPr>
      </p:pic>
      <p:pic>
        <p:nvPicPr>
          <p:cNvPr id="6" name="Picture 5" descr="SnoopDogg weed.jpg"/>
          <p:cNvPicPr>
            <a:picLocks noChangeAspect="1"/>
          </p:cNvPicPr>
          <p:nvPr/>
        </p:nvPicPr>
        <p:blipFill>
          <a:blip r:embed="rId3" cstate="print"/>
          <a:stretch>
            <a:fillRect/>
          </a:stretch>
        </p:blipFill>
        <p:spPr>
          <a:xfrm>
            <a:off x="5636023" y="4066459"/>
            <a:ext cx="2816352" cy="2011680"/>
          </a:xfrm>
          <a:prstGeom prst="rect">
            <a:avLst/>
          </a:prstGeom>
        </p:spPr>
      </p:pic>
      <p:pic>
        <p:nvPicPr>
          <p:cNvPr id="1026" name="Picture 2" descr="Image result for hip hop bling"/>
          <p:cNvPicPr>
            <a:picLocks noChangeAspect="1" noChangeArrowheads="1"/>
          </p:cNvPicPr>
          <p:nvPr/>
        </p:nvPicPr>
        <p:blipFill>
          <a:blip r:embed="rId4" cstate="print"/>
          <a:srcRect/>
          <a:stretch>
            <a:fillRect/>
          </a:stretch>
        </p:blipFill>
        <p:spPr bwMode="auto">
          <a:xfrm>
            <a:off x="8432765" y="4051741"/>
            <a:ext cx="2620634" cy="1981200"/>
          </a:xfrm>
          <a:prstGeom prst="rect">
            <a:avLst/>
          </a:prstGeom>
          <a:noFill/>
        </p:spPr>
      </p:pic>
      <p:pic>
        <p:nvPicPr>
          <p:cNvPr id="1028" name="Picture 4" descr="Image result for the wire"/>
          <p:cNvPicPr>
            <a:picLocks noChangeAspect="1" noChangeArrowheads="1"/>
          </p:cNvPicPr>
          <p:nvPr/>
        </p:nvPicPr>
        <p:blipFill>
          <a:blip r:embed="rId5" cstate="print"/>
          <a:srcRect/>
          <a:stretch>
            <a:fillRect/>
          </a:stretch>
        </p:blipFill>
        <p:spPr bwMode="auto">
          <a:xfrm>
            <a:off x="3620408" y="1845734"/>
            <a:ext cx="3048000" cy="2286000"/>
          </a:xfrm>
          <a:prstGeom prst="rect">
            <a:avLst/>
          </a:prstGeom>
          <a:noFill/>
        </p:spPr>
      </p:pic>
      <p:pic>
        <p:nvPicPr>
          <p:cNvPr id="1030" name="Picture 6" descr="Image result for straight outta compton gun"/>
          <p:cNvPicPr>
            <a:picLocks noChangeAspect="1" noChangeArrowheads="1"/>
          </p:cNvPicPr>
          <p:nvPr/>
        </p:nvPicPr>
        <p:blipFill>
          <a:blip r:embed="rId6" cstate="print"/>
          <a:stretch>
            <a:fillRect/>
          </a:stretch>
        </p:blipFill>
        <p:spPr bwMode="auto">
          <a:xfrm>
            <a:off x="6656252" y="1531405"/>
            <a:ext cx="4212824" cy="2527695"/>
          </a:xfrm>
          <a:prstGeom prst="rect">
            <a:avLst/>
          </a:prstGeom>
          <a:noFill/>
        </p:spPr>
      </p:pic>
      <p:pic>
        <p:nvPicPr>
          <p:cNvPr id="11" name="Picture 10" descr="chiraq.jpg"/>
          <p:cNvPicPr>
            <a:picLocks noChangeAspect="1"/>
          </p:cNvPicPr>
          <p:nvPr/>
        </p:nvPicPr>
        <p:blipFill>
          <a:blip r:embed="rId7" cstate="print"/>
          <a:stretch>
            <a:fillRect/>
          </a:stretch>
        </p:blipFill>
        <p:spPr>
          <a:xfrm>
            <a:off x="1410657" y="4076489"/>
            <a:ext cx="2514600" cy="2514600"/>
          </a:xfrm>
          <a:prstGeom prst="rect">
            <a:avLst/>
          </a:prstGeom>
        </p:spPr>
      </p:pic>
      <p:pic>
        <p:nvPicPr>
          <p:cNvPr id="5" name="Picture 4" descr="rick-ross-solling-stone.jpg"/>
          <p:cNvPicPr>
            <a:picLocks noChangeAspect="1"/>
          </p:cNvPicPr>
          <p:nvPr/>
        </p:nvPicPr>
        <p:blipFill>
          <a:blip r:embed="rId8" cstate="print"/>
          <a:stretch>
            <a:fillRect/>
          </a:stretch>
        </p:blipFill>
        <p:spPr>
          <a:xfrm>
            <a:off x="3756411" y="3857414"/>
            <a:ext cx="1945359" cy="2733675"/>
          </a:xfrm>
          <a:prstGeom prst="rect">
            <a:avLst/>
          </a:prstGeom>
        </p:spPr>
      </p:pic>
    </p:spTree>
    <p:extLst>
      <p:ext uri="{BB962C8B-B14F-4D97-AF65-F5344CB8AC3E}">
        <p14:creationId xmlns:p14="http://schemas.microsoft.com/office/powerpoint/2010/main" val="1958152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additive="base">
                                        <p:cTn id="37" dur="500" fill="hold"/>
                                        <p:tgtEl>
                                          <p:spTgt spid="1030"/>
                                        </p:tgtEl>
                                        <p:attrNameLst>
                                          <p:attrName>ppt_x</p:attrName>
                                        </p:attrNameLst>
                                      </p:cBhvr>
                                      <p:tavLst>
                                        <p:tav tm="0">
                                          <p:val>
                                            <p:strVal val="#ppt_x"/>
                                          </p:val>
                                        </p:tav>
                                        <p:tav tm="100000">
                                          <p:val>
                                            <p:strVal val="#ppt_x"/>
                                          </p:val>
                                        </p:tav>
                                      </p:tavLst>
                                    </p:anim>
                                    <p:anim calcmode="lin" valueType="num">
                                      <p:cBhvr additive="base">
                                        <p:cTn id="3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cki_Minaj_Anaconda.png"/>
          <p:cNvPicPr>
            <a:picLocks noChangeAspect="1"/>
          </p:cNvPicPr>
          <p:nvPr/>
        </p:nvPicPr>
        <p:blipFill>
          <a:blip r:embed="rId2" cstate="print"/>
          <a:stretch>
            <a:fillRect/>
          </a:stretch>
        </p:blipFill>
        <p:spPr>
          <a:xfrm>
            <a:off x="8351376" y="2438400"/>
            <a:ext cx="2690147" cy="1747680"/>
          </a:xfrm>
          <a:prstGeom prst="rect">
            <a:avLst/>
          </a:prstGeom>
        </p:spPr>
      </p:pic>
      <p:sp>
        <p:nvSpPr>
          <p:cNvPr id="2" name="Title 1"/>
          <p:cNvSpPr>
            <a:spLocks noGrp="1"/>
          </p:cNvSpPr>
          <p:nvPr>
            <p:ph type="title"/>
          </p:nvPr>
        </p:nvSpPr>
        <p:spPr/>
        <p:txBody>
          <a:bodyPr/>
          <a:lstStyle/>
          <a:p>
            <a:pPr algn="l"/>
            <a:r>
              <a:rPr lang="en-US" cap="all" dirty="0" err="1">
                <a:solidFill>
                  <a:schemeClr val="bg1">
                    <a:lumMod val="50000"/>
                  </a:schemeClr>
                </a:solidFill>
              </a:rPr>
              <a:t>MeDia</a:t>
            </a:r>
            <a:r>
              <a:rPr lang="en-US" cap="all" dirty="0">
                <a:solidFill>
                  <a:schemeClr val="bg1">
                    <a:lumMod val="50000"/>
                  </a:schemeClr>
                </a:solidFill>
              </a:rPr>
              <a:t> And Race</a:t>
            </a:r>
            <a:endParaRPr lang="en-US" dirty="0"/>
          </a:p>
        </p:txBody>
      </p:sp>
      <p:sp>
        <p:nvSpPr>
          <p:cNvPr id="3" name="Content Placeholder 2"/>
          <p:cNvSpPr>
            <a:spLocks noGrp="1"/>
          </p:cNvSpPr>
          <p:nvPr>
            <p:ph idx="1"/>
          </p:nvPr>
        </p:nvSpPr>
        <p:spPr/>
        <p:txBody>
          <a:bodyPr/>
          <a:lstStyle/>
          <a:p>
            <a:pPr>
              <a:buNone/>
            </a:pPr>
            <a:endParaRPr lang="en-US" cap="small" dirty="0"/>
          </a:p>
        </p:txBody>
      </p:sp>
      <p:pic>
        <p:nvPicPr>
          <p:cNvPr id="4" name="Picture 3" descr="empire.png"/>
          <p:cNvPicPr>
            <a:picLocks noChangeAspect="1"/>
          </p:cNvPicPr>
          <p:nvPr/>
        </p:nvPicPr>
        <p:blipFill>
          <a:blip r:embed="rId3" cstate="print"/>
          <a:stretch>
            <a:fillRect/>
          </a:stretch>
        </p:blipFill>
        <p:spPr>
          <a:xfrm>
            <a:off x="1232774" y="4587460"/>
            <a:ext cx="4586288" cy="1983260"/>
          </a:xfrm>
          <a:prstGeom prst="rect">
            <a:avLst/>
          </a:prstGeom>
        </p:spPr>
      </p:pic>
      <p:pic>
        <p:nvPicPr>
          <p:cNvPr id="5" name="Picture 4" descr="FIGHT.jpg"/>
          <p:cNvPicPr>
            <a:picLocks noChangeAspect="1"/>
          </p:cNvPicPr>
          <p:nvPr/>
        </p:nvPicPr>
        <p:blipFill>
          <a:blip r:embed="rId4" cstate="print"/>
          <a:stretch>
            <a:fillRect/>
          </a:stretch>
        </p:blipFill>
        <p:spPr>
          <a:xfrm>
            <a:off x="5791200" y="3924300"/>
            <a:ext cx="3905250" cy="2933700"/>
          </a:xfrm>
          <a:prstGeom prst="rect">
            <a:avLst/>
          </a:prstGeom>
        </p:spPr>
      </p:pic>
      <p:pic>
        <p:nvPicPr>
          <p:cNvPr id="6" name="Picture 5" descr="love-hip-hop-atlanta-415-recap-images-2015.jpg"/>
          <p:cNvPicPr>
            <a:picLocks noChangeAspect="1"/>
          </p:cNvPicPr>
          <p:nvPr/>
        </p:nvPicPr>
        <p:blipFill>
          <a:blip r:embed="rId5" cstate="print"/>
          <a:srcRect l="13333" r="20000"/>
          <a:stretch>
            <a:fillRect/>
          </a:stretch>
        </p:blipFill>
        <p:spPr>
          <a:xfrm>
            <a:off x="1278174" y="2286541"/>
            <a:ext cx="2743200" cy="2314576"/>
          </a:xfrm>
          <a:prstGeom prst="rect">
            <a:avLst/>
          </a:prstGeom>
        </p:spPr>
      </p:pic>
      <p:pic>
        <p:nvPicPr>
          <p:cNvPr id="23554" name="Picture 2" descr="Related image"/>
          <p:cNvPicPr>
            <a:picLocks noChangeAspect="1" noChangeArrowheads="1"/>
          </p:cNvPicPr>
          <p:nvPr/>
        </p:nvPicPr>
        <p:blipFill>
          <a:blip r:embed="rId6" cstate="print"/>
          <a:srcRect/>
          <a:stretch>
            <a:fillRect/>
          </a:stretch>
        </p:blipFill>
        <p:spPr bwMode="auto">
          <a:xfrm>
            <a:off x="3867394" y="2562767"/>
            <a:ext cx="2781300" cy="2781300"/>
          </a:xfrm>
          <a:prstGeom prst="rect">
            <a:avLst/>
          </a:prstGeom>
          <a:noFill/>
        </p:spPr>
      </p:pic>
      <p:pic>
        <p:nvPicPr>
          <p:cNvPr id="23556" name="Picture 4" descr="Image result for mother moonlight"/>
          <p:cNvPicPr>
            <a:picLocks noChangeAspect="1" noChangeArrowheads="1"/>
          </p:cNvPicPr>
          <p:nvPr/>
        </p:nvPicPr>
        <p:blipFill>
          <a:blip r:embed="rId7" cstate="print"/>
          <a:srcRect/>
          <a:stretch>
            <a:fillRect/>
          </a:stretch>
        </p:blipFill>
        <p:spPr bwMode="auto">
          <a:xfrm>
            <a:off x="5867400" y="2438400"/>
            <a:ext cx="3017102" cy="1699448"/>
          </a:xfrm>
          <a:prstGeom prst="rect">
            <a:avLst/>
          </a:prstGeom>
          <a:noFill/>
        </p:spPr>
      </p:pic>
      <p:pic>
        <p:nvPicPr>
          <p:cNvPr id="23558" name="Picture 6" descr="Related image"/>
          <p:cNvPicPr>
            <a:picLocks noChangeAspect="1" noChangeArrowheads="1"/>
          </p:cNvPicPr>
          <p:nvPr/>
        </p:nvPicPr>
        <p:blipFill>
          <a:blip r:embed="rId8" cstate="print"/>
          <a:srcRect/>
          <a:stretch>
            <a:fillRect/>
          </a:stretch>
        </p:blipFill>
        <p:spPr bwMode="auto">
          <a:xfrm>
            <a:off x="9147828" y="4084530"/>
            <a:ext cx="1981200" cy="2613239"/>
          </a:xfrm>
          <a:prstGeom prst="rect">
            <a:avLst/>
          </a:prstGeom>
          <a:noFill/>
        </p:spPr>
      </p:pic>
    </p:spTree>
    <p:extLst>
      <p:ext uri="{BB962C8B-B14F-4D97-AF65-F5344CB8AC3E}">
        <p14:creationId xmlns:p14="http://schemas.microsoft.com/office/powerpoint/2010/main" val="379417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4"/>
                                        </p:tgtEl>
                                        <p:attrNameLst>
                                          <p:attrName>style.visibility</p:attrName>
                                        </p:attrNameLst>
                                      </p:cBhvr>
                                      <p:to>
                                        <p:strVal val="visible"/>
                                      </p:to>
                                    </p:set>
                                    <p:anim calcmode="lin" valueType="num">
                                      <p:cBhvr additive="base">
                                        <p:cTn id="31" dur="500" fill="hold"/>
                                        <p:tgtEl>
                                          <p:spTgt spid="23554"/>
                                        </p:tgtEl>
                                        <p:attrNameLst>
                                          <p:attrName>ppt_x</p:attrName>
                                        </p:attrNameLst>
                                      </p:cBhvr>
                                      <p:tavLst>
                                        <p:tav tm="0">
                                          <p:val>
                                            <p:strVal val="#ppt_x"/>
                                          </p:val>
                                        </p:tav>
                                        <p:tav tm="100000">
                                          <p:val>
                                            <p:strVal val="#ppt_x"/>
                                          </p:val>
                                        </p:tav>
                                      </p:tavLst>
                                    </p:anim>
                                    <p:anim calcmode="lin" valueType="num">
                                      <p:cBhvr additive="base">
                                        <p:cTn id="32"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56"/>
                                        </p:tgtEl>
                                        <p:attrNameLst>
                                          <p:attrName>style.visibility</p:attrName>
                                        </p:attrNameLst>
                                      </p:cBhvr>
                                      <p:to>
                                        <p:strVal val="visible"/>
                                      </p:to>
                                    </p:set>
                                    <p:anim calcmode="lin" valueType="num">
                                      <p:cBhvr additive="base">
                                        <p:cTn id="37" dur="500" fill="hold"/>
                                        <p:tgtEl>
                                          <p:spTgt spid="23556"/>
                                        </p:tgtEl>
                                        <p:attrNameLst>
                                          <p:attrName>ppt_x</p:attrName>
                                        </p:attrNameLst>
                                      </p:cBhvr>
                                      <p:tavLst>
                                        <p:tav tm="0">
                                          <p:val>
                                            <p:strVal val="#ppt_x"/>
                                          </p:val>
                                        </p:tav>
                                        <p:tav tm="100000">
                                          <p:val>
                                            <p:strVal val="#ppt_x"/>
                                          </p:val>
                                        </p:tav>
                                      </p:tavLst>
                                    </p:anim>
                                    <p:anim calcmode="lin" valueType="num">
                                      <p:cBhvr additive="base">
                                        <p:cTn id="3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558"/>
                                        </p:tgtEl>
                                        <p:attrNameLst>
                                          <p:attrName>style.visibility</p:attrName>
                                        </p:attrNameLst>
                                      </p:cBhvr>
                                      <p:to>
                                        <p:strVal val="visible"/>
                                      </p:to>
                                    </p:set>
                                    <p:anim calcmode="lin" valueType="num">
                                      <p:cBhvr additive="base">
                                        <p:cTn id="43" dur="500" fill="hold"/>
                                        <p:tgtEl>
                                          <p:spTgt spid="23558"/>
                                        </p:tgtEl>
                                        <p:attrNameLst>
                                          <p:attrName>ppt_x</p:attrName>
                                        </p:attrNameLst>
                                      </p:cBhvr>
                                      <p:tavLst>
                                        <p:tav tm="0">
                                          <p:val>
                                            <p:strVal val="#ppt_x"/>
                                          </p:val>
                                        </p:tav>
                                        <p:tav tm="100000">
                                          <p:val>
                                            <p:strVal val="#ppt_x"/>
                                          </p:val>
                                        </p:tav>
                                      </p:tavLst>
                                    </p:anim>
                                    <p:anim calcmode="lin" valueType="num">
                                      <p:cBhvr additive="base">
                                        <p:cTn id="44"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all" dirty="0" err="1">
                <a:solidFill>
                  <a:schemeClr val="bg1">
                    <a:lumMod val="50000"/>
                  </a:schemeClr>
                </a:solidFill>
              </a:rPr>
              <a:t>MeDia</a:t>
            </a:r>
            <a:r>
              <a:rPr lang="en-US" cap="all" dirty="0">
                <a:solidFill>
                  <a:schemeClr val="bg1">
                    <a:lumMod val="50000"/>
                  </a:schemeClr>
                </a:solidFill>
              </a:rPr>
              <a:t> And Race</a:t>
            </a:r>
            <a:endParaRPr lang="en-US" dirty="0"/>
          </a:p>
        </p:txBody>
      </p:sp>
      <p:sp>
        <p:nvSpPr>
          <p:cNvPr id="3" name="Content Placeholder 2"/>
          <p:cNvSpPr>
            <a:spLocks noGrp="1"/>
          </p:cNvSpPr>
          <p:nvPr>
            <p:ph idx="1"/>
          </p:nvPr>
        </p:nvSpPr>
        <p:spPr/>
        <p:txBody>
          <a:bodyPr/>
          <a:lstStyle/>
          <a:p>
            <a:pPr>
              <a:buNone/>
            </a:pPr>
            <a:endParaRPr lang="en-US" cap="small" dirty="0"/>
          </a:p>
        </p:txBody>
      </p:sp>
      <p:pic>
        <p:nvPicPr>
          <p:cNvPr id="4" name="Picture 3" descr="arrest 6.jpg"/>
          <p:cNvPicPr>
            <a:picLocks noChangeAspect="1"/>
          </p:cNvPicPr>
          <p:nvPr/>
        </p:nvPicPr>
        <p:blipFill>
          <a:blip r:embed="rId2" cstate="print"/>
          <a:stretch>
            <a:fillRect/>
          </a:stretch>
        </p:blipFill>
        <p:spPr>
          <a:xfrm>
            <a:off x="1018540" y="4314426"/>
            <a:ext cx="4470399" cy="2514600"/>
          </a:xfrm>
          <a:prstGeom prst="rect">
            <a:avLst/>
          </a:prstGeom>
        </p:spPr>
      </p:pic>
      <p:pic>
        <p:nvPicPr>
          <p:cNvPr id="5" name="Picture 4" descr="arrest news 4.jpg"/>
          <p:cNvPicPr>
            <a:picLocks noChangeAspect="1"/>
          </p:cNvPicPr>
          <p:nvPr/>
        </p:nvPicPr>
        <p:blipFill>
          <a:blip r:embed="rId3" cstate="print"/>
          <a:stretch>
            <a:fillRect/>
          </a:stretch>
        </p:blipFill>
        <p:spPr>
          <a:xfrm>
            <a:off x="3653103" y="2163055"/>
            <a:ext cx="4267200" cy="2399550"/>
          </a:xfrm>
          <a:prstGeom prst="rect">
            <a:avLst/>
          </a:prstGeom>
        </p:spPr>
      </p:pic>
      <p:pic>
        <p:nvPicPr>
          <p:cNvPr id="7" name="Picture 6" descr="arrest 7.jpg"/>
          <p:cNvPicPr>
            <a:picLocks noChangeAspect="1"/>
          </p:cNvPicPr>
          <p:nvPr/>
        </p:nvPicPr>
        <p:blipFill>
          <a:blip r:embed="rId4" cstate="print"/>
          <a:stretch>
            <a:fillRect/>
          </a:stretch>
        </p:blipFill>
        <p:spPr>
          <a:xfrm>
            <a:off x="7122159" y="4277256"/>
            <a:ext cx="4800599" cy="2514600"/>
          </a:xfrm>
          <a:prstGeom prst="rect">
            <a:avLst/>
          </a:prstGeom>
        </p:spPr>
      </p:pic>
      <p:pic>
        <p:nvPicPr>
          <p:cNvPr id="8" name="Picture 7" descr="arrest news 5.jpg"/>
          <p:cNvPicPr>
            <a:picLocks noChangeAspect="1"/>
          </p:cNvPicPr>
          <p:nvPr/>
        </p:nvPicPr>
        <p:blipFill>
          <a:blip r:embed="rId5" cstate="print"/>
          <a:stretch>
            <a:fillRect/>
          </a:stretch>
        </p:blipFill>
        <p:spPr>
          <a:xfrm>
            <a:off x="6375399" y="1859838"/>
            <a:ext cx="4800600" cy="2639192"/>
          </a:xfrm>
          <a:prstGeom prst="rect">
            <a:avLst/>
          </a:prstGeom>
        </p:spPr>
      </p:pic>
      <p:pic>
        <p:nvPicPr>
          <p:cNvPr id="10" name="Picture 2" descr="Image result for black woman murder suspect news"/>
          <p:cNvPicPr>
            <a:picLocks noChangeAspect="1" noChangeArrowheads="1"/>
          </p:cNvPicPr>
          <p:nvPr/>
        </p:nvPicPr>
        <p:blipFill>
          <a:blip r:embed="rId6" cstate="print"/>
          <a:stretch>
            <a:fillRect/>
          </a:stretch>
        </p:blipFill>
        <p:spPr bwMode="auto">
          <a:xfrm>
            <a:off x="1082040" y="1859838"/>
            <a:ext cx="4343400" cy="2443162"/>
          </a:xfrm>
          <a:prstGeom prst="rect">
            <a:avLst/>
          </a:prstGeom>
          <a:noFill/>
        </p:spPr>
      </p:pic>
      <p:pic>
        <p:nvPicPr>
          <p:cNvPr id="9" name="Picture 8" descr="arrest news 2.jpg"/>
          <p:cNvPicPr>
            <a:picLocks noChangeAspect="1"/>
          </p:cNvPicPr>
          <p:nvPr/>
        </p:nvPicPr>
        <p:blipFill>
          <a:blip r:embed="rId7" cstate="print"/>
          <a:stretch>
            <a:fillRect/>
          </a:stretch>
        </p:blipFill>
        <p:spPr>
          <a:xfrm>
            <a:off x="3989168" y="3471204"/>
            <a:ext cx="4724400" cy="2657475"/>
          </a:xfrm>
          <a:prstGeom prst="rect">
            <a:avLst/>
          </a:prstGeom>
        </p:spPr>
      </p:pic>
    </p:spTree>
    <p:extLst>
      <p:ext uri="{BB962C8B-B14F-4D97-AF65-F5344CB8AC3E}">
        <p14:creationId xmlns:p14="http://schemas.microsoft.com/office/powerpoint/2010/main" val="6522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all" dirty="0" err="1">
                <a:solidFill>
                  <a:schemeClr val="bg1">
                    <a:lumMod val="50000"/>
                  </a:schemeClr>
                </a:solidFill>
              </a:rPr>
              <a:t>MeDia</a:t>
            </a:r>
            <a:r>
              <a:rPr lang="en-US" cap="all" dirty="0">
                <a:solidFill>
                  <a:schemeClr val="bg1">
                    <a:lumMod val="50000"/>
                  </a:schemeClr>
                </a:solidFill>
              </a:rPr>
              <a:t> And Race</a:t>
            </a:r>
            <a:endParaRPr lang="en-US" dirty="0"/>
          </a:p>
        </p:txBody>
      </p:sp>
      <p:sp>
        <p:nvSpPr>
          <p:cNvPr id="3" name="Content Placeholder 2"/>
          <p:cNvSpPr>
            <a:spLocks noGrp="1"/>
          </p:cNvSpPr>
          <p:nvPr>
            <p:ph idx="1"/>
          </p:nvPr>
        </p:nvSpPr>
        <p:spPr/>
        <p:txBody>
          <a:bodyPr/>
          <a:lstStyle/>
          <a:p>
            <a:pPr>
              <a:buNone/>
            </a:pPr>
            <a:endParaRPr lang="en-US" cap="small" dirty="0"/>
          </a:p>
        </p:txBody>
      </p:sp>
      <p:pic>
        <p:nvPicPr>
          <p:cNvPr id="11" name="Picture 10" descr="friends.png"/>
          <p:cNvPicPr>
            <a:picLocks noChangeAspect="1"/>
          </p:cNvPicPr>
          <p:nvPr/>
        </p:nvPicPr>
        <p:blipFill>
          <a:blip r:embed="rId2" cstate="print"/>
          <a:stretch>
            <a:fillRect/>
          </a:stretch>
        </p:blipFill>
        <p:spPr>
          <a:xfrm>
            <a:off x="6019800" y="2209801"/>
            <a:ext cx="4343400" cy="2425065"/>
          </a:xfrm>
          <a:prstGeom prst="rect">
            <a:avLst/>
          </a:prstGeom>
        </p:spPr>
      </p:pic>
      <p:pic>
        <p:nvPicPr>
          <p:cNvPr id="13" name="Picture 12" descr="avengers.jpg"/>
          <p:cNvPicPr>
            <a:picLocks noChangeAspect="1"/>
          </p:cNvPicPr>
          <p:nvPr/>
        </p:nvPicPr>
        <p:blipFill>
          <a:blip r:embed="rId3" cstate="print"/>
          <a:stretch>
            <a:fillRect/>
          </a:stretch>
        </p:blipFill>
        <p:spPr>
          <a:xfrm>
            <a:off x="1828800" y="2209801"/>
            <a:ext cx="4267200" cy="2667000"/>
          </a:xfrm>
          <a:prstGeom prst="rect">
            <a:avLst/>
          </a:prstGeom>
        </p:spPr>
      </p:pic>
      <p:pic>
        <p:nvPicPr>
          <p:cNvPr id="15" name="Picture 14" descr="TheBachelor.jpg"/>
          <p:cNvPicPr>
            <a:picLocks noChangeAspect="1"/>
          </p:cNvPicPr>
          <p:nvPr/>
        </p:nvPicPr>
        <p:blipFill>
          <a:blip r:embed="rId4" cstate="print"/>
          <a:stretch>
            <a:fillRect/>
          </a:stretch>
        </p:blipFill>
        <p:spPr>
          <a:xfrm>
            <a:off x="5943600" y="4038601"/>
            <a:ext cx="4514850" cy="2538349"/>
          </a:xfrm>
          <a:prstGeom prst="rect">
            <a:avLst/>
          </a:prstGeom>
        </p:spPr>
      </p:pic>
      <p:pic>
        <p:nvPicPr>
          <p:cNvPr id="7" name="Picture 6" descr="big bang.jpg"/>
          <p:cNvPicPr>
            <a:picLocks noChangeAspect="1"/>
          </p:cNvPicPr>
          <p:nvPr/>
        </p:nvPicPr>
        <p:blipFill>
          <a:blip r:embed="rId5" cstate="print"/>
          <a:stretch>
            <a:fillRect/>
          </a:stretch>
        </p:blipFill>
        <p:spPr>
          <a:xfrm>
            <a:off x="1752601" y="3810000"/>
            <a:ext cx="2885975" cy="2823972"/>
          </a:xfrm>
          <a:prstGeom prst="rect">
            <a:avLst/>
          </a:prstGeom>
        </p:spPr>
      </p:pic>
      <p:pic>
        <p:nvPicPr>
          <p:cNvPr id="14" name="Picture 13" descr="wolf wall street.jpg"/>
          <p:cNvPicPr>
            <a:picLocks noChangeAspect="1"/>
          </p:cNvPicPr>
          <p:nvPr/>
        </p:nvPicPr>
        <p:blipFill>
          <a:blip r:embed="rId6" cstate="print"/>
          <a:srcRect t="12222" r="4074"/>
          <a:stretch>
            <a:fillRect/>
          </a:stretch>
        </p:blipFill>
        <p:spPr>
          <a:xfrm>
            <a:off x="4648201" y="3810000"/>
            <a:ext cx="2310837" cy="2819400"/>
          </a:xfrm>
          <a:prstGeom prst="rect">
            <a:avLst/>
          </a:prstGeom>
        </p:spPr>
      </p:pic>
      <p:pic>
        <p:nvPicPr>
          <p:cNvPr id="10" name="Picture 9" descr="complex character.jpg"/>
          <p:cNvPicPr>
            <a:picLocks noChangeAspect="1"/>
          </p:cNvPicPr>
          <p:nvPr/>
        </p:nvPicPr>
        <p:blipFill>
          <a:blip r:embed="rId7" cstate="print"/>
          <a:stretch>
            <a:fillRect/>
          </a:stretch>
        </p:blipFill>
        <p:spPr>
          <a:xfrm>
            <a:off x="2133600" y="2514600"/>
            <a:ext cx="2565400" cy="3848100"/>
          </a:xfrm>
          <a:prstGeom prst="rect">
            <a:avLst/>
          </a:prstGeom>
        </p:spPr>
      </p:pic>
      <p:pic>
        <p:nvPicPr>
          <p:cNvPr id="17" name="Picture 16" descr="complex 3.jpg"/>
          <p:cNvPicPr>
            <a:picLocks noChangeAspect="1"/>
          </p:cNvPicPr>
          <p:nvPr/>
        </p:nvPicPr>
        <p:blipFill>
          <a:blip r:embed="rId8" cstate="print"/>
          <a:stretch>
            <a:fillRect/>
          </a:stretch>
        </p:blipFill>
        <p:spPr>
          <a:xfrm>
            <a:off x="4800600" y="2589207"/>
            <a:ext cx="2667000" cy="3811595"/>
          </a:xfrm>
          <a:prstGeom prst="rect">
            <a:avLst/>
          </a:prstGeom>
        </p:spPr>
      </p:pic>
      <p:pic>
        <p:nvPicPr>
          <p:cNvPr id="18" name="Picture 17" descr="complex 4.jpg"/>
          <p:cNvPicPr>
            <a:picLocks noChangeAspect="1"/>
          </p:cNvPicPr>
          <p:nvPr/>
        </p:nvPicPr>
        <p:blipFill>
          <a:blip r:embed="rId9" cstate="print"/>
          <a:stretch>
            <a:fillRect/>
          </a:stretch>
        </p:blipFill>
        <p:spPr>
          <a:xfrm>
            <a:off x="7696200" y="2743200"/>
            <a:ext cx="2599792" cy="3682424"/>
          </a:xfrm>
          <a:prstGeom prst="rect">
            <a:avLst/>
          </a:prstGeom>
        </p:spPr>
      </p:pic>
    </p:spTree>
    <p:extLst>
      <p:ext uri="{BB962C8B-B14F-4D97-AF65-F5344CB8AC3E}">
        <p14:creationId xmlns:p14="http://schemas.microsoft.com/office/powerpoint/2010/main" val="245566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cap="all" dirty="0" err="1">
                <a:solidFill>
                  <a:schemeClr val="bg1">
                    <a:lumMod val="50000"/>
                  </a:schemeClr>
                </a:solidFill>
              </a:rPr>
              <a:t>MeDia</a:t>
            </a:r>
            <a:r>
              <a:rPr lang="en-US" cap="all" dirty="0">
                <a:solidFill>
                  <a:schemeClr val="bg1">
                    <a:lumMod val="50000"/>
                  </a:schemeClr>
                </a:solidFill>
              </a:rPr>
              <a:t> And Race</a:t>
            </a:r>
            <a:endParaRPr lang="en-US" dirty="0"/>
          </a:p>
        </p:txBody>
      </p:sp>
      <p:pic>
        <p:nvPicPr>
          <p:cNvPr id="6" name="Content Placeholder 5" descr="michael brown.jpg"/>
          <p:cNvPicPr>
            <a:picLocks noGrp="1" noChangeAspect="1"/>
          </p:cNvPicPr>
          <p:nvPr>
            <p:ph idx="1"/>
          </p:nvPr>
        </p:nvPicPr>
        <p:blipFill>
          <a:blip r:embed="rId2" cstate="print"/>
          <a:stretch>
            <a:fillRect/>
          </a:stretch>
        </p:blipFill>
        <p:spPr>
          <a:xfrm>
            <a:off x="6240195" y="2714351"/>
            <a:ext cx="3833446" cy="3884627"/>
          </a:xfrm>
        </p:spPr>
      </p:pic>
      <p:pic>
        <p:nvPicPr>
          <p:cNvPr id="25602" name="Picture 2" descr="http://78.media.tumblr.com/22889a592813f3dc0de6cc800bfac2c2/tumblr_ox7yc3sNzB1qjavfzo2_500.jpg"/>
          <p:cNvPicPr>
            <a:picLocks noChangeAspect="1" noChangeArrowheads="1"/>
          </p:cNvPicPr>
          <p:nvPr/>
        </p:nvPicPr>
        <p:blipFill>
          <a:blip r:embed="rId3" cstate="print"/>
          <a:srcRect/>
          <a:stretch>
            <a:fillRect/>
          </a:stretch>
        </p:blipFill>
        <p:spPr bwMode="auto">
          <a:xfrm>
            <a:off x="2250830" y="1982319"/>
            <a:ext cx="3997569" cy="3065933"/>
          </a:xfrm>
          <a:prstGeom prst="rect">
            <a:avLst/>
          </a:prstGeom>
          <a:noFill/>
        </p:spPr>
      </p:pic>
      <p:pic>
        <p:nvPicPr>
          <p:cNvPr id="5" name="Picture 4" descr="New-York-Times-Logo.jpg"/>
          <p:cNvPicPr>
            <a:picLocks noChangeAspect="1"/>
          </p:cNvPicPr>
          <p:nvPr/>
        </p:nvPicPr>
        <p:blipFill>
          <a:blip r:embed="rId4" cstate="print"/>
          <a:stretch>
            <a:fillRect/>
          </a:stretch>
        </p:blipFill>
        <p:spPr>
          <a:xfrm>
            <a:off x="6263641" y="1982319"/>
            <a:ext cx="3810000" cy="789432"/>
          </a:xfrm>
          <a:prstGeom prst="rect">
            <a:avLst/>
          </a:prstGeom>
        </p:spPr>
      </p:pic>
      <p:pic>
        <p:nvPicPr>
          <p:cNvPr id="7" name="Picture 6" descr="las vegas shooter.jpg"/>
          <p:cNvPicPr>
            <a:picLocks noChangeAspect="1"/>
          </p:cNvPicPr>
          <p:nvPr/>
        </p:nvPicPr>
        <p:blipFill>
          <a:blip r:embed="rId5" cstate="print"/>
          <a:srcRect t="24429" r="21824" b="18949"/>
          <a:stretch>
            <a:fillRect/>
          </a:stretch>
        </p:blipFill>
        <p:spPr>
          <a:xfrm>
            <a:off x="2405575" y="5242538"/>
            <a:ext cx="3516923" cy="1356440"/>
          </a:xfrm>
          <a:prstGeom prst="rect">
            <a:avLst/>
          </a:prstGeom>
        </p:spPr>
      </p:pic>
    </p:spTree>
    <p:extLst>
      <p:ext uri="{BB962C8B-B14F-4D97-AF65-F5344CB8AC3E}">
        <p14:creationId xmlns:p14="http://schemas.microsoft.com/office/powerpoint/2010/main" val="3238982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Racial Socialization</a:t>
            </a:r>
          </a:p>
        </p:txBody>
      </p:sp>
      <p:pic>
        <p:nvPicPr>
          <p:cNvPr id="4" name="Content Placeholder 3" descr="What+Is+Socialization.jpg"/>
          <p:cNvPicPr>
            <a:picLocks noGrp="1" noChangeAspect="1"/>
          </p:cNvPicPr>
          <p:nvPr>
            <p:ph idx="1"/>
          </p:nvPr>
        </p:nvPicPr>
        <p:blipFill>
          <a:blip r:embed="rId3" cstate="print"/>
          <a:srcRect l="6091" t="23729" r="4926" b="8475"/>
          <a:stretch>
            <a:fillRect/>
          </a:stretch>
        </p:blipFill>
        <p:spPr>
          <a:xfrm>
            <a:off x="1981200" y="1828800"/>
            <a:ext cx="8077200" cy="4615543"/>
          </a:xfrm>
        </p:spPr>
      </p:pic>
      <p:sp>
        <p:nvSpPr>
          <p:cNvPr id="5" name="TextBox 4"/>
          <p:cNvSpPr txBox="1"/>
          <p:nvPr/>
        </p:nvSpPr>
        <p:spPr>
          <a:xfrm>
            <a:off x="7543800" y="6488668"/>
            <a:ext cx="3124200" cy="369332"/>
          </a:xfrm>
          <a:prstGeom prst="rect">
            <a:avLst/>
          </a:prstGeom>
          <a:noFill/>
        </p:spPr>
        <p:txBody>
          <a:bodyPr wrap="square" rtlCol="0">
            <a:spAutoFit/>
          </a:bodyPr>
          <a:lstStyle/>
          <a:p>
            <a:r>
              <a:rPr lang="en-US" dirty="0"/>
              <a:t>Copyright @ W.W. Norton, Inc.</a:t>
            </a:r>
          </a:p>
        </p:txBody>
      </p:sp>
    </p:spTree>
    <p:extLst>
      <p:ext uri="{BB962C8B-B14F-4D97-AF65-F5344CB8AC3E}">
        <p14:creationId xmlns:p14="http://schemas.microsoft.com/office/powerpoint/2010/main" val="3032610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Racial Socialization</a:t>
            </a:r>
          </a:p>
        </p:txBody>
      </p:sp>
      <p:pic>
        <p:nvPicPr>
          <p:cNvPr id="4" name="Content Placeholder 3" descr="glasses.jpg"/>
          <p:cNvPicPr>
            <a:picLocks noGrp="1" noChangeAspect="1"/>
          </p:cNvPicPr>
          <p:nvPr>
            <p:ph idx="1"/>
          </p:nvPr>
        </p:nvPicPr>
        <p:blipFill>
          <a:blip r:embed="rId2" cstate="print"/>
          <a:stretch>
            <a:fillRect/>
          </a:stretch>
        </p:blipFill>
        <p:spPr>
          <a:xfrm>
            <a:off x="1381125" y="2382054"/>
            <a:ext cx="8982075" cy="3771900"/>
          </a:xfrm>
        </p:spPr>
      </p:pic>
      <p:sp>
        <p:nvSpPr>
          <p:cNvPr id="5" name="TextBox 4"/>
          <p:cNvSpPr txBox="1"/>
          <p:nvPr/>
        </p:nvSpPr>
        <p:spPr>
          <a:xfrm>
            <a:off x="1905000" y="1905001"/>
            <a:ext cx="8458200" cy="954107"/>
          </a:xfrm>
          <a:prstGeom prst="rect">
            <a:avLst/>
          </a:prstGeom>
          <a:noFill/>
        </p:spPr>
        <p:txBody>
          <a:bodyPr wrap="square" rtlCol="0">
            <a:spAutoFit/>
          </a:bodyPr>
          <a:lstStyle/>
          <a:p>
            <a:r>
              <a:rPr lang="en-US" sz="2800" cap="small" dirty="0"/>
              <a:t>These Media impressions become the lens through which we see the world</a:t>
            </a:r>
          </a:p>
        </p:txBody>
      </p:sp>
    </p:spTree>
    <p:extLst>
      <p:ext uri="{BB962C8B-B14F-4D97-AF65-F5344CB8AC3E}">
        <p14:creationId xmlns:p14="http://schemas.microsoft.com/office/powerpoint/2010/main" val="3022405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cap="all" dirty="0">
                <a:solidFill>
                  <a:schemeClr val="bg1">
                    <a:lumMod val="50000"/>
                  </a:schemeClr>
                </a:solidFill>
              </a:rPr>
              <a:t>Why Do We Feel Differently about …</a:t>
            </a:r>
            <a:endParaRPr lang="en-US" sz="4400" dirty="0"/>
          </a:p>
        </p:txBody>
      </p:sp>
      <p:sp>
        <p:nvSpPr>
          <p:cNvPr id="3" name="Content Placeholder 2"/>
          <p:cNvSpPr>
            <a:spLocks noGrp="1"/>
          </p:cNvSpPr>
          <p:nvPr>
            <p:ph idx="1"/>
          </p:nvPr>
        </p:nvSpPr>
        <p:spPr/>
        <p:txBody>
          <a:bodyPr/>
          <a:lstStyle/>
          <a:p>
            <a:pPr>
              <a:buNone/>
            </a:pPr>
            <a:r>
              <a:rPr lang="en-US" cap="small" dirty="0"/>
              <a:t>Drinking Beer</a:t>
            </a:r>
          </a:p>
        </p:txBody>
      </p:sp>
      <p:pic>
        <p:nvPicPr>
          <p:cNvPr id="4" name="Picture 3" descr="woman drink beer.jpg"/>
          <p:cNvPicPr>
            <a:picLocks noChangeAspect="1"/>
          </p:cNvPicPr>
          <p:nvPr/>
        </p:nvPicPr>
        <p:blipFill>
          <a:blip r:embed="rId3" cstate="print"/>
          <a:stretch>
            <a:fillRect/>
          </a:stretch>
        </p:blipFill>
        <p:spPr>
          <a:xfrm>
            <a:off x="1828801" y="3048000"/>
            <a:ext cx="4030133" cy="2266950"/>
          </a:xfrm>
          <a:prstGeom prst="rect">
            <a:avLst/>
          </a:prstGeom>
        </p:spPr>
      </p:pic>
      <p:pic>
        <p:nvPicPr>
          <p:cNvPr id="5" name="Picture 4" descr="Woman-drinking-a-beer.jpg"/>
          <p:cNvPicPr>
            <a:picLocks noChangeAspect="1"/>
          </p:cNvPicPr>
          <p:nvPr/>
        </p:nvPicPr>
        <p:blipFill>
          <a:blip r:embed="rId4" cstate="print"/>
          <a:stretch>
            <a:fillRect/>
          </a:stretch>
        </p:blipFill>
        <p:spPr>
          <a:xfrm>
            <a:off x="6477000" y="3215640"/>
            <a:ext cx="3962400" cy="2080260"/>
          </a:xfrm>
          <a:prstGeom prst="rect">
            <a:avLst/>
          </a:prstGeom>
        </p:spPr>
      </p:pic>
    </p:spTree>
    <p:extLst>
      <p:ext uri="{BB962C8B-B14F-4D97-AF65-F5344CB8AC3E}">
        <p14:creationId xmlns:p14="http://schemas.microsoft.com/office/powerpoint/2010/main" val="3041538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all" dirty="0">
                <a:solidFill>
                  <a:schemeClr val="bg1">
                    <a:lumMod val="50000"/>
                  </a:schemeClr>
                </a:solidFill>
              </a:rPr>
              <a:t>Why Do We Feel Differently about …</a:t>
            </a:r>
            <a:endParaRPr lang="en-US" dirty="0"/>
          </a:p>
        </p:txBody>
      </p:sp>
      <p:pic>
        <p:nvPicPr>
          <p:cNvPr id="7" name="Content Placeholder 6" descr="smoking joint.jpg"/>
          <p:cNvPicPr>
            <a:picLocks noGrp="1" noChangeAspect="1"/>
          </p:cNvPicPr>
          <p:nvPr>
            <p:ph idx="1"/>
          </p:nvPr>
        </p:nvPicPr>
        <p:blipFill>
          <a:blip r:embed="rId2" cstate="print"/>
          <a:srcRect l="24242" t="10736"/>
          <a:stretch>
            <a:fillRect/>
          </a:stretch>
        </p:blipFill>
        <p:spPr>
          <a:xfrm>
            <a:off x="2133600" y="3048001"/>
            <a:ext cx="3695792" cy="2686665"/>
          </a:xfrm>
        </p:spPr>
      </p:pic>
      <p:pic>
        <p:nvPicPr>
          <p:cNvPr id="8" name="Picture 7" descr="smoking weed.jpg"/>
          <p:cNvPicPr>
            <a:picLocks noChangeAspect="1"/>
          </p:cNvPicPr>
          <p:nvPr/>
        </p:nvPicPr>
        <p:blipFill>
          <a:blip r:embed="rId3" cstate="print"/>
          <a:stretch>
            <a:fillRect/>
          </a:stretch>
        </p:blipFill>
        <p:spPr>
          <a:xfrm>
            <a:off x="6324600" y="3048000"/>
            <a:ext cx="4057650" cy="2667000"/>
          </a:xfrm>
          <a:prstGeom prst="rect">
            <a:avLst/>
          </a:prstGeom>
        </p:spPr>
      </p:pic>
      <p:sp>
        <p:nvSpPr>
          <p:cNvPr id="9" name="Rectangle 8"/>
          <p:cNvSpPr/>
          <p:nvPr/>
        </p:nvSpPr>
        <p:spPr>
          <a:xfrm>
            <a:off x="2133601" y="1600201"/>
            <a:ext cx="3340145" cy="584775"/>
          </a:xfrm>
          <a:prstGeom prst="rect">
            <a:avLst/>
          </a:prstGeom>
        </p:spPr>
        <p:txBody>
          <a:bodyPr wrap="none">
            <a:spAutoFit/>
          </a:bodyPr>
          <a:lstStyle/>
          <a:p>
            <a:pPr>
              <a:buNone/>
            </a:pPr>
            <a:r>
              <a:rPr lang="en-US" sz="3200" cap="small" dirty="0"/>
              <a:t>Smoking Marijuana</a:t>
            </a:r>
          </a:p>
        </p:txBody>
      </p:sp>
    </p:spTree>
    <p:extLst>
      <p:ext uri="{BB962C8B-B14F-4D97-AF65-F5344CB8AC3E}">
        <p14:creationId xmlns:p14="http://schemas.microsoft.com/office/powerpoint/2010/main" val="2090244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all" dirty="0">
                <a:solidFill>
                  <a:schemeClr val="bg1">
                    <a:lumMod val="50000"/>
                  </a:schemeClr>
                </a:solidFill>
              </a:rPr>
              <a:t>Why Do We Feel Differently about …</a:t>
            </a:r>
            <a:endParaRPr lang="en-US" sz="4400" dirty="0"/>
          </a:p>
        </p:txBody>
      </p:sp>
      <p:sp>
        <p:nvSpPr>
          <p:cNvPr id="3" name="Content Placeholder 2"/>
          <p:cNvSpPr>
            <a:spLocks noGrp="1"/>
          </p:cNvSpPr>
          <p:nvPr>
            <p:ph idx="1"/>
          </p:nvPr>
        </p:nvSpPr>
        <p:spPr/>
        <p:txBody>
          <a:bodyPr/>
          <a:lstStyle/>
          <a:p>
            <a:pPr>
              <a:buNone/>
            </a:pPr>
            <a:r>
              <a:rPr lang="en-US" cap="small" dirty="0"/>
              <a:t>Wearing </a:t>
            </a:r>
            <a:r>
              <a:rPr lang="en-US" cap="small" dirty="0" err="1"/>
              <a:t>Hoodies</a:t>
            </a:r>
            <a:endParaRPr lang="en-US" cap="small" dirty="0"/>
          </a:p>
        </p:txBody>
      </p:sp>
      <p:pic>
        <p:nvPicPr>
          <p:cNvPr id="4" name="Picture 3" descr="hoodie 3.jpg"/>
          <p:cNvPicPr>
            <a:picLocks noChangeAspect="1"/>
          </p:cNvPicPr>
          <p:nvPr/>
        </p:nvPicPr>
        <p:blipFill>
          <a:blip r:embed="rId2" cstate="print"/>
          <a:srcRect b="13969"/>
          <a:stretch>
            <a:fillRect/>
          </a:stretch>
        </p:blipFill>
        <p:spPr>
          <a:xfrm>
            <a:off x="1905000" y="3048000"/>
            <a:ext cx="4038600" cy="2362200"/>
          </a:xfrm>
          <a:prstGeom prst="rect">
            <a:avLst/>
          </a:prstGeom>
        </p:spPr>
      </p:pic>
      <p:pic>
        <p:nvPicPr>
          <p:cNvPr id="5" name="Picture 4" descr="hoodie 4.jpg"/>
          <p:cNvPicPr>
            <a:picLocks noChangeAspect="1"/>
          </p:cNvPicPr>
          <p:nvPr/>
        </p:nvPicPr>
        <p:blipFill>
          <a:blip r:embed="rId3" cstate="print">
            <a:lum contrast="-10000"/>
          </a:blip>
          <a:srcRect l="37027"/>
          <a:stretch>
            <a:fillRect/>
          </a:stretch>
        </p:blipFill>
        <p:spPr>
          <a:xfrm>
            <a:off x="6400801" y="3048001"/>
            <a:ext cx="3984945" cy="2314575"/>
          </a:xfrm>
          <a:prstGeom prst="rect">
            <a:avLst/>
          </a:prstGeom>
        </p:spPr>
      </p:pic>
    </p:spTree>
    <p:extLst>
      <p:ext uri="{BB962C8B-B14F-4D97-AF65-F5344CB8AC3E}">
        <p14:creationId xmlns:p14="http://schemas.microsoft.com/office/powerpoint/2010/main" val="399431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doctor on the phone"/>
          <p:cNvPicPr>
            <a:picLocks noChangeAspect="1" noChangeArrowheads="1"/>
          </p:cNvPicPr>
          <p:nvPr/>
        </p:nvPicPr>
        <p:blipFill>
          <a:blip r:embed="rId2" cstate="print"/>
          <a:srcRect/>
          <a:stretch>
            <a:fillRect/>
          </a:stretch>
        </p:blipFill>
        <p:spPr bwMode="auto">
          <a:xfrm>
            <a:off x="2057400" y="4044590"/>
            <a:ext cx="2590800" cy="2488980"/>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1828800" y="228600"/>
            <a:ext cx="2362200" cy="2895600"/>
          </a:xfrm>
          <a:prstGeom prst="wedgeRoundRectCallout">
            <a:avLst>
              <a:gd name="adj1" fmla="val -21449"/>
              <a:gd name="adj2" fmla="val 7275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I was calling to let you know that I have admitted your patient Ben for an asthma exacerbation…</a:t>
            </a:r>
          </a:p>
        </p:txBody>
      </p:sp>
      <p:sp>
        <p:nvSpPr>
          <p:cNvPr id="6" name="Rounded Rectangular Callout 5"/>
          <p:cNvSpPr/>
          <p:nvPr/>
        </p:nvSpPr>
        <p:spPr>
          <a:xfrm>
            <a:off x="4648200" y="381000"/>
            <a:ext cx="3352800" cy="2286000"/>
          </a:xfrm>
          <a:prstGeom prst="wedgeRoundRectCallout">
            <a:avLst>
              <a:gd name="adj1" fmla="val -47295"/>
              <a:gd name="adj2" fmla="val 85932"/>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His parents did not pick up his controller med refill last week and he’s missed a lot of school recently because of wheezing.</a:t>
            </a:r>
          </a:p>
        </p:txBody>
      </p:sp>
      <p:sp>
        <p:nvSpPr>
          <p:cNvPr id="7" name="Rounded Rectangular Callout 6"/>
          <p:cNvSpPr/>
          <p:nvPr/>
        </p:nvSpPr>
        <p:spPr>
          <a:xfrm>
            <a:off x="6400800" y="2971800"/>
            <a:ext cx="3352800" cy="1371600"/>
          </a:xfrm>
          <a:prstGeom prst="wedgeRoundRectCallout">
            <a:avLst>
              <a:gd name="adj1" fmla="val -81715"/>
              <a:gd name="adj2" fmla="val 3338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His father was arrested last month for drugs!</a:t>
            </a:r>
          </a:p>
        </p:txBody>
      </p:sp>
      <p:sp>
        <p:nvSpPr>
          <p:cNvPr id="8" name="Rounded Rectangular Callout 7"/>
          <p:cNvSpPr/>
          <p:nvPr/>
        </p:nvSpPr>
        <p:spPr>
          <a:xfrm>
            <a:off x="6096000" y="4800600"/>
            <a:ext cx="3581400" cy="1905000"/>
          </a:xfrm>
          <a:prstGeom prst="wedgeRoundRectCallout">
            <a:avLst>
              <a:gd name="adj1" fmla="val -79191"/>
              <a:gd name="adj2" fmla="val 1549"/>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I called CPS.  These parents need to learn to get serious about their son’s health.</a:t>
            </a:r>
          </a:p>
        </p:txBody>
      </p:sp>
    </p:spTree>
    <p:extLst>
      <p:ext uri="{BB962C8B-B14F-4D97-AF65-F5344CB8AC3E}">
        <p14:creationId xmlns:p14="http://schemas.microsoft.com/office/powerpoint/2010/main" val="243430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all" dirty="0">
                <a:solidFill>
                  <a:schemeClr val="bg1">
                    <a:lumMod val="50000"/>
                  </a:schemeClr>
                </a:solidFill>
              </a:rPr>
              <a:t>Why Do We Feel Differently about …</a:t>
            </a:r>
            <a:endParaRPr lang="en-US" sz="4400" dirty="0"/>
          </a:p>
        </p:txBody>
      </p:sp>
      <p:sp>
        <p:nvSpPr>
          <p:cNvPr id="3" name="Content Placeholder 2"/>
          <p:cNvSpPr>
            <a:spLocks noGrp="1"/>
          </p:cNvSpPr>
          <p:nvPr>
            <p:ph idx="1"/>
          </p:nvPr>
        </p:nvSpPr>
        <p:spPr/>
        <p:txBody>
          <a:bodyPr/>
          <a:lstStyle/>
          <a:p>
            <a:pPr>
              <a:buNone/>
            </a:pPr>
            <a:r>
              <a:rPr lang="en-US" cap="small" dirty="0"/>
              <a:t>Large Families</a:t>
            </a:r>
          </a:p>
          <a:p>
            <a:pPr>
              <a:buNone/>
            </a:pPr>
            <a:endParaRPr lang="en-US" dirty="0"/>
          </a:p>
        </p:txBody>
      </p:sp>
      <p:pic>
        <p:nvPicPr>
          <p:cNvPr id="4" name="Picture 3" descr="large family.jpg"/>
          <p:cNvPicPr>
            <a:picLocks noChangeAspect="1"/>
          </p:cNvPicPr>
          <p:nvPr/>
        </p:nvPicPr>
        <p:blipFill>
          <a:blip r:embed="rId2" cstate="print">
            <a:lum bright="30000" contrast="20000"/>
          </a:blip>
          <a:stretch>
            <a:fillRect/>
          </a:stretch>
        </p:blipFill>
        <p:spPr>
          <a:xfrm>
            <a:off x="1905001" y="3200401"/>
            <a:ext cx="4072953" cy="2700545"/>
          </a:xfrm>
          <a:prstGeom prst="rect">
            <a:avLst/>
          </a:prstGeom>
        </p:spPr>
      </p:pic>
      <p:pic>
        <p:nvPicPr>
          <p:cNvPr id="5" name="Picture 4" descr="large family 2.jpg"/>
          <p:cNvPicPr>
            <a:picLocks noChangeAspect="1"/>
          </p:cNvPicPr>
          <p:nvPr/>
        </p:nvPicPr>
        <p:blipFill>
          <a:blip r:embed="rId3" cstate="print"/>
          <a:srcRect b="9660"/>
          <a:stretch>
            <a:fillRect/>
          </a:stretch>
        </p:blipFill>
        <p:spPr>
          <a:xfrm>
            <a:off x="6477000" y="3276600"/>
            <a:ext cx="3886200" cy="2619390"/>
          </a:xfrm>
          <a:prstGeom prst="rect">
            <a:avLst/>
          </a:prstGeom>
        </p:spPr>
      </p:pic>
    </p:spTree>
    <p:extLst>
      <p:ext uri="{BB962C8B-B14F-4D97-AF65-F5344CB8AC3E}">
        <p14:creationId xmlns:p14="http://schemas.microsoft.com/office/powerpoint/2010/main" val="234220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all" dirty="0">
                <a:solidFill>
                  <a:schemeClr val="bg1">
                    <a:lumMod val="50000"/>
                  </a:schemeClr>
                </a:solidFill>
              </a:rPr>
              <a:t>Why Do We Feel Differently about …</a:t>
            </a:r>
            <a:endParaRPr lang="en-US" sz="4400" dirty="0"/>
          </a:p>
        </p:txBody>
      </p:sp>
      <p:pic>
        <p:nvPicPr>
          <p:cNvPr id="4" name="Content Placeholder 3" descr="booty show 2.jpg"/>
          <p:cNvPicPr>
            <a:picLocks noGrp="1" noChangeAspect="1"/>
          </p:cNvPicPr>
          <p:nvPr>
            <p:ph idx="1"/>
          </p:nvPr>
        </p:nvPicPr>
        <p:blipFill>
          <a:blip r:embed="rId2" cstate="print"/>
          <a:stretch>
            <a:fillRect/>
          </a:stretch>
        </p:blipFill>
        <p:spPr>
          <a:xfrm>
            <a:off x="2133600" y="2941320"/>
            <a:ext cx="3352800" cy="2682240"/>
          </a:xfrm>
        </p:spPr>
      </p:pic>
      <p:pic>
        <p:nvPicPr>
          <p:cNvPr id="5" name="Picture 4" descr="booty show 3.jpg"/>
          <p:cNvPicPr>
            <a:picLocks noChangeAspect="1"/>
          </p:cNvPicPr>
          <p:nvPr/>
        </p:nvPicPr>
        <p:blipFill>
          <a:blip r:embed="rId3" cstate="print"/>
          <a:stretch>
            <a:fillRect/>
          </a:stretch>
        </p:blipFill>
        <p:spPr>
          <a:xfrm>
            <a:off x="6324600" y="3048000"/>
            <a:ext cx="3779520" cy="2438400"/>
          </a:xfrm>
          <a:prstGeom prst="rect">
            <a:avLst/>
          </a:prstGeom>
        </p:spPr>
      </p:pic>
      <p:sp>
        <p:nvSpPr>
          <p:cNvPr id="6" name="TextBox 5"/>
          <p:cNvSpPr txBox="1"/>
          <p:nvPr/>
        </p:nvSpPr>
        <p:spPr>
          <a:xfrm>
            <a:off x="2209800" y="1676400"/>
            <a:ext cx="4114800" cy="523220"/>
          </a:xfrm>
          <a:prstGeom prst="rect">
            <a:avLst/>
          </a:prstGeom>
          <a:noFill/>
        </p:spPr>
        <p:txBody>
          <a:bodyPr wrap="square" rtlCol="0">
            <a:spAutoFit/>
          </a:bodyPr>
          <a:lstStyle/>
          <a:p>
            <a:r>
              <a:rPr lang="en-US" sz="2800" cap="small" dirty="0"/>
              <a:t>Belt Avoidance</a:t>
            </a:r>
          </a:p>
        </p:txBody>
      </p:sp>
    </p:spTree>
    <p:extLst>
      <p:ext uri="{BB962C8B-B14F-4D97-AF65-F5344CB8AC3E}">
        <p14:creationId xmlns:p14="http://schemas.microsoft.com/office/powerpoint/2010/main" val="564321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cap="small" dirty="0"/>
              <a:t>acial socialization</a:t>
            </a:r>
            <a:endParaRPr lang="en-US" dirty="0"/>
          </a:p>
        </p:txBody>
      </p:sp>
      <p:pic>
        <p:nvPicPr>
          <p:cNvPr id="4" name="Content Placeholder 3" descr="martinlutherkingjr-017_0.jpg"/>
          <p:cNvPicPr>
            <a:picLocks noGrp="1" noChangeAspect="1"/>
          </p:cNvPicPr>
          <p:nvPr>
            <p:ph idx="1"/>
          </p:nvPr>
        </p:nvPicPr>
        <p:blipFill>
          <a:blip r:embed="rId3" cstate="print"/>
          <a:stretch>
            <a:fillRect/>
          </a:stretch>
        </p:blipFill>
        <p:spPr>
          <a:xfrm>
            <a:off x="1905001" y="1752600"/>
            <a:ext cx="3581399" cy="2686049"/>
          </a:xfrm>
          <a:prstGeom prst="rect">
            <a:avLst/>
          </a:prstGeom>
          <a:ln>
            <a:noFill/>
          </a:ln>
          <a:effectLst>
            <a:outerShdw blurRad="190500" algn="tl" rotWithShape="0">
              <a:srgbClr val="000000">
                <a:alpha val="70000"/>
              </a:srgbClr>
            </a:outerShdw>
          </a:effectLst>
        </p:spPr>
      </p:pic>
      <p:pic>
        <p:nvPicPr>
          <p:cNvPr id="5" name="Picture 4" descr="color blind.jpg"/>
          <p:cNvPicPr>
            <a:picLocks noChangeAspect="1"/>
          </p:cNvPicPr>
          <p:nvPr/>
        </p:nvPicPr>
        <p:blipFill>
          <a:blip r:embed="rId4" cstate="print"/>
          <a:srcRect l="13334"/>
          <a:stretch>
            <a:fillRect/>
          </a:stretch>
        </p:blipFill>
        <p:spPr>
          <a:xfrm>
            <a:off x="6477000" y="3962401"/>
            <a:ext cx="3927404" cy="2549037"/>
          </a:xfrm>
          <a:prstGeom prst="rect">
            <a:avLst/>
          </a:prstGeom>
          <a:ln>
            <a:noFill/>
          </a:ln>
          <a:effectLst>
            <a:outerShdw blurRad="190500" algn="tl" rotWithShape="0">
              <a:srgbClr val="000000">
                <a:alpha val="70000"/>
              </a:srgbClr>
            </a:outerShdw>
          </a:effectLst>
        </p:spPr>
      </p:pic>
      <p:sp>
        <p:nvSpPr>
          <p:cNvPr id="6" name="Right Arrow 5"/>
          <p:cNvSpPr/>
          <p:nvPr/>
        </p:nvSpPr>
        <p:spPr>
          <a:xfrm>
            <a:off x="5638800" y="3962400"/>
            <a:ext cx="685800" cy="5334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272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The Color Blind Ideology</a:t>
            </a:r>
          </a:p>
        </p:txBody>
      </p:sp>
      <p:sp>
        <p:nvSpPr>
          <p:cNvPr id="3" name="Content Placeholder 2"/>
          <p:cNvSpPr>
            <a:spLocks noGrp="1"/>
          </p:cNvSpPr>
          <p:nvPr>
            <p:ph idx="1"/>
          </p:nvPr>
        </p:nvSpPr>
        <p:spPr>
          <a:xfrm>
            <a:off x="1981200" y="1600200"/>
            <a:ext cx="8153400" cy="4495800"/>
          </a:xfrm>
        </p:spPr>
        <p:txBody>
          <a:bodyPr/>
          <a:lstStyle/>
          <a:p>
            <a:pPr>
              <a:buNone/>
            </a:pP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buNone/>
            </a:pP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buNone/>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Being Racist</a:t>
            </a:r>
          </a:p>
        </p:txBody>
      </p:sp>
      <p:sp>
        <p:nvSpPr>
          <p:cNvPr id="4" name="Equal 3"/>
          <p:cNvSpPr/>
          <p:nvPr/>
        </p:nvSpPr>
        <p:spPr>
          <a:xfrm>
            <a:off x="5715000" y="335280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Rectangle 4"/>
          <p:cNvSpPr/>
          <p:nvPr/>
        </p:nvSpPr>
        <p:spPr>
          <a:xfrm>
            <a:off x="3048000" y="1981200"/>
            <a:ext cx="6239978" cy="923330"/>
          </a:xfrm>
          <a:prstGeom prst="rect">
            <a:avLst/>
          </a:prstGeom>
          <a:noFill/>
        </p:spPr>
        <p:txBody>
          <a:bodyPr wrap="none" lIns="91440" tIns="45720" rIns="91440" bIns="45720">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Acknowledging Race</a:t>
            </a:r>
          </a:p>
        </p:txBody>
      </p:sp>
    </p:spTree>
    <p:extLst>
      <p:ext uri="{BB962C8B-B14F-4D97-AF65-F5344CB8AC3E}">
        <p14:creationId xmlns:p14="http://schemas.microsoft.com/office/powerpoint/2010/main" val="3237348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The Color Blind Ideology</a:t>
            </a:r>
            <a:endParaRPr lang="en-US" dirty="0"/>
          </a:p>
        </p:txBody>
      </p:sp>
      <p:sp>
        <p:nvSpPr>
          <p:cNvPr id="3" name="Content Placeholder 2"/>
          <p:cNvSpPr>
            <a:spLocks noGrp="1"/>
          </p:cNvSpPr>
          <p:nvPr>
            <p:ph idx="1"/>
          </p:nvPr>
        </p:nvSpPr>
        <p:spPr/>
        <p:txBody>
          <a:bodyPr>
            <a:normAutofit/>
          </a:bodyPr>
          <a:lstStyle/>
          <a:p>
            <a:pPr>
              <a:buNone/>
            </a:pPr>
            <a:r>
              <a:rPr lang="en-US" sz="3600" cap="small" dirty="0"/>
              <a:t>Most of our racial socialization is unnoticed and unexamined</a:t>
            </a:r>
          </a:p>
        </p:txBody>
      </p:sp>
      <p:pic>
        <p:nvPicPr>
          <p:cNvPr id="4" name="Picture 3" descr="head in the sand.jpg"/>
          <p:cNvPicPr>
            <a:picLocks noChangeAspect="1"/>
          </p:cNvPicPr>
          <p:nvPr/>
        </p:nvPicPr>
        <p:blipFill>
          <a:blip r:embed="rId2" cstate="print"/>
          <a:stretch>
            <a:fillRect/>
          </a:stretch>
        </p:blipFill>
        <p:spPr>
          <a:xfrm>
            <a:off x="2895601" y="2895601"/>
            <a:ext cx="6296025" cy="3608037"/>
          </a:xfrm>
          <a:prstGeom prst="rect">
            <a:avLst/>
          </a:prstGeom>
        </p:spPr>
      </p:pic>
    </p:spTree>
    <p:extLst>
      <p:ext uri="{BB962C8B-B14F-4D97-AF65-F5344CB8AC3E}">
        <p14:creationId xmlns:p14="http://schemas.microsoft.com/office/powerpoint/2010/main" val="3933428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How Does This Impact Patient Care</a:t>
            </a:r>
          </a:p>
        </p:txBody>
      </p:sp>
      <p:pic>
        <p:nvPicPr>
          <p:cNvPr id="7" name="Content Placeholder 6" descr="home visiting nurse.jpg"/>
          <p:cNvPicPr>
            <a:picLocks noGrp="1" noChangeAspect="1"/>
          </p:cNvPicPr>
          <p:nvPr>
            <p:ph idx="1"/>
          </p:nvPr>
        </p:nvPicPr>
        <p:blipFill rotWithShape="1">
          <a:blip r:embed="rId2" cstate="print"/>
          <a:srcRect l="52176" t="2014"/>
          <a:stretch/>
        </p:blipFill>
        <p:spPr>
          <a:xfrm flipH="1">
            <a:off x="4489807" y="2239997"/>
            <a:ext cx="2686928" cy="3941714"/>
          </a:xfrm>
        </p:spPr>
      </p:pic>
      <p:sp>
        <p:nvSpPr>
          <p:cNvPr id="8" name="TextBox 7"/>
          <p:cNvSpPr txBox="1"/>
          <p:nvPr/>
        </p:nvSpPr>
        <p:spPr>
          <a:xfrm rot="745630">
            <a:off x="1825803" y="1859593"/>
            <a:ext cx="2514600"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a:solidFill>
                  <a:schemeClr val="bg2">
                    <a:lumMod val="50000"/>
                  </a:schemeClr>
                </a:solidFill>
              </a:rPr>
              <a:t>Racial Socialization</a:t>
            </a:r>
          </a:p>
        </p:txBody>
      </p:sp>
      <p:sp>
        <p:nvSpPr>
          <p:cNvPr id="9" name="TextBox 8"/>
          <p:cNvSpPr txBox="1"/>
          <p:nvPr/>
        </p:nvSpPr>
        <p:spPr>
          <a:xfrm rot="267004">
            <a:off x="1811693" y="3104834"/>
            <a:ext cx="1905000"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a:solidFill>
                  <a:schemeClr val="tx2">
                    <a:lumMod val="60000"/>
                    <a:lumOff val="40000"/>
                  </a:schemeClr>
                </a:solidFill>
              </a:rPr>
              <a:t>Color Blind Ideology</a:t>
            </a:r>
          </a:p>
        </p:txBody>
      </p:sp>
      <p:sp>
        <p:nvSpPr>
          <p:cNvPr id="10" name="TextBox 9"/>
          <p:cNvSpPr txBox="1"/>
          <p:nvPr/>
        </p:nvSpPr>
        <p:spPr>
          <a:xfrm rot="21122767">
            <a:off x="1809083" y="4323488"/>
            <a:ext cx="1981200"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a:solidFill>
                  <a:schemeClr val="accent1">
                    <a:lumMod val="75000"/>
                  </a:schemeClr>
                </a:solidFill>
              </a:rPr>
              <a:t>Structural Racism</a:t>
            </a:r>
          </a:p>
        </p:txBody>
      </p:sp>
      <p:sp>
        <p:nvSpPr>
          <p:cNvPr id="11" name="TextBox 10"/>
          <p:cNvSpPr txBox="1"/>
          <p:nvPr/>
        </p:nvSpPr>
        <p:spPr>
          <a:xfrm rot="20738183">
            <a:off x="1818112" y="5272488"/>
            <a:ext cx="2438400" cy="9541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a:solidFill>
                  <a:schemeClr val="accent2">
                    <a:lumMod val="75000"/>
                  </a:schemeClr>
                </a:solidFill>
              </a:rPr>
              <a:t>Unexamined Biases</a:t>
            </a:r>
          </a:p>
        </p:txBody>
      </p:sp>
      <p:sp>
        <p:nvSpPr>
          <p:cNvPr id="12" name="Right Arrow 11"/>
          <p:cNvSpPr/>
          <p:nvPr/>
        </p:nvSpPr>
        <p:spPr>
          <a:xfrm rot="1844203">
            <a:off x="3886200" y="2743200"/>
            <a:ext cx="381000" cy="1524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1119504">
            <a:off x="3810000" y="4648200"/>
            <a:ext cx="381000" cy="1524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793083">
            <a:off x="3810000" y="3657600"/>
            <a:ext cx="381000" cy="1524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0449138">
            <a:off x="3858294" y="5525887"/>
            <a:ext cx="381000" cy="1524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391400" y="3962400"/>
            <a:ext cx="533400" cy="457200"/>
          </a:xfrm>
          <a:prstGeom prst="rightArrow">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001000" y="2362201"/>
            <a:ext cx="2057400" cy="954107"/>
          </a:xfrm>
          <a:prstGeom prst="rect">
            <a:avLst/>
          </a:prstGeom>
          <a:noFill/>
        </p:spPr>
        <p:txBody>
          <a:bodyPr wrap="square" rtlCol="0">
            <a:spAutoFit/>
          </a:bodyPr>
          <a:lstStyle/>
          <a:p>
            <a:r>
              <a:rPr lang="en-US" sz="2800" b="1" dirty="0">
                <a:solidFill>
                  <a:schemeClr val="accent3">
                    <a:lumMod val="50000"/>
                  </a:schemeClr>
                </a:solidFill>
              </a:rPr>
              <a:t>Impaired Rapport</a:t>
            </a:r>
          </a:p>
        </p:txBody>
      </p:sp>
      <p:sp>
        <p:nvSpPr>
          <p:cNvPr id="20" name="TextBox 19"/>
          <p:cNvSpPr txBox="1"/>
          <p:nvPr/>
        </p:nvSpPr>
        <p:spPr>
          <a:xfrm>
            <a:off x="8001000" y="3733801"/>
            <a:ext cx="2438400" cy="954107"/>
          </a:xfrm>
          <a:prstGeom prst="rect">
            <a:avLst/>
          </a:prstGeom>
          <a:noFill/>
        </p:spPr>
        <p:txBody>
          <a:bodyPr wrap="square" rtlCol="0">
            <a:spAutoFit/>
          </a:bodyPr>
          <a:lstStyle/>
          <a:p>
            <a:r>
              <a:rPr lang="en-US" sz="2800" b="1" dirty="0">
                <a:solidFill>
                  <a:schemeClr val="accent3">
                    <a:lumMod val="50000"/>
                  </a:schemeClr>
                </a:solidFill>
              </a:rPr>
              <a:t>Non-Adherence</a:t>
            </a:r>
          </a:p>
        </p:txBody>
      </p:sp>
      <p:sp>
        <p:nvSpPr>
          <p:cNvPr id="22" name="Right Arrow 21"/>
          <p:cNvSpPr/>
          <p:nvPr/>
        </p:nvSpPr>
        <p:spPr>
          <a:xfrm>
            <a:off x="7391400" y="2667000"/>
            <a:ext cx="533400" cy="457200"/>
          </a:xfrm>
          <a:prstGeom prst="rightArrow">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7391400" y="5181600"/>
            <a:ext cx="533400" cy="457200"/>
          </a:xfrm>
          <a:prstGeom prst="rightArrow">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001000" y="5105401"/>
            <a:ext cx="2438400" cy="954107"/>
          </a:xfrm>
          <a:prstGeom prst="rect">
            <a:avLst/>
          </a:prstGeom>
          <a:noFill/>
        </p:spPr>
        <p:txBody>
          <a:bodyPr wrap="square" rtlCol="0">
            <a:spAutoFit/>
          </a:bodyPr>
          <a:lstStyle/>
          <a:p>
            <a:r>
              <a:rPr lang="en-US" sz="2800" b="1" dirty="0">
                <a:solidFill>
                  <a:schemeClr val="accent3">
                    <a:lumMod val="50000"/>
                  </a:schemeClr>
                </a:solidFill>
              </a:rPr>
              <a:t>Provider </a:t>
            </a:r>
          </a:p>
          <a:p>
            <a:r>
              <a:rPr lang="en-US" sz="2800" b="1" dirty="0">
                <a:solidFill>
                  <a:schemeClr val="accent3">
                    <a:lumMod val="50000"/>
                  </a:schemeClr>
                </a:solidFill>
              </a:rPr>
              <a:t>Burn Out</a:t>
            </a:r>
          </a:p>
        </p:txBody>
      </p:sp>
    </p:spTree>
    <p:extLst>
      <p:ext uri="{BB962C8B-B14F-4D97-AF65-F5344CB8AC3E}">
        <p14:creationId xmlns:p14="http://schemas.microsoft.com/office/powerpoint/2010/main" val="735336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So…What do we do?</a:t>
            </a:r>
          </a:p>
        </p:txBody>
      </p:sp>
      <p:sp>
        <p:nvSpPr>
          <p:cNvPr id="5" name="Content Placeholder 4"/>
          <p:cNvSpPr>
            <a:spLocks noGrp="1"/>
          </p:cNvSpPr>
          <p:nvPr>
            <p:ph idx="1"/>
          </p:nvPr>
        </p:nvSpPr>
        <p:spPr>
          <a:xfrm>
            <a:off x="1307450" y="2039816"/>
            <a:ext cx="5486400" cy="3971778"/>
          </a:xfrm>
        </p:spPr>
        <p:txBody>
          <a:bodyPr>
            <a:normAutofit/>
          </a:bodyPr>
          <a:lstStyle/>
          <a:p>
            <a:pPr>
              <a:buNone/>
            </a:pPr>
            <a:r>
              <a:rPr lang="en-US" sz="3600" cap="small" dirty="0"/>
              <a:t>Its OK to see race!</a:t>
            </a:r>
          </a:p>
          <a:p>
            <a:pPr>
              <a:buNone/>
            </a:pPr>
            <a:endParaRPr lang="en-US" sz="3600" cap="small" dirty="0"/>
          </a:p>
          <a:p>
            <a:pPr>
              <a:spcBef>
                <a:spcPts val="0"/>
              </a:spcBef>
              <a:spcAft>
                <a:spcPts val="1800"/>
              </a:spcAft>
            </a:pPr>
            <a:r>
              <a:rPr lang="en-US" dirty="0"/>
              <a:t>Its part of people’s identity</a:t>
            </a:r>
          </a:p>
          <a:p>
            <a:pPr>
              <a:spcBef>
                <a:spcPts val="0"/>
              </a:spcBef>
              <a:spcAft>
                <a:spcPts val="1800"/>
              </a:spcAft>
            </a:pPr>
            <a:r>
              <a:rPr lang="en-US" dirty="0"/>
              <a:t>It structures people’s opportunities</a:t>
            </a:r>
          </a:p>
          <a:p>
            <a:pPr>
              <a:spcBef>
                <a:spcPts val="0"/>
              </a:spcBef>
              <a:spcAft>
                <a:spcPts val="1800"/>
              </a:spcAft>
            </a:pPr>
            <a:r>
              <a:rPr lang="en-US" dirty="0"/>
              <a:t>It is integral to the story of America</a:t>
            </a:r>
          </a:p>
          <a:p>
            <a:pPr>
              <a:spcBef>
                <a:spcPts val="0"/>
              </a:spcBef>
              <a:spcAft>
                <a:spcPts val="1800"/>
              </a:spcAft>
            </a:pPr>
            <a:r>
              <a:rPr lang="en-US" dirty="0"/>
              <a:t>Its front and center in your Black clients’ lives</a:t>
            </a:r>
          </a:p>
          <a:p>
            <a:pPr>
              <a:spcBef>
                <a:spcPts val="0"/>
              </a:spcBef>
              <a:spcAft>
                <a:spcPts val="1800"/>
              </a:spcAft>
              <a:buNone/>
            </a:pPr>
            <a:endParaRPr lang="en-US" dirty="0"/>
          </a:p>
          <a:p>
            <a:pPr>
              <a:buNone/>
            </a:pPr>
            <a:endParaRPr lang="en-US" dirty="0"/>
          </a:p>
          <a:p>
            <a:pPr lvl="1"/>
            <a:endParaRPr lang="en-US" dirty="0"/>
          </a:p>
        </p:txBody>
      </p:sp>
      <p:pic>
        <p:nvPicPr>
          <p:cNvPr id="9218" name="Picture 2" descr="http://www.colipera.com/wp-content/uploads/2016/07/permission-granted-logo1.jpg"/>
          <p:cNvPicPr>
            <a:picLocks noChangeAspect="1" noChangeArrowheads="1"/>
          </p:cNvPicPr>
          <p:nvPr/>
        </p:nvPicPr>
        <p:blipFill>
          <a:blip r:embed="rId2" cstate="print"/>
          <a:srcRect/>
          <a:stretch>
            <a:fillRect/>
          </a:stretch>
        </p:blipFill>
        <p:spPr bwMode="auto">
          <a:xfrm>
            <a:off x="7661357" y="1841695"/>
            <a:ext cx="3386470" cy="2971800"/>
          </a:xfrm>
          <a:prstGeom prst="rect">
            <a:avLst/>
          </a:prstGeom>
          <a:noFill/>
        </p:spPr>
      </p:pic>
    </p:spTree>
    <p:extLst>
      <p:ext uri="{BB962C8B-B14F-4D97-AF65-F5344CB8AC3E}">
        <p14:creationId xmlns:p14="http://schemas.microsoft.com/office/powerpoint/2010/main" val="2391282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About Racism</a:t>
            </a:r>
          </a:p>
        </p:txBody>
      </p:sp>
      <p:sp>
        <p:nvSpPr>
          <p:cNvPr id="3" name="Content Placeholder 2"/>
          <p:cNvSpPr>
            <a:spLocks noGrp="1"/>
          </p:cNvSpPr>
          <p:nvPr>
            <p:ph idx="1"/>
          </p:nvPr>
        </p:nvSpPr>
        <p:spPr/>
        <p:txBody>
          <a:bodyPr/>
          <a:lstStyle/>
          <a:p>
            <a:pPr>
              <a:spcBef>
                <a:spcPts val="0"/>
              </a:spcBef>
              <a:spcAft>
                <a:spcPts val="2400"/>
              </a:spcAft>
            </a:pPr>
            <a:r>
              <a:rPr lang="en-US" dirty="0"/>
              <a:t>Practice talking about race with colleagues you trust (before you try it with clients)</a:t>
            </a:r>
          </a:p>
          <a:p>
            <a:pPr>
              <a:spcBef>
                <a:spcPts val="0"/>
              </a:spcBef>
              <a:spcAft>
                <a:spcPts val="2400"/>
              </a:spcAft>
            </a:pPr>
            <a:r>
              <a:rPr lang="en-US" dirty="0"/>
              <a:t>If you hear something racist, say something about it</a:t>
            </a:r>
          </a:p>
          <a:p>
            <a:pPr>
              <a:spcBef>
                <a:spcPts val="0"/>
              </a:spcBef>
              <a:spcAft>
                <a:spcPts val="2400"/>
              </a:spcAft>
            </a:pPr>
            <a:r>
              <a:rPr lang="en-US" dirty="0"/>
              <a:t>Conversations about race don’t have to be confrontational</a:t>
            </a:r>
          </a:p>
          <a:p>
            <a:endParaRPr lang="en-US" dirty="0"/>
          </a:p>
          <a:p>
            <a:pPr>
              <a:buNone/>
            </a:pPr>
            <a:endParaRPr lang="en-US" dirty="0"/>
          </a:p>
        </p:txBody>
      </p:sp>
      <p:pic>
        <p:nvPicPr>
          <p:cNvPr id="4" name="Picture 3" descr="white silence.jpg"/>
          <p:cNvPicPr>
            <a:picLocks noChangeAspect="1"/>
          </p:cNvPicPr>
          <p:nvPr/>
        </p:nvPicPr>
        <p:blipFill>
          <a:blip r:embed="rId3" cstate="print"/>
          <a:stretch>
            <a:fillRect/>
          </a:stretch>
        </p:blipFill>
        <p:spPr>
          <a:xfrm>
            <a:off x="6126480" y="3857414"/>
            <a:ext cx="4750120" cy="2057400"/>
          </a:xfrm>
          <a:prstGeom prst="rect">
            <a:avLst/>
          </a:prstGeom>
        </p:spPr>
      </p:pic>
    </p:spTree>
    <p:extLst>
      <p:ext uri="{BB962C8B-B14F-4D97-AF65-F5344CB8AC3E}">
        <p14:creationId xmlns:p14="http://schemas.microsoft.com/office/powerpoint/2010/main" val="4066665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Knowledgeable About Racism</a:t>
            </a:r>
          </a:p>
        </p:txBody>
      </p:sp>
      <p:sp>
        <p:nvSpPr>
          <p:cNvPr id="3" name="Content Placeholder 2"/>
          <p:cNvSpPr>
            <a:spLocks noGrp="1"/>
          </p:cNvSpPr>
          <p:nvPr>
            <p:ph idx="1"/>
          </p:nvPr>
        </p:nvSpPr>
        <p:spPr/>
        <p:txBody>
          <a:bodyPr/>
          <a:lstStyle/>
          <a:p>
            <a:pPr>
              <a:buNone/>
            </a:pPr>
            <a:r>
              <a:rPr lang="en-US" dirty="0"/>
              <a:t>One implication of our racial socialization is that we don’t learn about racism in school</a:t>
            </a:r>
          </a:p>
          <a:p>
            <a:endParaRPr lang="en-US" dirty="0"/>
          </a:p>
        </p:txBody>
      </p:sp>
      <p:pic>
        <p:nvPicPr>
          <p:cNvPr id="4" name="Picture 3" descr="color of fear.jpg"/>
          <p:cNvPicPr>
            <a:picLocks noChangeAspect="1"/>
          </p:cNvPicPr>
          <p:nvPr/>
        </p:nvPicPr>
        <p:blipFill>
          <a:blip r:embed="rId2" cstate="print"/>
          <a:stretch>
            <a:fillRect/>
          </a:stretch>
        </p:blipFill>
        <p:spPr>
          <a:xfrm>
            <a:off x="1752600" y="4648200"/>
            <a:ext cx="2743200" cy="2057400"/>
          </a:xfrm>
          <a:prstGeom prst="rect">
            <a:avLst/>
          </a:prstGeom>
        </p:spPr>
      </p:pic>
      <p:pic>
        <p:nvPicPr>
          <p:cNvPr id="5" name="Picture 4" descr="13th_(film).png"/>
          <p:cNvPicPr>
            <a:picLocks noChangeAspect="1"/>
          </p:cNvPicPr>
          <p:nvPr/>
        </p:nvPicPr>
        <p:blipFill>
          <a:blip r:embed="rId3" cstate="print"/>
          <a:stretch>
            <a:fillRect/>
          </a:stretch>
        </p:blipFill>
        <p:spPr>
          <a:xfrm>
            <a:off x="5334000" y="3124200"/>
            <a:ext cx="2095500" cy="3105150"/>
          </a:xfrm>
          <a:prstGeom prst="rect">
            <a:avLst/>
          </a:prstGeom>
        </p:spPr>
      </p:pic>
      <p:pic>
        <p:nvPicPr>
          <p:cNvPr id="6" name="Picture 5" descr="race-power-of-an-illusion.jpg"/>
          <p:cNvPicPr>
            <a:picLocks noChangeAspect="1"/>
          </p:cNvPicPr>
          <p:nvPr/>
        </p:nvPicPr>
        <p:blipFill>
          <a:blip r:embed="rId4" cstate="print"/>
          <a:stretch>
            <a:fillRect/>
          </a:stretch>
        </p:blipFill>
        <p:spPr>
          <a:xfrm>
            <a:off x="1752600" y="2590800"/>
            <a:ext cx="2743200" cy="2057400"/>
          </a:xfrm>
          <a:prstGeom prst="rect">
            <a:avLst/>
          </a:prstGeom>
        </p:spPr>
      </p:pic>
      <p:pic>
        <p:nvPicPr>
          <p:cNvPr id="7" name="Picture 6" descr="the end of poverty.jpg"/>
          <p:cNvPicPr>
            <a:picLocks noChangeAspect="1"/>
          </p:cNvPicPr>
          <p:nvPr/>
        </p:nvPicPr>
        <p:blipFill>
          <a:blip r:embed="rId5" cstate="print"/>
          <a:stretch>
            <a:fillRect/>
          </a:stretch>
        </p:blipFill>
        <p:spPr>
          <a:xfrm>
            <a:off x="8001000" y="3124201"/>
            <a:ext cx="2209800" cy="3129111"/>
          </a:xfrm>
          <a:prstGeom prst="rect">
            <a:avLst/>
          </a:prstGeom>
        </p:spPr>
      </p:pic>
    </p:spTree>
    <p:extLst>
      <p:ext uri="{BB962C8B-B14F-4D97-AF65-F5344CB8AC3E}">
        <p14:creationId xmlns:p14="http://schemas.microsoft.com/office/powerpoint/2010/main" val="183314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Perspective Taking</a:t>
            </a:r>
          </a:p>
        </p:txBody>
      </p:sp>
      <p:sp>
        <p:nvSpPr>
          <p:cNvPr id="5" name="Content Placeholder 4"/>
          <p:cNvSpPr>
            <a:spLocks noGrp="1"/>
          </p:cNvSpPr>
          <p:nvPr>
            <p:ph idx="1"/>
          </p:nvPr>
        </p:nvSpPr>
        <p:spPr>
          <a:xfrm>
            <a:off x="1752600" y="2096086"/>
            <a:ext cx="8686800" cy="4533314"/>
          </a:xfrm>
        </p:spPr>
        <p:txBody>
          <a:bodyPr>
            <a:normAutofit/>
          </a:bodyPr>
          <a:lstStyle/>
          <a:p>
            <a:pPr>
              <a:spcBef>
                <a:spcPts val="0"/>
              </a:spcBef>
              <a:spcAft>
                <a:spcPts val="2400"/>
              </a:spcAft>
            </a:pPr>
            <a:r>
              <a:rPr lang="en-US" sz="3200" cap="small" dirty="0"/>
              <a:t>Try to do what you are asking your clients to do</a:t>
            </a:r>
          </a:p>
          <a:p>
            <a:pPr>
              <a:spcBef>
                <a:spcPts val="0"/>
              </a:spcBef>
              <a:spcAft>
                <a:spcPts val="2400"/>
              </a:spcAft>
            </a:pPr>
            <a:r>
              <a:rPr lang="en-US" sz="3200" cap="small" dirty="0"/>
              <a:t>Observe how black people are treated</a:t>
            </a:r>
          </a:p>
          <a:p>
            <a:pPr>
              <a:spcBef>
                <a:spcPts val="0"/>
              </a:spcBef>
              <a:spcAft>
                <a:spcPts val="2400"/>
              </a:spcAft>
            </a:pPr>
            <a:r>
              <a:rPr lang="en-US" sz="3200" cap="small" dirty="0"/>
              <a:t>Try taking your black clients perspective during meetings</a:t>
            </a:r>
          </a:p>
          <a:p>
            <a:pPr lvl="1">
              <a:buNone/>
            </a:pPr>
            <a:endParaRPr lang="en-US" cap="small" dirty="0"/>
          </a:p>
          <a:p>
            <a:pPr lvl="1">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6" name="Content Placeholder 3" descr="put yourself in their shoes.jpg"/>
          <p:cNvPicPr>
            <a:picLocks noChangeAspect="1"/>
          </p:cNvPicPr>
          <p:nvPr/>
        </p:nvPicPr>
        <p:blipFill>
          <a:blip r:embed="rId3" cstate="print"/>
          <a:stretch>
            <a:fillRect/>
          </a:stretch>
        </p:blipFill>
        <p:spPr>
          <a:xfrm>
            <a:off x="8082244" y="4419600"/>
            <a:ext cx="3073436" cy="2209800"/>
          </a:xfrm>
          <a:prstGeom prst="rect">
            <a:avLst/>
          </a:prstGeom>
        </p:spPr>
      </p:pic>
    </p:spTree>
    <p:extLst>
      <p:ext uri="{BB962C8B-B14F-4D97-AF65-F5344CB8AC3E}">
        <p14:creationId xmlns:p14="http://schemas.microsoft.com/office/powerpoint/2010/main" val="413069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382000" cy="990600"/>
          </a:xfrm>
        </p:spPr>
        <p:txBody>
          <a:bodyPr>
            <a:normAutofit/>
          </a:bodyPr>
          <a:lstStyle/>
          <a:p>
            <a:r>
              <a:rPr lang="en-US" b="1" dirty="0"/>
              <a:t>What if the pulmonologist knew…</a:t>
            </a:r>
          </a:p>
        </p:txBody>
      </p:sp>
      <p:pic>
        <p:nvPicPr>
          <p:cNvPr id="16386" name="Picture 2" descr="https://d2v9y0dukr6mq2.cloudfront.net/video/thumbnail/kG-5Wkc/black-woman-talking-on-phone_ekeaxklg__S0000.jpg"/>
          <p:cNvPicPr>
            <a:picLocks noChangeAspect="1" noChangeArrowheads="1"/>
          </p:cNvPicPr>
          <p:nvPr/>
        </p:nvPicPr>
        <p:blipFill>
          <a:blip r:embed="rId3" cstate="print"/>
          <a:srcRect l="5975" r="30297"/>
          <a:stretch>
            <a:fillRect/>
          </a:stretch>
        </p:blipFill>
        <p:spPr bwMode="auto">
          <a:xfrm>
            <a:off x="1733228" y="4191000"/>
            <a:ext cx="2686373" cy="2476500"/>
          </a:xfrm>
          <a:prstGeom prst="rect">
            <a:avLst/>
          </a:prstGeom>
          <a:ln>
            <a:noFill/>
          </a:ln>
          <a:effectLst>
            <a:outerShdw blurRad="292100" dist="139700" dir="2700000" algn="tl" rotWithShape="0">
              <a:srgbClr val="333333">
                <a:alpha val="65000"/>
              </a:srgbClr>
            </a:outerShdw>
          </a:effectLst>
        </p:spPr>
      </p:pic>
      <p:sp>
        <p:nvSpPr>
          <p:cNvPr id="4" name="Rounded Rectangular Callout 3"/>
          <p:cNvSpPr/>
          <p:nvPr/>
        </p:nvSpPr>
        <p:spPr>
          <a:xfrm>
            <a:off x="1828800" y="1676400"/>
            <a:ext cx="2286000" cy="1981200"/>
          </a:xfrm>
          <a:prstGeom prst="wedgeRoundRectCallout">
            <a:avLst>
              <a:gd name="adj1" fmla="val -14064"/>
              <a:gd name="adj2" fmla="val 65341"/>
              <a:gd name="adj3" fmla="val 16667"/>
            </a:avLst>
          </a:prstGeom>
          <a:solidFill>
            <a:srgbClr val="DAECD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I</a:t>
            </a:r>
            <a:r>
              <a:rPr lang="en-US" sz="2400" b="1" dirty="0">
                <a:solidFill>
                  <a:schemeClr val="tx1"/>
                </a:solidFill>
              </a:rPr>
              <a:t> cannot afford to pick up his refill until I get paid next week.</a:t>
            </a:r>
          </a:p>
        </p:txBody>
      </p:sp>
      <p:sp>
        <p:nvSpPr>
          <p:cNvPr id="5" name="Rectangle 4"/>
          <p:cNvSpPr/>
          <p:nvPr/>
        </p:nvSpPr>
        <p:spPr>
          <a:xfrm>
            <a:off x="5334000" y="2133601"/>
            <a:ext cx="4572000" cy="3323987"/>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dirty="0"/>
              <a:t>Median incomes for Blacks in San Francisco is $27,000 compared with $89,000 for Whites, a disparity twice as large as the national average. </a:t>
            </a:r>
          </a:p>
          <a:p>
            <a:r>
              <a:rPr lang="en-US" dirty="0"/>
              <a:t>(New York Times, 2016)</a:t>
            </a:r>
          </a:p>
        </p:txBody>
      </p:sp>
    </p:spTree>
    <p:extLst>
      <p:ext uri="{BB962C8B-B14F-4D97-AF65-F5344CB8AC3E}">
        <p14:creationId xmlns:p14="http://schemas.microsoft.com/office/powerpoint/2010/main" val="419839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 to your client’s humanity</a:t>
            </a:r>
          </a:p>
        </p:txBody>
      </p:sp>
      <p:sp>
        <p:nvSpPr>
          <p:cNvPr id="3" name="Content Placeholder 2"/>
          <p:cNvSpPr>
            <a:spLocks noGrp="1"/>
          </p:cNvSpPr>
          <p:nvPr>
            <p:ph idx="1"/>
          </p:nvPr>
        </p:nvSpPr>
        <p:spPr>
          <a:xfrm>
            <a:off x="2044797" y="1969477"/>
            <a:ext cx="8163365" cy="4149969"/>
          </a:xfrm>
        </p:spPr>
        <p:txBody>
          <a:bodyPr>
            <a:normAutofit/>
          </a:bodyPr>
          <a:lstStyle/>
          <a:p>
            <a:pPr>
              <a:spcBef>
                <a:spcPts val="0"/>
              </a:spcBef>
              <a:spcAft>
                <a:spcPts val="1200"/>
              </a:spcAft>
            </a:pPr>
            <a:r>
              <a:rPr lang="en-US" sz="3600" cap="small" dirty="0"/>
              <a:t>Ask about your patients day-to-day life</a:t>
            </a:r>
          </a:p>
          <a:p>
            <a:pPr lvl="1">
              <a:lnSpc>
                <a:spcPct val="150000"/>
              </a:lnSpc>
            </a:pPr>
            <a:r>
              <a:rPr lang="en-US" sz="2800" dirty="0"/>
              <a:t>Structural vulnerability assessment</a:t>
            </a:r>
          </a:p>
          <a:p>
            <a:pPr lvl="1">
              <a:lnSpc>
                <a:spcPct val="150000"/>
              </a:lnSpc>
            </a:pPr>
            <a:r>
              <a:rPr lang="en-US" sz="2800" dirty="0"/>
              <a:t>Adherence issues—ask why!</a:t>
            </a:r>
          </a:p>
          <a:p>
            <a:pPr lvl="1">
              <a:lnSpc>
                <a:spcPct val="150000"/>
              </a:lnSpc>
            </a:pPr>
            <a:r>
              <a:rPr lang="en-US" sz="2800" dirty="0"/>
              <a:t>Avoid assumptions and judgments</a:t>
            </a:r>
          </a:p>
          <a:p>
            <a:pPr lvl="1">
              <a:lnSpc>
                <a:spcPct val="150000"/>
              </a:lnSpc>
            </a:pPr>
            <a:r>
              <a:rPr lang="en-US" sz="2800" dirty="0"/>
              <a:t>From charity </a:t>
            </a:r>
            <a:r>
              <a:rPr lang="en-US" sz="2800" dirty="0">
                <a:sym typeface="Wingdings" pitchFamily="2" charset="2"/>
              </a:rPr>
              <a:t> to solidarity</a:t>
            </a:r>
            <a:endParaRPr lang="en-US" sz="2800" dirty="0"/>
          </a:p>
          <a:p>
            <a:pPr lvl="1"/>
            <a:endParaRPr lang="en-US" cap="small" dirty="0"/>
          </a:p>
          <a:p>
            <a:pPr lvl="1"/>
            <a:endParaRPr lang="en-US" cap="small" dirty="0"/>
          </a:p>
          <a:p>
            <a:pPr lvl="1"/>
            <a:endParaRPr lang="en-US" dirty="0"/>
          </a:p>
          <a:p>
            <a:pPr lvl="1">
              <a:buNone/>
            </a:pPr>
            <a:endParaRPr lang="en-US" dirty="0"/>
          </a:p>
          <a:p>
            <a:endParaRPr lang="en-US" dirty="0"/>
          </a:p>
        </p:txBody>
      </p:sp>
    </p:spTree>
    <p:extLst>
      <p:ext uri="{BB962C8B-B14F-4D97-AF65-F5344CB8AC3E}">
        <p14:creationId xmlns:p14="http://schemas.microsoft.com/office/powerpoint/2010/main" val="133750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Talk with our clients about racism</a:t>
            </a:r>
          </a:p>
        </p:txBody>
      </p:sp>
      <p:sp>
        <p:nvSpPr>
          <p:cNvPr id="3" name="Content Placeholder 2"/>
          <p:cNvSpPr>
            <a:spLocks noGrp="1"/>
          </p:cNvSpPr>
          <p:nvPr>
            <p:ph idx="1"/>
          </p:nvPr>
        </p:nvSpPr>
        <p:spPr>
          <a:xfrm>
            <a:off x="1752600" y="2138288"/>
            <a:ext cx="8686800" cy="3957711"/>
          </a:xfrm>
        </p:spPr>
        <p:txBody>
          <a:bodyPr/>
          <a:lstStyle/>
          <a:p>
            <a:pPr>
              <a:buNone/>
            </a:pPr>
            <a:r>
              <a:rPr lang="en-US" sz="3200" cap="small" dirty="0"/>
              <a:t>Co-create understandings of the impact of racism</a:t>
            </a:r>
          </a:p>
          <a:p>
            <a:pPr>
              <a:buNone/>
            </a:pPr>
            <a:endParaRPr lang="en-US" dirty="0"/>
          </a:p>
          <a:p>
            <a:r>
              <a:rPr lang="en-US" dirty="0"/>
              <a:t>Ask don’t tell</a:t>
            </a:r>
          </a:p>
          <a:p>
            <a:r>
              <a:rPr lang="en-US" dirty="0"/>
              <a:t>Do your homework before embarking </a:t>
            </a:r>
          </a:p>
          <a:p>
            <a:r>
              <a:rPr lang="en-US" dirty="0"/>
              <a:t>Do more listening than talking</a:t>
            </a:r>
          </a:p>
          <a:p>
            <a:r>
              <a:rPr lang="en-US" dirty="0"/>
              <a:t>Build trust before engaging in this conversation</a:t>
            </a:r>
          </a:p>
          <a:p>
            <a:endParaRPr lang="en-US" dirty="0"/>
          </a:p>
          <a:p>
            <a:endParaRPr lang="en-US" dirty="0"/>
          </a:p>
        </p:txBody>
      </p:sp>
    </p:spTree>
    <p:extLst>
      <p:ext uri="{BB962C8B-B14F-4D97-AF65-F5344CB8AC3E}">
        <p14:creationId xmlns:p14="http://schemas.microsoft.com/office/powerpoint/2010/main" val="2115246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a:t>
            </a:r>
          </a:p>
        </p:txBody>
      </p:sp>
      <p:sp>
        <p:nvSpPr>
          <p:cNvPr id="3" name="Content Placeholder 2"/>
          <p:cNvSpPr>
            <a:spLocks noGrp="1"/>
          </p:cNvSpPr>
          <p:nvPr>
            <p:ph idx="1"/>
          </p:nvPr>
        </p:nvSpPr>
        <p:spPr>
          <a:xfrm>
            <a:off x="2136648" y="2377440"/>
            <a:ext cx="8153400" cy="3166110"/>
          </a:xfrm>
        </p:spPr>
        <p:txBody>
          <a:bodyPr>
            <a:normAutofit/>
          </a:bodyPr>
          <a:lstStyle/>
          <a:p>
            <a:pPr>
              <a:spcBef>
                <a:spcPts val="0"/>
              </a:spcBef>
              <a:spcAft>
                <a:spcPts val="3000"/>
              </a:spcAft>
            </a:pPr>
            <a:r>
              <a:rPr lang="en-US" sz="3600" dirty="0"/>
              <a:t>Vote with your dollars</a:t>
            </a:r>
          </a:p>
          <a:p>
            <a:pPr>
              <a:spcBef>
                <a:spcPts val="0"/>
              </a:spcBef>
              <a:spcAft>
                <a:spcPts val="3000"/>
              </a:spcAft>
            </a:pPr>
            <a:r>
              <a:rPr lang="en-US" sz="3600" dirty="0"/>
              <a:t>Vote the regular way</a:t>
            </a:r>
          </a:p>
          <a:p>
            <a:pPr>
              <a:spcBef>
                <a:spcPts val="0"/>
              </a:spcBef>
              <a:spcAft>
                <a:spcPts val="3000"/>
              </a:spcAft>
            </a:pPr>
            <a:r>
              <a:rPr lang="en-US" sz="3600" dirty="0"/>
              <a:t>Talk to your elected representatives </a:t>
            </a:r>
          </a:p>
        </p:txBody>
      </p:sp>
    </p:spTree>
    <p:extLst>
      <p:ext uri="{BB962C8B-B14F-4D97-AF65-F5344CB8AC3E}">
        <p14:creationId xmlns:p14="http://schemas.microsoft.com/office/powerpoint/2010/main" val="3584477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Become an Activist!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1200" y="1931988"/>
            <a:ext cx="7378575" cy="49171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8153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Content Placeholder 3" descr="blm.jpg"/>
          <p:cNvPicPr>
            <a:picLocks noGrp="1" noChangeAspect="1"/>
          </p:cNvPicPr>
          <p:nvPr>
            <p:ph idx="1"/>
          </p:nvPr>
        </p:nvPicPr>
        <p:blipFill rotWithShape="1">
          <a:blip r:embed="rId2" cstate="print"/>
          <a:srcRect l="8472" b="5319"/>
          <a:stretch/>
        </p:blipFill>
        <p:spPr>
          <a:xfrm>
            <a:off x="2947741" y="2068683"/>
            <a:ext cx="6357478" cy="4384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180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d2v9y0dukr6mq2.cloudfront.net/video/thumbnail/kG-5Wkc/black-woman-talking-on-phone_ekeaxklg__S0000.jpg"/>
          <p:cNvPicPr>
            <a:picLocks noChangeAspect="1" noChangeArrowheads="1"/>
          </p:cNvPicPr>
          <p:nvPr/>
        </p:nvPicPr>
        <p:blipFill>
          <a:blip r:embed="rId2" cstate="print"/>
          <a:srcRect l="5975" r="30297"/>
          <a:stretch>
            <a:fillRect/>
          </a:stretch>
        </p:blipFill>
        <p:spPr bwMode="auto">
          <a:xfrm>
            <a:off x="1733228" y="4191000"/>
            <a:ext cx="2686373" cy="2476500"/>
          </a:xfrm>
          <a:prstGeom prst="rect">
            <a:avLst/>
          </a:prstGeom>
          <a:ln>
            <a:noFill/>
          </a:ln>
          <a:effectLst>
            <a:outerShdw blurRad="292100" dist="139700" dir="2700000" algn="tl" rotWithShape="0">
              <a:srgbClr val="333333">
                <a:alpha val="65000"/>
              </a:srgbClr>
            </a:outerShdw>
          </a:effectLst>
        </p:spPr>
      </p:pic>
      <p:sp>
        <p:nvSpPr>
          <p:cNvPr id="4" name="Rounded Rectangular Callout 3"/>
          <p:cNvSpPr/>
          <p:nvPr/>
        </p:nvSpPr>
        <p:spPr>
          <a:xfrm>
            <a:off x="1828800" y="1371600"/>
            <a:ext cx="2971800" cy="1981200"/>
          </a:xfrm>
          <a:prstGeom prst="wedgeRoundRectCallout">
            <a:avLst>
              <a:gd name="adj1" fmla="val -22064"/>
              <a:gd name="adj2" fmla="val 80962"/>
              <a:gd name="adj3" fmla="val 16667"/>
            </a:avLst>
          </a:prstGeom>
          <a:solidFill>
            <a:srgbClr val="DAECD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I usually give him his medicine everyday but he still can’t stop wheezing.  </a:t>
            </a:r>
          </a:p>
        </p:txBody>
      </p:sp>
      <p:sp>
        <p:nvSpPr>
          <p:cNvPr id="5" name="Rectangle 4"/>
          <p:cNvSpPr/>
          <p:nvPr/>
        </p:nvSpPr>
        <p:spPr>
          <a:xfrm>
            <a:off x="5334000" y="1066800"/>
            <a:ext cx="4876800" cy="4647426"/>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a:spAutoFit/>
          </a:bodyPr>
          <a:lstStyle/>
          <a:p>
            <a:pPr>
              <a:buFontTx/>
              <a:buChar char="-"/>
            </a:pPr>
            <a:r>
              <a:rPr lang="en-US" sz="3000" dirty="0"/>
              <a:t>The Bayview district has more Black residents than any other SF neighborhood.</a:t>
            </a:r>
          </a:p>
          <a:p>
            <a:r>
              <a:rPr lang="en-US" dirty="0"/>
              <a:t>(City-data.com)</a:t>
            </a:r>
          </a:p>
          <a:p>
            <a:endParaRPr lang="en-US" dirty="0"/>
          </a:p>
          <a:p>
            <a:pPr>
              <a:buFontTx/>
              <a:buChar char="-"/>
            </a:pPr>
            <a:r>
              <a:rPr lang="en-US" sz="3200" dirty="0"/>
              <a:t> </a:t>
            </a:r>
            <a:r>
              <a:rPr lang="en-US" sz="3000" dirty="0"/>
              <a:t>Because of it’s proximity to freeways and industrial sites, it has the highest concentration of air and surface pollutants in SF.</a:t>
            </a:r>
          </a:p>
          <a:p>
            <a:r>
              <a:rPr lang="en-US" dirty="0"/>
              <a:t>(Environmental Defense Scorecard, 2005)</a:t>
            </a:r>
          </a:p>
        </p:txBody>
      </p:sp>
    </p:spTree>
    <p:extLst>
      <p:ext uri="{BB962C8B-B14F-4D97-AF65-F5344CB8AC3E}">
        <p14:creationId xmlns:p14="http://schemas.microsoft.com/office/powerpoint/2010/main" val="71748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d2v9y0dukr6mq2.cloudfront.net/video/thumbnail/kG-5Wkc/black-woman-talking-on-phone_ekeaxklg__S0000.jpg"/>
          <p:cNvPicPr>
            <a:picLocks noChangeAspect="1" noChangeArrowheads="1"/>
          </p:cNvPicPr>
          <p:nvPr/>
        </p:nvPicPr>
        <p:blipFill>
          <a:blip r:embed="rId2" cstate="print"/>
          <a:srcRect l="5975" r="30297"/>
          <a:stretch>
            <a:fillRect/>
          </a:stretch>
        </p:blipFill>
        <p:spPr bwMode="auto">
          <a:xfrm>
            <a:off x="1733228" y="4191000"/>
            <a:ext cx="2686373" cy="2476500"/>
          </a:xfrm>
          <a:prstGeom prst="rect">
            <a:avLst/>
          </a:prstGeom>
          <a:ln>
            <a:noFill/>
          </a:ln>
          <a:effectLst>
            <a:outerShdw blurRad="292100" dist="139700" dir="2700000" algn="tl" rotWithShape="0">
              <a:srgbClr val="333333">
                <a:alpha val="65000"/>
              </a:srgbClr>
            </a:outerShdw>
          </a:effectLst>
        </p:spPr>
      </p:pic>
      <p:sp>
        <p:nvSpPr>
          <p:cNvPr id="4" name="Rounded Rectangular Callout 3"/>
          <p:cNvSpPr/>
          <p:nvPr/>
        </p:nvSpPr>
        <p:spPr>
          <a:xfrm>
            <a:off x="1752600" y="1219200"/>
            <a:ext cx="2819400" cy="1981200"/>
          </a:xfrm>
          <a:prstGeom prst="wedgeRoundRectCallout">
            <a:avLst>
              <a:gd name="adj1" fmla="val -12085"/>
              <a:gd name="adj2" fmla="val 77412"/>
              <a:gd name="adj3" fmla="val 16667"/>
            </a:avLst>
          </a:prstGeom>
          <a:solidFill>
            <a:srgbClr val="DAECD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His father just had a little weed in his pocket.  The police are always harassing us.</a:t>
            </a:r>
          </a:p>
        </p:txBody>
      </p:sp>
      <p:pic>
        <p:nvPicPr>
          <p:cNvPr id="6" name="Content Placeholder 3" descr="who smokes more pot.jpg"/>
          <p:cNvPicPr>
            <a:picLocks noChangeAspect="1"/>
          </p:cNvPicPr>
          <p:nvPr/>
        </p:nvPicPr>
        <p:blipFill>
          <a:blip r:embed="rId3" cstate="print"/>
          <a:srcRect l="1471" r="2941" b="14209"/>
          <a:stretch>
            <a:fillRect/>
          </a:stretch>
        </p:blipFill>
        <p:spPr>
          <a:xfrm>
            <a:off x="4953000" y="609600"/>
            <a:ext cx="5334000" cy="2743200"/>
          </a:xfrm>
          <a:prstGeom prst="rect">
            <a:avLst/>
          </a:prstGeom>
          <a:ln>
            <a:noFill/>
          </a:ln>
          <a:effectLst>
            <a:outerShdw blurRad="292100" dist="139700" dir="2700000" algn="tl" rotWithShape="0">
              <a:srgbClr val="333333">
                <a:alpha val="65000"/>
              </a:srgbClr>
            </a:outerShdw>
          </a:effectLst>
        </p:spPr>
      </p:pic>
      <p:pic>
        <p:nvPicPr>
          <p:cNvPr id="7" name="Picture 6" descr="marijuana arrests.jpg"/>
          <p:cNvPicPr>
            <a:picLocks noChangeAspect="1"/>
          </p:cNvPicPr>
          <p:nvPr/>
        </p:nvPicPr>
        <p:blipFill>
          <a:blip r:embed="rId4" cstate="print"/>
          <a:srcRect l="2432" t="4405" r="3851" b="16296"/>
          <a:stretch>
            <a:fillRect/>
          </a:stretch>
        </p:blipFill>
        <p:spPr>
          <a:xfrm>
            <a:off x="4953000" y="3810000"/>
            <a:ext cx="5334000" cy="2590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487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d2v9y0dukr6mq2.cloudfront.net/video/thumbnail/kG-5Wkc/black-woman-talking-on-phone_ekeaxklg__S0000.jpg"/>
          <p:cNvPicPr>
            <a:picLocks noChangeAspect="1" noChangeArrowheads="1"/>
          </p:cNvPicPr>
          <p:nvPr/>
        </p:nvPicPr>
        <p:blipFill>
          <a:blip r:embed="rId3" cstate="print"/>
          <a:srcRect l="5975" r="30297"/>
          <a:stretch>
            <a:fillRect/>
          </a:stretch>
        </p:blipFill>
        <p:spPr bwMode="auto">
          <a:xfrm>
            <a:off x="1733228" y="4191000"/>
            <a:ext cx="2686373" cy="2476500"/>
          </a:xfrm>
          <a:prstGeom prst="rect">
            <a:avLst/>
          </a:prstGeom>
          <a:ln>
            <a:noFill/>
          </a:ln>
          <a:effectLst>
            <a:outerShdw blurRad="292100" dist="139700" dir="2700000" algn="tl" rotWithShape="0">
              <a:srgbClr val="333333">
                <a:alpha val="65000"/>
              </a:srgbClr>
            </a:outerShdw>
          </a:effectLst>
        </p:spPr>
      </p:pic>
      <p:sp>
        <p:nvSpPr>
          <p:cNvPr id="4" name="Rounded Rectangular Callout 3"/>
          <p:cNvSpPr/>
          <p:nvPr/>
        </p:nvSpPr>
        <p:spPr>
          <a:xfrm>
            <a:off x="1828800" y="1143000"/>
            <a:ext cx="2971800" cy="2209800"/>
          </a:xfrm>
          <a:prstGeom prst="wedgeRoundRectCallout">
            <a:avLst>
              <a:gd name="adj1" fmla="val -20644"/>
              <a:gd name="adj2" fmla="val 68548"/>
              <a:gd name="adj3" fmla="val 16667"/>
            </a:avLst>
          </a:prstGeom>
          <a:solidFill>
            <a:srgbClr val="DAECD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I cannot believe that doctor called CPS on us.  I don’t want to bring my son to her any more.</a:t>
            </a:r>
          </a:p>
        </p:txBody>
      </p:sp>
      <p:sp>
        <p:nvSpPr>
          <p:cNvPr id="5" name="Rectangle 4"/>
          <p:cNvSpPr/>
          <p:nvPr/>
        </p:nvSpPr>
        <p:spPr>
          <a:xfrm>
            <a:off x="5257800" y="1066801"/>
            <a:ext cx="5029200" cy="5078313"/>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a:spAutoFit/>
          </a:bodyPr>
          <a:lstStyle/>
          <a:p>
            <a:pPr>
              <a:buFontTx/>
              <a:buChar char="-"/>
            </a:pPr>
            <a:r>
              <a:rPr lang="en-US" sz="3000" dirty="0"/>
              <a:t>Black children are 3 times more likely to enter foster care compared to white families with the same characteristics.</a:t>
            </a:r>
          </a:p>
          <a:p>
            <a:r>
              <a:rPr lang="en-US" sz="3000" dirty="0"/>
              <a:t> </a:t>
            </a:r>
          </a:p>
          <a:p>
            <a:pPr>
              <a:buFontTx/>
              <a:buChar char="-"/>
            </a:pPr>
            <a:r>
              <a:rPr lang="en-US" sz="3000" dirty="0"/>
              <a:t>Families of color receive fewer services than White families do and  experience lower rates of reunification.</a:t>
            </a:r>
          </a:p>
          <a:p>
            <a:r>
              <a:rPr lang="en-US" sz="1600" dirty="0"/>
              <a:t>(Annie E Casey Foundation.  Report: </a:t>
            </a:r>
            <a:r>
              <a:rPr lang="en-US" sz="1600" b="1" dirty="0"/>
              <a:t>Race Matters: Unequal Opportunity within the Child Welfare System, </a:t>
            </a:r>
            <a:r>
              <a:rPr lang="en-US" sz="1600" dirty="0"/>
              <a:t>2006)</a:t>
            </a:r>
            <a:endParaRPr lang="en-US" sz="1600" b="1" dirty="0"/>
          </a:p>
        </p:txBody>
      </p:sp>
    </p:spTree>
    <p:extLst>
      <p:ext uri="{BB962C8B-B14F-4D97-AF65-F5344CB8AC3E}">
        <p14:creationId xmlns:p14="http://schemas.microsoft.com/office/powerpoint/2010/main" val="378676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From the New England </a:t>
            </a:r>
            <a:br>
              <a:rPr lang="en-US" dirty="0"/>
            </a:br>
            <a:r>
              <a:rPr lang="en-US" dirty="0"/>
              <a:t>Journal of Medicine</a:t>
            </a:r>
          </a:p>
        </p:txBody>
      </p:sp>
      <p:sp>
        <p:nvSpPr>
          <p:cNvPr id="3" name="Content Placeholder 2"/>
          <p:cNvSpPr>
            <a:spLocks noGrp="1"/>
          </p:cNvSpPr>
          <p:nvPr>
            <p:ph idx="1"/>
          </p:nvPr>
        </p:nvSpPr>
        <p:spPr/>
        <p:txBody>
          <a:bodyPr>
            <a:normAutofit/>
          </a:bodyPr>
          <a:lstStyle/>
          <a:p>
            <a:pPr>
              <a:buNone/>
            </a:pPr>
            <a:endParaRPr lang="en-US" dirty="0"/>
          </a:p>
          <a:p>
            <a:pPr>
              <a:buNone/>
            </a:pPr>
            <a:r>
              <a:rPr lang="en-US" dirty="0"/>
              <a:t>“…even as research on health disparities has helped to document persistent gaps in morbidity and mortality between racial and ethnic groups, there is often a reluctance to address the role of racism in driving these gaps.</a:t>
            </a:r>
          </a:p>
          <a:p>
            <a:pPr>
              <a:buNone/>
            </a:pPr>
            <a:r>
              <a:rPr lang="en-US" dirty="0"/>
              <a:t>A search for articles published in the Journal over the past decade, for example, reveals that although more than 300 focused on health disparities, only 14 contained the word “racism” (and half of those were book reviews)…”</a:t>
            </a:r>
          </a:p>
        </p:txBody>
      </p:sp>
    </p:spTree>
    <p:extLst>
      <p:ext uri="{BB962C8B-B14F-4D97-AF65-F5344CB8AC3E}">
        <p14:creationId xmlns:p14="http://schemas.microsoft.com/office/powerpoint/2010/main" val="318273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Talk About Racism!!!</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983726" y="2003425"/>
            <a:ext cx="6285507"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6756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95</TotalTime>
  <Words>1281</Words>
  <Application>Microsoft Office PowerPoint</Application>
  <PresentationFormat>Widescreen</PresentationFormat>
  <Paragraphs>183</Paragraphs>
  <Slides>44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Calibri Light</vt:lpstr>
      <vt:lpstr>Wingdings</vt:lpstr>
      <vt:lpstr>Retrospect</vt:lpstr>
      <vt:lpstr>Understanding Racism to Better Care for Patients of Color</vt:lpstr>
      <vt:lpstr>Meet “Ben”</vt:lpstr>
      <vt:lpstr>PowerPoint Presentation</vt:lpstr>
      <vt:lpstr>What if the pulmonologist knew…</vt:lpstr>
      <vt:lpstr>PowerPoint Presentation</vt:lpstr>
      <vt:lpstr>PowerPoint Presentation</vt:lpstr>
      <vt:lpstr>PowerPoint Presentation</vt:lpstr>
      <vt:lpstr>From the New England  Journal of Medicine</vt:lpstr>
      <vt:lpstr>Let’s Talk About Racism!!!</vt:lpstr>
      <vt:lpstr>The Gardeners Tale</vt:lpstr>
      <vt:lpstr>The Gardeners Tale</vt:lpstr>
      <vt:lpstr>Progressive City, Racist Outcomes</vt:lpstr>
      <vt:lpstr>Progressive City, Racist Outcomes</vt:lpstr>
      <vt:lpstr>Progressive City, Racist Outcomes</vt:lpstr>
      <vt:lpstr>Progressive City, Racist Outcomes</vt:lpstr>
      <vt:lpstr>But San Francisco Hates Racism!!!!</vt:lpstr>
      <vt:lpstr>Cultivation Theory</vt:lpstr>
      <vt:lpstr>Cultivation theory  Heavy TV viewers believe that what they see on a TV is an accurate reflection of reality</vt:lpstr>
      <vt:lpstr>Cultivation theory </vt:lpstr>
      <vt:lpstr>MeDia And Race</vt:lpstr>
      <vt:lpstr>MeDia And Race</vt:lpstr>
      <vt:lpstr>MeDia And Race</vt:lpstr>
      <vt:lpstr>MeDia And Race</vt:lpstr>
      <vt:lpstr>MeDia And Race</vt:lpstr>
      <vt:lpstr>Racial Socialization</vt:lpstr>
      <vt:lpstr>Racial Socialization</vt:lpstr>
      <vt:lpstr>Why Do We Feel Differently about …</vt:lpstr>
      <vt:lpstr>Why Do We Feel Differently about …</vt:lpstr>
      <vt:lpstr>Why Do We Feel Differently about …</vt:lpstr>
      <vt:lpstr>Why Do We Feel Differently about …</vt:lpstr>
      <vt:lpstr>Why Do We Feel Differently about …</vt:lpstr>
      <vt:lpstr>Racial socialization</vt:lpstr>
      <vt:lpstr>The Color Blind Ideology</vt:lpstr>
      <vt:lpstr>The Color Blind Ideology</vt:lpstr>
      <vt:lpstr>How Does This Impact Patient Care</vt:lpstr>
      <vt:lpstr>So…What do we do?</vt:lpstr>
      <vt:lpstr>Talk About Racism</vt:lpstr>
      <vt:lpstr>Get Knowledgeable About Racism</vt:lpstr>
      <vt:lpstr>Practice Perspective Taking</vt:lpstr>
      <vt:lpstr>Connect to your client’s humanity</vt:lpstr>
      <vt:lpstr>Talk with our clients about racism</vt:lpstr>
      <vt:lpstr>Advocacy</vt:lpstr>
      <vt:lpstr>Become an Activist!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Racism to Better Care for Patients of Color</dc:title>
  <dc:creator>Zea Malawa</dc:creator>
  <cp:lastModifiedBy>ZEA MALAWA</cp:lastModifiedBy>
  <cp:revision>19</cp:revision>
  <dcterms:created xsi:type="dcterms:W3CDTF">2017-11-03T04:02:44Z</dcterms:created>
  <dcterms:modified xsi:type="dcterms:W3CDTF">2017-11-13T17:47:09Z</dcterms:modified>
</cp:coreProperties>
</file>