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4"/>
  </p:notesMasterIdLst>
  <p:sldIdLst>
    <p:sldId id="259" r:id="rId2"/>
    <p:sldId id="362" r:id="rId3"/>
    <p:sldId id="363" r:id="rId4"/>
    <p:sldId id="359" r:id="rId5"/>
    <p:sldId id="361" r:id="rId6"/>
    <p:sldId id="295" r:id="rId7"/>
    <p:sldId id="298" r:id="rId8"/>
    <p:sldId id="422" r:id="rId9"/>
    <p:sldId id="417" r:id="rId10"/>
    <p:sldId id="420" r:id="rId11"/>
    <p:sldId id="421" r:id="rId12"/>
    <p:sldId id="313" r:id="rId13"/>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214"/>
    <a:srgbClr val="B30A3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autoAdjust="0"/>
    <p:restoredTop sz="94661" autoAdjust="0"/>
  </p:normalViewPr>
  <p:slideViewPr>
    <p:cSldViewPr showGuides="1">
      <p:cViewPr varScale="1">
        <p:scale>
          <a:sx n="87" d="100"/>
          <a:sy n="87" d="100"/>
        </p:scale>
        <p:origin x="-486" y="-90"/>
      </p:cViewPr>
      <p:guideLst>
        <p:guide orient="horz" pos="983"/>
        <p:guide pos="2880"/>
        <p:guide pos="2928"/>
      </p:guideLst>
    </p:cSldViewPr>
  </p:slideViewPr>
  <p:outlineViewPr>
    <p:cViewPr>
      <p:scale>
        <a:sx n="33" d="100"/>
        <a:sy n="33" d="100"/>
      </p:scale>
      <p:origin x="0" y="654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9" d="100"/>
          <a:sy n="69" d="100"/>
        </p:scale>
        <p:origin x="-2292" y="-96"/>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6" tIns="46147" rIns="92296" bIns="46147"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296" tIns="46147" rIns="92296" bIns="46147" rtlCol="0"/>
          <a:lstStyle>
            <a:lvl1pPr algn="r">
              <a:defRPr sz="1200"/>
            </a:lvl1pPr>
          </a:lstStyle>
          <a:p>
            <a:fld id="{4E5C6B7F-3F81-40DF-BBE1-09CE8A303B9A}" type="datetimeFigureOut">
              <a:rPr lang="en-US" smtClean="0"/>
              <a:pPr/>
              <a:t>9/27/2010</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96" tIns="46147" rIns="92296" bIns="46147"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96" tIns="46147" rIns="92296" bIns="461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296" tIns="46147" rIns="92296" bIns="46147"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296" tIns="46147" rIns="92296" bIns="46147" rtlCol="0" anchor="b"/>
          <a:lstStyle>
            <a:lvl1pPr algn="r">
              <a:defRPr sz="1200"/>
            </a:lvl1pPr>
          </a:lstStyle>
          <a:p>
            <a:fld id="{6453F25A-6C97-44E4-B801-2C9CB89DD4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CE1A037-CB1A-4B20-B640-39706B113EB1}" type="slidenum">
              <a:rPr lang="en-US" smtClean="0">
                <a:latin typeface="Arial" pitchFamily="34" charset="0"/>
                <a:cs typeface="Arial" pitchFamily="34" charset="0"/>
              </a:rPr>
              <a:pPr/>
              <a:t>1</a:t>
            </a:fld>
            <a:endParaRPr lang="en-US" dirty="0" smtClean="0">
              <a:latin typeface="Arial" pitchFamily="34" charset="0"/>
              <a:cs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94054" y="4379916"/>
            <a:ext cx="5777444" cy="4149725"/>
          </a:xfrm>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FCDAF-EA77-4FA2-9C7A-2ECA0BAB8BCD}" type="slidenum">
              <a:rPr lang="en-US"/>
              <a:pPr/>
              <a:t>4</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pPr>
              <a:buClr>
                <a:srgbClr val="FF5050"/>
              </a:buClr>
              <a:buFont typeface="Wingdings" pitchFamily="2" charset="2"/>
              <a:buNone/>
            </a:pPr>
            <a:r>
              <a:rPr lang="en-US" b="1">
                <a:latin typeface="Times New Roman" pitchFamily="18" charset="0"/>
              </a:rPr>
              <a:t>National </a:t>
            </a:r>
            <a:r>
              <a:rPr lang="en-US" b="1">
                <a:solidFill>
                  <a:srgbClr val="3333FF"/>
                </a:solidFill>
                <a:latin typeface="Times New Roman" pitchFamily="18" charset="0"/>
              </a:rPr>
              <a:t>Security</a:t>
            </a:r>
          </a:p>
          <a:p>
            <a:pPr>
              <a:buClr>
                <a:srgbClr val="FF5050"/>
              </a:buClr>
              <a:buFont typeface="Wingdings" pitchFamily="2" charset="2"/>
              <a:buNone/>
            </a:pPr>
            <a:r>
              <a:rPr lang="en-US" b="1">
                <a:latin typeface="Times New Roman" pitchFamily="18" charset="0"/>
              </a:rPr>
              <a:t>Emergency </a:t>
            </a:r>
            <a:r>
              <a:rPr lang="en-US" b="1">
                <a:solidFill>
                  <a:srgbClr val="3333FF"/>
                </a:solidFill>
                <a:latin typeface="Times New Roman" pitchFamily="18" charset="0"/>
              </a:rPr>
              <a:t>Preparedness</a:t>
            </a:r>
          </a:p>
          <a:p>
            <a:pPr>
              <a:buClr>
                <a:srgbClr val="FF5050"/>
              </a:buClr>
              <a:buFont typeface="Wingdings" pitchFamily="2" charset="2"/>
              <a:buNone/>
            </a:pPr>
            <a:r>
              <a:rPr lang="en-US" b="1">
                <a:latin typeface="Times New Roman" pitchFamily="18" charset="0"/>
              </a:rPr>
              <a:t>Network </a:t>
            </a:r>
            <a:r>
              <a:rPr lang="en-US" b="1">
                <a:solidFill>
                  <a:srgbClr val="3333FF"/>
                </a:solidFill>
                <a:latin typeface="Times New Roman" pitchFamily="18" charset="0"/>
              </a:rPr>
              <a:t>Reliability</a:t>
            </a:r>
          </a:p>
          <a:p>
            <a:pPr>
              <a:buClr>
                <a:srgbClr val="FF5050"/>
              </a:buClr>
              <a:buFont typeface="Wingdings" pitchFamily="2" charset="2"/>
              <a:buNone/>
            </a:pPr>
            <a:r>
              <a:rPr lang="en-US" b="1">
                <a:latin typeface="Times New Roman" pitchFamily="18" charset="0"/>
              </a:rPr>
              <a:t>Infrastructure </a:t>
            </a:r>
            <a:r>
              <a:rPr lang="en-US" b="1">
                <a:solidFill>
                  <a:srgbClr val="3333FF"/>
                </a:solidFill>
                <a:latin typeface="Times New Roman" pitchFamily="18" charset="0"/>
              </a:rPr>
              <a:t>Protection</a:t>
            </a:r>
          </a:p>
          <a:p>
            <a:pPr>
              <a:buClr>
                <a:srgbClr val="FF5050"/>
              </a:buClr>
              <a:buFont typeface="Wingdings" pitchFamily="2" charset="2"/>
              <a:buNone/>
            </a:pPr>
            <a:r>
              <a:rPr lang="en-US" b="1">
                <a:latin typeface="Times New Roman" pitchFamily="18" charset="0"/>
              </a:rPr>
              <a:t>Federal NSEP Program </a:t>
            </a:r>
            <a:r>
              <a:rPr lang="en-US" b="1">
                <a:solidFill>
                  <a:srgbClr val="3333FF"/>
                </a:solidFill>
                <a:latin typeface="Times New Roman" pitchFamily="18" charset="0"/>
              </a:rPr>
              <a:t>Management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2F1403-0720-40BF-80FA-106560EE4706}"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latin typeface="Arial" pitchFamily="34" charset="0"/>
            </a:endParaRPr>
          </a:p>
        </p:txBody>
      </p:sp>
      <p:sp>
        <p:nvSpPr>
          <p:cNvPr id="33796" name="Slide Number Placeholder 3"/>
          <p:cNvSpPr>
            <a:spLocks noGrp="1"/>
          </p:cNvSpPr>
          <p:nvPr>
            <p:ph type="sldNum" sz="quarter" idx="5"/>
          </p:nvPr>
        </p:nvSpPr>
        <p:spPr>
          <a:noFill/>
        </p:spPr>
        <p:txBody>
          <a:bodyPr/>
          <a:lstStyle/>
          <a:p>
            <a:fld id="{26FF3B60-9C08-4F70-A481-F7C6E95271A9}"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smtClean="0">
                <a:latin typeface="Arial" pitchFamily="34" charset="0"/>
              </a:rPr>
              <a:t>Examples for each of the bullets forthcoming</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pic>
        <p:nvPicPr>
          <p:cNvPr id="35859" name="Picture 19" descr="att_vibOrng_TitleFull"/>
          <p:cNvPicPr>
            <a:picLocks noChangeAspect="1" noChangeArrowheads="1"/>
          </p:cNvPicPr>
          <p:nvPr/>
        </p:nvPicPr>
        <p:blipFill>
          <a:blip r:embed="rId2" cstate="print"/>
          <a:srcRect/>
          <a:stretch>
            <a:fillRect/>
          </a:stretch>
        </p:blipFill>
        <p:spPr bwMode="auto">
          <a:xfrm>
            <a:off x="0" y="1501775"/>
            <a:ext cx="9144000" cy="3438525"/>
          </a:xfrm>
          <a:prstGeom prst="rect">
            <a:avLst/>
          </a:prstGeom>
          <a:noFill/>
        </p:spPr>
      </p:pic>
      <p:grpSp>
        <p:nvGrpSpPr>
          <p:cNvPr id="2" name="Group 16"/>
          <p:cNvGrpSpPr>
            <a:grpSpLocks/>
          </p:cNvGrpSpPr>
          <p:nvPr/>
        </p:nvGrpSpPr>
        <p:grpSpPr bwMode="auto">
          <a:xfrm>
            <a:off x="0" y="0"/>
            <a:ext cx="9153525" cy="6858000"/>
            <a:chOff x="0" y="0"/>
            <a:chExt cx="5766" cy="4320"/>
          </a:xfrm>
        </p:grpSpPr>
        <p:sp>
          <p:nvSpPr>
            <p:cNvPr id="35850" name="Freeform 10"/>
            <p:cNvSpPr>
              <a:spLocks/>
            </p:cNvSpPr>
            <p:nvPr/>
          </p:nvSpPr>
          <p:spPr bwMode="auto">
            <a:xfrm>
              <a:off x="0" y="0"/>
              <a:ext cx="5766" cy="1131"/>
            </a:xfrm>
            <a:custGeom>
              <a:avLst/>
              <a:gdLst/>
              <a:ahLst/>
              <a:cxnLst>
                <a:cxn ang="0">
                  <a:pos x="0" y="960"/>
                </a:cxn>
                <a:cxn ang="0">
                  <a:pos x="3006" y="1110"/>
                </a:cxn>
                <a:cxn ang="0">
                  <a:pos x="5766" y="1086"/>
                </a:cxn>
                <a:cxn ang="0">
                  <a:pos x="5760" y="0"/>
                </a:cxn>
                <a:cxn ang="0">
                  <a:pos x="0" y="0"/>
                </a:cxn>
                <a:cxn ang="0">
                  <a:pos x="0" y="960"/>
                </a:cxn>
              </a:cxnLst>
              <a:rect l="0" t="0" r="r" b="b"/>
              <a:pathLst>
                <a:path w="5766" h="1131">
                  <a:moveTo>
                    <a:pt x="0" y="960"/>
                  </a:moveTo>
                  <a:cubicBezTo>
                    <a:pt x="1236" y="1062"/>
                    <a:pt x="2045" y="1089"/>
                    <a:pt x="3006" y="1110"/>
                  </a:cubicBezTo>
                  <a:cubicBezTo>
                    <a:pt x="3967" y="1131"/>
                    <a:pt x="4608" y="1110"/>
                    <a:pt x="5766" y="1086"/>
                  </a:cubicBezTo>
                  <a:cubicBezTo>
                    <a:pt x="5763" y="543"/>
                    <a:pt x="5760" y="0"/>
                    <a:pt x="5760" y="0"/>
                  </a:cubicBezTo>
                  <a:lnTo>
                    <a:pt x="0" y="0"/>
                  </a:lnTo>
                  <a:cubicBezTo>
                    <a:pt x="0" y="0"/>
                    <a:pt x="0" y="960"/>
                    <a:pt x="0" y="960"/>
                  </a:cubicBezTo>
                  <a:close/>
                </a:path>
              </a:pathLst>
            </a:custGeom>
            <a:solidFill>
              <a:schemeClr val="bg1"/>
            </a:solidFill>
            <a:ln w="12700" cap="flat" cmpd="sng">
              <a:noFill/>
              <a:prstDash val="solid"/>
              <a:round/>
              <a:headEnd/>
              <a:tailEnd/>
            </a:ln>
            <a:effectLst/>
          </p:spPr>
          <p:txBody>
            <a:bodyPr>
              <a:spAutoFit/>
            </a:bodyPr>
            <a:lstStyle/>
            <a:p>
              <a:endParaRPr lang="en-US"/>
            </a:p>
          </p:txBody>
        </p:sp>
        <p:grpSp>
          <p:nvGrpSpPr>
            <p:cNvPr id="3" name="Group 15"/>
            <p:cNvGrpSpPr>
              <a:grpSpLocks/>
            </p:cNvGrpSpPr>
            <p:nvPr userDrawn="1"/>
          </p:nvGrpSpPr>
          <p:grpSpPr bwMode="auto">
            <a:xfrm>
              <a:off x="0" y="2916"/>
              <a:ext cx="5760" cy="1404"/>
              <a:chOff x="0" y="2916"/>
              <a:chExt cx="5760" cy="1404"/>
            </a:xfrm>
          </p:grpSpPr>
          <p:sp>
            <p:nvSpPr>
              <p:cNvPr id="35849" name="Freeform 9"/>
              <p:cNvSpPr>
                <a:spLocks/>
              </p:cNvSpPr>
              <p:nvPr/>
            </p:nvSpPr>
            <p:spPr bwMode="auto">
              <a:xfrm>
                <a:off x="0" y="2916"/>
                <a:ext cx="5760" cy="1404"/>
              </a:xfrm>
              <a:custGeom>
                <a:avLst/>
                <a:gdLst/>
                <a:ahLst/>
                <a:cxnLst>
                  <a:cxn ang="0">
                    <a:pos x="5760" y="0"/>
                  </a:cxn>
                  <a:cxn ang="0">
                    <a:pos x="3348" y="157"/>
                  </a:cxn>
                  <a:cxn ang="0">
                    <a:pos x="1146" y="192"/>
                  </a:cxn>
                  <a:cxn ang="0">
                    <a:pos x="378" y="186"/>
                  </a:cxn>
                  <a:cxn ang="0">
                    <a:pos x="0" y="180"/>
                  </a:cxn>
                  <a:cxn ang="0">
                    <a:pos x="0" y="1404"/>
                  </a:cxn>
                  <a:cxn ang="0">
                    <a:pos x="5760" y="1404"/>
                  </a:cxn>
                  <a:cxn ang="0">
                    <a:pos x="5760" y="0"/>
                  </a:cxn>
                </a:cxnLst>
                <a:rect l="0" t="0" r="r" b="b"/>
                <a:pathLst>
                  <a:path w="5760" h="1404">
                    <a:moveTo>
                      <a:pt x="5760" y="0"/>
                    </a:moveTo>
                    <a:cubicBezTo>
                      <a:pt x="4939" y="62"/>
                      <a:pt x="4117" y="125"/>
                      <a:pt x="3348" y="157"/>
                    </a:cubicBezTo>
                    <a:cubicBezTo>
                      <a:pt x="2577" y="191"/>
                      <a:pt x="1641" y="187"/>
                      <a:pt x="1146" y="192"/>
                    </a:cubicBezTo>
                    <a:cubicBezTo>
                      <a:pt x="651" y="197"/>
                      <a:pt x="690" y="186"/>
                      <a:pt x="378" y="186"/>
                    </a:cubicBezTo>
                    <a:cubicBezTo>
                      <a:pt x="372" y="180"/>
                      <a:pt x="0" y="180"/>
                      <a:pt x="0" y="180"/>
                    </a:cubicBezTo>
                    <a:lnTo>
                      <a:pt x="0" y="1404"/>
                    </a:lnTo>
                    <a:lnTo>
                      <a:pt x="5760" y="1404"/>
                    </a:lnTo>
                    <a:lnTo>
                      <a:pt x="5760" y="0"/>
                    </a:lnTo>
                    <a:close/>
                  </a:path>
                </a:pathLst>
              </a:custGeom>
              <a:solidFill>
                <a:schemeClr val="bg1"/>
              </a:solidFill>
              <a:ln w="12700" cap="flat" cmpd="sng">
                <a:noFill/>
                <a:prstDash val="solid"/>
                <a:round/>
                <a:headEnd/>
                <a:tailEnd/>
              </a:ln>
              <a:effectLst/>
            </p:spPr>
            <p:txBody>
              <a:bodyPr>
                <a:spAutoFit/>
              </a:bodyPr>
              <a:lstStyle/>
              <a:p>
                <a:endParaRPr lang="en-US"/>
              </a:p>
            </p:txBody>
          </p:sp>
          <p:pic>
            <p:nvPicPr>
              <p:cNvPr id="35851" name="Picture 11" descr="att_title_logo150"/>
              <p:cNvPicPr>
                <a:picLocks noChangeAspect="1" noChangeArrowheads="1"/>
              </p:cNvPicPr>
              <p:nvPr/>
            </p:nvPicPr>
            <p:blipFill>
              <a:blip r:embed="rId3" cstate="print"/>
              <a:srcRect/>
              <a:stretch>
                <a:fillRect/>
              </a:stretch>
            </p:blipFill>
            <p:spPr bwMode="auto">
              <a:xfrm>
                <a:off x="4566" y="3637"/>
                <a:ext cx="979" cy="449"/>
              </a:xfrm>
              <a:prstGeom prst="rect">
                <a:avLst/>
              </a:prstGeom>
              <a:noFill/>
            </p:spPr>
          </p:pic>
        </p:grpSp>
      </p:grpSp>
      <p:sp>
        <p:nvSpPr>
          <p:cNvPr id="35843" name="Rectangle 3"/>
          <p:cNvSpPr>
            <a:spLocks noGrp="1" noChangeArrowheads="1"/>
          </p:cNvSpPr>
          <p:nvPr>
            <p:ph type="ctrTitle" sz="quarter"/>
          </p:nvPr>
        </p:nvSpPr>
        <p:spPr>
          <a:xfrm>
            <a:off x="333375" y="2292350"/>
            <a:ext cx="8367713" cy="1116013"/>
          </a:xfrm>
          <a:ln w="9525"/>
        </p:spPr>
        <p:txBody>
          <a:bodyPr lIns="91440" tIns="45720" rIns="91440" bIns="45720" anchor="ctr"/>
          <a:lstStyle>
            <a:lvl1pPr>
              <a:lnSpc>
                <a:spcPct val="100000"/>
              </a:lnSpc>
              <a:defRPr sz="3000">
                <a:solidFill>
                  <a:schemeClr val="bg1"/>
                </a:solidFill>
              </a:defRPr>
            </a:lvl1pPr>
          </a:lstStyle>
          <a:p>
            <a:r>
              <a:rPr lang="en-US" smtClean="0"/>
              <a:t>Click to edit Master title style</a:t>
            </a:r>
            <a:endParaRPr lang="en-US"/>
          </a:p>
        </p:txBody>
      </p:sp>
      <p:sp>
        <p:nvSpPr>
          <p:cNvPr id="35844" name="Rectangle 4"/>
          <p:cNvSpPr>
            <a:spLocks noGrp="1" noChangeArrowheads="1"/>
          </p:cNvSpPr>
          <p:nvPr>
            <p:ph type="subTitle" sz="quarter" idx="1"/>
          </p:nvPr>
        </p:nvSpPr>
        <p:spPr>
          <a:xfrm>
            <a:off x="333375" y="3282950"/>
            <a:ext cx="8367713" cy="1138238"/>
          </a:xfrm>
          <a:ln w="9525"/>
        </p:spPr>
        <p:txBody>
          <a:bodyPr lIns="91440" tIns="45720" rIns="91440" bIns="45720"/>
          <a:lstStyle>
            <a:lvl1pPr>
              <a:spcBef>
                <a:spcPct val="0"/>
              </a:spcBef>
              <a:spcAft>
                <a:spcPct val="0"/>
              </a:spcAft>
              <a:defRPr sz="2600">
                <a:solidFill>
                  <a:schemeClr val="bg1"/>
                </a:solidFill>
              </a:defRPr>
            </a:lvl1pPr>
          </a:lstStyle>
          <a:p>
            <a:r>
              <a:rPr lang="en-US" smtClean="0"/>
              <a:t>Click to edit Master subtitle style</a:t>
            </a:r>
            <a:endParaRPr lang="en-US"/>
          </a:p>
        </p:txBody>
      </p:sp>
      <p:sp>
        <p:nvSpPr>
          <p:cNvPr id="11" name="Text Box 20"/>
          <p:cNvSpPr txBox="1">
            <a:spLocks noChangeArrowheads="1"/>
          </p:cNvSpPr>
          <p:nvPr userDrawn="1"/>
        </p:nvSpPr>
        <p:spPr bwMode="gray">
          <a:xfrm>
            <a:off x="76200" y="6172200"/>
            <a:ext cx="3826689" cy="590931"/>
          </a:xfrm>
          <a:prstGeom prst="rect">
            <a:avLst/>
          </a:prstGeom>
          <a:noFill/>
          <a:ln w="12700" algn="ctr">
            <a:noFill/>
            <a:miter lim="800000"/>
            <a:headEnd/>
            <a:tailEnd/>
          </a:ln>
          <a:effectLst/>
        </p:spPr>
        <p:txBody>
          <a:bodyPr wrap="none">
            <a:spAutoFit/>
          </a:bodyPr>
          <a:lstStyle/>
          <a:p>
            <a:pPr algn="l">
              <a:lnSpc>
                <a:spcPct val="90000"/>
              </a:lnSpc>
              <a:spcBef>
                <a:spcPct val="20000"/>
              </a:spcBef>
              <a:defRPr/>
            </a:pPr>
            <a:r>
              <a:rPr lang="en-US" sz="900" dirty="0">
                <a:solidFill>
                  <a:schemeClr val="accent1"/>
                </a:solidFill>
                <a:latin typeface="Arial" charset="0"/>
              </a:rPr>
              <a:t>© </a:t>
            </a:r>
            <a:r>
              <a:rPr lang="en-US" sz="900" dirty="0" smtClean="0">
                <a:solidFill>
                  <a:schemeClr val="accent1"/>
                </a:solidFill>
                <a:latin typeface="Arial" charset="0"/>
              </a:rPr>
              <a:t>2010 </a:t>
            </a:r>
            <a:r>
              <a:rPr lang="en-US" sz="900" dirty="0">
                <a:solidFill>
                  <a:schemeClr val="accent1"/>
                </a:solidFill>
                <a:latin typeface="Arial" charset="0"/>
              </a:rPr>
              <a:t>AT&amp;T Intellectual Property. All rights reserved. </a:t>
            </a:r>
            <a:br>
              <a:rPr lang="en-US" sz="900" dirty="0">
                <a:solidFill>
                  <a:schemeClr val="accent1"/>
                </a:solidFill>
                <a:latin typeface="Arial" charset="0"/>
              </a:rPr>
            </a:br>
            <a:r>
              <a:rPr lang="en-US" sz="900" dirty="0">
                <a:solidFill>
                  <a:schemeClr val="accent1"/>
                </a:solidFill>
                <a:latin typeface="Arial" charset="0"/>
              </a:rPr>
              <a:t>AT&amp;T, AT&amp;T logo and all other marks contained herein are trademarks </a:t>
            </a:r>
            <a:br>
              <a:rPr lang="en-US" sz="900" dirty="0">
                <a:solidFill>
                  <a:schemeClr val="accent1"/>
                </a:solidFill>
                <a:latin typeface="Arial" charset="0"/>
              </a:rPr>
            </a:br>
            <a:r>
              <a:rPr lang="en-US" sz="900" dirty="0">
                <a:solidFill>
                  <a:schemeClr val="accent1"/>
                </a:solidFill>
                <a:latin typeface="Arial" charset="0"/>
              </a:rPr>
              <a:t>of AT&amp;T Intellectual Property and/or AT&amp;T affiliated companies. </a:t>
            </a:r>
            <a:br>
              <a:rPr lang="en-US" sz="900" dirty="0">
                <a:solidFill>
                  <a:schemeClr val="accent1"/>
                </a:solidFill>
                <a:latin typeface="Arial" charset="0"/>
              </a:rPr>
            </a:br>
            <a:r>
              <a:rPr lang="en-US" sz="900" dirty="0">
                <a:solidFill>
                  <a:schemeClr val="accent1"/>
                </a:solidFill>
                <a:latin typeface="Arial" charset="0"/>
              </a:rPr>
              <a:t>AT&amp;T Proprietary (Internal Use Only)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3C81C6FC-A2E7-4723-A550-5D0C601AE6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7838" y="1485900"/>
            <a:ext cx="3941762" cy="4051300"/>
          </a:xfrm>
        </p:spPr>
        <p:txBody>
          <a:bodyPr/>
          <a:lstStyle>
            <a:lvl1pPr>
              <a:defRPr sz="1800"/>
            </a:lvl1pPr>
            <a:lvl2pPr>
              <a:defRPr sz="1800"/>
            </a:lvl2pPr>
            <a:lvl3pPr>
              <a:defRPr sz="1700"/>
            </a:lvl3pPr>
            <a:lvl4pPr>
              <a:defRPr sz="15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485900"/>
            <a:ext cx="3943350" cy="4051300"/>
          </a:xfrm>
        </p:spPr>
        <p:txBody>
          <a:bodyPr/>
          <a:lstStyle>
            <a:lvl1pPr>
              <a:defRPr sz="1800"/>
            </a:lvl1pPr>
            <a:lvl2pPr>
              <a:defRPr sz="1800"/>
            </a:lvl2pPr>
            <a:lvl3pPr>
              <a:defRPr sz="1700"/>
            </a:lvl3pPr>
            <a:lvl4pPr>
              <a:defRPr sz="15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p:txBody>
          <a:bodyPr/>
          <a:lstStyle>
            <a:lvl1pPr>
              <a:defRPr/>
            </a:lvl1pPr>
          </a:lstStyle>
          <a:p>
            <a:fld id="{3C81C6FC-A2E7-4723-A550-5D0C601AE6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lvl1pPr>
          </a:lstStyle>
          <a:p>
            <a:fld id="{3C81C6FC-A2E7-4723-A550-5D0C601AE6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3C81C6FC-A2E7-4723-A550-5D0C601AE6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a:lvl1pPr>
            <a:lvl2pPr>
              <a:defRPr sz="18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3C81C6FC-A2E7-4723-A550-5D0C601AE6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0375" y="457200"/>
            <a:ext cx="8037513"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77838" y="1485900"/>
            <a:ext cx="8037512" cy="4051300"/>
          </a:xfrm>
        </p:spPr>
        <p:txBody>
          <a:bodyPr/>
          <a:lstStyle/>
          <a:p>
            <a:r>
              <a:rPr lang="en-US" smtClean="0"/>
              <a:t>Click icon to add table</a:t>
            </a:r>
            <a:endParaRPr lang="en-US"/>
          </a:p>
        </p:txBody>
      </p:sp>
      <p:sp>
        <p:nvSpPr>
          <p:cNvPr id="5" name="Slide Number Placeholder 4"/>
          <p:cNvSpPr>
            <a:spLocks noGrp="1"/>
          </p:cNvSpPr>
          <p:nvPr>
            <p:ph type="sldNum" sz="quarter" idx="11"/>
          </p:nvPr>
        </p:nvSpPr>
        <p:spPr>
          <a:xfrm>
            <a:off x="381000" y="6604000"/>
            <a:ext cx="817563" cy="152400"/>
          </a:xfrm>
        </p:spPr>
        <p:txBody>
          <a:bodyPr/>
          <a:lstStyle>
            <a:lvl1pPr>
              <a:defRPr/>
            </a:lvl1pPr>
          </a:lstStyle>
          <a:p>
            <a:r>
              <a:rPr lang="en-US" smtClean="0"/>
              <a:t>Page </a:t>
            </a:r>
            <a:fld id="{8093935A-8BE4-4E2A-9E98-B2B6056C02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60375" y="457200"/>
            <a:ext cx="8037513"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77838" y="1485900"/>
            <a:ext cx="8037512" cy="4051300"/>
          </a:xfrm>
        </p:spPr>
        <p:txBody>
          <a:bodyPr/>
          <a:lstStyle/>
          <a:p>
            <a:r>
              <a:rPr lang="en-US" smtClean="0"/>
              <a:t>Click icon to add chart</a:t>
            </a:r>
            <a:endParaRPr lang="en-US"/>
          </a:p>
        </p:txBody>
      </p:sp>
      <p:sp>
        <p:nvSpPr>
          <p:cNvPr id="5" name="Slide Number Placeholder 4"/>
          <p:cNvSpPr>
            <a:spLocks noGrp="1"/>
          </p:cNvSpPr>
          <p:nvPr>
            <p:ph type="sldNum" sz="quarter" idx="11"/>
          </p:nvPr>
        </p:nvSpPr>
        <p:spPr>
          <a:xfrm>
            <a:off x="381000" y="6604000"/>
            <a:ext cx="817563" cy="152400"/>
          </a:xfrm>
        </p:spPr>
        <p:txBody>
          <a:bodyPr/>
          <a:lstStyle>
            <a:lvl1pPr>
              <a:defRPr/>
            </a:lvl1pPr>
          </a:lstStyle>
          <a:p>
            <a:r>
              <a:rPr lang="en-US" smtClean="0"/>
              <a:t>Page </a:t>
            </a:r>
            <a:fld id="{B9352406-1320-4DAA-9CA5-81B90E856B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0375" y="825500"/>
            <a:ext cx="8037513" cy="7540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77838" y="1733550"/>
            <a:ext cx="3941762" cy="405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733550"/>
            <a:ext cx="3943350" cy="405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828800" y="6553200"/>
            <a:ext cx="5562600" cy="228600"/>
          </a:xfrm>
          <a:prstGeom prst="rect">
            <a:avLst/>
          </a:prstGeom>
        </p:spPr>
        <p:txBody>
          <a:bodyPr/>
          <a:lstStyle>
            <a:lvl1pPr>
              <a:defRPr/>
            </a:lvl1pPr>
          </a:lstStyle>
          <a:p>
            <a:endParaRPr lang="en-US"/>
          </a:p>
        </p:txBody>
      </p:sp>
      <p:sp>
        <p:nvSpPr>
          <p:cNvPr id="6" name="Date Placeholder 5"/>
          <p:cNvSpPr>
            <a:spLocks noGrp="1"/>
          </p:cNvSpPr>
          <p:nvPr>
            <p:ph type="dt" sz="half" idx="11"/>
          </p:nvPr>
        </p:nvSpPr>
        <p:spPr>
          <a:xfrm>
            <a:off x="1171575" y="6602413"/>
            <a:ext cx="1647825" cy="1524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381000" y="6607175"/>
            <a:ext cx="817563" cy="152400"/>
          </a:xfrm>
        </p:spPr>
        <p:txBody>
          <a:bodyPr/>
          <a:lstStyle>
            <a:lvl1pPr>
              <a:defRPr/>
            </a:lvl1pPr>
          </a:lstStyle>
          <a:p>
            <a:r>
              <a:rPr lang="en-US"/>
              <a:t>Page </a:t>
            </a:r>
            <a:fld id="{B83CCE42-2A72-4082-B981-EB8D5369A0A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52" name="Picture 36" descr="att_vibOrng_SldTop2"/>
          <p:cNvPicPr>
            <a:picLocks noChangeAspect="1" noChangeArrowheads="1"/>
          </p:cNvPicPr>
          <p:nvPr/>
        </p:nvPicPr>
        <p:blipFill>
          <a:blip r:embed="rId11" cstate="print"/>
          <a:srcRect/>
          <a:stretch>
            <a:fillRect/>
          </a:stretch>
        </p:blipFill>
        <p:spPr bwMode="auto">
          <a:xfrm>
            <a:off x="0" y="0"/>
            <a:ext cx="9144000" cy="285750"/>
          </a:xfrm>
          <a:prstGeom prst="rect">
            <a:avLst/>
          </a:prstGeom>
          <a:noFill/>
        </p:spPr>
      </p:pic>
      <p:pic>
        <p:nvPicPr>
          <p:cNvPr id="34851" name="Picture 35" descr="att_vibOrng_SldBottom2"/>
          <p:cNvPicPr>
            <a:picLocks noChangeAspect="1" noChangeArrowheads="1"/>
          </p:cNvPicPr>
          <p:nvPr/>
        </p:nvPicPr>
        <p:blipFill>
          <a:blip r:embed="rId12" cstate="print"/>
          <a:srcRect/>
          <a:stretch>
            <a:fillRect/>
          </a:stretch>
        </p:blipFill>
        <p:spPr bwMode="auto">
          <a:xfrm>
            <a:off x="0" y="6143625"/>
            <a:ext cx="9144000" cy="725488"/>
          </a:xfrm>
          <a:prstGeom prst="rect">
            <a:avLst/>
          </a:prstGeom>
          <a:noFill/>
        </p:spPr>
      </p:pic>
      <p:sp>
        <p:nvSpPr>
          <p:cNvPr id="34820" name="Rectangle 4"/>
          <p:cNvSpPr>
            <a:spLocks noGrp="1" noChangeArrowheads="1"/>
          </p:cNvSpPr>
          <p:nvPr>
            <p:ph type="title"/>
          </p:nvPr>
        </p:nvSpPr>
        <p:spPr bwMode="auto">
          <a:xfrm>
            <a:off x="460375" y="457200"/>
            <a:ext cx="8037513" cy="8382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34821" name="Rectangle 5"/>
          <p:cNvSpPr>
            <a:spLocks noGrp="1" noChangeArrowheads="1"/>
          </p:cNvSpPr>
          <p:nvPr>
            <p:ph type="body" idx="1"/>
          </p:nvPr>
        </p:nvSpPr>
        <p:spPr bwMode="auto">
          <a:xfrm>
            <a:off x="477838" y="1485900"/>
            <a:ext cx="8037512" cy="40513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4843" name="Rectangle 27"/>
          <p:cNvSpPr>
            <a:spLocks noGrp="1" noChangeArrowheads="1"/>
          </p:cNvSpPr>
          <p:nvPr>
            <p:ph type="sldNum" sz="quarter" idx="4"/>
          </p:nvPr>
        </p:nvSpPr>
        <p:spPr bwMode="auto">
          <a:xfrm>
            <a:off x="381000" y="6604000"/>
            <a:ext cx="817563" cy="152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spcBef>
                <a:spcPct val="0"/>
              </a:spcBef>
              <a:defRPr sz="900">
                <a:solidFill>
                  <a:schemeClr val="bg1"/>
                </a:solidFill>
                <a:latin typeface="Arial" charset="0"/>
              </a:defRPr>
            </a:lvl1pPr>
          </a:lstStyle>
          <a:p>
            <a:fld id="{3C81C6FC-A2E7-4723-A550-5D0C601AE68E}" type="slidenum">
              <a:rPr lang="en-US" smtClean="0"/>
              <a:pPr/>
              <a:t>‹#›</a:t>
            </a:fld>
            <a:endParaRPr lang="en-US"/>
          </a:p>
        </p:txBody>
      </p:sp>
      <p:sp>
        <p:nvSpPr>
          <p:cNvPr id="9" name="Text Box 38"/>
          <p:cNvSpPr txBox="1">
            <a:spLocks noChangeArrowheads="1"/>
          </p:cNvSpPr>
          <p:nvPr/>
        </p:nvSpPr>
        <p:spPr bwMode="gray">
          <a:xfrm>
            <a:off x="0" y="6508750"/>
            <a:ext cx="9144000" cy="311150"/>
          </a:xfrm>
          <a:prstGeom prst="rect">
            <a:avLst/>
          </a:prstGeom>
          <a:noFill/>
          <a:ln w="12700" algn="ctr">
            <a:noFill/>
            <a:miter lim="800000"/>
            <a:headEnd/>
            <a:tailEnd/>
          </a:ln>
          <a:effectLst/>
        </p:spPr>
        <p:txBody>
          <a:bodyPr>
            <a:spAutoFit/>
          </a:bodyPr>
          <a:lstStyle/>
          <a:p>
            <a:pPr algn="ctr">
              <a:lnSpc>
                <a:spcPct val="90000"/>
              </a:lnSpc>
              <a:spcBef>
                <a:spcPct val="20000"/>
              </a:spcBef>
              <a:defRPr/>
            </a:pPr>
            <a:r>
              <a:rPr lang="en-US" sz="800" dirty="0">
                <a:solidFill>
                  <a:schemeClr val="bg1"/>
                </a:solidFill>
                <a:latin typeface="Arial" charset="0"/>
              </a:rPr>
              <a:t>© </a:t>
            </a:r>
            <a:r>
              <a:rPr lang="en-US" sz="800" dirty="0" smtClean="0">
                <a:solidFill>
                  <a:schemeClr val="bg1"/>
                </a:solidFill>
                <a:latin typeface="Arial" charset="0"/>
              </a:rPr>
              <a:t>2010 </a:t>
            </a:r>
            <a:r>
              <a:rPr lang="en-US" sz="800" dirty="0">
                <a:solidFill>
                  <a:schemeClr val="bg1"/>
                </a:solidFill>
                <a:latin typeface="Arial" charset="0"/>
              </a:rPr>
              <a:t>AT&amp;T Intellectual Property. All rights reserved. </a:t>
            </a:r>
            <a:br>
              <a:rPr lang="en-US" sz="800" dirty="0">
                <a:solidFill>
                  <a:schemeClr val="bg1"/>
                </a:solidFill>
                <a:latin typeface="Arial" charset="0"/>
              </a:rPr>
            </a:br>
            <a:r>
              <a:rPr lang="en-US" sz="800" dirty="0">
                <a:solidFill>
                  <a:schemeClr val="bg1"/>
                </a:solidFill>
                <a:latin typeface="Arial" charset="0"/>
              </a:rPr>
              <a:t>AT&amp;T Proprietary (Internal Use Only) </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3" r:id="rId9"/>
  </p:sldLayoutIdLst>
  <p:hf hdr="0" ftr="0" dt="0"/>
  <p:txStyles>
    <p:titleStyle>
      <a:lvl1pPr algn="l" defTabSz="947738" rtl="0" eaLnBrk="1" fontAlgn="base" hangingPunct="1">
        <a:lnSpc>
          <a:spcPct val="105000"/>
        </a:lnSpc>
        <a:spcBef>
          <a:spcPct val="0"/>
        </a:spcBef>
        <a:spcAft>
          <a:spcPct val="0"/>
        </a:spcAft>
        <a:defRPr sz="2600" b="1">
          <a:solidFill>
            <a:schemeClr val="accent1"/>
          </a:solidFill>
          <a:latin typeface="+mj-lt"/>
          <a:ea typeface="+mj-ea"/>
          <a:cs typeface="+mj-cs"/>
        </a:defRPr>
      </a:lvl1pPr>
      <a:lvl2pPr algn="l" defTabSz="947738" rtl="0" eaLnBrk="1" fontAlgn="base" hangingPunct="1">
        <a:lnSpc>
          <a:spcPct val="105000"/>
        </a:lnSpc>
        <a:spcBef>
          <a:spcPct val="0"/>
        </a:spcBef>
        <a:spcAft>
          <a:spcPct val="0"/>
        </a:spcAft>
        <a:defRPr sz="2600" b="1">
          <a:solidFill>
            <a:schemeClr val="accent1"/>
          </a:solidFill>
          <a:latin typeface="Verdana" pitchFamily="1" charset="0"/>
        </a:defRPr>
      </a:lvl2pPr>
      <a:lvl3pPr algn="l" defTabSz="947738" rtl="0" eaLnBrk="1" fontAlgn="base" hangingPunct="1">
        <a:lnSpc>
          <a:spcPct val="105000"/>
        </a:lnSpc>
        <a:spcBef>
          <a:spcPct val="0"/>
        </a:spcBef>
        <a:spcAft>
          <a:spcPct val="0"/>
        </a:spcAft>
        <a:defRPr sz="2600" b="1">
          <a:solidFill>
            <a:schemeClr val="accent1"/>
          </a:solidFill>
          <a:latin typeface="Verdana" pitchFamily="1" charset="0"/>
        </a:defRPr>
      </a:lvl3pPr>
      <a:lvl4pPr algn="l" defTabSz="947738" rtl="0" eaLnBrk="1" fontAlgn="base" hangingPunct="1">
        <a:lnSpc>
          <a:spcPct val="105000"/>
        </a:lnSpc>
        <a:spcBef>
          <a:spcPct val="0"/>
        </a:spcBef>
        <a:spcAft>
          <a:spcPct val="0"/>
        </a:spcAft>
        <a:defRPr sz="2600" b="1">
          <a:solidFill>
            <a:schemeClr val="accent1"/>
          </a:solidFill>
          <a:latin typeface="Verdana" pitchFamily="1" charset="0"/>
        </a:defRPr>
      </a:lvl4pPr>
      <a:lvl5pPr algn="l" defTabSz="947738" rtl="0" eaLnBrk="1" fontAlgn="base" hangingPunct="1">
        <a:lnSpc>
          <a:spcPct val="105000"/>
        </a:lnSpc>
        <a:spcBef>
          <a:spcPct val="0"/>
        </a:spcBef>
        <a:spcAft>
          <a:spcPct val="0"/>
        </a:spcAft>
        <a:defRPr sz="2600" b="1">
          <a:solidFill>
            <a:schemeClr val="accent1"/>
          </a:solidFill>
          <a:latin typeface="Verdana" pitchFamily="1" charset="0"/>
        </a:defRPr>
      </a:lvl5pPr>
      <a:lvl6pPr marL="457200" algn="l" defTabSz="947738" rtl="0" eaLnBrk="1" fontAlgn="base" hangingPunct="1">
        <a:lnSpc>
          <a:spcPct val="105000"/>
        </a:lnSpc>
        <a:spcBef>
          <a:spcPct val="0"/>
        </a:spcBef>
        <a:spcAft>
          <a:spcPct val="0"/>
        </a:spcAft>
        <a:defRPr sz="2600" b="1">
          <a:solidFill>
            <a:schemeClr val="accent1"/>
          </a:solidFill>
          <a:latin typeface="Verdana" pitchFamily="1" charset="0"/>
        </a:defRPr>
      </a:lvl6pPr>
      <a:lvl7pPr marL="914400" algn="l" defTabSz="947738" rtl="0" eaLnBrk="1" fontAlgn="base" hangingPunct="1">
        <a:lnSpc>
          <a:spcPct val="105000"/>
        </a:lnSpc>
        <a:spcBef>
          <a:spcPct val="0"/>
        </a:spcBef>
        <a:spcAft>
          <a:spcPct val="0"/>
        </a:spcAft>
        <a:defRPr sz="2600" b="1">
          <a:solidFill>
            <a:schemeClr val="accent1"/>
          </a:solidFill>
          <a:latin typeface="Verdana" pitchFamily="1" charset="0"/>
        </a:defRPr>
      </a:lvl7pPr>
      <a:lvl8pPr marL="1371600" algn="l" defTabSz="947738" rtl="0" eaLnBrk="1" fontAlgn="base" hangingPunct="1">
        <a:lnSpc>
          <a:spcPct val="105000"/>
        </a:lnSpc>
        <a:spcBef>
          <a:spcPct val="0"/>
        </a:spcBef>
        <a:spcAft>
          <a:spcPct val="0"/>
        </a:spcAft>
        <a:defRPr sz="2600" b="1">
          <a:solidFill>
            <a:schemeClr val="accent1"/>
          </a:solidFill>
          <a:latin typeface="Verdana" pitchFamily="1" charset="0"/>
        </a:defRPr>
      </a:lvl8pPr>
      <a:lvl9pPr marL="1828800" algn="l" defTabSz="947738" rtl="0" eaLnBrk="1" fontAlgn="base" hangingPunct="1">
        <a:lnSpc>
          <a:spcPct val="105000"/>
        </a:lnSpc>
        <a:spcBef>
          <a:spcPct val="0"/>
        </a:spcBef>
        <a:spcAft>
          <a:spcPct val="0"/>
        </a:spcAft>
        <a:defRPr sz="2600" b="1">
          <a:solidFill>
            <a:schemeClr val="accent1"/>
          </a:solidFill>
          <a:latin typeface="Verdana" pitchFamily="1" charset="0"/>
        </a:defRPr>
      </a:lvl9pPr>
    </p:titleStyle>
    <p:bodyStyle>
      <a:lvl1pPr algn="l" defTabSz="947738" rtl="0" eaLnBrk="1" fontAlgn="base" hangingPunct="1">
        <a:spcBef>
          <a:spcPts val="500"/>
        </a:spcBef>
        <a:spcAft>
          <a:spcPts val="500"/>
        </a:spcAft>
        <a:buClr>
          <a:schemeClr val="tx2"/>
        </a:buClr>
        <a:buSzPct val="100000"/>
        <a:defRPr sz="2000">
          <a:solidFill>
            <a:schemeClr val="tx1"/>
          </a:solidFill>
          <a:latin typeface="+mn-lt"/>
          <a:ea typeface="+mn-ea"/>
          <a:cs typeface="+mn-cs"/>
        </a:defRPr>
      </a:lvl1pPr>
      <a:lvl2pPr marL="234950" indent="-233363" algn="l" defTabSz="947738" rtl="0" eaLnBrk="1" fontAlgn="base" hangingPunct="1">
        <a:spcBef>
          <a:spcPts val="250"/>
        </a:spcBef>
        <a:spcAft>
          <a:spcPts val="700"/>
        </a:spcAft>
        <a:buClr>
          <a:schemeClr val="tx1"/>
        </a:buClr>
        <a:buSzPct val="80000"/>
        <a:buChar char="•"/>
        <a:defRPr sz="2000">
          <a:solidFill>
            <a:schemeClr val="tx1"/>
          </a:solidFill>
          <a:latin typeface="+mn-lt"/>
        </a:defRPr>
      </a:lvl2pPr>
      <a:lvl3pPr marL="461963" indent="-225425" algn="l" defTabSz="947738" rtl="0" eaLnBrk="1" fontAlgn="base" hangingPunct="1">
        <a:spcBef>
          <a:spcPct val="0"/>
        </a:spcBef>
        <a:spcAft>
          <a:spcPts val="400"/>
        </a:spcAft>
        <a:buClr>
          <a:schemeClr val="tx1"/>
        </a:buClr>
        <a:buSzPct val="80000"/>
        <a:buFont typeface="IB Wb Regular" pitchFamily="1" charset="0"/>
        <a:buChar char="–"/>
        <a:defRPr>
          <a:solidFill>
            <a:schemeClr val="tx1"/>
          </a:solidFill>
          <a:latin typeface="+mn-lt"/>
        </a:defRPr>
      </a:lvl3pPr>
      <a:lvl4pPr marL="692150" indent="-228600" algn="l" defTabSz="947738" rtl="0" eaLnBrk="1" fontAlgn="base" hangingPunct="1">
        <a:spcBef>
          <a:spcPct val="0"/>
        </a:spcBef>
        <a:spcAft>
          <a:spcPts val="400"/>
        </a:spcAft>
        <a:buClr>
          <a:schemeClr val="tx1"/>
        </a:buClr>
        <a:buSzPct val="80000"/>
        <a:buChar char="•"/>
        <a:defRPr sz="1600">
          <a:solidFill>
            <a:schemeClr val="tx1"/>
          </a:solidFill>
          <a:latin typeface="+mn-lt"/>
        </a:defRPr>
      </a:lvl4pPr>
      <a:lvl5pPr marL="915988" indent="-222250" algn="l" defTabSz="947738" rtl="0" eaLnBrk="1" fontAlgn="base" hangingPunct="1">
        <a:spcBef>
          <a:spcPct val="0"/>
        </a:spcBef>
        <a:spcAft>
          <a:spcPts val="400"/>
        </a:spcAft>
        <a:buClr>
          <a:schemeClr val="tx1"/>
        </a:buClr>
        <a:buSzPct val="80000"/>
        <a:buFont typeface="Verdana" pitchFamily="1" charset="0"/>
        <a:buChar char="–"/>
        <a:defRPr sz="1600">
          <a:solidFill>
            <a:schemeClr val="tx1"/>
          </a:solidFill>
          <a:latin typeface="+mn-lt"/>
        </a:defRPr>
      </a:lvl5pPr>
      <a:lvl6pPr marL="1373188" indent="-222250" algn="l" defTabSz="947738" rtl="0" eaLnBrk="1" fontAlgn="base" hangingPunct="1">
        <a:spcBef>
          <a:spcPct val="0"/>
        </a:spcBef>
        <a:spcAft>
          <a:spcPct val="20000"/>
        </a:spcAft>
        <a:buClr>
          <a:schemeClr val="tx1"/>
        </a:buClr>
        <a:buSzPct val="80000"/>
        <a:buFont typeface="Verdana" pitchFamily="1" charset="0"/>
        <a:buChar char="–"/>
        <a:defRPr sz="1600">
          <a:solidFill>
            <a:schemeClr val="tx1"/>
          </a:solidFill>
          <a:latin typeface="+mn-lt"/>
        </a:defRPr>
      </a:lvl6pPr>
      <a:lvl7pPr marL="1830388" indent="-222250" algn="l" defTabSz="947738" rtl="0" eaLnBrk="1" fontAlgn="base" hangingPunct="1">
        <a:spcBef>
          <a:spcPct val="0"/>
        </a:spcBef>
        <a:spcAft>
          <a:spcPct val="20000"/>
        </a:spcAft>
        <a:buClr>
          <a:schemeClr val="tx1"/>
        </a:buClr>
        <a:buSzPct val="80000"/>
        <a:buFont typeface="Verdana" pitchFamily="1" charset="0"/>
        <a:buChar char="–"/>
        <a:defRPr sz="1600">
          <a:solidFill>
            <a:schemeClr val="tx1"/>
          </a:solidFill>
          <a:latin typeface="+mn-lt"/>
        </a:defRPr>
      </a:lvl7pPr>
      <a:lvl8pPr marL="2287588" indent="-222250" algn="l" defTabSz="947738" rtl="0" eaLnBrk="1" fontAlgn="base" hangingPunct="1">
        <a:spcBef>
          <a:spcPct val="0"/>
        </a:spcBef>
        <a:spcAft>
          <a:spcPct val="20000"/>
        </a:spcAft>
        <a:buClr>
          <a:schemeClr val="tx1"/>
        </a:buClr>
        <a:buSzPct val="80000"/>
        <a:buFont typeface="Verdana" pitchFamily="1" charset="0"/>
        <a:buChar char="–"/>
        <a:defRPr sz="1600">
          <a:solidFill>
            <a:schemeClr val="tx1"/>
          </a:solidFill>
          <a:latin typeface="+mn-lt"/>
        </a:defRPr>
      </a:lvl8pPr>
      <a:lvl9pPr marL="2744788" indent="-222250" algn="l" defTabSz="947738" rtl="0" eaLnBrk="1" fontAlgn="base" hangingPunct="1">
        <a:spcBef>
          <a:spcPct val="0"/>
        </a:spcBef>
        <a:spcAft>
          <a:spcPct val="20000"/>
        </a:spcAft>
        <a:buClr>
          <a:schemeClr val="tx1"/>
        </a:buClr>
        <a:buSzPct val="80000"/>
        <a:buFont typeface="Verdana" pitchFamily="1"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04800" y="3733800"/>
            <a:ext cx="7361237" cy="954107"/>
          </a:xfrm>
          <a:prstGeom prst="rect">
            <a:avLst/>
          </a:prstGeom>
          <a:noFill/>
          <a:ln w="12700" algn="ctr">
            <a:noFill/>
            <a:miter lim="800000"/>
            <a:headEnd/>
            <a:tailEnd/>
          </a:ln>
        </p:spPr>
        <p:txBody>
          <a:bodyPr>
            <a:spAutoFit/>
          </a:bodyPr>
          <a:lstStyle/>
          <a:p>
            <a:pPr>
              <a:defRPr/>
            </a:pPr>
            <a:r>
              <a:rPr lang="en-US" sz="2000" b="1" dirty="0" smtClean="0">
                <a:solidFill>
                  <a:schemeClr val="tx2">
                    <a:lumMod val="95000"/>
                    <a:lumOff val="5000"/>
                  </a:schemeClr>
                </a:solidFill>
                <a:latin typeface="Bookman Old Style" pitchFamily="18" charset="0"/>
              </a:rPr>
              <a:t>San Francisco Lifelines Council   </a:t>
            </a:r>
            <a:endParaRPr lang="en-US" dirty="0" smtClean="0">
              <a:solidFill>
                <a:schemeClr val="tx2">
                  <a:lumMod val="95000"/>
                  <a:lumOff val="5000"/>
                </a:schemeClr>
              </a:solidFill>
              <a:latin typeface="Bookman Old Style" pitchFamily="18" charset="0"/>
            </a:endParaRPr>
          </a:p>
          <a:p>
            <a:pPr>
              <a:defRPr/>
            </a:pPr>
            <a:r>
              <a:rPr lang="en-US" dirty="0" smtClean="0">
                <a:solidFill>
                  <a:schemeClr val="tx2">
                    <a:lumMod val="95000"/>
                    <a:lumOff val="5000"/>
                  </a:schemeClr>
                </a:solidFill>
                <a:latin typeface="Bookman Old Style" pitchFamily="18" charset="0"/>
              </a:rPr>
              <a:t>   </a:t>
            </a:r>
          </a:p>
          <a:p>
            <a:pPr>
              <a:defRPr/>
            </a:pPr>
            <a:r>
              <a:rPr lang="en-US" b="1" dirty="0" smtClean="0">
                <a:solidFill>
                  <a:schemeClr val="tx2">
                    <a:lumMod val="95000"/>
                    <a:lumOff val="5000"/>
                  </a:schemeClr>
                </a:solidFill>
                <a:latin typeface="Bookman Old Style" pitchFamily="18" charset="0"/>
              </a:rPr>
              <a:t>June 17, 2010</a:t>
            </a:r>
            <a:endParaRPr lang="en-US" b="1" dirty="0">
              <a:solidFill>
                <a:schemeClr val="tx2">
                  <a:lumMod val="95000"/>
                  <a:lumOff val="5000"/>
                </a:schemeClr>
              </a:solidFill>
              <a:latin typeface="Bookman Old Style" pitchFamily="18" charset="0"/>
            </a:endParaRPr>
          </a:p>
        </p:txBody>
      </p:sp>
      <p:sp>
        <p:nvSpPr>
          <p:cNvPr id="5" name="Title 4"/>
          <p:cNvSpPr>
            <a:spLocks noGrp="1"/>
          </p:cNvSpPr>
          <p:nvPr>
            <p:ph type="ctrTitle" sz="quarter"/>
          </p:nvPr>
        </p:nvSpPr>
        <p:spPr>
          <a:xfrm>
            <a:off x="457200" y="2362200"/>
            <a:ext cx="8191500" cy="1371600"/>
          </a:xfrm>
        </p:spPr>
        <p:txBody>
          <a:bodyPr/>
          <a:lstStyle/>
          <a:p>
            <a:pPr marL="0" indent="0" algn="ctr"/>
            <a:r>
              <a:rPr lang="en-US" sz="2400" dirty="0" smtClean="0">
                <a:latin typeface="+mn-lt"/>
              </a:rPr>
              <a:t>AT&amp;T Network Emergency Management Overview </a:t>
            </a:r>
            <a:br>
              <a:rPr lang="en-US" sz="2400" dirty="0" smtClean="0">
                <a:latin typeface="+mn-lt"/>
              </a:rPr>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037513" cy="838200"/>
          </a:xfrm>
        </p:spPr>
        <p:txBody>
          <a:bodyPr/>
          <a:lstStyle/>
          <a:p>
            <a:pPr algn="ctr"/>
            <a:r>
              <a:rPr lang="de-DE" sz="2400" dirty="0" smtClean="0"/>
              <a:t>Disaster Recovery Exercise in Dearborn, MI</a:t>
            </a:r>
            <a:br>
              <a:rPr lang="de-DE" sz="2400" dirty="0" smtClean="0"/>
            </a:br>
            <a:r>
              <a:rPr lang="de-DE" sz="2400" dirty="0" smtClean="0"/>
              <a:t>May 2010</a:t>
            </a:r>
            <a:br>
              <a:rPr lang="de-DE" sz="2400" dirty="0" smtClean="0"/>
            </a:br>
            <a:endParaRPr lang="en-US" sz="2400" dirty="0"/>
          </a:p>
        </p:txBody>
      </p:sp>
      <p:sp>
        <p:nvSpPr>
          <p:cNvPr id="4" name="Slide Number Placeholder 3"/>
          <p:cNvSpPr>
            <a:spLocks noGrp="1"/>
          </p:cNvSpPr>
          <p:nvPr>
            <p:ph type="sldNum" sz="quarter" idx="11"/>
          </p:nvPr>
        </p:nvSpPr>
        <p:spPr/>
        <p:txBody>
          <a:bodyPr/>
          <a:lstStyle/>
          <a:p>
            <a:fld id="{3C81C6FC-A2E7-4723-A550-5D0C601AE68E}" type="slidenum">
              <a:rPr lang="en-US" smtClean="0"/>
              <a:pPr/>
              <a:t>10</a:t>
            </a:fld>
            <a:endParaRPr lang="en-US"/>
          </a:p>
        </p:txBody>
      </p:sp>
      <p:pic>
        <p:nvPicPr>
          <p:cNvPr id="272386" name="Picture 2" descr="C:\Documents and Settings\cs9296\My Documents\Pictures 2\SF Lifelines Council Presentation\2010_0507_Q2_28_positioning.jpg"/>
          <p:cNvPicPr>
            <a:picLocks noGrp="1" noChangeAspect="1" noChangeArrowheads="1"/>
          </p:cNvPicPr>
          <p:nvPr>
            <p:ph idx="1"/>
          </p:nvPr>
        </p:nvPicPr>
        <p:blipFill>
          <a:blip r:embed="rId2" cstate="print"/>
          <a:srcRect/>
          <a:stretch>
            <a:fillRect/>
          </a:stretch>
        </p:blipFill>
        <p:spPr bwMode="auto">
          <a:xfrm>
            <a:off x="762000" y="1905000"/>
            <a:ext cx="7752907" cy="3810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37513" cy="838200"/>
          </a:xfrm>
        </p:spPr>
        <p:txBody>
          <a:bodyPr/>
          <a:lstStyle/>
          <a:p>
            <a:pPr algn="ctr"/>
            <a:r>
              <a:rPr lang="en-US" sz="2800" dirty="0" smtClean="0"/>
              <a:t>Utility Interdependencies</a:t>
            </a:r>
            <a:r>
              <a:rPr lang="en-US" sz="2400" dirty="0" smtClean="0"/>
              <a:t/>
            </a:r>
            <a:br>
              <a:rPr lang="en-US" sz="2400" dirty="0" smtClean="0"/>
            </a:br>
            <a:endParaRPr lang="en-US" sz="2400" dirty="0"/>
          </a:p>
        </p:txBody>
      </p:sp>
      <p:sp>
        <p:nvSpPr>
          <p:cNvPr id="3" name="Content Placeholder 2"/>
          <p:cNvSpPr>
            <a:spLocks noGrp="1"/>
          </p:cNvSpPr>
          <p:nvPr>
            <p:ph idx="1"/>
          </p:nvPr>
        </p:nvSpPr>
        <p:spPr>
          <a:xfrm>
            <a:off x="914400" y="1676400"/>
            <a:ext cx="6400800" cy="4114800"/>
          </a:xfrm>
        </p:spPr>
        <p:txBody>
          <a:bodyPr>
            <a:noAutofit/>
          </a:bodyPr>
          <a:lstStyle/>
          <a:p>
            <a:pPr lvl="1">
              <a:buFont typeface="Arial" pitchFamily="34" charset="0"/>
              <a:buChar char="•"/>
            </a:pPr>
            <a:r>
              <a:rPr lang="en-US" sz="2800" dirty="0" smtClean="0"/>
              <a:t>Power</a:t>
            </a:r>
          </a:p>
          <a:p>
            <a:pPr lvl="1">
              <a:buFont typeface="Arial" pitchFamily="34" charset="0"/>
              <a:buChar char="•"/>
            </a:pPr>
            <a:endParaRPr lang="en-US" sz="2800" dirty="0" smtClean="0"/>
          </a:p>
          <a:p>
            <a:pPr lvl="1">
              <a:buFont typeface="Arial" pitchFamily="34" charset="0"/>
              <a:buChar char="•"/>
            </a:pPr>
            <a:r>
              <a:rPr lang="en-US" sz="2800" dirty="0" smtClean="0"/>
              <a:t>Water</a:t>
            </a:r>
          </a:p>
          <a:p>
            <a:pPr lvl="1">
              <a:buFont typeface="Arial" pitchFamily="34" charset="0"/>
              <a:buChar char="•"/>
            </a:pPr>
            <a:endParaRPr lang="en-US" sz="2800" dirty="0" smtClean="0"/>
          </a:p>
          <a:p>
            <a:pPr lvl="1">
              <a:buFont typeface="Arial" pitchFamily="34" charset="0"/>
              <a:buChar char="•"/>
            </a:pPr>
            <a:r>
              <a:rPr lang="en-US" sz="2800" dirty="0" smtClean="0"/>
              <a:t>Fuel</a:t>
            </a:r>
          </a:p>
          <a:p>
            <a:pPr lvl="1">
              <a:buFont typeface="Arial" pitchFamily="34" charset="0"/>
              <a:buChar char="•"/>
            </a:pPr>
            <a:endParaRPr lang="en-US" sz="2800" dirty="0" smtClean="0"/>
          </a:p>
          <a:p>
            <a:pPr lvl="1">
              <a:buFont typeface="Arial" pitchFamily="34" charset="0"/>
              <a:buChar char="•"/>
            </a:pPr>
            <a:r>
              <a:rPr lang="en-US" sz="2800" dirty="0" smtClean="0"/>
              <a:t>Security / Access</a:t>
            </a:r>
            <a:endParaRPr lang="en-US" sz="2800" dirty="0"/>
          </a:p>
        </p:txBody>
      </p:sp>
      <p:sp>
        <p:nvSpPr>
          <p:cNvPr id="4" name="Slide Number Placeholder 3"/>
          <p:cNvSpPr>
            <a:spLocks noGrp="1"/>
          </p:cNvSpPr>
          <p:nvPr>
            <p:ph type="sldNum" sz="quarter" idx="11"/>
          </p:nvPr>
        </p:nvSpPr>
        <p:spPr/>
        <p:txBody>
          <a:bodyPr/>
          <a:lstStyle/>
          <a:p>
            <a:fld id="{3C81C6FC-A2E7-4723-A550-5D0C601AE68E}"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2133600"/>
            <a:ext cx="8037512" cy="2019300"/>
          </a:xfrm>
        </p:spPr>
        <p:txBody>
          <a:bodyPr/>
          <a:lstStyle/>
          <a:p>
            <a:pPr algn="ctr"/>
            <a:endParaRPr lang="en-US" sz="4000" b="1" i="1" dirty="0" smtClean="0"/>
          </a:p>
          <a:p>
            <a:pPr algn="ctr"/>
            <a:r>
              <a:rPr lang="en-US" sz="4000" b="1" i="1" dirty="0" smtClean="0">
                <a:solidFill>
                  <a:srgbClr val="0070C0"/>
                </a:solidFill>
              </a:rPr>
              <a:t>Questions</a:t>
            </a:r>
          </a:p>
        </p:txBody>
      </p:sp>
      <p:sp>
        <p:nvSpPr>
          <p:cNvPr id="3" name="Slide Number Placeholder 2"/>
          <p:cNvSpPr>
            <a:spLocks noGrp="1"/>
          </p:cNvSpPr>
          <p:nvPr>
            <p:ph type="sldNum" sz="quarter" idx="11"/>
          </p:nvPr>
        </p:nvSpPr>
        <p:spPr/>
        <p:txBody>
          <a:bodyPr/>
          <a:lstStyle/>
          <a:p>
            <a:fld id="{3C81C6FC-A2E7-4723-A550-5D0C601AE68E}" type="slidenum">
              <a:rPr lang="en-US" smtClean="0"/>
              <a:pPr/>
              <a:t>12</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Origin of National Security Emergency Preparedness in Telecommunications </a:t>
            </a:r>
            <a:endParaRPr lang="en-US" sz="2400" dirty="0"/>
          </a:p>
        </p:txBody>
      </p:sp>
      <p:sp>
        <p:nvSpPr>
          <p:cNvPr id="3" name="Content Placeholder 2"/>
          <p:cNvSpPr>
            <a:spLocks noGrp="1"/>
          </p:cNvSpPr>
          <p:nvPr>
            <p:ph idx="1"/>
          </p:nvPr>
        </p:nvSpPr>
        <p:spPr>
          <a:xfrm>
            <a:off x="477838" y="1485900"/>
            <a:ext cx="8037512" cy="4229100"/>
          </a:xfrm>
        </p:spPr>
        <p:txBody>
          <a:bodyPr/>
          <a:lstStyle/>
          <a:p>
            <a:pPr lvl="1">
              <a:buFont typeface="Arial" pitchFamily="34" charset="0"/>
              <a:buChar char="•"/>
            </a:pPr>
            <a:r>
              <a:rPr lang="en-US" dirty="0" smtClean="0"/>
              <a:t>Study for National Communications System (NCS) began in 1962 by President Kennedy after Cuban Missile Crisis</a:t>
            </a:r>
          </a:p>
          <a:p>
            <a:pPr lvl="1">
              <a:buFont typeface="Arial" pitchFamily="34" charset="0"/>
              <a:buChar char="•"/>
            </a:pPr>
            <a:r>
              <a:rPr lang="en-US" dirty="0" smtClean="0"/>
              <a:t>Ordered National Security Council to examine telecommunications network and outdated emergency preparedness practices</a:t>
            </a:r>
          </a:p>
          <a:p>
            <a:pPr lvl="1">
              <a:buFont typeface="Arial" pitchFamily="34" charset="0"/>
              <a:buChar char="•"/>
            </a:pPr>
            <a:r>
              <a:rPr lang="en-US" dirty="0" smtClean="0"/>
              <a:t>NCS established by Presidential Memorandum on August 21, 1963 under Department of Defense</a:t>
            </a:r>
          </a:p>
          <a:p>
            <a:pPr lvl="1">
              <a:buFont typeface="Arial" pitchFamily="34" charset="0"/>
              <a:buChar char="•"/>
            </a:pPr>
            <a:r>
              <a:rPr lang="en-US" dirty="0" smtClean="0"/>
              <a:t>April 3, 1984, President Reagan signed Executive Order 12472 broadening the NCS’ National Security and Emergency Preparedness (NS/EP) capabilities </a:t>
            </a:r>
          </a:p>
          <a:p>
            <a:pPr lvl="1">
              <a:buFont typeface="Arial" pitchFamily="34" charset="0"/>
              <a:buChar char="•"/>
            </a:pPr>
            <a:r>
              <a:rPr lang="en-US" dirty="0" smtClean="0"/>
              <a:t>NCS initiated planning and coordination of NS/EP telecommunications to support crises and disasters        </a:t>
            </a:r>
            <a:endParaRPr lang="en-US" dirty="0"/>
          </a:p>
        </p:txBody>
      </p:sp>
      <p:sp>
        <p:nvSpPr>
          <p:cNvPr id="4" name="Slide Number Placeholder 3"/>
          <p:cNvSpPr>
            <a:spLocks noGrp="1"/>
          </p:cNvSpPr>
          <p:nvPr>
            <p:ph type="sldNum" sz="quarter" idx="11"/>
          </p:nvPr>
        </p:nvSpPr>
        <p:spPr/>
        <p:txBody>
          <a:bodyPr/>
          <a:lstStyle/>
          <a:p>
            <a:fld id="{3C81C6FC-A2E7-4723-A550-5D0C601AE68E}"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57200"/>
            <a:ext cx="8037513" cy="1143000"/>
          </a:xfrm>
        </p:spPr>
        <p:txBody>
          <a:bodyPr/>
          <a:lstStyle/>
          <a:p>
            <a:r>
              <a:rPr lang="en-US" sz="2400" dirty="0" smtClean="0"/>
              <a:t>Origin of National Security Emergency Preparedness in Telecommunications  </a:t>
            </a:r>
            <a:r>
              <a:rPr lang="en-US" sz="2000" dirty="0" smtClean="0"/>
              <a:t>(Cont’d)</a:t>
            </a:r>
            <a:endParaRPr lang="en-US" sz="2000" dirty="0"/>
          </a:p>
        </p:txBody>
      </p:sp>
      <p:sp>
        <p:nvSpPr>
          <p:cNvPr id="3" name="Content Placeholder 2"/>
          <p:cNvSpPr>
            <a:spLocks noGrp="1"/>
          </p:cNvSpPr>
          <p:nvPr>
            <p:ph idx="1"/>
          </p:nvPr>
        </p:nvSpPr>
        <p:spPr>
          <a:xfrm>
            <a:off x="457200" y="1676400"/>
            <a:ext cx="8037512" cy="3886200"/>
          </a:xfrm>
        </p:spPr>
        <p:txBody>
          <a:bodyPr/>
          <a:lstStyle/>
          <a:p>
            <a:pPr lvl="1">
              <a:buFont typeface="Arial" pitchFamily="34" charset="0"/>
              <a:buChar char="•"/>
            </a:pPr>
            <a:r>
              <a:rPr lang="en-US" dirty="0" smtClean="0"/>
              <a:t>Heighten awareness of telecommunications threat after September 11, 2001 attack on World Trade Center  </a:t>
            </a:r>
          </a:p>
          <a:p>
            <a:pPr lvl="1">
              <a:buFont typeface="Arial" pitchFamily="34" charset="0"/>
              <a:buChar char="•"/>
            </a:pPr>
            <a:r>
              <a:rPr lang="en-US" dirty="0" smtClean="0"/>
              <a:t>On March 1, 2003, President Bush transferred NCS to Department of Homeland Security</a:t>
            </a:r>
          </a:p>
          <a:p>
            <a:pPr lvl="1">
              <a:buFont typeface="Arial" pitchFamily="34" charset="0"/>
              <a:buChar char="•"/>
            </a:pPr>
            <a:r>
              <a:rPr lang="en-US" dirty="0" smtClean="0"/>
              <a:t>As part of the NCS directive, all telecommunications entities were required to establish a Network Emergency Management Plan</a:t>
            </a:r>
          </a:p>
          <a:p>
            <a:pPr lvl="1">
              <a:buFont typeface="Arial" pitchFamily="34" charset="0"/>
              <a:buChar char="•"/>
            </a:pPr>
            <a:r>
              <a:rPr lang="en-US" dirty="0" smtClean="0"/>
              <a:t>Most adopted the NSEP concept/name</a:t>
            </a:r>
          </a:p>
          <a:p>
            <a:pPr lvl="1">
              <a:buFont typeface="Arial" pitchFamily="34" charset="0"/>
              <a:buChar char="•"/>
            </a:pPr>
            <a:r>
              <a:rPr lang="en-US" dirty="0" smtClean="0"/>
              <a:t>One AT&amp;T NSEP concept being deployed throughout the entire company     </a:t>
            </a:r>
            <a:endParaRPr lang="en-US" dirty="0"/>
          </a:p>
        </p:txBody>
      </p:sp>
      <p:sp>
        <p:nvSpPr>
          <p:cNvPr id="4" name="Slide Number Placeholder 3"/>
          <p:cNvSpPr>
            <a:spLocks noGrp="1"/>
          </p:cNvSpPr>
          <p:nvPr>
            <p:ph type="sldNum" sz="quarter" idx="11"/>
          </p:nvPr>
        </p:nvSpPr>
        <p:spPr/>
        <p:txBody>
          <a:bodyPr/>
          <a:lstStyle/>
          <a:p>
            <a:fld id="{3C81C6FC-A2E7-4723-A550-5D0C601AE68E}"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dirty="0" smtClean="0">
                <a:solidFill>
                  <a:schemeClr val="tx2"/>
                </a:solidFill>
              </a:rPr>
              <a:t>Page </a:t>
            </a:r>
            <a:fld id="{4EF03543-887E-46AE-AFB4-BACC4C3F556C}" type="slidenum">
              <a:rPr lang="en-US" smtClean="0">
                <a:solidFill>
                  <a:schemeClr val="tx2"/>
                </a:solidFill>
              </a:rPr>
              <a:pPr/>
              <a:t>4</a:t>
            </a:fld>
            <a:endParaRPr lang="en-US" dirty="0">
              <a:solidFill>
                <a:schemeClr val="tx2"/>
              </a:solidFill>
            </a:endParaRPr>
          </a:p>
        </p:txBody>
      </p:sp>
      <p:sp>
        <p:nvSpPr>
          <p:cNvPr id="230402" name="Rectangle 2"/>
          <p:cNvSpPr>
            <a:spLocks noGrp="1" noChangeArrowheads="1"/>
          </p:cNvSpPr>
          <p:nvPr>
            <p:ph type="title"/>
          </p:nvPr>
        </p:nvSpPr>
        <p:spPr>
          <a:xfrm>
            <a:off x="304800" y="609600"/>
            <a:ext cx="8037513" cy="457200"/>
          </a:xfrm>
        </p:spPr>
        <p:txBody>
          <a:bodyPr/>
          <a:lstStyle/>
          <a:p>
            <a:r>
              <a:rPr lang="en-US" sz="2400" dirty="0"/>
              <a:t>NSEP Mission Statement</a:t>
            </a:r>
          </a:p>
        </p:txBody>
      </p:sp>
      <p:sp>
        <p:nvSpPr>
          <p:cNvPr id="230403" name="Rectangle 3"/>
          <p:cNvSpPr>
            <a:spLocks noGrp="1" noChangeArrowheads="1"/>
          </p:cNvSpPr>
          <p:nvPr>
            <p:ph type="body" sz="half" idx="1"/>
          </p:nvPr>
        </p:nvSpPr>
        <p:spPr>
          <a:xfrm>
            <a:off x="457200" y="1600200"/>
            <a:ext cx="4246562" cy="4038600"/>
          </a:xfrm>
        </p:spPr>
        <p:txBody>
          <a:bodyPr/>
          <a:lstStyle/>
          <a:p>
            <a:r>
              <a:rPr lang="en-US" dirty="0"/>
              <a:t>The National Security Emergency Preparedness (NSEP) team formulates, implements, and maintains Corporate policies, procedures, and processes to meet government NSEP requirements and provides the necessary Emergency Preparedness and business continuity programs that ensure network survivability and customer service.</a:t>
            </a:r>
          </a:p>
        </p:txBody>
      </p:sp>
      <p:graphicFrame>
        <p:nvGraphicFramePr>
          <p:cNvPr id="230404" name="Object 4"/>
          <p:cNvGraphicFramePr>
            <a:graphicFrameLocks noChangeAspect="1"/>
          </p:cNvGraphicFramePr>
          <p:nvPr>
            <p:ph sz="half" idx="2"/>
          </p:nvPr>
        </p:nvGraphicFramePr>
        <p:xfrm>
          <a:off x="4953000" y="1600200"/>
          <a:ext cx="3886200" cy="3714750"/>
        </p:xfrm>
        <a:graphic>
          <a:graphicData uri="http://schemas.openxmlformats.org/presentationml/2006/ole">
            <p:oleObj spid="_x0000_s132098" name="Photo Editor Photo" r:id="rId4" imgW="7706801" imgH="7706801"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037513" cy="838200"/>
          </a:xfrm>
        </p:spPr>
        <p:txBody>
          <a:bodyPr/>
          <a:lstStyle/>
          <a:p>
            <a:r>
              <a:rPr lang="en-US" sz="2400" dirty="0" smtClean="0"/>
              <a:t>Roles and Responsibilities </a:t>
            </a:r>
            <a:endParaRPr lang="en-US" sz="2400" dirty="0"/>
          </a:p>
        </p:txBody>
      </p:sp>
      <p:sp>
        <p:nvSpPr>
          <p:cNvPr id="8" name="Content Placeholder 7"/>
          <p:cNvSpPr>
            <a:spLocks noGrp="1"/>
          </p:cNvSpPr>
          <p:nvPr>
            <p:ph idx="1"/>
          </p:nvPr>
        </p:nvSpPr>
        <p:spPr/>
        <p:txBody>
          <a:bodyPr/>
          <a:lstStyle/>
          <a:p>
            <a:pPr lvl="1">
              <a:buFont typeface="Arial" pitchFamily="34" charset="0"/>
              <a:buChar char="•"/>
            </a:pPr>
            <a:r>
              <a:rPr lang="en-US" dirty="0" smtClean="0"/>
              <a:t>Serve as Single Point of Contact for all external agencies (FEMA, Homeland Security, Local and State agencies) regarding AT&amp;T Emergency Management Policies and Procedures</a:t>
            </a:r>
          </a:p>
          <a:p>
            <a:pPr lvl="1">
              <a:buFont typeface="Arial" pitchFamily="34" charset="0"/>
              <a:buChar char="•"/>
            </a:pPr>
            <a:r>
              <a:rPr lang="en-US" dirty="0" smtClean="0"/>
              <a:t>Provide oversight for execution and implementation of the Network Emergency Management (NEM) Plan</a:t>
            </a:r>
          </a:p>
          <a:p>
            <a:pPr lvl="1">
              <a:buFont typeface="Arial" pitchFamily="34" charset="0"/>
              <a:buChar char="•"/>
            </a:pPr>
            <a:r>
              <a:rPr lang="en-US" dirty="0" smtClean="0"/>
              <a:t>Serve as a member of the Network Disaster</a:t>
            </a:r>
            <a:r>
              <a:rPr lang="en-US" b="1" dirty="0" smtClean="0"/>
              <a:t> </a:t>
            </a:r>
            <a:r>
              <a:rPr lang="en-US" dirty="0" smtClean="0"/>
              <a:t>Recovery (NDR) Team when needed       </a:t>
            </a:r>
            <a:endParaRPr lang="en-US" dirty="0"/>
          </a:p>
        </p:txBody>
      </p:sp>
      <p:sp>
        <p:nvSpPr>
          <p:cNvPr id="4" name="Slide Number Placeholder 3"/>
          <p:cNvSpPr>
            <a:spLocks noGrp="1"/>
          </p:cNvSpPr>
          <p:nvPr>
            <p:ph type="sldNum" sz="quarter" idx="11"/>
          </p:nvPr>
        </p:nvSpPr>
        <p:spPr/>
        <p:txBody>
          <a:bodyPr/>
          <a:lstStyle/>
          <a:p>
            <a:fld id="{3C81C6FC-A2E7-4723-A550-5D0C601AE68E}"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457200"/>
            <a:ext cx="7929563" cy="838200"/>
          </a:xfrm>
          <a:noFill/>
        </p:spPr>
        <p:txBody>
          <a:bodyPr/>
          <a:lstStyle/>
          <a:p>
            <a:pPr algn="ctr"/>
            <a:r>
              <a:rPr lang="en-US" sz="2400" dirty="0" smtClean="0"/>
              <a:t>Network Emergency Management</a:t>
            </a:r>
          </a:p>
        </p:txBody>
      </p:sp>
      <p:sp>
        <p:nvSpPr>
          <p:cNvPr id="7171" name="Rectangle 3"/>
          <p:cNvSpPr txBox="1">
            <a:spLocks noChangeArrowheads="1"/>
          </p:cNvSpPr>
          <p:nvPr/>
        </p:nvSpPr>
        <p:spPr bwMode="auto">
          <a:xfrm>
            <a:off x="6553200" y="2333625"/>
            <a:ext cx="2227263" cy="3063875"/>
          </a:xfrm>
          <a:prstGeom prst="rect">
            <a:avLst/>
          </a:prstGeom>
          <a:noFill/>
          <a:ln w="9525">
            <a:noFill/>
            <a:miter lim="800000"/>
            <a:headEnd/>
            <a:tailEnd/>
          </a:ln>
        </p:spPr>
        <p:txBody>
          <a:bodyPr tIns="137160"/>
          <a:lstStyle/>
          <a:p>
            <a:pPr marL="290513" lvl="1" indent="-176213" defTabSz="947738">
              <a:lnSpc>
                <a:spcPct val="90000"/>
              </a:lnSpc>
              <a:spcBef>
                <a:spcPct val="20000"/>
              </a:spcBef>
              <a:spcAft>
                <a:spcPct val="20000"/>
              </a:spcAft>
              <a:buClr>
                <a:schemeClr val="tx1"/>
              </a:buClr>
            </a:pPr>
            <a:endParaRPr lang="en-US" sz="1400" dirty="0">
              <a:solidFill>
                <a:schemeClr val="tx1"/>
              </a:solidFill>
            </a:endParaRPr>
          </a:p>
        </p:txBody>
      </p:sp>
      <p:sp>
        <p:nvSpPr>
          <p:cNvPr id="7172" name="Rectangle 3"/>
          <p:cNvSpPr txBox="1">
            <a:spLocks noChangeArrowheads="1"/>
          </p:cNvSpPr>
          <p:nvPr/>
        </p:nvSpPr>
        <p:spPr bwMode="auto">
          <a:xfrm>
            <a:off x="228600" y="914400"/>
            <a:ext cx="8580437" cy="409575"/>
          </a:xfrm>
          <a:prstGeom prst="rect">
            <a:avLst/>
          </a:prstGeom>
          <a:noFill/>
          <a:ln w="9525">
            <a:noFill/>
            <a:miter lim="800000"/>
            <a:headEnd/>
            <a:tailEnd/>
          </a:ln>
        </p:spPr>
        <p:txBody>
          <a:bodyPr/>
          <a:lstStyle/>
          <a:p>
            <a:pPr algn="ctr" defTabSz="947738">
              <a:lnSpc>
                <a:spcPct val="90000"/>
              </a:lnSpc>
              <a:spcBef>
                <a:spcPct val="20000"/>
              </a:spcBef>
              <a:spcAft>
                <a:spcPct val="20000"/>
              </a:spcAft>
              <a:buClr>
                <a:schemeClr val="tx2"/>
              </a:buClr>
              <a:buSzPct val="100000"/>
            </a:pPr>
            <a:r>
              <a:rPr lang="en-US" sz="1800" b="1" i="1" dirty="0">
                <a:solidFill>
                  <a:schemeClr val="tx1"/>
                </a:solidFill>
              </a:rPr>
              <a:t>One AT&amp;T Network Emergency Preparation and Response</a:t>
            </a:r>
          </a:p>
        </p:txBody>
      </p:sp>
      <p:sp>
        <p:nvSpPr>
          <p:cNvPr id="7173" name="Oval 6"/>
          <p:cNvSpPr>
            <a:spLocks noChangeArrowheads="1"/>
          </p:cNvSpPr>
          <p:nvPr/>
        </p:nvSpPr>
        <p:spPr bwMode="auto">
          <a:xfrm>
            <a:off x="2295525" y="2216150"/>
            <a:ext cx="4576762" cy="3524250"/>
          </a:xfrm>
          <a:prstGeom prst="ellipse">
            <a:avLst/>
          </a:prstGeom>
          <a:solidFill>
            <a:srgbClr val="F8C23A"/>
          </a:solidFill>
          <a:ln w="12700">
            <a:noFill/>
            <a:round/>
            <a:headEnd/>
            <a:tailEnd/>
          </a:ln>
        </p:spPr>
        <p:txBody>
          <a:bodyPr wrap="none" lIns="90488" tIns="44450" rIns="90488" bIns="44450" anchor="ctr"/>
          <a:lstStyle/>
          <a:p>
            <a:endParaRPr lang="en-US"/>
          </a:p>
        </p:txBody>
      </p:sp>
      <p:sp>
        <p:nvSpPr>
          <p:cNvPr id="7174" name="Oval 7"/>
          <p:cNvSpPr>
            <a:spLocks noChangeArrowheads="1"/>
          </p:cNvSpPr>
          <p:nvPr/>
        </p:nvSpPr>
        <p:spPr bwMode="auto">
          <a:xfrm>
            <a:off x="2679700" y="2503488"/>
            <a:ext cx="3829050" cy="2917825"/>
          </a:xfrm>
          <a:prstGeom prst="ellipse">
            <a:avLst/>
          </a:prstGeom>
          <a:solidFill>
            <a:schemeClr val="bg1"/>
          </a:solidFill>
          <a:ln w="12700">
            <a:noFill/>
            <a:round/>
            <a:headEnd/>
            <a:tailEnd/>
          </a:ln>
        </p:spPr>
        <p:txBody>
          <a:bodyPr wrap="none" lIns="90488" tIns="44450" rIns="90488" bIns="44450" anchor="ctr"/>
          <a:lstStyle/>
          <a:p>
            <a:endParaRPr lang="en-US"/>
          </a:p>
        </p:txBody>
      </p:sp>
      <p:pic>
        <p:nvPicPr>
          <p:cNvPr id="7175" name="Picture 8" descr="2005_0407_gnoc_022"/>
          <p:cNvPicPr>
            <a:picLocks noChangeAspect="1" noChangeArrowheads="1"/>
          </p:cNvPicPr>
          <p:nvPr/>
        </p:nvPicPr>
        <p:blipFill>
          <a:blip r:embed="rId3" cstate="print"/>
          <a:srcRect/>
          <a:stretch>
            <a:fillRect/>
          </a:stretch>
        </p:blipFill>
        <p:spPr bwMode="auto">
          <a:xfrm>
            <a:off x="2667000" y="2743200"/>
            <a:ext cx="3914775" cy="2360613"/>
          </a:xfrm>
          <a:prstGeom prst="rect">
            <a:avLst/>
          </a:prstGeom>
          <a:noFill/>
          <a:ln w="50800">
            <a:solidFill>
              <a:srgbClr val="808080"/>
            </a:solidFill>
            <a:miter lim="800000"/>
            <a:headEnd/>
            <a:tailEnd/>
          </a:ln>
        </p:spPr>
      </p:pic>
      <p:grpSp>
        <p:nvGrpSpPr>
          <p:cNvPr id="2" name="Group 47"/>
          <p:cNvGrpSpPr>
            <a:grpSpLocks/>
          </p:cNvGrpSpPr>
          <p:nvPr/>
        </p:nvGrpSpPr>
        <p:grpSpPr bwMode="auto">
          <a:xfrm>
            <a:off x="5697537" y="2224088"/>
            <a:ext cx="1981200" cy="1265237"/>
            <a:chOff x="2800" y="1535"/>
            <a:chExt cx="1248" cy="797"/>
          </a:xfrm>
        </p:grpSpPr>
        <p:grpSp>
          <p:nvGrpSpPr>
            <p:cNvPr id="3" name="Group 10"/>
            <p:cNvGrpSpPr>
              <a:grpSpLocks/>
            </p:cNvGrpSpPr>
            <p:nvPr/>
          </p:nvGrpSpPr>
          <p:grpSpPr bwMode="auto">
            <a:xfrm>
              <a:off x="2800" y="1579"/>
              <a:ext cx="1248" cy="753"/>
              <a:chOff x="1553" y="1206"/>
              <a:chExt cx="848" cy="455"/>
            </a:xfrm>
          </p:grpSpPr>
          <p:sp>
            <p:nvSpPr>
              <p:cNvPr id="7208" name="Oval 11"/>
              <p:cNvSpPr>
                <a:spLocks noChangeArrowheads="1"/>
              </p:cNvSpPr>
              <p:nvPr/>
            </p:nvSpPr>
            <p:spPr bwMode="auto">
              <a:xfrm>
                <a:off x="1553" y="1206"/>
                <a:ext cx="848" cy="455"/>
              </a:xfrm>
              <a:prstGeom prst="ellipse">
                <a:avLst/>
              </a:prstGeom>
              <a:solidFill>
                <a:srgbClr val="F8C23A"/>
              </a:solidFill>
              <a:ln w="12700">
                <a:noFill/>
                <a:round/>
                <a:headEnd/>
                <a:tailEnd/>
              </a:ln>
            </p:spPr>
            <p:txBody>
              <a:bodyPr lIns="0" tIns="48331" rIns="0" bIns="48331" anchor="ctr"/>
              <a:lstStyle/>
              <a:p>
                <a:pPr algn="ctr" defTabSz="966788">
                  <a:spcBef>
                    <a:spcPct val="0"/>
                  </a:spcBef>
                </a:pPr>
                <a:endParaRPr lang="en-US" sz="1100" b="1" i="1">
                  <a:solidFill>
                    <a:schemeClr val="tx1"/>
                  </a:solidFill>
                  <a:latin typeface="Arial" pitchFamily="34" charset="0"/>
                </a:endParaRPr>
              </a:p>
            </p:txBody>
          </p:sp>
          <p:sp>
            <p:nvSpPr>
              <p:cNvPr id="7209" name="Oval 12"/>
              <p:cNvSpPr>
                <a:spLocks noChangeArrowheads="1"/>
              </p:cNvSpPr>
              <p:nvPr/>
            </p:nvSpPr>
            <p:spPr bwMode="auto">
              <a:xfrm>
                <a:off x="1620" y="1255"/>
                <a:ext cx="718" cy="361"/>
              </a:xfrm>
              <a:prstGeom prst="ellipse">
                <a:avLst/>
              </a:prstGeom>
              <a:solidFill>
                <a:srgbClr val="FF9900"/>
              </a:solidFill>
              <a:ln w="12700">
                <a:solidFill>
                  <a:schemeClr val="tx1"/>
                </a:solidFill>
                <a:round/>
                <a:headEnd/>
                <a:tailEnd/>
              </a:ln>
            </p:spPr>
            <p:txBody>
              <a:bodyPr lIns="0" tIns="46988" rIns="0" bIns="46988" anchor="ctr"/>
              <a:lstStyle/>
              <a:p>
                <a:pPr algn="ctr" defTabSz="873125">
                  <a:lnSpc>
                    <a:spcPct val="70000"/>
                  </a:lnSpc>
                  <a:spcBef>
                    <a:spcPct val="0"/>
                  </a:spcBef>
                </a:pPr>
                <a:endParaRPr lang="en-US" sz="1100" b="1" i="1">
                  <a:solidFill>
                    <a:schemeClr val="tx1"/>
                  </a:solidFill>
                  <a:latin typeface="Arial" pitchFamily="34" charset="0"/>
                </a:endParaRPr>
              </a:p>
            </p:txBody>
          </p:sp>
        </p:grpSp>
        <p:pic>
          <p:nvPicPr>
            <p:cNvPr id="7206" name="Picture 13" descr="iStock_000001150153XSmall"/>
            <p:cNvPicPr>
              <a:picLocks noChangeAspect="1" noChangeArrowheads="1"/>
            </p:cNvPicPr>
            <p:nvPr/>
          </p:nvPicPr>
          <p:blipFill>
            <a:blip r:embed="rId4" cstate="print"/>
            <a:srcRect/>
            <a:stretch>
              <a:fillRect/>
            </a:stretch>
          </p:blipFill>
          <p:spPr bwMode="auto">
            <a:xfrm>
              <a:off x="3240" y="1535"/>
              <a:ext cx="368" cy="546"/>
            </a:xfrm>
            <a:prstGeom prst="rect">
              <a:avLst/>
            </a:prstGeom>
            <a:solidFill>
              <a:srgbClr val="F8C23A"/>
            </a:solidFill>
            <a:ln w="25400">
              <a:solidFill>
                <a:srgbClr val="808080"/>
              </a:solidFill>
              <a:miter lim="800000"/>
              <a:headEnd/>
              <a:tailEnd/>
            </a:ln>
          </p:spPr>
        </p:pic>
        <p:sp>
          <p:nvSpPr>
            <p:cNvPr id="7207" name="Text Box 14"/>
            <p:cNvSpPr txBox="1">
              <a:spLocks noChangeArrowheads="1"/>
            </p:cNvSpPr>
            <p:nvPr/>
          </p:nvSpPr>
          <p:spPr bwMode="auto">
            <a:xfrm>
              <a:off x="3134" y="2072"/>
              <a:ext cx="580" cy="173"/>
            </a:xfrm>
            <a:prstGeom prst="rect">
              <a:avLst/>
            </a:prstGeom>
            <a:noFill/>
            <a:ln w="12700" algn="ctr">
              <a:noFill/>
              <a:miter lim="800000"/>
              <a:headEnd/>
              <a:tailEnd/>
            </a:ln>
            <a:effectLst>
              <a:prstShdw prst="shdw17" dist="17961" dir="2700000">
                <a:srgbClr val="957423"/>
              </a:prstShdw>
            </a:effectLst>
          </p:spPr>
          <p:txBody>
            <a:bodyPr wrap="none">
              <a:spAutoFit/>
            </a:bodyPr>
            <a:lstStyle/>
            <a:p>
              <a:r>
                <a:rPr lang="en-US" sz="1200" b="1">
                  <a:solidFill>
                    <a:schemeClr val="tx1"/>
                  </a:solidFill>
                </a:rPr>
                <a:t>Wireless</a:t>
              </a:r>
            </a:p>
          </p:txBody>
        </p:sp>
      </p:grpSp>
      <p:grpSp>
        <p:nvGrpSpPr>
          <p:cNvPr id="4" name="Group 46"/>
          <p:cNvGrpSpPr>
            <a:grpSpLocks/>
          </p:cNvGrpSpPr>
          <p:nvPr/>
        </p:nvGrpSpPr>
        <p:grpSpPr bwMode="auto">
          <a:xfrm>
            <a:off x="5697537" y="3967163"/>
            <a:ext cx="1981200" cy="1217612"/>
            <a:chOff x="2800" y="2633"/>
            <a:chExt cx="1248" cy="767"/>
          </a:xfrm>
        </p:grpSpPr>
        <p:grpSp>
          <p:nvGrpSpPr>
            <p:cNvPr id="5" name="Group 45"/>
            <p:cNvGrpSpPr>
              <a:grpSpLocks/>
            </p:cNvGrpSpPr>
            <p:nvPr/>
          </p:nvGrpSpPr>
          <p:grpSpPr bwMode="auto">
            <a:xfrm>
              <a:off x="2800" y="2647"/>
              <a:ext cx="1248" cy="753"/>
              <a:chOff x="2800" y="2647"/>
              <a:chExt cx="1248" cy="753"/>
            </a:xfrm>
          </p:grpSpPr>
          <p:sp>
            <p:nvSpPr>
              <p:cNvPr id="7203" name="Oval 17"/>
              <p:cNvSpPr>
                <a:spLocks noChangeArrowheads="1"/>
              </p:cNvSpPr>
              <p:nvPr/>
            </p:nvSpPr>
            <p:spPr bwMode="auto">
              <a:xfrm>
                <a:off x="2800" y="2647"/>
                <a:ext cx="1248" cy="753"/>
              </a:xfrm>
              <a:prstGeom prst="ellipse">
                <a:avLst/>
              </a:prstGeom>
              <a:solidFill>
                <a:srgbClr val="F8C23A"/>
              </a:solidFill>
              <a:ln w="12700">
                <a:noFill/>
                <a:round/>
                <a:headEnd/>
                <a:tailEnd/>
              </a:ln>
            </p:spPr>
            <p:txBody>
              <a:bodyPr lIns="0" tIns="48331" rIns="0" bIns="48331" anchor="ctr"/>
              <a:lstStyle/>
              <a:p>
                <a:pPr algn="ctr" defTabSz="966788">
                  <a:spcBef>
                    <a:spcPct val="0"/>
                  </a:spcBef>
                </a:pPr>
                <a:endParaRPr lang="en-US" sz="1100" b="1" i="1">
                  <a:solidFill>
                    <a:schemeClr val="tx1"/>
                  </a:solidFill>
                  <a:latin typeface="Arial" pitchFamily="34" charset="0"/>
                </a:endParaRPr>
              </a:p>
            </p:txBody>
          </p:sp>
          <p:sp>
            <p:nvSpPr>
              <p:cNvPr id="7204" name="Oval 18"/>
              <p:cNvSpPr>
                <a:spLocks noChangeArrowheads="1"/>
              </p:cNvSpPr>
              <p:nvPr/>
            </p:nvSpPr>
            <p:spPr bwMode="auto">
              <a:xfrm>
                <a:off x="2899" y="2728"/>
                <a:ext cx="1056" cy="598"/>
              </a:xfrm>
              <a:prstGeom prst="ellipse">
                <a:avLst/>
              </a:prstGeom>
              <a:solidFill>
                <a:srgbClr val="FF9900"/>
              </a:solidFill>
              <a:ln w="12700">
                <a:solidFill>
                  <a:schemeClr val="tx1"/>
                </a:solidFill>
                <a:round/>
                <a:headEnd/>
                <a:tailEnd/>
              </a:ln>
            </p:spPr>
            <p:txBody>
              <a:bodyPr lIns="0" tIns="46988" rIns="0" bIns="46988" anchor="ctr"/>
              <a:lstStyle/>
              <a:p>
                <a:pPr algn="ctr" defTabSz="873125">
                  <a:lnSpc>
                    <a:spcPct val="70000"/>
                  </a:lnSpc>
                  <a:spcBef>
                    <a:spcPct val="0"/>
                  </a:spcBef>
                </a:pPr>
                <a:endParaRPr lang="en-US" sz="1100" b="1" i="1">
                  <a:solidFill>
                    <a:schemeClr val="tx1"/>
                  </a:solidFill>
                  <a:latin typeface="Arial" pitchFamily="34" charset="0"/>
                </a:endParaRPr>
              </a:p>
            </p:txBody>
          </p:sp>
        </p:grpSp>
        <p:pic>
          <p:nvPicPr>
            <p:cNvPr id="7201" name="Picture 19" descr="2006_02 PPT DR"/>
            <p:cNvPicPr>
              <a:picLocks noChangeAspect="1" noChangeArrowheads="1"/>
            </p:cNvPicPr>
            <p:nvPr/>
          </p:nvPicPr>
          <p:blipFill>
            <a:blip r:embed="rId5" cstate="print"/>
            <a:srcRect t="44597" b="20291"/>
            <a:stretch>
              <a:fillRect/>
            </a:stretch>
          </p:blipFill>
          <p:spPr bwMode="auto">
            <a:xfrm>
              <a:off x="3219" y="2633"/>
              <a:ext cx="410" cy="496"/>
            </a:xfrm>
            <a:prstGeom prst="rect">
              <a:avLst/>
            </a:prstGeom>
            <a:solidFill>
              <a:srgbClr val="F8C23A"/>
            </a:solidFill>
            <a:ln w="25400">
              <a:solidFill>
                <a:srgbClr val="808080"/>
              </a:solidFill>
              <a:miter lim="800000"/>
              <a:headEnd/>
              <a:tailEnd/>
            </a:ln>
          </p:spPr>
        </p:pic>
        <p:sp>
          <p:nvSpPr>
            <p:cNvPr id="7202" name="Text Box 20"/>
            <p:cNvSpPr txBox="1">
              <a:spLocks noChangeArrowheads="1"/>
            </p:cNvSpPr>
            <p:nvPr/>
          </p:nvSpPr>
          <p:spPr bwMode="auto">
            <a:xfrm>
              <a:off x="3040" y="3137"/>
              <a:ext cx="769" cy="173"/>
            </a:xfrm>
            <a:prstGeom prst="rect">
              <a:avLst/>
            </a:prstGeom>
            <a:noFill/>
            <a:ln w="12700" algn="ctr">
              <a:noFill/>
              <a:miter lim="800000"/>
              <a:headEnd/>
              <a:tailEnd/>
            </a:ln>
            <a:effectLst>
              <a:prstShdw prst="shdw17" dist="17961" dir="2700000">
                <a:srgbClr val="957423"/>
              </a:prstShdw>
            </a:effectLst>
          </p:spPr>
          <p:txBody>
            <a:bodyPr wrap="none">
              <a:spAutoFit/>
            </a:bodyPr>
            <a:lstStyle/>
            <a:p>
              <a:r>
                <a:rPr lang="en-US" sz="1200" b="1">
                  <a:solidFill>
                    <a:schemeClr val="tx1"/>
                  </a:solidFill>
                </a:rPr>
                <a:t>Inside Plant</a:t>
              </a:r>
            </a:p>
          </p:txBody>
        </p:sp>
      </p:grpSp>
      <p:grpSp>
        <p:nvGrpSpPr>
          <p:cNvPr id="6" name="Group 21"/>
          <p:cNvGrpSpPr>
            <a:grpSpLocks/>
          </p:cNvGrpSpPr>
          <p:nvPr/>
        </p:nvGrpSpPr>
        <p:grpSpPr bwMode="auto">
          <a:xfrm>
            <a:off x="1514475" y="3916363"/>
            <a:ext cx="1981200" cy="1268412"/>
            <a:chOff x="165" y="2489"/>
            <a:chExt cx="1248" cy="799"/>
          </a:xfrm>
        </p:grpSpPr>
        <p:grpSp>
          <p:nvGrpSpPr>
            <p:cNvPr id="7" name="Group 22"/>
            <p:cNvGrpSpPr>
              <a:grpSpLocks/>
            </p:cNvGrpSpPr>
            <p:nvPr/>
          </p:nvGrpSpPr>
          <p:grpSpPr bwMode="auto">
            <a:xfrm>
              <a:off x="165" y="2535"/>
              <a:ext cx="1248" cy="753"/>
              <a:chOff x="1553" y="1206"/>
              <a:chExt cx="848" cy="455"/>
            </a:xfrm>
          </p:grpSpPr>
          <p:sp>
            <p:nvSpPr>
              <p:cNvPr id="7198" name="Oval 23"/>
              <p:cNvSpPr>
                <a:spLocks noChangeArrowheads="1"/>
              </p:cNvSpPr>
              <p:nvPr/>
            </p:nvSpPr>
            <p:spPr bwMode="auto">
              <a:xfrm>
                <a:off x="1553" y="1206"/>
                <a:ext cx="848" cy="455"/>
              </a:xfrm>
              <a:prstGeom prst="ellipse">
                <a:avLst/>
              </a:prstGeom>
              <a:solidFill>
                <a:srgbClr val="F8C23A"/>
              </a:solidFill>
              <a:ln w="12700">
                <a:noFill/>
                <a:round/>
                <a:headEnd/>
                <a:tailEnd/>
              </a:ln>
            </p:spPr>
            <p:txBody>
              <a:bodyPr lIns="0" tIns="48331" rIns="0" bIns="48331" anchor="ctr"/>
              <a:lstStyle/>
              <a:p>
                <a:pPr algn="ctr" defTabSz="966788">
                  <a:spcBef>
                    <a:spcPct val="0"/>
                  </a:spcBef>
                </a:pPr>
                <a:endParaRPr lang="en-US" sz="1100" b="1" i="1">
                  <a:solidFill>
                    <a:schemeClr val="tx1"/>
                  </a:solidFill>
                  <a:latin typeface="Arial" pitchFamily="34" charset="0"/>
                </a:endParaRPr>
              </a:p>
            </p:txBody>
          </p:sp>
          <p:sp>
            <p:nvSpPr>
              <p:cNvPr id="7199" name="Oval 24"/>
              <p:cNvSpPr>
                <a:spLocks noChangeArrowheads="1"/>
              </p:cNvSpPr>
              <p:nvPr/>
            </p:nvSpPr>
            <p:spPr bwMode="auto">
              <a:xfrm>
                <a:off x="1620" y="1255"/>
                <a:ext cx="718" cy="361"/>
              </a:xfrm>
              <a:prstGeom prst="ellipse">
                <a:avLst/>
              </a:prstGeom>
              <a:solidFill>
                <a:srgbClr val="FF9900"/>
              </a:solidFill>
              <a:ln w="12700">
                <a:solidFill>
                  <a:schemeClr val="tx1"/>
                </a:solidFill>
                <a:round/>
                <a:headEnd/>
                <a:tailEnd/>
              </a:ln>
            </p:spPr>
            <p:txBody>
              <a:bodyPr lIns="0" tIns="46988" rIns="0" bIns="46988" anchor="ctr"/>
              <a:lstStyle/>
              <a:p>
                <a:pPr algn="ctr" defTabSz="873125">
                  <a:lnSpc>
                    <a:spcPct val="70000"/>
                  </a:lnSpc>
                  <a:spcBef>
                    <a:spcPct val="0"/>
                  </a:spcBef>
                </a:pPr>
                <a:endParaRPr lang="en-US" sz="1100" b="1" i="1">
                  <a:solidFill>
                    <a:schemeClr val="tx1"/>
                  </a:solidFill>
                  <a:latin typeface="Arial" pitchFamily="34" charset="0"/>
                </a:endParaRPr>
              </a:p>
            </p:txBody>
          </p:sp>
        </p:grpSp>
        <p:pic>
          <p:nvPicPr>
            <p:cNvPr id="7196" name="Picture 25" descr="2006_02 PPT DR"/>
            <p:cNvPicPr>
              <a:picLocks noChangeAspect="1" noChangeArrowheads="1"/>
            </p:cNvPicPr>
            <p:nvPr/>
          </p:nvPicPr>
          <p:blipFill>
            <a:blip r:embed="rId6" cstate="print"/>
            <a:srcRect t="19186" b="57774"/>
            <a:stretch>
              <a:fillRect/>
            </a:stretch>
          </p:blipFill>
          <p:spPr bwMode="auto">
            <a:xfrm>
              <a:off x="491" y="2489"/>
              <a:ext cx="596" cy="449"/>
            </a:xfrm>
            <a:prstGeom prst="rect">
              <a:avLst/>
            </a:prstGeom>
            <a:solidFill>
              <a:srgbClr val="F8C23A"/>
            </a:solidFill>
            <a:ln w="25400">
              <a:solidFill>
                <a:srgbClr val="808080"/>
              </a:solidFill>
              <a:miter lim="800000"/>
              <a:headEnd/>
              <a:tailEnd/>
            </a:ln>
          </p:spPr>
        </p:pic>
        <p:sp>
          <p:nvSpPr>
            <p:cNvPr id="7197" name="Text Box 26"/>
            <p:cNvSpPr txBox="1">
              <a:spLocks noChangeArrowheads="1"/>
            </p:cNvSpPr>
            <p:nvPr/>
          </p:nvSpPr>
          <p:spPr bwMode="auto">
            <a:xfrm>
              <a:off x="398" y="2922"/>
              <a:ext cx="782" cy="154"/>
            </a:xfrm>
            <a:prstGeom prst="rect">
              <a:avLst/>
            </a:prstGeom>
            <a:noFill/>
            <a:ln w="12700" algn="ctr">
              <a:noFill/>
              <a:miter lim="800000"/>
              <a:headEnd/>
              <a:tailEnd/>
            </a:ln>
            <a:effectLst>
              <a:prstShdw prst="shdw17" dist="17961" dir="2700000">
                <a:srgbClr val="957423"/>
              </a:prstShdw>
            </a:effectLst>
          </p:spPr>
          <p:txBody>
            <a:bodyPr lIns="9144" rIns="9144"/>
            <a:lstStyle/>
            <a:p>
              <a:pPr algn="ctr"/>
              <a:r>
                <a:rPr lang="en-US" sz="1200" b="1" dirty="0">
                  <a:solidFill>
                    <a:schemeClr val="tx1"/>
                  </a:solidFill>
                </a:rPr>
                <a:t>Outside</a:t>
              </a:r>
              <a:br>
                <a:rPr lang="en-US" sz="1200" b="1" dirty="0">
                  <a:solidFill>
                    <a:schemeClr val="tx1"/>
                  </a:solidFill>
                </a:rPr>
              </a:br>
              <a:r>
                <a:rPr lang="en-US" sz="1200" b="1" dirty="0">
                  <a:solidFill>
                    <a:schemeClr val="tx1"/>
                  </a:solidFill>
                </a:rPr>
                <a:t>Plant</a:t>
              </a:r>
            </a:p>
          </p:txBody>
        </p:sp>
      </p:grpSp>
      <p:grpSp>
        <p:nvGrpSpPr>
          <p:cNvPr id="8" name="Group 27"/>
          <p:cNvGrpSpPr>
            <a:grpSpLocks/>
          </p:cNvGrpSpPr>
          <p:nvPr/>
        </p:nvGrpSpPr>
        <p:grpSpPr bwMode="auto">
          <a:xfrm>
            <a:off x="1514475" y="2243138"/>
            <a:ext cx="1981200" cy="1246187"/>
            <a:chOff x="165" y="1470"/>
            <a:chExt cx="1248" cy="785"/>
          </a:xfrm>
        </p:grpSpPr>
        <p:grpSp>
          <p:nvGrpSpPr>
            <p:cNvPr id="9" name="Group 28"/>
            <p:cNvGrpSpPr>
              <a:grpSpLocks/>
            </p:cNvGrpSpPr>
            <p:nvPr/>
          </p:nvGrpSpPr>
          <p:grpSpPr bwMode="auto">
            <a:xfrm>
              <a:off x="165" y="1502"/>
              <a:ext cx="1248" cy="753"/>
              <a:chOff x="1553" y="1206"/>
              <a:chExt cx="848" cy="455"/>
            </a:xfrm>
          </p:grpSpPr>
          <p:sp>
            <p:nvSpPr>
              <p:cNvPr id="7193" name="Oval 29"/>
              <p:cNvSpPr>
                <a:spLocks noChangeArrowheads="1"/>
              </p:cNvSpPr>
              <p:nvPr/>
            </p:nvSpPr>
            <p:spPr bwMode="auto">
              <a:xfrm>
                <a:off x="1553" y="1206"/>
                <a:ext cx="848" cy="455"/>
              </a:xfrm>
              <a:prstGeom prst="ellipse">
                <a:avLst/>
              </a:prstGeom>
              <a:solidFill>
                <a:srgbClr val="F8C23A"/>
              </a:solidFill>
              <a:ln w="12700">
                <a:noFill/>
                <a:round/>
                <a:headEnd/>
                <a:tailEnd/>
              </a:ln>
            </p:spPr>
            <p:txBody>
              <a:bodyPr lIns="0" tIns="48331" rIns="0" bIns="48331" anchor="ctr"/>
              <a:lstStyle/>
              <a:p>
                <a:pPr algn="ctr" defTabSz="966788">
                  <a:spcBef>
                    <a:spcPct val="0"/>
                  </a:spcBef>
                </a:pPr>
                <a:endParaRPr lang="en-US" sz="1100" b="1" i="1">
                  <a:solidFill>
                    <a:schemeClr val="tx1"/>
                  </a:solidFill>
                  <a:latin typeface="Arial" pitchFamily="34" charset="0"/>
                </a:endParaRPr>
              </a:p>
            </p:txBody>
          </p:sp>
          <p:sp>
            <p:nvSpPr>
              <p:cNvPr id="7194" name="Oval 30"/>
              <p:cNvSpPr>
                <a:spLocks noChangeArrowheads="1"/>
              </p:cNvSpPr>
              <p:nvPr/>
            </p:nvSpPr>
            <p:spPr bwMode="auto">
              <a:xfrm>
                <a:off x="1620" y="1255"/>
                <a:ext cx="718" cy="361"/>
              </a:xfrm>
              <a:prstGeom prst="ellipse">
                <a:avLst/>
              </a:prstGeom>
              <a:solidFill>
                <a:srgbClr val="FF9900"/>
              </a:solidFill>
              <a:ln w="12700">
                <a:solidFill>
                  <a:schemeClr val="tx1"/>
                </a:solidFill>
                <a:round/>
                <a:headEnd/>
                <a:tailEnd/>
              </a:ln>
            </p:spPr>
            <p:txBody>
              <a:bodyPr lIns="0" tIns="46988" rIns="0" bIns="46988" anchor="ctr"/>
              <a:lstStyle/>
              <a:p>
                <a:pPr algn="ctr" defTabSz="873125">
                  <a:lnSpc>
                    <a:spcPct val="70000"/>
                  </a:lnSpc>
                  <a:spcBef>
                    <a:spcPct val="0"/>
                  </a:spcBef>
                </a:pPr>
                <a:endParaRPr lang="en-US" sz="1100" b="1" i="1">
                  <a:solidFill>
                    <a:schemeClr val="tx1"/>
                  </a:solidFill>
                  <a:latin typeface="Arial" pitchFamily="34" charset="0"/>
                </a:endParaRPr>
              </a:p>
            </p:txBody>
          </p:sp>
        </p:grpSp>
        <p:pic>
          <p:nvPicPr>
            <p:cNvPr id="7191" name="Picture 31" descr="iStock_000002194388XSmall"/>
            <p:cNvPicPr>
              <a:picLocks noChangeAspect="1" noChangeArrowheads="1"/>
            </p:cNvPicPr>
            <p:nvPr/>
          </p:nvPicPr>
          <p:blipFill>
            <a:blip r:embed="rId7" cstate="print"/>
            <a:srcRect/>
            <a:stretch>
              <a:fillRect/>
            </a:stretch>
          </p:blipFill>
          <p:spPr bwMode="auto">
            <a:xfrm>
              <a:off x="609" y="1470"/>
              <a:ext cx="360" cy="540"/>
            </a:xfrm>
            <a:prstGeom prst="rect">
              <a:avLst/>
            </a:prstGeom>
            <a:solidFill>
              <a:srgbClr val="F8C23A"/>
            </a:solidFill>
            <a:ln w="25400">
              <a:solidFill>
                <a:srgbClr val="808080"/>
              </a:solidFill>
              <a:miter lim="800000"/>
              <a:headEnd/>
              <a:tailEnd/>
            </a:ln>
          </p:spPr>
        </p:pic>
        <p:sp>
          <p:nvSpPr>
            <p:cNvPr id="7192" name="Text Box 32"/>
            <p:cNvSpPr txBox="1">
              <a:spLocks noChangeArrowheads="1"/>
            </p:cNvSpPr>
            <p:nvPr/>
          </p:nvSpPr>
          <p:spPr bwMode="auto">
            <a:xfrm>
              <a:off x="505" y="1995"/>
              <a:ext cx="567" cy="173"/>
            </a:xfrm>
            <a:prstGeom prst="rect">
              <a:avLst/>
            </a:prstGeom>
            <a:noFill/>
            <a:ln w="12700" algn="ctr">
              <a:noFill/>
              <a:miter lim="800000"/>
              <a:headEnd/>
              <a:tailEnd/>
            </a:ln>
            <a:effectLst>
              <a:prstShdw prst="shdw17" dist="17961" dir="2700000">
                <a:srgbClr val="957423"/>
              </a:prstShdw>
            </a:effectLst>
          </p:spPr>
          <p:txBody>
            <a:bodyPr wrap="none">
              <a:spAutoFit/>
            </a:bodyPr>
            <a:lstStyle/>
            <a:p>
              <a:r>
                <a:rPr lang="en-US" sz="1200" b="1">
                  <a:solidFill>
                    <a:schemeClr val="tx1"/>
                  </a:solidFill>
                </a:rPr>
                <a:t>Wireline</a:t>
              </a:r>
            </a:p>
          </p:txBody>
        </p:sp>
      </p:grpSp>
      <p:grpSp>
        <p:nvGrpSpPr>
          <p:cNvPr id="10" name="Group 33"/>
          <p:cNvGrpSpPr>
            <a:grpSpLocks/>
          </p:cNvGrpSpPr>
          <p:nvPr/>
        </p:nvGrpSpPr>
        <p:grpSpPr bwMode="auto">
          <a:xfrm>
            <a:off x="3649662" y="4868863"/>
            <a:ext cx="1981200" cy="1195387"/>
            <a:chOff x="1553" y="1206"/>
            <a:chExt cx="848" cy="455"/>
          </a:xfrm>
        </p:grpSpPr>
        <p:sp>
          <p:nvSpPr>
            <p:cNvPr id="7188" name="Oval 34"/>
            <p:cNvSpPr>
              <a:spLocks noChangeArrowheads="1"/>
            </p:cNvSpPr>
            <p:nvPr/>
          </p:nvSpPr>
          <p:spPr bwMode="auto">
            <a:xfrm>
              <a:off x="1553" y="1206"/>
              <a:ext cx="848" cy="455"/>
            </a:xfrm>
            <a:prstGeom prst="ellipse">
              <a:avLst/>
            </a:prstGeom>
            <a:solidFill>
              <a:srgbClr val="F8C23A"/>
            </a:solidFill>
            <a:ln w="12700">
              <a:noFill/>
              <a:round/>
              <a:headEnd/>
              <a:tailEnd/>
            </a:ln>
          </p:spPr>
          <p:txBody>
            <a:bodyPr lIns="0" tIns="48331" rIns="0" bIns="48331" anchor="ctr"/>
            <a:lstStyle/>
            <a:p>
              <a:pPr algn="ctr" defTabSz="966788">
                <a:spcBef>
                  <a:spcPct val="0"/>
                </a:spcBef>
              </a:pPr>
              <a:endParaRPr lang="en-US" sz="1100" b="1" i="1">
                <a:solidFill>
                  <a:schemeClr val="tx1"/>
                </a:solidFill>
                <a:latin typeface="Arial" pitchFamily="34" charset="0"/>
              </a:endParaRPr>
            </a:p>
          </p:txBody>
        </p:sp>
        <p:sp>
          <p:nvSpPr>
            <p:cNvPr id="7189" name="Oval 35"/>
            <p:cNvSpPr>
              <a:spLocks noChangeArrowheads="1"/>
            </p:cNvSpPr>
            <p:nvPr/>
          </p:nvSpPr>
          <p:spPr bwMode="auto">
            <a:xfrm>
              <a:off x="1620" y="1255"/>
              <a:ext cx="718" cy="361"/>
            </a:xfrm>
            <a:prstGeom prst="ellipse">
              <a:avLst/>
            </a:prstGeom>
            <a:solidFill>
              <a:srgbClr val="FF9900"/>
            </a:solidFill>
            <a:ln w="12700">
              <a:solidFill>
                <a:schemeClr val="tx1"/>
              </a:solidFill>
              <a:round/>
              <a:headEnd/>
              <a:tailEnd/>
            </a:ln>
          </p:spPr>
          <p:txBody>
            <a:bodyPr lIns="0" tIns="46988" rIns="0" bIns="46988" anchor="ctr"/>
            <a:lstStyle/>
            <a:p>
              <a:pPr algn="ctr" defTabSz="873125">
                <a:lnSpc>
                  <a:spcPct val="70000"/>
                </a:lnSpc>
                <a:spcBef>
                  <a:spcPct val="0"/>
                </a:spcBef>
              </a:pPr>
              <a:endParaRPr lang="en-US" sz="1100" b="1" i="1">
                <a:solidFill>
                  <a:schemeClr val="tx1"/>
                </a:solidFill>
                <a:latin typeface="Arial" pitchFamily="34" charset="0"/>
              </a:endParaRPr>
            </a:p>
          </p:txBody>
        </p:sp>
      </p:grpSp>
      <p:pic>
        <p:nvPicPr>
          <p:cNvPr id="7181" name="Picture 36" descr="iStock_000007153452XSmall"/>
          <p:cNvPicPr>
            <a:picLocks noChangeAspect="1" noChangeArrowheads="1"/>
          </p:cNvPicPr>
          <p:nvPr/>
        </p:nvPicPr>
        <p:blipFill>
          <a:blip r:embed="rId8" cstate="print"/>
          <a:srcRect t="18680" b="21509"/>
          <a:stretch>
            <a:fillRect/>
          </a:stretch>
        </p:blipFill>
        <p:spPr bwMode="auto">
          <a:xfrm>
            <a:off x="4216400" y="4932363"/>
            <a:ext cx="876300" cy="785812"/>
          </a:xfrm>
          <a:prstGeom prst="rect">
            <a:avLst/>
          </a:prstGeom>
          <a:noFill/>
          <a:ln w="25400">
            <a:solidFill>
              <a:srgbClr val="808080"/>
            </a:solidFill>
            <a:miter lim="800000"/>
            <a:headEnd/>
            <a:tailEnd/>
          </a:ln>
        </p:spPr>
      </p:pic>
      <p:grpSp>
        <p:nvGrpSpPr>
          <p:cNvPr id="11" name="Group 43"/>
          <p:cNvGrpSpPr>
            <a:grpSpLocks/>
          </p:cNvGrpSpPr>
          <p:nvPr/>
        </p:nvGrpSpPr>
        <p:grpSpPr bwMode="auto">
          <a:xfrm>
            <a:off x="3611562" y="1658938"/>
            <a:ext cx="1981200" cy="1195387"/>
            <a:chOff x="1486" y="1179"/>
            <a:chExt cx="1248" cy="753"/>
          </a:xfrm>
        </p:grpSpPr>
        <p:sp>
          <p:nvSpPr>
            <p:cNvPr id="7186" name="Oval 38"/>
            <p:cNvSpPr>
              <a:spLocks noChangeArrowheads="1"/>
            </p:cNvSpPr>
            <p:nvPr/>
          </p:nvSpPr>
          <p:spPr bwMode="auto">
            <a:xfrm>
              <a:off x="1486" y="1179"/>
              <a:ext cx="1248" cy="753"/>
            </a:xfrm>
            <a:prstGeom prst="ellipse">
              <a:avLst/>
            </a:prstGeom>
            <a:solidFill>
              <a:srgbClr val="F8C23A"/>
            </a:solidFill>
            <a:ln w="12700">
              <a:noFill/>
              <a:round/>
              <a:headEnd/>
              <a:tailEnd/>
            </a:ln>
          </p:spPr>
          <p:txBody>
            <a:bodyPr lIns="0" tIns="48331" rIns="0" bIns="48331" anchor="ctr"/>
            <a:lstStyle/>
            <a:p>
              <a:pPr algn="ctr" defTabSz="966788">
                <a:spcBef>
                  <a:spcPct val="0"/>
                </a:spcBef>
              </a:pPr>
              <a:endParaRPr lang="en-US" sz="1100" b="1" i="1">
                <a:solidFill>
                  <a:schemeClr val="tx1"/>
                </a:solidFill>
                <a:latin typeface="Arial" pitchFamily="34" charset="0"/>
              </a:endParaRPr>
            </a:p>
          </p:txBody>
        </p:sp>
        <p:sp>
          <p:nvSpPr>
            <p:cNvPr id="7187" name="Oval 39"/>
            <p:cNvSpPr>
              <a:spLocks noChangeArrowheads="1"/>
            </p:cNvSpPr>
            <p:nvPr/>
          </p:nvSpPr>
          <p:spPr bwMode="auto">
            <a:xfrm>
              <a:off x="1585" y="1260"/>
              <a:ext cx="1056" cy="598"/>
            </a:xfrm>
            <a:prstGeom prst="ellipse">
              <a:avLst/>
            </a:prstGeom>
            <a:solidFill>
              <a:srgbClr val="FF9900"/>
            </a:solidFill>
            <a:ln w="12700">
              <a:solidFill>
                <a:schemeClr val="tx1"/>
              </a:solidFill>
              <a:round/>
              <a:headEnd/>
              <a:tailEnd/>
            </a:ln>
          </p:spPr>
          <p:txBody>
            <a:bodyPr lIns="0" tIns="46988" rIns="0" bIns="46988" anchor="ctr"/>
            <a:lstStyle/>
            <a:p>
              <a:pPr algn="ctr" defTabSz="873125">
                <a:lnSpc>
                  <a:spcPct val="70000"/>
                </a:lnSpc>
                <a:spcBef>
                  <a:spcPct val="0"/>
                </a:spcBef>
              </a:pPr>
              <a:endParaRPr lang="en-US" sz="1100" b="1" i="1">
                <a:solidFill>
                  <a:schemeClr val="tx1"/>
                </a:solidFill>
                <a:latin typeface="Arial" pitchFamily="34" charset="0"/>
              </a:endParaRPr>
            </a:p>
          </p:txBody>
        </p:sp>
      </p:grpSp>
      <p:pic>
        <p:nvPicPr>
          <p:cNvPr id="7183" name="Picture 40" descr="2006_0212_126_itsg_125kw copy"/>
          <p:cNvPicPr>
            <a:picLocks noChangeAspect="1" noChangeArrowheads="1"/>
          </p:cNvPicPr>
          <p:nvPr/>
        </p:nvPicPr>
        <p:blipFill>
          <a:blip r:embed="rId9" cstate="print"/>
          <a:srcRect/>
          <a:stretch>
            <a:fillRect/>
          </a:stretch>
        </p:blipFill>
        <p:spPr bwMode="auto">
          <a:xfrm>
            <a:off x="3995737" y="1700213"/>
            <a:ext cx="1187450" cy="606425"/>
          </a:xfrm>
          <a:prstGeom prst="rect">
            <a:avLst/>
          </a:prstGeom>
          <a:noFill/>
          <a:ln w="25400">
            <a:solidFill>
              <a:srgbClr val="808080"/>
            </a:solidFill>
            <a:miter lim="800000"/>
            <a:headEnd/>
            <a:tailEnd/>
          </a:ln>
        </p:spPr>
      </p:pic>
      <p:sp>
        <p:nvSpPr>
          <p:cNvPr id="152617" name="Text Box 41"/>
          <p:cNvSpPr txBox="1">
            <a:spLocks noChangeArrowheads="1"/>
          </p:cNvSpPr>
          <p:nvPr/>
        </p:nvSpPr>
        <p:spPr bwMode="auto">
          <a:xfrm>
            <a:off x="4167187" y="2300288"/>
            <a:ext cx="915988" cy="457200"/>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lgn="ctr">
              <a:defRPr/>
            </a:pPr>
            <a:r>
              <a:rPr lang="en-US" sz="1200" b="1" dirty="0">
                <a:solidFill>
                  <a:schemeClr val="tx1"/>
                </a:solidFill>
                <a:cs typeface="Arial" charset="0"/>
              </a:rPr>
              <a:t>Support </a:t>
            </a:r>
            <a:br>
              <a:rPr lang="en-US" sz="1200" b="1" dirty="0">
                <a:solidFill>
                  <a:schemeClr val="tx1"/>
                </a:solidFill>
                <a:cs typeface="Arial" charset="0"/>
              </a:rPr>
            </a:br>
            <a:r>
              <a:rPr lang="en-US" sz="1200" b="1" dirty="0">
                <a:solidFill>
                  <a:schemeClr val="tx1"/>
                </a:solidFill>
                <a:cs typeface="Arial" charset="0"/>
              </a:rPr>
              <a:t>Services</a:t>
            </a:r>
          </a:p>
        </p:txBody>
      </p:sp>
      <p:sp>
        <p:nvSpPr>
          <p:cNvPr id="152618" name="Text Box 42"/>
          <p:cNvSpPr txBox="1">
            <a:spLocks noChangeArrowheads="1"/>
          </p:cNvSpPr>
          <p:nvPr/>
        </p:nvSpPr>
        <p:spPr bwMode="auto">
          <a:xfrm>
            <a:off x="4230687" y="5708650"/>
            <a:ext cx="849313" cy="274638"/>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200" b="1" dirty="0">
                <a:solidFill>
                  <a:schemeClr val="tx1"/>
                </a:solidFill>
                <a:cs typeface="Arial" charset="0"/>
              </a:rPr>
              <a:t>U-verse</a:t>
            </a:r>
          </a:p>
        </p:txBody>
      </p:sp>
      <p:sp>
        <p:nvSpPr>
          <p:cNvPr id="42" name="Slide Number Placeholder 41"/>
          <p:cNvSpPr>
            <a:spLocks noGrp="1"/>
          </p:cNvSpPr>
          <p:nvPr>
            <p:ph type="sldNum" sz="quarter" idx="11"/>
          </p:nvPr>
        </p:nvSpPr>
        <p:spPr/>
        <p:txBody>
          <a:bodyPr/>
          <a:lstStyle/>
          <a:p>
            <a:fld id="{3C81C6FC-A2E7-4723-A550-5D0C601AE68E}"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4294967295"/>
          </p:nvPr>
        </p:nvSpPr>
        <p:spPr>
          <a:xfrm>
            <a:off x="457200" y="1295400"/>
            <a:ext cx="8037513" cy="4729162"/>
          </a:xfrm>
        </p:spPr>
        <p:txBody>
          <a:bodyPr/>
          <a:lstStyle/>
          <a:p>
            <a:pPr lvl="1">
              <a:spcBef>
                <a:spcPct val="10000"/>
              </a:spcBef>
              <a:spcAft>
                <a:spcPct val="10000"/>
              </a:spcAft>
            </a:pPr>
            <a:r>
              <a:rPr lang="en-US" sz="1800" dirty="0" smtClean="0"/>
              <a:t>The primary 5 functions of the </a:t>
            </a:r>
            <a:r>
              <a:rPr lang="en-US" sz="1800" dirty="0" smtClean="0"/>
              <a:t>EO</a:t>
            </a:r>
            <a:r>
              <a:rPr lang="en-US" sz="1800" dirty="0" smtClean="0"/>
              <a:t>C </a:t>
            </a:r>
            <a:r>
              <a:rPr lang="en-US" sz="1800" dirty="0" smtClean="0"/>
              <a:t>are:</a:t>
            </a:r>
          </a:p>
          <a:p>
            <a:pPr lvl="4"/>
            <a:r>
              <a:rPr lang="en-US" sz="1400" b="1" i="1" dirty="0" smtClean="0"/>
              <a:t>Anticipate</a:t>
            </a:r>
          </a:p>
          <a:p>
            <a:pPr lvl="4"/>
            <a:r>
              <a:rPr lang="en-US" sz="1400" b="1" i="1" dirty="0" smtClean="0"/>
              <a:t>Assess Damage</a:t>
            </a:r>
          </a:p>
          <a:p>
            <a:pPr lvl="4"/>
            <a:r>
              <a:rPr lang="en-US" sz="1400" b="1" i="1" dirty="0" smtClean="0"/>
              <a:t>Prioritize Response</a:t>
            </a:r>
          </a:p>
          <a:p>
            <a:pPr lvl="4"/>
            <a:r>
              <a:rPr lang="en-US" sz="1400" b="1" i="1" dirty="0" smtClean="0"/>
              <a:t>Provide Resources</a:t>
            </a:r>
          </a:p>
          <a:p>
            <a:pPr lvl="4"/>
            <a:r>
              <a:rPr lang="en-US" sz="1400" b="1" i="1" dirty="0" smtClean="0"/>
              <a:t>Communicate</a:t>
            </a:r>
          </a:p>
          <a:p>
            <a:pPr lvl="1">
              <a:spcBef>
                <a:spcPct val="10000"/>
              </a:spcBef>
              <a:spcAft>
                <a:spcPct val="10000"/>
              </a:spcAft>
            </a:pPr>
            <a:r>
              <a:rPr lang="en-US" sz="1800" dirty="0" smtClean="0"/>
              <a:t>Anticipate issues that may arise from an event.</a:t>
            </a:r>
          </a:p>
          <a:p>
            <a:pPr lvl="1">
              <a:spcBef>
                <a:spcPct val="10000"/>
              </a:spcBef>
              <a:spcAft>
                <a:spcPct val="10000"/>
              </a:spcAft>
            </a:pPr>
            <a:r>
              <a:rPr lang="en-US" sz="1800" dirty="0" smtClean="0"/>
              <a:t>Assess initial findings regarding an event and develop restoration plan.</a:t>
            </a:r>
          </a:p>
          <a:p>
            <a:pPr lvl="1">
              <a:spcBef>
                <a:spcPct val="10000"/>
              </a:spcBef>
              <a:spcAft>
                <a:spcPct val="10000"/>
              </a:spcAft>
            </a:pPr>
            <a:r>
              <a:rPr lang="en-US" sz="1800" dirty="0" smtClean="0"/>
              <a:t>Provides tactical command and control of the local restoration efforts, including prioritization of all AT&amp;T network elements.</a:t>
            </a:r>
          </a:p>
          <a:p>
            <a:pPr lvl="1">
              <a:spcBef>
                <a:spcPct val="10000"/>
              </a:spcBef>
              <a:spcAft>
                <a:spcPct val="10000"/>
              </a:spcAft>
            </a:pPr>
            <a:r>
              <a:rPr lang="en-US" sz="1800" dirty="0" smtClean="0"/>
              <a:t>Obtain additional resources to facilitate service restoration.</a:t>
            </a:r>
          </a:p>
          <a:p>
            <a:pPr lvl="1">
              <a:spcBef>
                <a:spcPct val="10000"/>
              </a:spcBef>
              <a:spcAft>
                <a:spcPct val="10000"/>
              </a:spcAft>
            </a:pPr>
            <a:r>
              <a:rPr lang="en-US" sz="1800" dirty="0" smtClean="0"/>
              <a:t>Disseminate &amp; communicate damage/status reports to leadership upon request, based on the AT&amp;T Golden Report Template.</a:t>
            </a:r>
          </a:p>
          <a:p>
            <a:pPr lvl="1">
              <a:spcBef>
                <a:spcPct val="10000"/>
              </a:spcBef>
              <a:spcAft>
                <a:spcPct val="10000"/>
              </a:spcAft>
              <a:buNone/>
            </a:pPr>
            <a:endParaRPr lang="en-US" sz="1800" dirty="0" smtClean="0"/>
          </a:p>
        </p:txBody>
      </p:sp>
      <p:sp>
        <p:nvSpPr>
          <p:cNvPr id="10243" name="Rectangle 3"/>
          <p:cNvSpPr>
            <a:spLocks noChangeArrowheads="1"/>
          </p:cNvSpPr>
          <p:nvPr/>
        </p:nvSpPr>
        <p:spPr bwMode="auto">
          <a:xfrm>
            <a:off x="228600" y="533400"/>
            <a:ext cx="8037513" cy="506412"/>
          </a:xfrm>
          <a:prstGeom prst="rect">
            <a:avLst/>
          </a:prstGeom>
          <a:noFill/>
          <a:ln w="12700">
            <a:noFill/>
            <a:miter lim="800000"/>
            <a:headEnd/>
            <a:tailEnd/>
          </a:ln>
        </p:spPr>
        <p:txBody>
          <a:bodyPr lIns="0" tIns="0" rIns="0" bIns="0"/>
          <a:lstStyle/>
          <a:p>
            <a:pPr defTabSz="947738">
              <a:lnSpc>
                <a:spcPct val="105000"/>
              </a:lnSpc>
              <a:spcBef>
                <a:spcPct val="0"/>
              </a:spcBef>
            </a:pPr>
            <a:r>
              <a:rPr lang="en-US" sz="2400" b="1" dirty="0" smtClean="0">
                <a:solidFill>
                  <a:schemeClr val="accent1"/>
                </a:solidFill>
              </a:rPr>
              <a:t>EO</a:t>
            </a:r>
            <a:r>
              <a:rPr lang="en-US" sz="2400" b="1" dirty="0" smtClean="0">
                <a:solidFill>
                  <a:schemeClr val="accent1"/>
                </a:solidFill>
              </a:rPr>
              <a:t>C </a:t>
            </a:r>
            <a:r>
              <a:rPr lang="en-US" sz="2400" b="1" dirty="0">
                <a:solidFill>
                  <a:schemeClr val="accent1"/>
                </a:solidFill>
              </a:rPr>
              <a:t>Roles &amp; Responsibilities</a:t>
            </a:r>
          </a:p>
        </p:txBody>
      </p:sp>
      <p:sp>
        <p:nvSpPr>
          <p:cNvPr id="4" name="Slide Number Placeholder 3"/>
          <p:cNvSpPr>
            <a:spLocks noGrp="1"/>
          </p:cNvSpPr>
          <p:nvPr>
            <p:ph type="sldNum" sz="quarter" idx="11"/>
          </p:nvPr>
        </p:nvSpPr>
        <p:spPr/>
        <p:txBody>
          <a:bodyPr/>
          <a:lstStyle/>
          <a:p>
            <a:fld id="{3C81C6FC-A2E7-4723-A550-5D0C601AE68E}"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The NDR Team is composed of AT&amp;T managers, engineers, and technicians who have received special training in the physical recovery of the AT&amp;T Network. Team members (AT&amp;T employees from across the United States) volunteer for this assignment. Members participate in several recovery exercises each year to sharpen and practice their skills using the disaster recovery equipment and processes.</a:t>
            </a:r>
            <a:r>
              <a:rPr lang="en-US" sz="2400" dirty="0" smtClean="0"/>
              <a:t/>
            </a:r>
            <a:br>
              <a:rPr lang="en-US" sz="2400" dirty="0" smtClean="0"/>
            </a:br>
            <a:endParaRPr lang="en-US" sz="2400" dirty="0"/>
          </a:p>
        </p:txBody>
      </p:sp>
      <p:sp>
        <p:nvSpPr>
          <p:cNvPr id="4" name="Slide Number Placeholder 3"/>
          <p:cNvSpPr>
            <a:spLocks noGrp="1"/>
          </p:cNvSpPr>
          <p:nvPr>
            <p:ph type="sldNum" sz="quarter" idx="11"/>
          </p:nvPr>
        </p:nvSpPr>
        <p:spPr/>
        <p:txBody>
          <a:bodyPr/>
          <a:lstStyle/>
          <a:p>
            <a:fld id="{3C81C6FC-A2E7-4723-A550-5D0C601AE68E}" type="slidenum">
              <a:rPr lang="en-US" smtClean="0"/>
              <a:pPr/>
              <a:t>8</a:t>
            </a:fld>
            <a:endParaRPr lang="en-US"/>
          </a:p>
        </p:txBody>
      </p:sp>
      <p:pic>
        <p:nvPicPr>
          <p:cNvPr id="273410" name="Picture 2" descr="C:\Documents and Settings\cs9296\My Documents\Pictures 2\SF Lifelines Council Presentation\2006_0209_140_tm_group.jpg"/>
          <p:cNvPicPr>
            <a:picLocks noGrp="1" noChangeAspect="1" noChangeArrowheads="1"/>
          </p:cNvPicPr>
          <p:nvPr>
            <p:ph idx="1"/>
          </p:nvPr>
        </p:nvPicPr>
        <p:blipFill>
          <a:blip r:embed="rId2" cstate="print"/>
          <a:srcRect/>
          <a:stretch>
            <a:fillRect/>
          </a:stretch>
        </p:blipFill>
        <p:spPr bwMode="auto">
          <a:xfrm>
            <a:off x="1143000" y="2667000"/>
            <a:ext cx="7010400" cy="357772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The NDR team was activated on Friday, May 21, to deploy an Emergency Communications Vehicle (ECV) with microcell capability to Hopedale, LA to support local, state and federal responders involved in the cleanup efforts. </a:t>
            </a:r>
            <a:endParaRPr lang="en-US" sz="1800" dirty="0"/>
          </a:p>
        </p:txBody>
      </p:sp>
      <p:sp>
        <p:nvSpPr>
          <p:cNvPr id="4" name="Slide Number Placeholder 3"/>
          <p:cNvSpPr>
            <a:spLocks noGrp="1"/>
          </p:cNvSpPr>
          <p:nvPr>
            <p:ph type="sldNum" sz="quarter" idx="11"/>
          </p:nvPr>
        </p:nvSpPr>
        <p:spPr/>
        <p:txBody>
          <a:bodyPr/>
          <a:lstStyle/>
          <a:p>
            <a:fld id="{3C81C6FC-A2E7-4723-A550-5D0C601AE68E}" type="slidenum">
              <a:rPr lang="en-US" smtClean="0"/>
              <a:pPr/>
              <a:t>9</a:t>
            </a:fld>
            <a:endParaRPr lang="en-US"/>
          </a:p>
        </p:txBody>
      </p:sp>
      <p:pic>
        <p:nvPicPr>
          <p:cNvPr id="269314" name="Picture 2" descr="C:\Documents and Settings\cs9296\My Documents\Pictures 2\SF Lifelines Council Presentation\2010_0522_NDR_ECV_Breton_Sound_Marina.jpg"/>
          <p:cNvPicPr>
            <a:picLocks noGrp="1" noChangeAspect="1" noChangeArrowheads="1"/>
          </p:cNvPicPr>
          <p:nvPr>
            <p:ph idx="1"/>
          </p:nvPr>
        </p:nvPicPr>
        <p:blipFill>
          <a:blip r:embed="rId2" cstate="print"/>
          <a:srcRect/>
          <a:stretch>
            <a:fillRect/>
          </a:stretch>
        </p:blipFill>
        <p:spPr bwMode="auto">
          <a:xfrm>
            <a:off x="1600200" y="1600200"/>
            <a:ext cx="5563835" cy="2438400"/>
          </a:xfrm>
          <a:prstGeom prst="rect">
            <a:avLst/>
          </a:prstGeom>
          <a:noFill/>
        </p:spPr>
      </p:pic>
      <p:pic>
        <p:nvPicPr>
          <p:cNvPr id="269315" name="Picture 3" descr="C:\Documents and Settings\cs9296\My Documents\Pictures 2\SF Lifelines Council Presentation\2010_0522_Breton_Sound_boom_cleanup.jpg"/>
          <p:cNvPicPr>
            <a:picLocks noChangeAspect="1" noChangeArrowheads="1"/>
          </p:cNvPicPr>
          <p:nvPr/>
        </p:nvPicPr>
        <p:blipFill>
          <a:blip r:embed="rId3" cstate="print"/>
          <a:srcRect/>
          <a:stretch>
            <a:fillRect/>
          </a:stretch>
        </p:blipFill>
        <p:spPr bwMode="auto">
          <a:xfrm>
            <a:off x="1600200" y="4114800"/>
            <a:ext cx="5638800" cy="2133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010 template">
  <a:themeElements>
    <a:clrScheme name="Custom 1">
      <a:dk1>
        <a:srgbClr val="4D4D4D"/>
      </a:dk1>
      <a:lt1>
        <a:srgbClr val="FFFFFF"/>
      </a:lt1>
      <a:dk2>
        <a:srgbClr val="000000"/>
      </a:dk2>
      <a:lt2>
        <a:srgbClr val="CCCCCC"/>
      </a:lt2>
      <a:accent1>
        <a:srgbClr val="067AB4"/>
      </a:accent1>
      <a:accent2>
        <a:srgbClr val="FF7200"/>
      </a:accent2>
      <a:accent3>
        <a:srgbClr val="6EBB1F"/>
      </a:accent3>
      <a:accent4>
        <a:srgbClr val="0C2577"/>
      </a:accent4>
      <a:accent5>
        <a:srgbClr val="B6BF00"/>
      </a:accent5>
      <a:accent6>
        <a:srgbClr val="81017E"/>
      </a:accent6>
      <a:hlink>
        <a:srgbClr val="6EBB1F"/>
      </a:hlink>
      <a:folHlink>
        <a:srgbClr val="FCB214"/>
      </a:folHlink>
    </a:clrScheme>
    <a:fontScheme name="att_opt1_orng_07310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CCCCCC"/>
            </a:solidFill>
            <a:effectLst/>
            <a:latin typeface="Verdana" pitchFamily="1" charset="0"/>
            <a:cs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CCCCCC"/>
            </a:solidFill>
            <a:effectLst/>
            <a:latin typeface="Verdana" pitchFamily="1" charset="0"/>
            <a:cs typeface="Arial" charset="0"/>
          </a:defRPr>
        </a:defPPr>
      </a:lstStyle>
    </a:lnDef>
  </a:objectDefaults>
  <a:extraClrSchemeLst>
    <a:extraClrScheme>
      <a:clrScheme name="att_opt1_orng_073107 1">
        <a:dk1>
          <a:srgbClr val="4D4D4D"/>
        </a:dk1>
        <a:lt1>
          <a:srgbClr val="FFFFFF"/>
        </a:lt1>
        <a:dk2>
          <a:srgbClr val="000000"/>
        </a:dk2>
        <a:lt2>
          <a:srgbClr val="CCCCCC"/>
        </a:lt2>
        <a:accent1>
          <a:srgbClr val="067AB4"/>
        </a:accent1>
        <a:accent2>
          <a:srgbClr val="FF7200"/>
        </a:accent2>
        <a:accent3>
          <a:srgbClr val="FFFFFF"/>
        </a:accent3>
        <a:accent4>
          <a:srgbClr val="404040"/>
        </a:accent4>
        <a:accent5>
          <a:srgbClr val="AABED6"/>
        </a:accent5>
        <a:accent6>
          <a:srgbClr val="E76700"/>
        </a:accent6>
        <a:hlink>
          <a:srgbClr val="6EBB1F"/>
        </a:hlink>
        <a:folHlink>
          <a:srgbClr val="0C25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2010 template</Template>
  <TotalTime>1688</TotalTime>
  <Words>548</Words>
  <Application>Microsoft Office PowerPoint</Application>
  <PresentationFormat>On-screen Show (4:3)</PresentationFormat>
  <Paragraphs>76</Paragraphs>
  <Slides>12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2010 template</vt:lpstr>
      <vt:lpstr>Photo Editor Photo</vt:lpstr>
      <vt:lpstr>AT&amp;T Network Emergency Management Overview  </vt:lpstr>
      <vt:lpstr>Origin of National Security Emergency Preparedness in Telecommunications </vt:lpstr>
      <vt:lpstr>Origin of National Security Emergency Preparedness in Telecommunications  (Cont’d)</vt:lpstr>
      <vt:lpstr>NSEP Mission Statement</vt:lpstr>
      <vt:lpstr>Roles and Responsibilities </vt:lpstr>
      <vt:lpstr>Network Emergency Management</vt:lpstr>
      <vt:lpstr>Slide 7</vt:lpstr>
      <vt:lpstr>The NDR Team is composed of AT&amp;T managers, engineers, and technicians who have received special training in the physical recovery of the AT&amp;T Network. Team members (AT&amp;T employees from across the United States) volunteer for this assignment. Members participate in several recovery exercises each year to sharpen and practice their skills using the disaster recovery equipment and processes. </vt:lpstr>
      <vt:lpstr>The NDR team was activated on Friday, May 21, to deploy an Emergency Communications Vehicle (ECV) with microcell capability to Hopedale, LA to support local, state and federal responders involved in the cleanup efforts. </vt:lpstr>
      <vt:lpstr>Disaster Recovery Exercise in Dearborn, MI May 2010 </vt:lpstr>
      <vt:lpstr>Utility Interdependencies </vt:lpstr>
      <vt:lpstr>Slide 12</vt:lpstr>
    </vt:vector>
  </TitlesOfParts>
  <Company>AT&amp;T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Preferred Title Slide</dc:title>
  <dc:creator>CDT User</dc:creator>
  <cp:lastModifiedBy>cs9296</cp:lastModifiedBy>
  <cp:revision>227</cp:revision>
  <dcterms:created xsi:type="dcterms:W3CDTF">2010-02-13T15:40:29Z</dcterms:created>
  <dcterms:modified xsi:type="dcterms:W3CDTF">2010-09-27T22:10:07Z</dcterms:modified>
</cp:coreProperties>
</file>