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83" r:id="rId5"/>
  </p:sldMasterIdLst>
  <p:notesMasterIdLst>
    <p:notesMasterId r:id="rId20"/>
  </p:notesMasterIdLst>
  <p:sldIdLst>
    <p:sldId id="261" r:id="rId6"/>
    <p:sldId id="341" r:id="rId7"/>
    <p:sldId id="281" r:id="rId8"/>
    <p:sldId id="342" r:id="rId9"/>
    <p:sldId id="329" r:id="rId10"/>
    <p:sldId id="332" r:id="rId11"/>
    <p:sldId id="330" r:id="rId12"/>
    <p:sldId id="346" r:id="rId13"/>
    <p:sldId id="347" r:id="rId14"/>
    <p:sldId id="348" r:id="rId15"/>
    <p:sldId id="349" r:id="rId16"/>
    <p:sldId id="345" r:id="rId17"/>
    <p:sldId id="340" r:id="rId18"/>
    <p:sldId id="32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ABABA"/>
    <a:srgbClr val="ADADAD"/>
    <a:srgbClr val="5291FF"/>
    <a:srgbClr val="FBBB1F"/>
    <a:srgbClr val="3333FF"/>
    <a:srgbClr val="800000"/>
    <a:srgbClr val="ECE5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2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1355B4-BE4F-44C5-8484-66C1BA1BB7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A3D0-9F47-40DC-8BFA-973DDA86B407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355B4-BE4F-44C5-8484-66C1BA1BB7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9771C-8562-4E52-8612-93C3B9B31B2A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236E7-4272-41DA-A736-2D1BFC1A88AA}" type="slidenum">
              <a:rPr lang="en-US"/>
              <a:pPr/>
              <a:t>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CA313-892E-458A-8C3C-0B69525DF123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906D9-57D2-4D3B-9767-4C5EE02D39AF}" type="slidenum">
              <a:rPr lang="en-US" sz="1200" kern="1200">
                <a:solidFill>
                  <a:prstClr val="black"/>
                </a:solidFill>
                <a:latin typeface="Arial" pitchFamily="34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admoo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4249738"/>
            <a:ext cx="1511300" cy="100806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_MG_971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1804988"/>
            <a:ext cx="1506538" cy="10033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_MG_9847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363" y="636588"/>
            <a:ext cx="1522412" cy="101441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Picture 6" descr="Katrina water depths map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5600" y="2963863"/>
            <a:ext cx="1508125" cy="113347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44700" y="228600"/>
            <a:ext cx="36449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320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97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9088" y="771525"/>
            <a:ext cx="1143000" cy="76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5" descr="Computer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655763"/>
            <a:ext cx="1139825" cy="8556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6" descr="Salvation Army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7500" y="2630488"/>
            <a:ext cx="1144588" cy="758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7" descr="Volunteer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0675" y="3530600"/>
            <a:ext cx="1136650" cy="7556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8" descr="Water rescu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0675" y="4433888"/>
            <a:ext cx="1136650" cy="13176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9900" y="228600"/>
            <a:ext cx="39751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272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2400" b="1" cap="all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rgbClr val="F2F2F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1"/>
            <a:ext cx="4197096" cy="4432300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092" y="1600201"/>
            <a:ext cx="4197096" cy="4432300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35113"/>
            <a:ext cx="419709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1">
                <a:solidFill>
                  <a:srgbClr val="FBB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752" y="2174875"/>
            <a:ext cx="4197096" cy="3857625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709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1">
                <a:solidFill>
                  <a:srgbClr val="FBB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7096" cy="3857625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D9D9D9"/>
                  </a:solidFill>
                  <a:latin typeface="Bodoni SvtyTwo SC ITC TT Book" charset="0"/>
                </a:rPr>
                <a:t>ACTING IN TIME</a:t>
              </a:r>
            </a:p>
            <a:p>
              <a:r>
                <a:rPr lang="en-US" sz="1200">
                  <a:solidFill>
                    <a:srgbClr val="D9D9D9"/>
                  </a:solidFill>
                  <a:latin typeface="Bodoni SvtyTwo SC ITC TT Book" charset="0"/>
                </a:rPr>
                <a:t>Disaster Recovery Project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6749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D9D9D9"/>
                  </a:solidFill>
                  <a:latin typeface="Bodoni SvtyTwo SC ITC TT Book" charset="0"/>
                </a:rPr>
                <a:t>ACTING IN TIME</a:t>
              </a:r>
            </a:p>
            <a:p>
              <a:r>
                <a:rPr lang="en-US" sz="1200">
                  <a:solidFill>
                    <a:srgbClr val="D9D9D9"/>
                  </a:solidFill>
                  <a:latin typeface="Bodoni SvtyTwo SC ITC TT Book" charset="0"/>
                </a:rPr>
                <a:t>Disaster Recovery Project</a:t>
              </a: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2288" y="45085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206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52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600075" y="4202113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9" descr="crc_firemen"/>
          <p:cNvPicPr>
            <a:picLocks noChangeAspect="1" noChangeArrowheads="1"/>
          </p:cNvPicPr>
          <p:nvPr userDrawn="1"/>
        </p:nvPicPr>
        <p:blipFill>
          <a:blip r:embed="rId2">
            <a:lum bright="-6000" contrast="46000"/>
          </a:blip>
          <a:srcRect r="23473" b="18048"/>
          <a:stretch>
            <a:fillRect/>
          </a:stretch>
        </p:blipFill>
        <p:spPr bwMode="auto">
          <a:xfrm>
            <a:off x="2430463" y="7938"/>
            <a:ext cx="67230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6380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-1"/>
            <a:ext cx="7145867" cy="542713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47000">
                <a:srgbClr val="0000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63600" y="1008063"/>
            <a:ext cx="25146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BBB1F"/>
                </a:solidFill>
                <a:latin typeface="Euphemia UCAS" pitchFamily="-107" charset="0"/>
              </a:rPr>
              <a:t>Title</a:t>
            </a:r>
          </a:p>
          <a:p>
            <a:pPr algn="l"/>
            <a:endParaRPr lang="en-US" sz="280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endParaRPr lang="en-US" sz="280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endParaRPr lang="en-US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r>
              <a:rPr lang="en-US">
                <a:solidFill>
                  <a:srgbClr val="D9D9D9"/>
                </a:solidFill>
                <a:latin typeface="Euphemia UCAS" pitchFamily="-107" charset="0"/>
              </a:rPr>
              <a:t>Authors</a:t>
            </a:r>
          </a:p>
          <a:p>
            <a:pPr algn="l"/>
            <a:endParaRPr lang="en-US" sz="1400">
              <a:solidFill>
                <a:srgbClr val="A6A6A6"/>
              </a:solidFill>
              <a:latin typeface="Euphemia UCAS" pitchFamily="-107" charset="0"/>
            </a:endParaRPr>
          </a:p>
          <a:p>
            <a:pPr algn="l"/>
            <a:endParaRPr lang="en-US" sz="1400">
              <a:solidFill>
                <a:srgbClr val="A6A6A6"/>
              </a:solidFill>
              <a:latin typeface="Euphemia UCAS" pitchFamily="-107" charset="0"/>
            </a:endParaRPr>
          </a:p>
          <a:p>
            <a:pPr algn="l"/>
            <a:r>
              <a:rPr lang="en-US" sz="1400">
                <a:solidFill>
                  <a:srgbClr val="A6A6A6"/>
                </a:solidFill>
                <a:latin typeface="Euphemia UCAS" pitchFamily="-107" charset="0"/>
              </a:rPr>
              <a:t>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60963" y="57150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499100" y="61976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D9D9D9"/>
                  </a:solidFill>
                  <a:latin typeface="Bodoni SvtyTwo SC ITC TT Book" charset="0"/>
                </a:rPr>
                <a:t>ACTING IN TIME</a:t>
              </a:r>
            </a:p>
            <a:p>
              <a:r>
                <a:rPr lang="en-US" sz="1200">
                  <a:solidFill>
                    <a:srgbClr val="D9D9D9"/>
                  </a:solidFill>
                  <a:latin typeface="Bodoni SvtyTwo SC ITC TT Book" charset="0"/>
                </a:rPr>
                <a:t>Disaster Recovery Project</a:t>
              </a:r>
            </a:p>
          </p:txBody>
        </p:sp>
        <p:cxnSp>
          <p:nvCxnSpPr>
            <p:cNvPr id="5" name="Straight Connector 4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249863" y="56769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 flipV="1">
            <a:off x="5588000" y="61595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745163" y="5905500"/>
            <a:ext cx="3386137" cy="67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ACTING</a:t>
            </a:r>
            <a:r>
              <a:rPr lang="en-US" sz="2000" b="1">
                <a:solidFill>
                  <a:srgbClr val="B40000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IN</a:t>
            </a:r>
            <a:r>
              <a:rPr lang="en-US" sz="2000" b="1">
                <a:solidFill>
                  <a:srgbClr val="B40000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TIME</a:t>
            </a:r>
          </a:p>
          <a:p>
            <a:pPr>
              <a:spcBef>
                <a:spcPts val="100"/>
              </a:spcBef>
            </a:pPr>
            <a:r>
              <a:rPr lang="en-US" sz="1200">
                <a:solidFill>
                  <a:srgbClr val="B40000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6265863" y="63420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82663" y="15240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B40000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200">
                <a:solidFill>
                  <a:srgbClr val="B40000"/>
                </a:solidFill>
                <a:latin typeface="Bodoni SvtyTwo SC ITC TT Book" charset="0"/>
              </a:rPr>
              <a:t>Disaster Recovery Project</a:t>
            </a:r>
          </a:p>
        </p:txBody>
      </p:sp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1389063" y="19478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 userDrawn="1"/>
        </p:nvSpPr>
        <p:spPr>
          <a:xfrm>
            <a:off x="5008563" y="15240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200">
                <a:solidFill>
                  <a:schemeClr val="bg1"/>
                </a:solidFill>
                <a:latin typeface="Bodoni SvtyTwo SC ITC TT Book" charset="0"/>
              </a:rPr>
              <a:t>Disaster Recovery Project</a:t>
            </a:r>
          </a:p>
        </p:txBody>
      </p:sp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414963" y="1947863"/>
            <a:ext cx="2365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 userDrawn="1"/>
        </p:nvSpPr>
        <p:spPr>
          <a:xfrm>
            <a:off x="957263" y="23749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200">
                <a:solidFill>
                  <a:srgbClr val="D9D9D9"/>
                </a:solidFill>
                <a:latin typeface="Bodoni SvtyTwo SC ITC TT Book" charset="0"/>
              </a:rPr>
              <a:t>Disaster Recovery Project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363663" y="2786063"/>
            <a:ext cx="2365375" cy="158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046663" y="2286000"/>
            <a:ext cx="34258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Disaster Recovery Project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376863" y="2751138"/>
            <a:ext cx="2759075" cy="952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0" name="TextBox 9"/>
          <p:cNvSpPr txBox="1"/>
          <p:nvPr userDrawn="1"/>
        </p:nvSpPr>
        <p:spPr>
          <a:xfrm>
            <a:off x="4995863" y="3987800"/>
            <a:ext cx="3386137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Bodoni SvtyTwo SC ITC TT Book" charset="0"/>
              </a:rPr>
              <a:t>ACTING</a:t>
            </a:r>
            <a:r>
              <a:rPr lang="en-US" sz="2000" b="1">
                <a:solidFill>
                  <a:schemeClr val="bg1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chemeClr val="bg1"/>
                </a:solidFill>
                <a:latin typeface="Bodoni SvtyTwo SC ITC TT Book" charset="0"/>
              </a:rPr>
              <a:t>IN</a:t>
            </a:r>
            <a:r>
              <a:rPr lang="en-US" sz="2000" b="1">
                <a:solidFill>
                  <a:schemeClr val="bg1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chemeClr val="bg1"/>
                </a:solidFill>
                <a:latin typeface="Bodoni SvtyTwo SC ITC TT Book" charset="0"/>
              </a:rPr>
              <a:t>TIME</a:t>
            </a:r>
          </a:p>
          <a:p>
            <a:r>
              <a:rPr lang="en-US" sz="1200">
                <a:solidFill>
                  <a:schemeClr val="bg1"/>
                </a:solidFill>
                <a:latin typeface="Bodoni SvtyTwo SC ITC TT Book" charset="0"/>
              </a:rPr>
              <a:t>Against Landscape-Scale Disasters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33963" y="47498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flipV="1">
            <a:off x="5372100" y="52324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3" name="TextBox 12"/>
          <p:cNvSpPr txBox="1"/>
          <p:nvPr userDrawn="1"/>
        </p:nvSpPr>
        <p:spPr>
          <a:xfrm>
            <a:off x="893763" y="4000500"/>
            <a:ext cx="3386137" cy="67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ACTING</a:t>
            </a:r>
            <a:r>
              <a:rPr lang="en-US" sz="2000" b="1">
                <a:solidFill>
                  <a:srgbClr val="B40000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IN</a:t>
            </a:r>
            <a:r>
              <a:rPr lang="en-US" sz="2000" b="1">
                <a:solidFill>
                  <a:srgbClr val="B40000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B40000"/>
                </a:solidFill>
                <a:latin typeface="Bodoni SvtyTwo SC ITC TT Book" charset="0"/>
              </a:rPr>
              <a:t>TIME</a:t>
            </a:r>
          </a:p>
          <a:p>
            <a:pPr>
              <a:spcBef>
                <a:spcPts val="100"/>
              </a:spcBef>
            </a:pPr>
            <a:r>
              <a:rPr lang="en-US" sz="1200">
                <a:solidFill>
                  <a:srgbClr val="B40000"/>
                </a:solidFill>
                <a:latin typeface="Bodoni SvtyTwo SC ITC TT Book" charset="0"/>
              </a:rPr>
              <a:t>Against Landscape-Scale Disasters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3763" y="4826000"/>
            <a:ext cx="3386137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0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0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2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85800" y="228600"/>
            <a:ext cx="82296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l" eaLnBrk="0" hangingPunct="0"/>
            <a:r>
              <a:rPr lang="en-US" sz="2400">
                <a:solidFill>
                  <a:srgbClr val="F2F2F2"/>
                </a:solidFill>
                <a:latin typeface="Bell Gothic Std Bold" pitchFamily="-107" charset="0"/>
              </a:rPr>
              <a:t>AIT Logos</a:t>
            </a:r>
          </a:p>
        </p:txBody>
      </p:sp>
      <p:cxnSp>
        <p:nvCxnSpPr>
          <p:cNvPr id="16" name="Straight Connector 2"/>
          <p:cNvCxnSpPr>
            <a:cxnSpLocks noChangeShapeType="1"/>
          </p:cNvCxnSpPr>
          <p:nvPr userDrawn="1"/>
        </p:nvCxnSpPr>
        <p:spPr bwMode="auto">
          <a:xfrm>
            <a:off x="1414463" y="44370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 userDrawn="1"/>
        </p:nvCxnSpPr>
        <p:spPr bwMode="auto">
          <a:xfrm>
            <a:off x="1401763" y="5249863"/>
            <a:ext cx="2365375" cy="158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5516563" y="4424363"/>
            <a:ext cx="2365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800" y="228600"/>
            <a:ext cx="82296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l" eaLnBrk="0" hangingPunct="0"/>
            <a:r>
              <a:rPr lang="en-US" sz="2400">
                <a:solidFill>
                  <a:srgbClr val="F2F2F2"/>
                </a:solidFill>
                <a:latin typeface="Bell Gothic Std Bold" pitchFamily="-107" charset="0"/>
              </a:rPr>
              <a:t>Crisis Management Program Logos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82663" y="1193800"/>
            <a:ext cx="31972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B40000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Crisis Management Program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008563" y="1193800"/>
            <a:ext cx="31972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400">
                <a:solidFill>
                  <a:schemeClr val="bg1"/>
                </a:solidFill>
                <a:latin typeface="Bodoni SvtyTwo SC ITC TT Book" charset="0"/>
              </a:rPr>
              <a:t>Crisis Management Program</a:t>
            </a:r>
          </a:p>
        </p:txBody>
      </p:sp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511800" y="1612900"/>
            <a:ext cx="21971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 userDrawn="1"/>
        </p:nvSpPr>
        <p:spPr>
          <a:xfrm>
            <a:off x="957263" y="2374900"/>
            <a:ext cx="31829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Crisis Management Program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046663" y="2286000"/>
            <a:ext cx="34258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ACTING IN 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Crisis Management Program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826000" y="52070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EMERGENCY PREPAREDNESS</a:t>
            </a:r>
          </a:p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5359400" y="2768600"/>
            <a:ext cx="2781300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940300" y="54991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953000" y="5892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2" name="TextBox 11"/>
          <p:cNvSpPr txBox="1"/>
          <p:nvPr userDrawn="1"/>
        </p:nvSpPr>
        <p:spPr>
          <a:xfrm>
            <a:off x="723900" y="52070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EMERGENCY PREPAREDNESS</a:t>
            </a:r>
          </a:p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DISASTER RECOVERY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838200" y="52070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850900" y="6146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5" name="TextBox 14"/>
          <p:cNvSpPr txBox="1"/>
          <p:nvPr userDrawn="1"/>
        </p:nvSpPr>
        <p:spPr>
          <a:xfrm>
            <a:off x="647700" y="3479800"/>
            <a:ext cx="3849688" cy="102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B40000"/>
                </a:solidFill>
                <a:latin typeface="Bodoni SvtyTwo SC ITC TT Book" charset="0"/>
              </a:rPr>
              <a:t>ACTING  IN  TIME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Program on Emergency Preparedness,</a:t>
            </a:r>
          </a:p>
          <a:p>
            <a:pPr>
              <a:lnSpc>
                <a:spcPts val="1375"/>
              </a:lnSpc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889000" y="4038600"/>
            <a:ext cx="3365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4826000" y="3467100"/>
            <a:ext cx="3849688" cy="102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D9D9D9"/>
                </a:solidFill>
                <a:latin typeface="Bodoni SvtyTwo SC ITC TT Book" charset="0"/>
              </a:rPr>
              <a:t>ACTING  IN  TIME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Program on Emergency Preparedness,</a:t>
            </a:r>
          </a:p>
          <a:p>
            <a:pPr>
              <a:lnSpc>
                <a:spcPts val="1375"/>
              </a:lnSpc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5067300" y="4025900"/>
            <a:ext cx="3365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9" name="Straight Connector 29"/>
          <p:cNvCxnSpPr>
            <a:cxnSpLocks noChangeShapeType="1"/>
          </p:cNvCxnSpPr>
          <p:nvPr userDrawn="1"/>
        </p:nvCxnSpPr>
        <p:spPr bwMode="auto">
          <a:xfrm>
            <a:off x="1447800" y="2794000"/>
            <a:ext cx="2197100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</p:spPr>
      </p:cxnSp>
      <p:cxnSp>
        <p:nvCxnSpPr>
          <p:cNvPr id="20" name="Straight Connector 30"/>
          <p:cNvCxnSpPr>
            <a:cxnSpLocks noChangeShapeType="1"/>
          </p:cNvCxnSpPr>
          <p:nvPr userDrawn="1"/>
        </p:nvCxnSpPr>
        <p:spPr bwMode="auto">
          <a:xfrm>
            <a:off x="1485900" y="1612900"/>
            <a:ext cx="2197100" cy="1588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26000" y="45212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PROGRAM ON EMERGENCY PREPAREDNESS</a:t>
            </a:r>
          </a:p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AND DISASTER RECOVERY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940300" y="4813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953000" y="52070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5" name="TextBox 4"/>
          <p:cNvSpPr txBox="1"/>
          <p:nvPr userDrawn="1"/>
        </p:nvSpPr>
        <p:spPr>
          <a:xfrm>
            <a:off x="584200" y="2743200"/>
            <a:ext cx="3849688" cy="1011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PROGRAM ON EMERGENCY PREPAREDNESS,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85800" y="3225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98500" y="28194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20700" y="45085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Program on Emergency Preparedness</a:t>
            </a:r>
          </a:p>
          <a:p>
            <a:r>
              <a:rPr lang="en-US" sz="28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And 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35000" y="48006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647700" y="5194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1" name="TextBox 10"/>
          <p:cNvSpPr txBox="1"/>
          <p:nvPr userDrawn="1"/>
        </p:nvSpPr>
        <p:spPr>
          <a:xfrm>
            <a:off x="4813300" y="2755900"/>
            <a:ext cx="3849688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600">
                <a:solidFill>
                  <a:srgbClr val="D9D9D9"/>
                </a:solidFill>
                <a:latin typeface="Bodoni SvtyTwo SC ITC TT Book" charset="0"/>
              </a:rPr>
              <a:t>Program on Emergency Preparedness, </a:t>
            </a:r>
          </a:p>
          <a:p>
            <a:pPr>
              <a:lnSpc>
                <a:spcPts val="1625"/>
              </a:lnSpc>
            </a:pPr>
            <a:r>
              <a:rPr lang="en-US" sz="1600">
                <a:solidFill>
                  <a:srgbClr val="D9D9D9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4914900" y="32512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4914900" y="28194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4" name="TextBox 13"/>
          <p:cNvSpPr txBox="1"/>
          <p:nvPr userDrawn="1"/>
        </p:nvSpPr>
        <p:spPr>
          <a:xfrm>
            <a:off x="596900" y="1016000"/>
            <a:ext cx="3849688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Program on Emergency Preparedness,</a:t>
            </a:r>
          </a:p>
          <a:p>
            <a:pPr>
              <a:lnSpc>
                <a:spcPts val="1375"/>
              </a:lnSpc>
            </a:pPr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698500" y="1511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26000" y="38354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PROGRAM ON EMERGENCY PREPAREDNESS</a:t>
            </a:r>
          </a:p>
          <a:p>
            <a:r>
              <a:rPr lang="en-US" sz="28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AND DISASTER RECOVERY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940300" y="41275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953000" y="4521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5" name="TextBox 4"/>
          <p:cNvSpPr txBox="1"/>
          <p:nvPr userDrawn="1"/>
        </p:nvSpPr>
        <p:spPr>
          <a:xfrm>
            <a:off x="584200" y="2159000"/>
            <a:ext cx="3849688" cy="1011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PROGRAM ON EMERGENCY PREPAREDNESS,</a:t>
            </a:r>
          </a:p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85800" y="2641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98500" y="2235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20700" y="38227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Program on Emergency Preparedness</a:t>
            </a:r>
          </a:p>
          <a:p>
            <a:r>
              <a:rPr lang="en-US" sz="28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And 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35000" y="41148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647700" y="45085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1" name="TextBox 10"/>
          <p:cNvSpPr txBox="1"/>
          <p:nvPr userDrawn="1"/>
        </p:nvSpPr>
        <p:spPr>
          <a:xfrm>
            <a:off x="4813300" y="2171700"/>
            <a:ext cx="3849688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600">
                <a:solidFill>
                  <a:srgbClr val="B40000"/>
                </a:solidFill>
                <a:latin typeface="Bodoni SvtyTwo SC ITC TT Book" charset="0"/>
              </a:rPr>
              <a:t>Program on Emergency Preparedness, </a:t>
            </a:r>
          </a:p>
          <a:p>
            <a:pPr>
              <a:lnSpc>
                <a:spcPts val="1625"/>
              </a:lnSpc>
            </a:pPr>
            <a:r>
              <a:rPr lang="en-US" sz="1600">
                <a:solidFill>
                  <a:srgbClr val="B40000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4914900" y="26670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4914900" y="2235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4" name="TextBox 13"/>
          <p:cNvSpPr txBox="1"/>
          <p:nvPr userDrawn="1"/>
        </p:nvSpPr>
        <p:spPr>
          <a:xfrm>
            <a:off x="596900" y="546100"/>
            <a:ext cx="3849688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Program on Emergency Preparedness,</a:t>
            </a:r>
          </a:p>
          <a:p>
            <a:pPr>
              <a:lnSpc>
                <a:spcPts val="1375"/>
              </a:lnSpc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Crisis Management &amp; Disaster Recovery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698500" y="10414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6" name="TextBox 15"/>
          <p:cNvSpPr txBox="1"/>
          <p:nvPr userDrawn="1"/>
        </p:nvSpPr>
        <p:spPr>
          <a:xfrm>
            <a:off x="4851400" y="5715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EMERGENCY PREPAREDNESS</a:t>
            </a:r>
          </a:p>
          <a:p>
            <a:r>
              <a:rPr lang="en-US" sz="28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pPr>
              <a:spcBef>
                <a:spcPts val="100"/>
              </a:spcBef>
            </a:pPr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DISASTER RECOVERY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 userDrawn="1"/>
        </p:nvCxnSpPr>
        <p:spPr bwMode="auto">
          <a:xfrm>
            <a:off x="4965700" y="863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978400" y="12573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9" name="TextBox 18"/>
          <p:cNvSpPr txBox="1"/>
          <p:nvPr userDrawn="1"/>
        </p:nvSpPr>
        <p:spPr>
          <a:xfrm>
            <a:off x="4762500" y="54356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EMERGENCY PREPAREDNESS</a:t>
            </a:r>
          </a:p>
          <a:p>
            <a:r>
              <a:rPr lang="en-US" sz="2800" b="1">
                <a:solidFill>
                  <a:srgbClr val="B40000"/>
                </a:solidFill>
                <a:latin typeface="Bodoni SvtyTwo SC ITC TT Book" charset="0"/>
              </a:rPr>
              <a:t>CRISIS MANAGEMENT</a:t>
            </a:r>
          </a:p>
          <a:p>
            <a:r>
              <a:rPr lang="en-US" sz="1400">
                <a:solidFill>
                  <a:srgbClr val="B40000"/>
                </a:solidFill>
                <a:latin typeface="Bodoni SvtyTwo SC ITC TT Book" charset="0"/>
              </a:rPr>
              <a:t>DISASTER RECOVERY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876800" y="5435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 userDrawn="1"/>
        </p:nvCxnSpPr>
        <p:spPr bwMode="auto">
          <a:xfrm>
            <a:off x="4889500" y="63754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600075" y="4202113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Picture 9" descr="crc_firemen"/>
          <p:cNvPicPr>
            <a:picLocks noChangeAspect="1" noChangeArrowheads="1"/>
          </p:cNvPicPr>
          <p:nvPr userDrawn="1"/>
        </p:nvPicPr>
        <p:blipFill>
          <a:blip r:embed="rId2">
            <a:lum bright="-6000" contrast="46000"/>
          </a:blip>
          <a:srcRect r="23473" b="18048"/>
          <a:stretch>
            <a:fillRect/>
          </a:stretch>
        </p:blipFill>
        <p:spPr bwMode="auto">
          <a:xfrm>
            <a:off x="2430463" y="7938"/>
            <a:ext cx="67230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6380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-1"/>
            <a:ext cx="7145867" cy="542713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47000">
                <a:srgbClr val="0000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600" y="1008063"/>
            <a:ext cx="25146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FBBB1F"/>
                </a:solidFill>
                <a:latin typeface="Euphemia UCAS" pitchFamily="-107" charset="0"/>
                <a:cs typeface="+mn-cs"/>
              </a:rPr>
              <a:t>Title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D9D9D9"/>
                </a:solidFill>
                <a:latin typeface="Euphemia UCAS" pitchFamily="-107" charset="0"/>
                <a:cs typeface="+mn-cs"/>
              </a:rPr>
              <a:t>Authors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A6A6A6"/>
              </a:solidFill>
              <a:latin typeface="Euphemia UCAS" pitchFamily="-107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A6A6A6"/>
              </a:solidFill>
              <a:latin typeface="Euphemia UCAS" pitchFamily="-107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A6A6A6"/>
                </a:solidFill>
                <a:latin typeface="Euphemia UCAS" pitchFamily="-107" charset="0"/>
                <a:cs typeface="+mn-cs"/>
              </a:rPr>
              <a:t>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60963" y="57150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499100" y="61976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10" descr="333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3608388" cy="541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2120900" y="-12700"/>
            <a:ext cx="7035800" cy="5422900"/>
          </a:xfrm>
          <a:prstGeom prst="rect">
            <a:avLst/>
          </a:prstGeom>
          <a:gradFill flip="none" rotWithShape="1">
            <a:gsLst>
              <a:gs pos="20000">
                <a:srgbClr val="000000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207000" y="792163"/>
            <a:ext cx="25146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3200" b="1">
                <a:solidFill>
                  <a:srgbClr val="FBBB1F"/>
                </a:solidFill>
                <a:latin typeface="Euphemia UCAS" pitchFamily="-107" charset="0"/>
              </a:rPr>
              <a:t>Title</a:t>
            </a:r>
          </a:p>
          <a:p>
            <a:pPr algn="r"/>
            <a:endParaRPr lang="en-US" sz="2800">
              <a:solidFill>
                <a:srgbClr val="D9D9D9"/>
              </a:solidFill>
              <a:latin typeface="Euphemia UCAS" pitchFamily="-107" charset="0"/>
            </a:endParaRPr>
          </a:p>
          <a:p>
            <a:pPr algn="r"/>
            <a:endParaRPr lang="en-US" sz="2800">
              <a:solidFill>
                <a:srgbClr val="D9D9D9"/>
              </a:solidFill>
              <a:latin typeface="Euphemia UCAS" pitchFamily="-107" charset="0"/>
            </a:endParaRPr>
          </a:p>
          <a:p>
            <a:pPr algn="r"/>
            <a:endParaRPr lang="en-US">
              <a:solidFill>
                <a:srgbClr val="D9D9D9"/>
              </a:solidFill>
              <a:latin typeface="Euphemia UCAS" pitchFamily="-107" charset="0"/>
            </a:endParaRPr>
          </a:p>
          <a:p>
            <a:pPr algn="r"/>
            <a:r>
              <a:rPr lang="en-US">
                <a:solidFill>
                  <a:srgbClr val="D9D9D9"/>
                </a:solidFill>
                <a:latin typeface="Euphemia UCAS" pitchFamily="-107" charset="0"/>
              </a:rPr>
              <a:t>Author</a:t>
            </a:r>
          </a:p>
          <a:p>
            <a:pPr algn="r"/>
            <a:endParaRPr lang="en-US" sz="1400">
              <a:solidFill>
                <a:srgbClr val="A6A6A6"/>
              </a:solidFill>
              <a:latin typeface="Euphemia UCAS" pitchFamily="-107" charset="0"/>
            </a:endParaRPr>
          </a:p>
          <a:p>
            <a:pPr algn="r"/>
            <a:endParaRPr lang="en-US" sz="1400">
              <a:solidFill>
                <a:srgbClr val="A6A6A6"/>
              </a:solidFill>
              <a:latin typeface="Euphemia UCAS" pitchFamily="-107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021263" y="57150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V="1">
            <a:off x="5359400" y="61976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" name="Picture 10" descr="333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3608388" cy="541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2120900" y="-12700"/>
            <a:ext cx="7035800" cy="5422900"/>
          </a:xfrm>
          <a:prstGeom prst="rect">
            <a:avLst/>
          </a:prstGeom>
          <a:gradFill flip="none" rotWithShape="1">
            <a:gsLst>
              <a:gs pos="20000">
                <a:srgbClr val="000000"/>
              </a:gs>
              <a:gs pos="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207000" y="792163"/>
            <a:ext cx="25146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>
                <a:solidFill>
                  <a:srgbClr val="FBBB1F"/>
                </a:solidFill>
                <a:latin typeface="Euphemia UCAS" pitchFamily="-107" charset="0"/>
                <a:cs typeface="+mn-cs"/>
              </a:rPr>
              <a:t>Title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D9D9D9"/>
              </a:solidFill>
              <a:latin typeface="Euphemia UCAS" pitchFamily="-107" charset="0"/>
              <a:cs typeface="+mn-cs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D9D9D9"/>
                </a:solidFill>
                <a:latin typeface="Euphemia UCAS" pitchFamily="-107" charset="0"/>
                <a:cs typeface="+mn-cs"/>
              </a:rPr>
              <a:t>Author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A6A6A6"/>
              </a:solidFill>
              <a:latin typeface="Euphemia UCAS" pitchFamily="-107" charset="0"/>
              <a:cs typeface="+mn-cs"/>
            </a:endParaRP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A6A6A6"/>
              </a:solidFill>
              <a:latin typeface="Euphemia UCAS" pitchFamily="-107" charset="0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021263" y="57150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V="1">
            <a:off x="5359400" y="61976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600075" y="4202113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Picture 9" descr="crc_firemen"/>
          <p:cNvPicPr>
            <a:picLocks noChangeAspect="1" noChangeArrowheads="1"/>
          </p:cNvPicPr>
          <p:nvPr userDrawn="1"/>
        </p:nvPicPr>
        <p:blipFill>
          <a:blip r:embed="rId2">
            <a:lum bright="-6000" contrast="46000"/>
          </a:blip>
          <a:srcRect r="23473" b="18048"/>
          <a:stretch>
            <a:fillRect/>
          </a:stretch>
        </p:blipFill>
        <p:spPr bwMode="auto">
          <a:xfrm>
            <a:off x="2430463" y="7938"/>
            <a:ext cx="67230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6380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-1"/>
            <a:ext cx="7277099" cy="542713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43000">
                <a:srgbClr val="0000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6200000">
            <a:off x="-913606" y="2339181"/>
            <a:ext cx="4165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kern="1200">
                <a:solidFill>
                  <a:srgbClr val="FBBB1F"/>
                </a:solidFill>
                <a:latin typeface="Verdana" pitchFamily="34" charset="0"/>
                <a:cs typeface="+mn-cs"/>
              </a:rPr>
              <a:t>Title Goes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35563" y="57277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473700" y="62103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3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600" y="4438650"/>
            <a:ext cx="1735138" cy="130175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499c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800" y="4440238"/>
            <a:ext cx="1735138" cy="130175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sps_20070327_00_608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500" y="4435475"/>
            <a:ext cx="1968500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Picture 6" descr="mulch_master_martha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1600" y="4437063"/>
            <a:ext cx="1506538" cy="130333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985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3400" y="4479925"/>
            <a:ext cx="1947863" cy="129698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broadmoor_1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3238500" y="4478338"/>
            <a:ext cx="1427163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broadmoor_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1088" y="4478338"/>
            <a:ext cx="1771650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61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7525" y="4521200"/>
            <a:ext cx="1935163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0" descr="3331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521200"/>
            <a:ext cx="857250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1" descr="917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27463" y="4521200"/>
            <a:ext cx="1606550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s_20070327_00_6085.jpg"/>
          <p:cNvPicPr>
            <a:picLocks noChangeAspect="1"/>
          </p:cNvPicPr>
          <p:nvPr userDrawn="1"/>
        </p:nvPicPr>
        <p:blipFill>
          <a:blip r:embed="rId2"/>
          <a:srcRect l="1800" r="14400" b="24453"/>
          <a:stretch>
            <a:fillRect/>
          </a:stretch>
        </p:blipFill>
        <p:spPr>
          <a:xfrm>
            <a:off x="6840538" y="4487863"/>
            <a:ext cx="1982787" cy="118427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broadmoor_13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673600" y="4486275"/>
            <a:ext cx="1879600" cy="118903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sidents and rescue workers fled the county of Beichuan on Saturday amid warnings of possible flooding from a ri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963738"/>
            <a:ext cx="1409700" cy="9398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5" name="Picture 6" descr="Jiujiang Bridge Collapse (China Daily) 2007 12 05"/>
          <p:cNvPicPr>
            <a:picLocks noChangeAspect="1" noChangeArrowheads="1"/>
          </p:cNvPicPr>
          <p:nvPr userDrawn="1"/>
        </p:nvPicPr>
        <p:blipFill>
          <a:blip r:embed="rId3"/>
          <a:srcRect r="8000" b="9610"/>
          <a:stretch>
            <a:fillRect/>
          </a:stretch>
        </p:blipFill>
        <p:spPr bwMode="auto">
          <a:xfrm>
            <a:off x="322263" y="4478338"/>
            <a:ext cx="1422400" cy="9302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6" name="Picture 7" descr="firefighters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0200" y="765175"/>
            <a:ext cx="1414463" cy="106521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7" name="Picture 4" descr="Chem Plant Explosion Jilin City (Xinhua) 2005 11 13"/>
          <p:cNvPicPr>
            <a:picLocks noChangeAspect="1" noChangeArrowheads="1"/>
          </p:cNvPicPr>
          <p:nvPr userDrawn="1"/>
        </p:nvPicPr>
        <p:blipFill>
          <a:blip r:embed="rId5"/>
          <a:srcRect l="5556"/>
          <a:stretch>
            <a:fillRect/>
          </a:stretch>
        </p:blipFill>
        <p:spPr bwMode="auto">
          <a:xfrm>
            <a:off x="330200" y="3046413"/>
            <a:ext cx="1422400" cy="128746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228600"/>
            <a:ext cx="36449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admoo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713" y="4249738"/>
            <a:ext cx="1511300" cy="100806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_MG_971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1804988"/>
            <a:ext cx="1506538" cy="100330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_MG_9847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363" y="636588"/>
            <a:ext cx="1522412" cy="101441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Picture 6" descr="Katrina water depths map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5600" y="2963863"/>
            <a:ext cx="1508125" cy="113347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44700" y="228600"/>
            <a:ext cx="36449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320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97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9088" y="771525"/>
            <a:ext cx="1143000" cy="76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5" descr="Computer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655763"/>
            <a:ext cx="1139825" cy="8556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6" descr="Salvation Army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7500" y="2630488"/>
            <a:ext cx="1144588" cy="758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7" descr="Volunteer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0675" y="3530600"/>
            <a:ext cx="1136650" cy="7556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8" descr="Water rescu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0675" y="4433888"/>
            <a:ext cx="1136650" cy="13176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9900" y="228600"/>
            <a:ext cx="39751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272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600075" y="4202113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9" descr="crc_firemen"/>
          <p:cNvPicPr>
            <a:picLocks noChangeAspect="1" noChangeArrowheads="1"/>
          </p:cNvPicPr>
          <p:nvPr userDrawn="1"/>
        </p:nvPicPr>
        <p:blipFill>
          <a:blip r:embed="rId2">
            <a:lum bright="-6000" contrast="46000"/>
          </a:blip>
          <a:srcRect r="23473" b="18048"/>
          <a:stretch>
            <a:fillRect/>
          </a:stretch>
        </p:blipFill>
        <p:spPr bwMode="auto">
          <a:xfrm>
            <a:off x="2430463" y="7938"/>
            <a:ext cx="67230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246380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-1"/>
            <a:ext cx="7277099" cy="542713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43000">
                <a:srgbClr val="0000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6200000">
            <a:off x="-913606" y="2339181"/>
            <a:ext cx="4165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4000">
                <a:solidFill>
                  <a:srgbClr val="FBBB1F"/>
                </a:solidFill>
                <a:latin typeface="Verdana" pitchFamily="34" charset="0"/>
              </a:rPr>
              <a:t>Title Goes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35563" y="57277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4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9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4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473700" y="62103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2400" b="1" cap="all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rgbClr val="F2F2F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1"/>
            <a:ext cx="4197096" cy="4432300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092" y="1600201"/>
            <a:ext cx="4197096" cy="4432300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35113"/>
            <a:ext cx="419709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1">
                <a:solidFill>
                  <a:srgbClr val="FBB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752" y="2174875"/>
            <a:ext cx="4197096" cy="3857625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709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1">
                <a:solidFill>
                  <a:srgbClr val="FBB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7096" cy="3857625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000">
                <a:solidFill>
                  <a:srgbClr val="F2F2F2"/>
                </a:solidFill>
              </a:defRPr>
            </a:lvl1pPr>
            <a:lvl2pPr>
              <a:defRPr sz="1800">
                <a:solidFill>
                  <a:srgbClr val="F2F2F2"/>
                </a:solidFill>
              </a:defRPr>
            </a:lvl2pPr>
            <a:lvl3pPr>
              <a:defRPr sz="1800">
                <a:solidFill>
                  <a:srgbClr val="F2F2F2"/>
                </a:solidFill>
              </a:defRPr>
            </a:lvl3pPr>
            <a:lvl4pPr>
              <a:defRPr sz="1800">
                <a:solidFill>
                  <a:srgbClr val="F2F2F2"/>
                </a:solidFill>
              </a:defRPr>
            </a:lvl4pPr>
            <a:lvl5pPr>
              <a:defRPr sz="1800">
                <a:solidFill>
                  <a:srgbClr val="F2F2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ACTING IN TIME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Disaster Recovery Project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6749"/>
          </a:xfrm>
          <a:prstGeom prst="rect">
            <a:avLst/>
          </a:prstGeom>
        </p:spPr>
        <p:txBody>
          <a:bodyPr vert="horz"/>
          <a:lstStyle>
            <a:lvl1pPr marL="406400" indent="-406400"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ACTING IN TIME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Disaster Recovery Project</a:t>
              </a: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2288" y="45085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206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52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5808663" y="6096000"/>
            <a:ext cx="3197225" cy="646113"/>
            <a:chOff x="5808663" y="6096000"/>
            <a:chExt cx="3197225" cy="646113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5808663" y="6096000"/>
              <a:ext cx="3197225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ACTING IN TIME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D9D9D9"/>
                  </a:solidFill>
                  <a:latin typeface="Bodoni SvtyTwo SC ITC TT Book" charset="0"/>
                  <a:cs typeface="+mn-cs"/>
                </a:rPr>
                <a:t>Disaster Recovery Project</a:t>
              </a:r>
            </a:p>
          </p:txBody>
        </p:sp>
        <p:cxnSp>
          <p:nvCxnSpPr>
            <p:cNvPr id="5" name="Straight Connector 4"/>
            <p:cNvCxnSpPr>
              <a:cxnSpLocks noChangeShapeType="1"/>
            </p:cNvCxnSpPr>
            <p:nvPr userDrawn="1"/>
          </p:nvCxnSpPr>
          <p:spPr bwMode="auto">
            <a:xfrm>
              <a:off x="6215063" y="6507163"/>
              <a:ext cx="2365375" cy="1587"/>
            </a:xfrm>
            <a:prstGeom prst="line">
              <a:avLst/>
            </a:prstGeom>
            <a:noFill/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249863" y="56769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 flipV="1">
            <a:off x="5588000" y="61595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745163" y="5905500"/>
            <a:ext cx="3386137" cy="67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2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6265863" y="63420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34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2600" y="4438650"/>
            <a:ext cx="1735138" cy="130175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499c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800" y="4440238"/>
            <a:ext cx="1735138" cy="1301750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sps_20070327_00_608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500" y="4435475"/>
            <a:ext cx="1968500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7" name="Picture 6" descr="mulch_master_martha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1600" y="4437063"/>
            <a:ext cx="1506538" cy="1303337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82663" y="15240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Disaster Recovery Project</a:t>
            </a:r>
          </a:p>
        </p:txBody>
      </p:sp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1389063" y="19478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 userDrawn="1"/>
        </p:nvSpPr>
        <p:spPr>
          <a:xfrm>
            <a:off x="5008563" y="15240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Disaster Recovery Project</a:t>
            </a:r>
          </a:p>
        </p:txBody>
      </p:sp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414963" y="1947863"/>
            <a:ext cx="2365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 userDrawn="1"/>
        </p:nvSpPr>
        <p:spPr>
          <a:xfrm>
            <a:off x="957263" y="2374900"/>
            <a:ext cx="3197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Disaster Recovery Project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363663" y="2786063"/>
            <a:ext cx="2365375" cy="158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046663" y="2286000"/>
            <a:ext cx="34258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Disaster Recovery Project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flipV="1">
            <a:off x="5376863" y="2751138"/>
            <a:ext cx="2759075" cy="952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0" name="TextBox 9"/>
          <p:cNvSpPr txBox="1"/>
          <p:nvPr userDrawn="1"/>
        </p:nvSpPr>
        <p:spPr>
          <a:xfrm>
            <a:off x="4995863" y="3987800"/>
            <a:ext cx="3386137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0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0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33963" y="4749800"/>
            <a:ext cx="3425825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flipV="1">
            <a:off x="5372100" y="5232400"/>
            <a:ext cx="27432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3" name="TextBox 12"/>
          <p:cNvSpPr txBox="1"/>
          <p:nvPr userDrawn="1"/>
        </p:nvSpPr>
        <p:spPr>
          <a:xfrm>
            <a:off x="893763" y="4000500"/>
            <a:ext cx="3386137" cy="67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2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93763" y="4826000"/>
            <a:ext cx="3386137" cy="66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85800" y="228600"/>
            <a:ext cx="82296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2F2F2"/>
                </a:solidFill>
                <a:latin typeface="Bell Gothic Std Bold" pitchFamily="-107" charset="0"/>
                <a:cs typeface="+mn-cs"/>
              </a:rPr>
              <a:t>AIT Logos</a:t>
            </a:r>
          </a:p>
        </p:txBody>
      </p:sp>
      <p:cxnSp>
        <p:nvCxnSpPr>
          <p:cNvPr id="16" name="Straight Connector 2"/>
          <p:cNvCxnSpPr>
            <a:cxnSpLocks noChangeShapeType="1"/>
          </p:cNvCxnSpPr>
          <p:nvPr userDrawn="1"/>
        </p:nvCxnSpPr>
        <p:spPr bwMode="auto">
          <a:xfrm>
            <a:off x="1414463" y="4437063"/>
            <a:ext cx="2365375" cy="1587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 userDrawn="1"/>
        </p:nvCxnSpPr>
        <p:spPr bwMode="auto">
          <a:xfrm>
            <a:off x="1401763" y="5249863"/>
            <a:ext cx="2365375" cy="158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5516563" y="4424363"/>
            <a:ext cx="2365375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800" y="228600"/>
            <a:ext cx="82296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F2F2F2"/>
                </a:solidFill>
                <a:latin typeface="Bell Gothic Std Bold" pitchFamily="-107" charset="0"/>
                <a:cs typeface="+mn-cs"/>
              </a:rPr>
              <a:t>Crisis Management Program Logos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82663" y="1193800"/>
            <a:ext cx="31972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 Program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008563" y="1193800"/>
            <a:ext cx="319722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FFFF"/>
                </a:solidFill>
                <a:latin typeface="Bodoni SvtyTwo SC ITC TT Book" charset="0"/>
                <a:cs typeface="+mn-cs"/>
              </a:rPr>
              <a:t>Crisis Management Program</a:t>
            </a:r>
          </a:p>
        </p:txBody>
      </p:sp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511800" y="1612900"/>
            <a:ext cx="21971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 userDrawn="1"/>
        </p:nvSpPr>
        <p:spPr>
          <a:xfrm>
            <a:off x="957263" y="2374900"/>
            <a:ext cx="31829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Program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046663" y="2286000"/>
            <a:ext cx="34258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 IN 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Program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826000" y="52070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10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5359400" y="2768600"/>
            <a:ext cx="2781300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940300" y="54991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953000" y="5892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2" name="TextBox 11"/>
          <p:cNvSpPr txBox="1"/>
          <p:nvPr userDrawn="1"/>
        </p:nvSpPr>
        <p:spPr>
          <a:xfrm>
            <a:off x="723900" y="52070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DISASTER RECOVERY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838200" y="52070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850900" y="6146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5" name="TextBox 14"/>
          <p:cNvSpPr txBox="1"/>
          <p:nvPr userDrawn="1"/>
        </p:nvSpPr>
        <p:spPr>
          <a:xfrm>
            <a:off x="647700" y="3479800"/>
            <a:ext cx="3849688" cy="102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ACTING  IN  TIME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889000" y="4038600"/>
            <a:ext cx="3365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4826000" y="3467100"/>
            <a:ext cx="3849688" cy="1028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  IN  TIME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5067300" y="4025900"/>
            <a:ext cx="3365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9" name="Straight Connector 29"/>
          <p:cNvCxnSpPr>
            <a:cxnSpLocks noChangeShapeType="1"/>
          </p:cNvCxnSpPr>
          <p:nvPr userDrawn="1"/>
        </p:nvCxnSpPr>
        <p:spPr bwMode="auto">
          <a:xfrm>
            <a:off x="1447800" y="2794000"/>
            <a:ext cx="2197100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</p:spPr>
      </p:cxnSp>
      <p:cxnSp>
        <p:nvCxnSpPr>
          <p:cNvPr id="20" name="Straight Connector 30"/>
          <p:cNvCxnSpPr>
            <a:cxnSpLocks noChangeShapeType="1"/>
          </p:cNvCxnSpPr>
          <p:nvPr userDrawn="1"/>
        </p:nvCxnSpPr>
        <p:spPr bwMode="auto">
          <a:xfrm>
            <a:off x="1485900" y="1612900"/>
            <a:ext cx="2197100" cy="1588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26000" y="45212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10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AND DISASTER RECOVERY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940300" y="4813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953000" y="52070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5" name="TextBox 4"/>
          <p:cNvSpPr txBox="1"/>
          <p:nvPr userDrawn="1"/>
        </p:nvSpPr>
        <p:spPr>
          <a:xfrm>
            <a:off x="584200" y="2743200"/>
            <a:ext cx="3849688" cy="1011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85800" y="32258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98500" y="28194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20700" y="45085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And 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35000" y="48006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647700" y="5194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1" name="TextBox 10"/>
          <p:cNvSpPr txBox="1"/>
          <p:nvPr userDrawn="1"/>
        </p:nvSpPr>
        <p:spPr>
          <a:xfrm>
            <a:off x="4813300" y="2755900"/>
            <a:ext cx="3849688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Preparedness, </a:t>
            </a:r>
          </a:p>
          <a:p>
            <a:pPr algn="ctr" rtl="0" fontAlgn="base">
              <a:lnSpc>
                <a:spcPts val="16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4914900" y="32512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4914900" y="28194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4" name="TextBox 13"/>
          <p:cNvSpPr txBox="1"/>
          <p:nvPr userDrawn="1"/>
        </p:nvSpPr>
        <p:spPr>
          <a:xfrm>
            <a:off x="596900" y="1016000"/>
            <a:ext cx="3849688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698500" y="1511300"/>
            <a:ext cx="3619500" cy="1270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26000" y="38354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10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AND DISASTER RECOVERY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940300" y="41275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953000" y="4521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5" name="TextBox 4"/>
          <p:cNvSpPr txBox="1"/>
          <p:nvPr userDrawn="1"/>
        </p:nvSpPr>
        <p:spPr>
          <a:xfrm>
            <a:off x="584200" y="2159000"/>
            <a:ext cx="3849688" cy="1011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85800" y="2641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698500" y="2235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8" name="TextBox 7"/>
          <p:cNvSpPr txBox="1"/>
          <p:nvPr userDrawn="1"/>
        </p:nvSpPr>
        <p:spPr>
          <a:xfrm>
            <a:off x="520700" y="38227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And Disaster Recovery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35000" y="41148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647700" y="45085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1" name="TextBox 10"/>
          <p:cNvSpPr txBox="1"/>
          <p:nvPr userDrawn="1"/>
        </p:nvSpPr>
        <p:spPr>
          <a:xfrm>
            <a:off x="4813300" y="2171700"/>
            <a:ext cx="3849688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Preparedness, </a:t>
            </a:r>
          </a:p>
          <a:p>
            <a:pPr algn="ctr" rtl="0" fontAlgn="base">
              <a:lnSpc>
                <a:spcPts val="16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4914900" y="26670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4914900" y="22352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4" name="TextBox 13"/>
          <p:cNvSpPr txBox="1"/>
          <p:nvPr userDrawn="1"/>
        </p:nvSpPr>
        <p:spPr>
          <a:xfrm>
            <a:off x="596900" y="546100"/>
            <a:ext cx="3849688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Program on Emergency Preparedness,</a:t>
            </a:r>
          </a:p>
          <a:p>
            <a:pPr algn="ctr" rtl="0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 &amp; Disaster Recovery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698500" y="10414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6" name="TextBox 15"/>
          <p:cNvSpPr txBox="1"/>
          <p:nvPr userDrawn="1"/>
        </p:nvSpPr>
        <p:spPr>
          <a:xfrm>
            <a:off x="4851400" y="571500"/>
            <a:ext cx="384968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10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ts val="10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DISASTER RECOVERY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 userDrawn="1"/>
        </p:nvCxnSpPr>
        <p:spPr bwMode="auto">
          <a:xfrm>
            <a:off x="4965700" y="863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978400" y="12573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9" name="TextBox 18"/>
          <p:cNvSpPr txBox="1"/>
          <p:nvPr userDrawn="1"/>
        </p:nvSpPr>
        <p:spPr>
          <a:xfrm>
            <a:off x="4762500" y="5435600"/>
            <a:ext cx="3849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EMERGENCY PREPAREDNESS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CRISIS MANAGEMENT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B40000"/>
                </a:solidFill>
                <a:latin typeface="Bodoni SvtyTwo SC ITC TT Book" charset="0"/>
                <a:cs typeface="+mn-cs"/>
              </a:rPr>
              <a:t>DISASTER RECOVERY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876800" y="54356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 userDrawn="1"/>
        </p:nvCxnSpPr>
        <p:spPr bwMode="auto">
          <a:xfrm>
            <a:off x="4889500" y="6375400"/>
            <a:ext cx="3619500" cy="12700"/>
          </a:xfrm>
          <a:prstGeom prst="line">
            <a:avLst/>
          </a:prstGeom>
          <a:noFill/>
          <a:ln w="9525">
            <a:solidFill>
              <a:srgbClr val="B4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985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3400" y="4479925"/>
            <a:ext cx="1947863" cy="129698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broadmoor_1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3238500" y="4478338"/>
            <a:ext cx="1427163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6" name="Picture 5" descr="broadmoor_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1088" y="4478338"/>
            <a:ext cx="1771650" cy="130492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61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7525" y="4521200"/>
            <a:ext cx="1935163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0" descr="3331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521200"/>
            <a:ext cx="857250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1" descr="917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27463" y="4521200"/>
            <a:ext cx="1606550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s_20070327_00_6085.jpg"/>
          <p:cNvPicPr>
            <a:picLocks noChangeAspect="1"/>
          </p:cNvPicPr>
          <p:nvPr userDrawn="1"/>
        </p:nvPicPr>
        <p:blipFill>
          <a:blip r:embed="rId2"/>
          <a:srcRect l="1800" r="14400" b="24453"/>
          <a:stretch>
            <a:fillRect/>
          </a:stretch>
        </p:blipFill>
        <p:spPr>
          <a:xfrm>
            <a:off x="6840538" y="4487863"/>
            <a:ext cx="1982787" cy="118427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" name="Picture 4" descr="broadmoor_13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673600" y="4486275"/>
            <a:ext cx="1879600" cy="1189038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461665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394700" cy="2000548"/>
          </a:xfrm>
          <a:prstGeom prst="rect">
            <a:avLst/>
          </a:prstGeom>
        </p:spPr>
        <p:txBody>
          <a:bodyPr vert="horz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sidents and rescue workers fled the county of Beichuan on Saturday amid warnings of possible flooding from a ri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963738"/>
            <a:ext cx="1409700" cy="9398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5" name="Picture 6" descr="Jiujiang Bridge Collapse (China Daily) 2007 12 05"/>
          <p:cNvPicPr>
            <a:picLocks noChangeAspect="1" noChangeArrowheads="1"/>
          </p:cNvPicPr>
          <p:nvPr userDrawn="1"/>
        </p:nvPicPr>
        <p:blipFill>
          <a:blip r:embed="rId3"/>
          <a:srcRect r="8000" b="9610"/>
          <a:stretch>
            <a:fillRect/>
          </a:stretch>
        </p:blipFill>
        <p:spPr bwMode="auto">
          <a:xfrm>
            <a:off x="322263" y="4478338"/>
            <a:ext cx="1422400" cy="93027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6" name="Picture 7" descr="firefighters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0200" y="765175"/>
            <a:ext cx="1414463" cy="106521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pic>
        <p:nvPicPr>
          <p:cNvPr id="7" name="Picture 4" descr="Chem Plant Explosion Jilin City (Xinhua) 2005 11 13"/>
          <p:cNvPicPr>
            <a:picLocks noChangeAspect="1" noChangeArrowheads="1"/>
          </p:cNvPicPr>
          <p:nvPr userDrawn="1"/>
        </p:nvPicPr>
        <p:blipFill>
          <a:blip r:embed="rId5"/>
          <a:srcRect l="5556"/>
          <a:stretch>
            <a:fillRect/>
          </a:stretch>
        </p:blipFill>
        <p:spPr bwMode="auto">
          <a:xfrm>
            <a:off x="330200" y="3046413"/>
            <a:ext cx="1422400" cy="128746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228600"/>
            <a:ext cx="3644900" cy="83099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algn="l">
              <a:defRPr sz="2400" b="0" i="0">
                <a:solidFill>
                  <a:srgbClr val="F2F2F2"/>
                </a:solidFill>
                <a:latin typeface="Bell Gothic Std Bold"/>
                <a:cs typeface="Bell Gothic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1527048"/>
            <a:ext cx="6664452" cy="200054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406400" indent="-406400">
              <a:spcBef>
                <a:spcPts val="575"/>
              </a:spcBef>
              <a:defRPr sz="2400">
                <a:solidFill>
                  <a:srgbClr val="F2F2F2"/>
                </a:solidFill>
              </a:defRPr>
            </a:lvl1pPr>
            <a:lvl2pPr marL="793750" indent="-336550">
              <a:spcBef>
                <a:spcPts val="575"/>
              </a:spcBef>
              <a:defRPr sz="2000">
                <a:solidFill>
                  <a:srgbClr val="F2F2F2"/>
                </a:solidFill>
              </a:defRPr>
            </a:lvl2pPr>
            <a:lvl3pPr>
              <a:spcBef>
                <a:spcPts val="575"/>
              </a:spcBef>
              <a:defRPr sz="2000">
                <a:solidFill>
                  <a:srgbClr val="F2F2F2"/>
                </a:solidFill>
              </a:defRPr>
            </a:lvl3pPr>
            <a:lvl4pPr>
              <a:spcBef>
                <a:spcPts val="575"/>
              </a:spcBef>
              <a:defRPr sz="2000">
                <a:solidFill>
                  <a:srgbClr val="F2F2F2"/>
                </a:solidFill>
              </a:defRPr>
            </a:lvl4pPr>
            <a:lvl5pPr>
              <a:spcBef>
                <a:spcPts val="575"/>
              </a:spcBef>
              <a:defRPr sz="2000">
                <a:solidFill>
                  <a:srgbClr val="F2F2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"/>
          <p:cNvGrpSpPr>
            <a:grpSpLocks/>
          </p:cNvGrpSpPr>
          <p:nvPr userDrawn="1"/>
        </p:nvGrpSpPr>
        <p:grpSpPr bwMode="auto">
          <a:xfrm>
            <a:off x="0" y="762000"/>
            <a:ext cx="9144000" cy="701675"/>
            <a:chOff x="0" y="480"/>
            <a:chExt cx="5760" cy="442"/>
          </a:xfrm>
        </p:grpSpPr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>
              <a:off x="0" y="720"/>
              <a:ext cx="576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+mn-ea"/>
              </a:endParaRPr>
            </a:p>
          </p:txBody>
        </p:sp>
        <p:pic>
          <p:nvPicPr>
            <p:cNvPr id="1033" name="Picture 18" descr="doctor"/>
            <p:cNvPicPr>
              <a:picLocks noChangeAspect="1" noChangeArrowheads="1"/>
            </p:cNvPicPr>
            <p:nvPr userDrawn="1"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703" y="480"/>
              <a:ext cx="504" cy="442"/>
            </a:xfrm>
            <a:prstGeom prst="rect">
              <a:avLst/>
            </a:prstGeom>
            <a:noFill/>
            <a:ln w="9525">
              <a:solidFill>
                <a:srgbClr val="B40000"/>
              </a:solidFill>
              <a:miter lim="800000"/>
              <a:headEnd/>
              <a:tailEnd/>
            </a:ln>
          </p:spPr>
        </p:pic>
        <p:pic>
          <p:nvPicPr>
            <p:cNvPr id="1034" name="Picture 20" descr="firemen-7"/>
            <p:cNvPicPr>
              <a:picLocks noChangeAspect="1" noChangeArrowheads="1"/>
            </p:cNvPicPr>
            <p:nvPr userDrawn="1"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903" y="480"/>
              <a:ext cx="672" cy="441"/>
            </a:xfrm>
            <a:prstGeom prst="rect">
              <a:avLst/>
            </a:prstGeom>
            <a:noFill/>
            <a:ln w="9525">
              <a:solidFill>
                <a:srgbClr val="B40000"/>
              </a:solidFill>
              <a:miter lim="800000"/>
              <a:headEnd/>
              <a:tailEnd/>
            </a:ln>
          </p:spPr>
        </p:pic>
      </p:grp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7" descr="concepts_pic02"/>
          <p:cNvPicPr>
            <a:picLocks noChangeAspect="1" noChangeArrowheads="1"/>
          </p:cNvPicPr>
          <p:nvPr userDrawn="1"/>
        </p:nvPicPr>
        <p:blipFill>
          <a:blip r:embed="rId31"/>
          <a:srcRect/>
          <a:stretch>
            <a:fillRect/>
          </a:stretch>
        </p:blipFill>
        <p:spPr bwMode="auto">
          <a:xfrm>
            <a:off x="6729413" y="762000"/>
            <a:ext cx="1004887" cy="701675"/>
          </a:xfrm>
          <a:prstGeom prst="rect">
            <a:avLst/>
          </a:prstGeom>
          <a:noFill/>
          <a:ln w="9525">
            <a:solidFill>
              <a:srgbClr val="B4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600700" y="5842000"/>
            <a:ext cx="35687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600">
                <a:solidFill>
                  <a:srgbClr val="404040"/>
                </a:solidFill>
                <a:cs typeface="Times New Roman" pitchFamily="18" charset="0"/>
              </a:rPr>
              <a:t> 2009 by Herman B. “Dutch” Leonard and Arnold Howitt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757863" y="6081713"/>
            <a:ext cx="3386137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ACTING</a:t>
            </a:r>
            <a:r>
              <a:rPr lang="en-US" sz="20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IN</a:t>
            </a:r>
            <a:r>
              <a:rPr lang="en-US" sz="2000" b="1">
                <a:solidFill>
                  <a:srgbClr val="D9D9D9"/>
                </a:solidFill>
                <a:latin typeface="Bodoni SvtyTwo SC ITC TT Book" charset="0"/>
              </a:rPr>
              <a:t>  </a:t>
            </a:r>
            <a:r>
              <a:rPr lang="en-US" sz="2500" b="1">
                <a:solidFill>
                  <a:srgbClr val="D9D9D9"/>
                </a:solidFill>
                <a:latin typeface="Bodoni SvtyTwo SC ITC TT Book" charset="0"/>
              </a:rPr>
              <a:t>TIME</a:t>
            </a:r>
          </a:p>
          <a:p>
            <a:r>
              <a:rPr lang="en-US" sz="1200">
                <a:solidFill>
                  <a:srgbClr val="D9D9D9"/>
                </a:solidFill>
                <a:latin typeface="Bodoni SvtyTwo SC ITC TT Book" charset="0"/>
              </a:rPr>
              <a:t>Against Landscape-Scale Disasters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6265863" y="6505575"/>
            <a:ext cx="2365375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 userDrawn="1"/>
        </p:nvGrpSpPr>
        <p:grpSpPr bwMode="auto">
          <a:xfrm>
            <a:off x="0" y="762000"/>
            <a:ext cx="9144000" cy="701675"/>
            <a:chOff x="0" y="480"/>
            <a:chExt cx="5760" cy="442"/>
          </a:xfrm>
        </p:grpSpPr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>
              <a:off x="0" y="720"/>
              <a:ext cx="576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033" name="Picture 18" descr="doctor"/>
            <p:cNvPicPr>
              <a:picLocks noChangeAspect="1" noChangeArrowheads="1"/>
            </p:cNvPicPr>
            <p:nvPr userDrawn="1"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703" y="480"/>
              <a:ext cx="504" cy="442"/>
            </a:xfrm>
            <a:prstGeom prst="rect">
              <a:avLst/>
            </a:prstGeom>
            <a:noFill/>
            <a:ln w="9525">
              <a:solidFill>
                <a:srgbClr val="B40000"/>
              </a:solidFill>
              <a:miter lim="800000"/>
              <a:headEnd/>
              <a:tailEnd/>
            </a:ln>
          </p:spPr>
        </p:pic>
        <p:pic>
          <p:nvPicPr>
            <p:cNvPr id="1034" name="Picture 20" descr="firemen-7"/>
            <p:cNvPicPr>
              <a:picLocks noChangeAspect="1" noChangeArrowheads="1"/>
            </p:cNvPicPr>
            <p:nvPr userDrawn="1"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903" y="480"/>
              <a:ext cx="672" cy="441"/>
            </a:xfrm>
            <a:prstGeom prst="rect">
              <a:avLst/>
            </a:prstGeom>
            <a:noFill/>
            <a:ln w="9525">
              <a:solidFill>
                <a:srgbClr val="B40000"/>
              </a:solidFill>
              <a:miter lim="800000"/>
              <a:headEnd/>
              <a:tailEnd/>
            </a:ln>
          </p:spPr>
        </p:pic>
      </p:grp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6019800"/>
            <a:ext cx="9151938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28" name="Picture 7" descr="concepts_pic02"/>
          <p:cNvPicPr>
            <a:picLocks noChangeAspect="1" noChangeArrowheads="1"/>
          </p:cNvPicPr>
          <p:nvPr userDrawn="1"/>
        </p:nvPicPr>
        <p:blipFill>
          <a:blip r:embed="rId31"/>
          <a:srcRect/>
          <a:stretch>
            <a:fillRect/>
          </a:stretch>
        </p:blipFill>
        <p:spPr bwMode="auto">
          <a:xfrm>
            <a:off x="6729413" y="762000"/>
            <a:ext cx="1004887" cy="701675"/>
          </a:xfrm>
          <a:prstGeom prst="rect">
            <a:avLst/>
          </a:prstGeom>
          <a:noFill/>
          <a:ln w="9525">
            <a:solidFill>
              <a:srgbClr val="B4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600700" y="5842000"/>
            <a:ext cx="35687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kern="12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600" kern="1200">
                <a:solidFill>
                  <a:srgbClr val="404040"/>
                </a:solidFill>
                <a:latin typeface="Arial" pitchFamily="34" charset="0"/>
                <a:cs typeface="Times New Roman" pitchFamily="18" charset="0"/>
              </a:rPr>
              <a:t> 2009 by Herman B. “Dutch” Leonard and Arnold Howitt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757863" y="6081713"/>
            <a:ext cx="3386137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ACTING</a:t>
            </a:r>
            <a:r>
              <a:rPr lang="en-US" sz="2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IN</a:t>
            </a:r>
            <a:r>
              <a:rPr lang="en-US" sz="20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  </a:t>
            </a:r>
            <a:r>
              <a:rPr lang="en-US" sz="2500" b="1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TIME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D9D9D9"/>
                </a:solidFill>
                <a:latin typeface="Bodoni SvtyTwo SC ITC TT Book" charset="0"/>
                <a:cs typeface="+mn-cs"/>
              </a:rPr>
              <a:t>Against Landscape-Scale Disasters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6265863" y="6505575"/>
            <a:ext cx="2365375" cy="15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00075" y="4202113"/>
            <a:ext cx="426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09600" y="833438"/>
            <a:ext cx="1841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endParaRPr lang="en-US" sz="400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5000"/>
              </a:lnSpc>
            </a:pPr>
            <a:endParaRPr lang="en-US" sz="400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5000"/>
              </a:lnSpc>
            </a:pPr>
            <a:endParaRPr lang="en-US" sz="40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24" name="Picture 9" descr="crc_firemen"/>
          <p:cNvPicPr>
            <a:picLocks noChangeAspect="1" noChangeArrowheads="1"/>
          </p:cNvPicPr>
          <p:nvPr/>
        </p:nvPicPr>
        <p:blipFill>
          <a:blip r:embed="rId3">
            <a:lum bright="-6000" contrast="46000"/>
          </a:blip>
          <a:srcRect r="23473" b="18048"/>
          <a:stretch>
            <a:fillRect/>
          </a:stretch>
        </p:blipFill>
        <p:spPr bwMode="auto">
          <a:xfrm>
            <a:off x="2430463" y="7938"/>
            <a:ext cx="6723062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46380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-1"/>
            <a:ext cx="7145867" cy="5427133"/>
          </a:xfrm>
          <a:prstGeom prst="rect">
            <a:avLst/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47000">
                <a:srgbClr val="000000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3600" y="512065"/>
            <a:ext cx="2514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BBB1F"/>
                </a:solidFill>
                <a:latin typeface="Euphemia UCAS" pitchFamily="-107" charset="0"/>
              </a:rPr>
              <a:t>Accelerating Recovery from Landscape Scale Disasters</a:t>
            </a:r>
            <a:endParaRPr lang="en-US" sz="2800" dirty="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endParaRPr lang="en-US" sz="2800" dirty="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r>
              <a:rPr lang="en-US" dirty="0" smtClean="0">
                <a:solidFill>
                  <a:srgbClr val="D9D9D9"/>
                </a:solidFill>
                <a:latin typeface="Euphemia UCAS" pitchFamily="-107" charset="0"/>
              </a:rPr>
              <a:t>Doug Ahlers</a:t>
            </a:r>
          </a:p>
          <a:p>
            <a:pPr algn="l"/>
            <a:r>
              <a:rPr lang="en-US" dirty="0" smtClean="0">
                <a:solidFill>
                  <a:srgbClr val="D9D9D9"/>
                </a:solidFill>
                <a:latin typeface="Euphemia UCAS" pitchFamily="-107" charset="0"/>
              </a:rPr>
              <a:t>Arrietta Chakos</a:t>
            </a:r>
          </a:p>
          <a:p>
            <a:pPr algn="l"/>
            <a:r>
              <a:rPr lang="en-US" dirty="0" smtClean="0">
                <a:solidFill>
                  <a:srgbClr val="D9D9D9"/>
                </a:solidFill>
                <a:latin typeface="Euphemia UCAS" pitchFamily="-107" charset="0"/>
              </a:rPr>
              <a:t>Arn Howitt</a:t>
            </a:r>
            <a:endParaRPr lang="en-US" dirty="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r>
              <a:rPr lang="en-US" dirty="0">
                <a:solidFill>
                  <a:srgbClr val="D9D9D9"/>
                </a:solidFill>
                <a:latin typeface="Euphemia UCAS" pitchFamily="-107" charset="0"/>
              </a:rPr>
              <a:t>Dutch </a:t>
            </a:r>
            <a:r>
              <a:rPr lang="en-US" dirty="0" smtClean="0">
                <a:solidFill>
                  <a:srgbClr val="D9D9D9"/>
                </a:solidFill>
                <a:latin typeface="Euphemia UCAS" pitchFamily="-107" charset="0"/>
              </a:rPr>
              <a:t>Leonard</a:t>
            </a:r>
            <a:endParaRPr lang="en-US" dirty="0">
              <a:solidFill>
                <a:srgbClr val="D9D9D9"/>
              </a:solidFill>
              <a:latin typeface="Euphemia UCAS" pitchFamily="-107" charset="0"/>
            </a:endParaRPr>
          </a:p>
          <a:p>
            <a:pPr algn="l"/>
            <a:endParaRPr lang="en-US" sz="1400" dirty="0" smtClean="0">
              <a:solidFill>
                <a:srgbClr val="A6A6A6"/>
              </a:solidFill>
              <a:latin typeface="Euphemia UCAS" pitchFamily="-107" charset="0"/>
            </a:endParaRPr>
          </a:p>
          <a:p>
            <a:pPr algn="l"/>
            <a:r>
              <a:rPr lang="en-US" sz="1400" b="1" i="1" dirty="0" smtClean="0">
                <a:solidFill>
                  <a:srgbClr val="FFFF00"/>
                </a:solidFill>
                <a:latin typeface="Euphemia UCAS" pitchFamily="-107" charset="0"/>
              </a:rPr>
              <a:t>Lifelines</a:t>
            </a:r>
            <a:endParaRPr lang="en-US" sz="1400" b="1" i="1" dirty="0">
              <a:solidFill>
                <a:srgbClr val="FFFF00"/>
              </a:solidFill>
              <a:latin typeface="Euphemia UCAS" pitchFamily="-107" charset="0"/>
            </a:endParaRPr>
          </a:p>
          <a:p>
            <a:pPr algn="l"/>
            <a:r>
              <a:rPr lang="en-US" sz="1400" dirty="0" smtClean="0">
                <a:solidFill>
                  <a:srgbClr val="A6A6A6"/>
                </a:solidFill>
                <a:latin typeface="Euphemia UCAS" pitchFamily="-107" charset="0"/>
              </a:rPr>
              <a:t>San Francisco </a:t>
            </a:r>
            <a:endParaRPr lang="en-US" sz="1400" dirty="0">
              <a:solidFill>
                <a:srgbClr val="A6A6A6"/>
              </a:solidFill>
              <a:latin typeface="Euphemia UCAS" pitchFamily="-107" charset="0"/>
            </a:endParaRPr>
          </a:p>
          <a:p>
            <a:pPr algn="l"/>
            <a:r>
              <a:rPr lang="en-US" sz="1400" dirty="0" smtClean="0">
                <a:solidFill>
                  <a:srgbClr val="A6A6A6"/>
                </a:solidFill>
                <a:latin typeface="Euphemia UCAS" pitchFamily="-107" charset="0"/>
              </a:rPr>
              <a:t>February 4, 2010</a:t>
            </a:r>
            <a:endParaRPr lang="en-US" sz="1400" dirty="0">
              <a:solidFill>
                <a:srgbClr val="A6A6A6"/>
              </a:solidFill>
              <a:latin typeface="Euphemia UCAS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400557"/>
            <a:ext cx="86446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Many systems tend to become more tightly coupled and complex over time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	-- They </a:t>
            </a:r>
            <a:r>
              <a:rPr lang="en-US" sz="2400" b="1" i="1" dirty="0" smtClean="0">
                <a:solidFill>
                  <a:srgbClr val="FFFFFF"/>
                </a:solidFill>
              </a:rPr>
              <a:t>form</a:t>
            </a:r>
            <a:r>
              <a:rPr lang="en-US" sz="2400" dirty="0" smtClean="0">
                <a:solidFill>
                  <a:srgbClr val="FFFFFF"/>
                </a:solidFill>
              </a:rPr>
              <a:t> (rather than being intentionally designed)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		(they are “self-organizing”)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-- Economic forces (efficiency demands) produce incentives for “just in time,” elimination of buffers, …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-- Technology improvement allows greater complexity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82143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ll Gothic Std Bold" pitchFamily="-107" charset="0"/>
              </a:rPr>
              <a:t>Increasing vulnerability within and between your systems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400557"/>
            <a:ext cx="85714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Carefully examine system vulnerabilities</a:t>
            </a:r>
          </a:p>
          <a:p>
            <a:pPr marL="863600" lvl="1" indent="-393700" algn="l"/>
            <a:endParaRPr lang="en-US" sz="16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Recognize that your systems are embedded within other systems 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	</a:t>
            </a:r>
            <a:r>
              <a:rPr lang="en-US" sz="2400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</a:rPr>
              <a:t> increases your vulnerability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	</a:t>
            </a:r>
            <a:r>
              <a:rPr lang="en-US" sz="2400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</a:rPr>
              <a:t> you are contributing to the larger system’s 			vulnerability</a:t>
            </a:r>
          </a:p>
          <a:p>
            <a:pPr marL="863600" lvl="1" indent="-393700" algn="l"/>
            <a:endParaRPr lang="en-US" sz="16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Recognize that in the aftermath of a major event here, </a:t>
            </a:r>
            <a:r>
              <a:rPr lang="en-US" sz="2400" dirty="0" smtClean="0">
                <a:solidFill>
                  <a:srgbClr val="FFFF00"/>
                </a:solidFill>
              </a:rPr>
              <a:t>you will be trying to undertake rapid restoration in the context of a shattered system ecology </a:t>
            </a:r>
            <a:r>
              <a:rPr lang="en-US" sz="2400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</a:rPr>
              <a:t> carefully examine your assumptions about what capabilities will be available to you, and plan accordingly   </a:t>
            </a: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Implications for </a:t>
            </a:r>
            <a:r>
              <a:rPr lang="en-US" sz="2400" b="1" i="1" kern="1200" dirty="0" smtClean="0">
                <a:solidFill>
                  <a:srgbClr val="FFFF00"/>
                </a:solidFill>
                <a:latin typeface="Bell Gothic Std Bold" pitchFamily="-107" charset="0"/>
                <a:cs typeface="+mn-cs"/>
              </a:rPr>
              <a:t>Lifelines</a:t>
            </a:r>
            <a:r>
              <a:rPr lang="en-US" sz="2400" kern="1200" dirty="0" smtClean="0">
                <a:solidFill>
                  <a:srgbClr val="FFFF00"/>
                </a:solidFill>
                <a:latin typeface="Bell Gothic Std Bold" pitchFamily="-107" charset="0"/>
                <a:cs typeface="+mn-cs"/>
              </a:rPr>
              <a:t> </a:t>
            </a:r>
            <a:r>
              <a:rPr lang="en-US" sz="2400" kern="1200" dirty="0" smtClean="0">
                <a:solidFill>
                  <a:schemeClr val="bg1"/>
                </a:solidFill>
                <a:latin typeface="Bell Gothic Std Bold" pitchFamily="-107" charset="0"/>
                <a:cs typeface="+mn-cs"/>
              </a:rPr>
              <a:t>work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18948" y="1498093"/>
            <a:ext cx="91323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393700" algn="l"/>
            <a:r>
              <a:rPr lang="en-US" sz="2400" dirty="0" smtClean="0">
                <a:solidFill>
                  <a:srgbClr val="FFFFFF"/>
                </a:solidFill>
              </a:rPr>
              <a:t>Build a comprehensive strategy for social risk management (based on the Comprehensive Risk Management Framework)</a:t>
            </a:r>
          </a:p>
          <a:p>
            <a:pPr marL="406400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Assemble a comprehensive, five-domain description of current activities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Search for additional valuable investments in each domain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406400" indent="-393700" algn="l"/>
            <a:r>
              <a:rPr lang="en-US" sz="2400" dirty="0" smtClean="0">
                <a:solidFill>
                  <a:srgbClr val="FFFFFF"/>
                </a:solidFill>
              </a:rPr>
              <a:t>Build an “advance recovery” strategy – and execute it</a:t>
            </a:r>
          </a:p>
          <a:p>
            <a:pPr marL="406400" indent="-393700" algn="l"/>
            <a:r>
              <a:rPr lang="en-US" sz="2400" dirty="0" smtClean="0">
                <a:solidFill>
                  <a:srgbClr val="FFFFFF"/>
                </a:solidFill>
              </a:rPr>
              <a:t>              </a:t>
            </a:r>
            <a:r>
              <a:rPr lang="en-US" sz="2400" b="1" i="1" dirty="0" smtClean="0">
                <a:solidFill>
                  <a:srgbClr val="FFFF00"/>
                </a:solidFill>
              </a:rPr>
              <a:t>(which is just what you are doing!)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What should we do?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46812" y="1900429"/>
            <a:ext cx="91323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Recovery will be long and difficult – no matter what you do.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But it will be a lot faster, less expensive, and more reliable if you build a platform for accelerated recovery in advance.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This </a:t>
            </a:r>
            <a:r>
              <a:rPr lang="en-US" sz="2400" i="1" dirty="0" smtClean="0">
                <a:solidFill>
                  <a:srgbClr val="FFFFFF"/>
                </a:solidFill>
              </a:rPr>
              <a:t>can</a:t>
            </a:r>
            <a:r>
              <a:rPr lang="en-US" sz="2400" dirty="0" smtClean="0">
                <a:solidFill>
                  <a:srgbClr val="FFFFFF"/>
                </a:solidFill>
              </a:rPr>
              <a:t> be done.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And </a:t>
            </a:r>
            <a:r>
              <a:rPr lang="en-US" sz="2400" i="1" dirty="0" smtClean="0">
                <a:solidFill>
                  <a:srgbClr val="FFFFFF"/>
                </a:solidFill>
              </a:rPr>
              <a:t>you can do it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It’s best to move </a:t>
            </a:r>
            <a:r>
              <a:rPr lang="en-US" sz="2400" b="1" i="1" dirty="0" smtClean="0">
                <a:solidFill>
                  <a:srgbClr val="FFFF00"/>
                </a:solidFill>
              </a:rPr>
              <a:t>in advance </a:t>
            </a:r>
            <a:r>
              <a:rPr lang="en-US" sz="2400" dirty="0" smtClean="0">
                <a:solidFill>
                  <a:srgbClr val="FFFF00"/>
                </a:solidFill>
              </a:rPr>
              <a:t>with all deliberate speed.</a:t>
            </a: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The bottom line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500" y="1417638"/>
            <a:ext cx="88265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algn="l">
              <a:spcBef>
                <a:spcPct val="20000"/>
              </a:spcBef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6675" y="123825"/>
            <a:ext cx="8229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3" descr="California_Wildfire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9575" y="677863"/>
            <a:ext cx="5957888" cy="4445000"/>
          </a:xfrm>
          <a:prstGeom prst="rect">
            <a:avLst/>
          </a:prstGeom>
          <a:noFill/>
          <a:ln w="9525">
            <a:solidFill>
              <a:srgbClr val="B40000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8975" y="1539875"/>
            <a:ext cx="2062163" cy="156966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BBB1F"/>
                </a:solidFill>
                <a:latin typeface="Tahoma" pitchFamily="34" charset="0"/>
              </a:rPr>
              <a:t>If they can see your incident </a:t>
            </a:r>
          </a:p>
          <a:p>
            <a:pPr algn="l"/>
            <a:r>
              <a:rPr lang="en-US" sz="2400" dirty="0">
                <a:solidFill>
                  <a:srgbClr val="FBBB1F"/>
                </a:solidFill>
                <a:latin typeface="Tahoma" pitchFamily="34" charset="0"/>
              </a:rPr>
              <a:t>f</a:t>
            </a:r>
            <a:r>
              <a:rPr lang="en-US" sz="2400" dirty="0" smtClean="0">
                <a:solidFill>
                  <a:srgbClr val="FBBB1F"/>
                </a:solidFill>
                <a:latin typeface="Tahoma" pitchFamily="34" charset="0"/>
              </a:rPr>
              <a:t>rom space –</a:t>
            </a:r>
          </a:p>
        </p:txBody>
      </p:sp>
      <p:sp>
        <p:nvSpPr>
          <p:cNvPr id="32774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>
                <a:solidFill>
                  <a:srgbClr val="FFFFFF"/>
                </a:solidFill>
                <a:latin typeface="Bell Gothic Std Bold" pitchFamily="-107" charset="0"/>
              </a:rPr>
              <a:t>ICS Rule #1 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647" y="3423539"/>
            <a:ext cx="2062163" cy="120032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FBBB1F"/>
                </a:solidFill>
                <a:latin typeface="Tahoma" pitchFamily="34" charset="0"/>
              </a:rPr>
              <a:t>it </a:t>
            </a:r>
            <a:r>
              <a:rPr lang="en-US" sz="2400" dirty="0">
                <a:solidFill>
                  <a:srgbClr val="FBBB1F"/>
                </a:solidFill>
                <a:latin typeface="Tahoma" pitchFamily="34" charset="0"/>
              </a:rPr>
              <a:t>is generally </a:t>
            </a:r>
            <a:r>
              <a:rPr lang="en-US" sz="2400" b="1" i="1" dirty="0">
                <a:solidFill>
                  <a:srgbClr val="FBBB1F"/>
                </a:solidFill>
                <a:latin typeface="Tahoma" pitchFamily="34" charset="0"/>
              </a:rPr>
              <a:t>not</a:t>
            </a:r>
            <a:r>
              <a:rPr lang="en-US" sz="2400" dirty="0">
                <a:solidFill>
                  <a:srgbClr val="FBBB1F"/>
                </a:solidFill>
                <a:latin typeface="Tahoma" pitchFamily="34" charset="0"/>
              </a:rPr>
              <a:t> a good 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90500" y="1417638"/>
            <a:ext cx="88265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algn="l">
              <a:spcBef>
                <a:spcPct val="40000"/>
              </a:spcBef>
              <a:buClr>
                <a:schemeClr val="bg1"/>
              </a:buCl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6675" y="123825"/>
            <a:ext cx="8229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948" name="Rectangle 4"/>
          <p:cNvSpPr txBox="1">
            <a:spLocks noChangeArrowheads="1"/>
          </p:cNvSpPr>
          <p:nvPr/>
        </p:nvSpPr>
        <p:spPr bwMode="auto">
          <a:xfrm>
            <a:off x="388938" y="24606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>
                <a:solidFill>
                  <a:srgbClr val="FFFFFF"/>
                </a:solidFill>
                <a:latin typeface="Bell Gothic Std Bold" pitchFamily="-107" charset="0"/>
              </a:rPr>
              <a:t>The Simple Analytics of Acting in Time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8338" y="1414463"/>
            <a:ext cx="2979737" cy="58420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Can the hazard be – and is it – </a:t>
            </a:r>
          </a:p>
          <a:p>
            <a:r>
              <a:rPr lang="en-US" sz="1600">
                <a:solidFill>
                  <a:srgbClr val="FFFFFF"/>
                </a:solidFill>
              </a:rPr>
              <a:t>foreseen?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22550" y="3827463"/>
            <a:ext cx="2327881" cy="584775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Can – and do – we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mobilize </a:t>
            </a:r>
            <a:r>
              <a:rPr lang="en-US" sz="1600" dirty="0">
                <a:solidFill>
                  <a:srgbClr val="FFFFFF"/>
                </a:solidFill>
              </a:rPr>
              <a:t>to take action?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324600" y="2074863"/>
            <a:ext cx="1171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“Visibility”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324600" y="325913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“Actionability”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324600" y="4452938"/>
            <a:ext cx="164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“Mobilizability”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1252538" y="2065338"/>
            <a:ext cx="17462" cy="3235325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35063" y="5410200"/>
            <a:ext cx="1947862" cy="338138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NOT Acting in Time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2328863" y="3225800"/>
            <a:ext cx="0" cy="2065338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709863" y="2049463"/>
            <a:ext cx="533400" cy="4572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395663" y="3243263"/>
            <a:ext cx="533400" cy="4572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12800" y="2176463"/>
            <a:ext cx="414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879600" y="3302000"/>
            <a:ext cx="414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081463" y="4521200"/>
            <a:ext cx="533400" cy="4572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71698" name="Text Box 27"/>
          <p:cNvSpPr txBox="1">
            <a:spLocks noChangeArrowheads="1"/>
          </p:cNvSpPr>
          <p:nvPr/>
        </p:nvSpPr>
        <p:spPr bwMode="auto">
          <a:xfrm>
            <a:off x="3919538" y="5410200"/>
            <a:ext cx="1781175" cy="338138"/>
          </a:xfrm>
          <a:prstGeom prst="rect">
            <a:avLst/>
          </a:prstGeom>
          <a:noFill/>
          <a:ln w="9525">
            <a:solidFill>
              <a:srgbClr val="FBBB1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BBB1F"/>
                </a:solidFill>
              </a:rPr>
              <a:t>ACTING IN TIME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427413" y="2116138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691063" y="4521200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H="1">
            <a:off x="2963863" y="4503738"/>
            <a:ext cx="15875" cy="7874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/>
              </a:solidFill>
              <a:latin typeface="Arial" charset="0"/>
              <a:ea typeface="+mn-ea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73338" y="4521200"/>
            <a:ext cx="414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157663" y="3294063"/>
            <a:ext cx="47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Yes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871663" y="2547938"/>
            <a:ext cx="2168525" cy="585787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Can we develop high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value </a:t>
            </a:r>
            <a:r>
              <a:rPr lang="en-US" sz="1600" dirty="0">
                <a:solidFill>
                  <a:srgbClr val="FFFFFF"/>
                </a:solidFill>
              </a:rPr>
              <a:t>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1" grpId="0" animBg="1"/>
      <p:bldP spid="15" grpId="0"/>
      <p:bldP spid="16" grpId="0"/>
      <p:bldP spid="71698" grpId="0" animBg="1"/>
      <p:bldP spid="19" grpId="0"/>
      <p:bldP spid="20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5870"/>
            <a:ext cx="9144000" cy="7159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The Comprehensive Risk Management Framework: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419600" y="1676400"/>
            <a:ext cx="87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Event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1676400"/>
            <a:ext cx="108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Pre-Event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676400"/>
            <a:ext cx="118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Post-event</a:t>
            </a:r>
          </a:p>
        </p:txBody>
      </p:sp>
      <p:cxnSp>
        <p:nvCxnSpPr>
          <p:cNvPr id="9" name="Straight Connector 8"/>
          <p:cNvCxnSpPr>
            <a:stCxn id="4099" idx="2"/>
          </p:cNvCxnSpPr>
          <p:nvPr/>
        </p:nvCxnSpPr>
        <p:spPr>
          <a:xfrm rot="5400000">
            <a:off x="2828289" y="4138106"/>
            <a:ext cx="4030792" cy="3130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438400"/>
            <a:ext cx="2549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Advance Mitigation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(prevent/mitigate consequences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in 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advance of an event)</a:t>
            </a:r>
            <a:endParaRPr lang="en-US" sz="14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33856" y="3822192"/>
            <a:ext cx="25625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Preparation of Response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(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prepare to prevent/mitigate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consequences during an </a:t>
            </a: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event)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37503" y="5396929"/>
            <a:ext cx="24397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Preparation of Recovery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(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prepare to prevent/mitigate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+mn-ea"/>
              </a:rPr>
              <a:t>c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onsequences after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+mn-ea"/>
              </a:rPr>
              <a:t>an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event)</a:t>
            </a:r>
          </a:p>
        </p:txBody>
      </p:sp>
      <p:sp>
        <p:nvSpPr>
          <p:cNvPr id="13" name="Oval 12"/>
          <p:cNvSpPr/>
          <p:nvPr/>
        </p:nvSpPr>
        <p:spPr>
          <a:xfrm>
            <a:off x="725424" y="3681984"/>
            <a:ext cx="3429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8952" y="5233416"/>
            <a:ext cx="3429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3232" y="2273808"/>
            <a:ext cx="3429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29200" y="2209800"/>
            <a:ext cx="310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FF0000"/>
                </a:solidFill>
                <a:latin typeface="Calibri" pitchFamily="34" charset="0"/>
                <a:ea typeface="+mn-ea"/>
                <a:cs typeface="+mn-cs"/>
              </a:rPr>
              <a:t>Response                     Recovery 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05300" y="4229100"/>
            <a:ext cx="3733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7"/>
          </p:cNvCxnSpPr>
          <p:nvPr/>
        </p:nvCxnSpPr>
        <p:spPr>
          <a:xfrm rot="5400000" flipH="1" flipV="1">
            <a:off x="3808063" y="1801527"/>
            <a:ext cx="471488" cy="806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2"/>
          </p:cNvCxnSpPr>
          <p:nvPr/>
        </p:nvCxnSpPr>
        <p:spPr>
          <a:xfrm flipV="1">
            <a:off x="3925824" y="3464052"/>
            <a:ext cx="999744" cy="4983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59936" y="4847844"/>
            <a:ext cx="1956816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TextBox 34"/>
          <p:cNvSpPr txBox="1">
            <a:spLocks noChangeArrowheads="1"/>
          </p:cNvSpPr>
          <p:nvPr/>
        </p:nvSpPr>
        <p:spPr bwMode="auto">
          <a:xfrm>
            <a:off x="304800" y="6553200"/>
            <a:ext cx="2774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© Herman B. Leonard and Arnold M. Howitt </a:t>
            </a:r>
            <a:r>
              <a:rPr lang="en-US" sz="10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2009</a:t>
            </a:r>
            <a:endParaRPr lang="en-US" sz="10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25568" y="2901696"/>
            <a:ext cx="1889760" cy="1124712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17728" y="3049969"/>
            <a:ext cx="12946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Response</a:t>
            </a:r>
            <a:endParaRPr lang="en-US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(respond to an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ongoing event</a:t>
            </a:r>
            <a:r>
              <a:rPr lang="en-US" sz="1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2" name="Oval 31"/>
          <p:cNvSpPr/>
          <p:nvPr/>
        </p:nvSpPr>
        <p:spPr>
          <a:xfrm>
            <a:off x="6016752" y="4273296"/>
            <a:ext cx="2700528" cy="1124712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21774" y="4366705"/>
            <a:ext cx="213455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Recovery</a:t>
            </a:r>
            <a:endParaRPr lang="en-US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(recover from the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+mn-ea"/>
              </a:rPr>
              <a:t>c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onsequences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ea typeface="+mn-ea"/>
              </a:rPr>
              <a:t>of an event</a:t>
            </a:r>
            <a:r>
              <a:rPr lang="en-US" sz="14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)</a:t>
            </a:r>
            <a:endParaRPr lang="en-US" sz="140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6334" y="804672"/>
            <a:ext cx="775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Five Points of Action against Landscape-Scale Social Hazards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25" grpId="0" animBg="1"/>
      <p:bldP spid="29" grpId="0"/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24225" y="1698625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181101"/>
            <a:ext cx="76787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ASSUME:</a:t>
            </a: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Mitigation was effective:</a:t>
            </a:r>
          </a:p>
          <a:p>
            <a:pPr marL="863600" lvl="1" indent="-393700" algn="l"/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	buildings do not collapse</a:t>
            </a:r>
          </a:p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basic services disrupted but restorable</a:t>
            </a:r>
          </a:p>
          <a:p>
            <a:pPr marL="863600" lvl="1" indent="-393700" algn="l"/>
            <a:r>
              <a:rPr lang="en-US" sz="2400" kern="1200" dirty="0">
                <a:solidFill>
                  <a:srgbClr val="FFFFFF"/>
                </a:solidFill>
                <a:latin typeface="Arial" pitchFamily="34" charset="0"/>
                <a:cs typeface="+mn-cs"/>
              </a:rPr>
              <a:t>	</a:t>
            </a:r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relatively few deaths and injuries</a:t>
            </a: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Response was effective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	survivors rescued, injuries treated</a:t>
            </a:r>
          </a:p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fires contained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406400" indent="-393700" algn="l"/>
            <a:r>
              <a:rPr lang="en-US" sz="2400" dirty="0" smtClean="0">
                <a:solidFill>
                  <a:srgbClr val="FFFFFF"/>
                </a:solidFill>
              </a:rPr>
              <a:t>BUT THERE IS STILL:</a:t>
            </a:r>
          </a:p>
          <a:p>
            <a:pPr marL="406400" indent="-3937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Massive disruption, displacement, destruction</a:t>
            </a:r>
          </a:p>
          <a:p>
            <a:pPr marL="406400" indent="-3937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Many buildings unusable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381000" y="118872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Example: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The </a:t>
            </a:r>
            <a:r>
              <a:rPr lang="en-US" sz="2400" dirty="0" smtClean="0">
                <a:solidFill>
                  <a:srgbClr val="FFFFFF"/>
                </a:solidFill>
                <a:latin typeface="Bell Gothic Std Bold" pitchFamily="-107" charset="0"/>
              </a:rPr>
              <a:t>p</a:t>
            </a: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ost-earthquake world in </a:t>
            </a:r>
            <a:r>
              <a:rPr lang="en-US" sz="2400" dirty="0" smtClean="0">
                <a:solidFill>
                  <a:srgbClr val="FFFFFF"/>
                </a:solidFill>
                <a:latin typeface="Bell Gothic Std Bold" pitchFamily="-107" charset="0"/>
              </a:rPr>
              <a:t>the Bay Area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24225" y="1698625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181101"/>
            <a:ext cx="80959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“Tipping”:  </a:t>
            </a:r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People (home and business owners) have to decide whether and when to reinvest while they</a:t>
            </a: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are uncertain about how rapid and effective        government (and other) recovery efforts will be</a:t>
            </a: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are uncertain about what others will do</a:t>
            </a:r>
            <a:endParaRPr lang="en-US" sz="2400" dirty="0">
              <a:solidFill>
                <a:srgbClr val="FFFFFF"/>
              </a:solidFill>
            </a:endParaRPr>
          </a:p>
          <a:p>
            <a:pPr marL="406400" indent="-393700" algn="l"/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have just witnessed the destruction of many of the things that they loved about their the Bay Area</a:t>
            </a:r>
          </a:p>
          <a:p>
            <a:pPr marL="406400" indent="-393700" algn="l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stand in the midst of widespread system collapse</a:t>
            </a:r>
          </a:p>
          <a:p>
            <a:pPr marL="406400" indent="-393700" algn="l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are suddenly not creditworthy (along with nearly all other people and organizations in the area) </a:t>
            </a:r>
          </a:p>
          <a:p>
            <a:pPr marL="406400" indent="-393700" algn="l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 are traumatized</a:t>
            </a:r>
          </a:p>
          <a:p>
            <a:pPr marL="863600" lvl="1" indent="-393700"/>
            <a:r>
              <a:rPr lang="en-US" sz="2400" i="1" dirty="0" smtClean="0">
                <a:solidFill>
                  <a:srgbClr val="FFFF00"/>
                </a:solidFill>
              </a:rPr>
              <a:t>They are sudden, involuntary pioneers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00"/>
                </a:solidFill>
              </a:rPr>
              <a:t>in a new and scary land…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Implications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056" y="5559552"/>
            <a:ext cx="473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and they </a:t>
            </a:r>
            <a:r>
              <a:rPr lang="en-US" sz="2400" i="1" dirty="0" smtClean="0">
                <a:solidFill>
                  <a:srgbClr val="FFFF00"/>
                </a:solidFill>
              </a:rPr>
              <a:t>don’t</a:t>
            </a:r>
            <a:r>
              <a:rPr lang="en-US" sz="2400" dirty="0" smtClean="0">
                <a:solidFill>
                  <a:srgbClr val="FFFF00"/>
                </a:solidFill>
              </a:rPr>
              <a:t> have to stay.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24225" y="1698625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181101"/>
            <a:ext cx="76787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“Tipping” will</a:t>
            </a:r>
            <a:r>
              <a:rPr lang="en-US" sz="2400" kern="1200" dirty="0" smtClean="0">
                <a:solidFill>
                  <a:srgbClr val="FFFFFF"/>
                </a:solidFill>
                <a:latin typeface="Arial" pitchFamily="34" charset="0"/>
                <a:cs typeface="+mn-cs"/>
              </a:rPr>
              <a:t>:</a:t>
            </a:r>
          </a:p>
          <a:p>
            <a:pPr marL="406400" indent="-39370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 smtClean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begin quickly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take place (at the outset) in the </a:t>
            </a:r>
            <a:r>
              <a:rPr lang="en-US" sz="2400" i="1" dirty="0" smtClean="0">
                <a:solidFill>
                  <a:srgbClr val="C00000"/>
                </a:solidFill>
              </a:rPr>
              <a:t>absence</a:t>
            </a:r>
            <a:r>
              <a:rPr lang="en-US" sz="2400" dirty="0" smtClean="0">
                <a:solidFill>
                  <a:srgbClr val="FFFFFF"/>
                </a:solidFill>
              </a:rPr>
              <a:t> of much real data about the recovery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go on for a long time</a:t>
            </a:r>
          </a:p>
          <a:p>
            <a:pPr marL="863600" lvl="1" indent="-393700" algn="l"/>
            <a:endParaRPr lang="en-US" sz="2400" dirty="0">
              <a:solidFill>
                <a:srgbClr val="FFFFFF"/>
              </a:solidFill>
            </a:endParaRPr>
          </a:p>
          <a:p>
            <a:pPr marL="863600" lvl="1" indent="-393700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 Accelerated actions that drive positive perceptions are key to an effective recovery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Perceptions, Perceptions, Perceptions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400557"/>
            <a:ext cx="85714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Focused on rapid restoration of key services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Crucial early indicator of competence/ rate of recovery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Major driver of confidence – one direction or the other</a:t>
            </a:r>
          </a:p>
          <a:p>
            <a:pPr marL="863600" lvl="1" indent="-393700" algn="l"/>
            <a:endParaRPr lang="en-US" sz="24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FFFFFF"/>
                </a:solidFill>
                <a:latin typeface="Bell Gothic Std Bold" pitchFamily="-107" charset="0"/>
                <a:cs typeface="+mn-cs"/>
              </a:rPr>
              <a:t>Why the </a:t>
            </a:r>
            <a:r>
              <a:rPr lang="en-US" sz="2400" b="1" i="1" kern="1200" dirty="0" smtClean="0">
                <a:solidFill>
                  <a:srgbClr val="FFFF00"/>
                </a:solidFill>
                <a:latin typeface="Bell Gothic Std Bold" pitchFamily="-107" charset="0"/>
                <a:cs typeface="+mn-cs"/>
              </a:rPr>
              <a:t>Lifelines</a:t>
            </a:r>
            <a:r>
              <a:rPr lang="en-US" sz="2400" kern="1200" dirty="0" smtClean="0">
                <a:solidFill>
                  <a:srgbClr val="FFFF00"/>
                </a:solidFill>
                <a:latin typeface="Bell Gothic Std Bold" pitchFamily="-107" charset="0"/>
                <a:cs typeface="+mn-cs"/>
              </a:rPr>
              <a:t> </a:t>
            </a:r>
            <a:r>
              <a:rPr lang="en-US" sz="2400" kern="1200" dirty="0" smtClean="0">
                <a:solidFill>
                  <a:schemeClr val="bg1"/>
                </a:solidFill>
                <a:latin typeface="Bell Gothic Std Bold" pitchFamily="-107" charset="0"/>
                <a:cs typeface="+mn-cs"/>
              </a:rPr>
              <a:t>work is so important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87649" y="1735201"/>
            <a:ext cx="568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6675" y="5715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92100" y="1388365"/>
            <a:ext cx="767873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3600" lvl="1" indent="-393700" algn="l"/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Lifelines are </a:t>
            </a:r>
            <a:r>
              <a:rPr lang="en-US" sz="2400" b="1" i="1" dirty="0" smtClean="0">
                <a:solidFill>
                  <a:srgbClr val="FFFFFF"/>
                </a:solidFill>
              </a:rPr>
              <a:t>systems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– subject to the rules of system dynamics</a:t>
            </a:r>
          </a:p>
          <a:p>
            <a:pPr marL="863600" lvl="1" indent="-393700" algn="l"/>
            <a:r>
              <a:rPr lang="en-US" sz="1400" dirty="0" smtClean="0">
                <a:solidFill>
                  <a:srgbClr val="FFFFFF"/>
                </a:solidFill>
              </a:rPr>
              <a:t>			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Charles </a:t>
            </a:r>
            <a:r>
              <a:rPr lang="en-US" sz="2400" dirty="0" err="1" smtClean="0">
                <a:solidFill>
                  <a:srgbClr val="FFFFFF"/>
                </a:solidFill>
              </a:rPr>
              <a:t>Perrow</a:t>
            </a:r>
            <a:r>
              <a:rPr lang="en-US" sz="2400" dirty="0" smtClean="0">
                <a:solidFill>
                  <a:srgbClr val="FFFFFF"/>
                </a:solidFill>
              </a:rPr>
              <a:t>  “Normal Accidents” – tightly coupled systems are subject to collapse</a:t>
            </a:r>
          </a:p>
          <a:p>
            <a:pPr marL="863600" lvl="1" indent="-393700" algn="l"/>
            <a:endParaRPr lang="en-US" sz="1600" dirty="0" smtClean="0">
              <a:solidFill>
                <a:srgbClr val="FFFFFF"/>
              </a:solidFill>
            </a:endParaRP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Your systems are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	-- individually tightly coupled (there are complex internal interdependencies </a:t>
            </a:r>
            <a:r>
              <a:rPr lang="en-US" sz="2400" b="1" i="1" dirty="0" smtClean="0">
                <a:solidFill>
                  <a:srgbClr val="FFFFFF"/>
                </a:solidFill>
              </a:rPr>
              <a:t>within</a:t>
            </a:r>
            <a:r>
              <a:rPr lang="en-US" sz="2400" dirty="0" smtClean="0">
                <a:solidFill>
                  <a:srgbClr val="FFFFFF"/>
                </a:solidFill>
              </a:rPr>
              <a:t> each system)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-- collectively tightly coupled (there are complex interdependencies </a:t>
            </a:r>
            <a:r>
              <a:rPr lang="en-US" sz="2400" b="1" i="1" dirty="0" smtClean="0">
                <a:solidFill>
                  <a:srgbClr val="FFFFFF"/>
                </a:solidFill>
              </a:rPr>
              <a:t>across</a:t>
            </a:r>
            <a:r>
              <a:rPr lang="en-US" sz="2400" dirty="0" smtClean="0">
                <a:solidFill>
                  <a:srgbClr val="FFFFFF"/>
                </a:solidFill>
              </a:rPr>
              <a:t> your systems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	-- tightly coupled to the SF social and economic ecology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</a:t>
            </a:r>
          </a:p>
          <a:p>
            <a:pPr marL="863600" lvl="1" indent="-393700" algn="l"/>
            <a:r>
              <a:rPr lang="en-US" sz="2400" dirty="0" smtClean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34821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ll Gothic Std Bold" pitchFamily="-107" charset="0"/>
              </a:rPr>
              <a:t>Challenges of </a:t>
            </a:r>
            <a:r>
              <a:rPr lang="en-US" sz="2400" b="1" i="1" dirty="0" smtClean="0">
                <a:solidFill>
                  <a:srgbClr val="FFFF00"/>
                </a:solidFill>
                <a:latin typeface="Bell Gothic Std Bold" pitchFamily="-107" charset="0"/>
              </a:rPr>
              <a:t>Lifelines</a:t>
            </a:r>
            <a:r>
              <a:rPr lang="en-US" sz="2400" dirty="0" smtClean="0">
                <a:solidFill>
                  <a:srgbClr val="FFFF00"/>
                </a:solidFill>
                <a:latin typeface="Bell Gothic Std Bold" pitchFamily="-107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ll Gothic Std Bold" pitchFamily="-107" charset="0"/>
              </a:rPr>
              <a:t>design, planning, and response</a:t>
            </a:r>
            <a:endParaRPr lang="en-US" sz="2400" kern="1200" dirty="0">
              <a:solidFill>
                <a:srgbClr val="FFFFFF"/>
              </a:solidFill>
              <a:latin typeface="Bell Gothic Std Bold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2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2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2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2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8637FD3B879498322460FA51A209B" ma:contentTypeVersion="0" ma:contentTypeDescription="Create a new document." ma:contentTypeScope="" ma:versionID="df11d5151870b4f15e596024f9e603f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AEDA948-A7CF-4C69-8AEC-F17A86A60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9287199-2EA7-46BE-92DB-01D39647C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D485E-5F4E-478F-9600-D222A100776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8252</TotalTime>
  <Words>579</Words>
  <Application>Microsoft Office PowerPoint</Application>
  <PresentationFormat>On-screen Show (4:3)</PresentationFormat>
  <Paragraphs>172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2_Default Design</vt:lpstr>
      <vt:lpstr>Slide 1</vt:lpstr>
      <vt:lpstr>Slide 2</vt:lpstr>
      <vt:lpstr>Slide 3</vt:lpstr>
      <vt:lpstr>The Comprehensive Risk Management Framework: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Vendor Presentation</dc:title>
  <dc:subject>NIMS STEP</dc:subject>
  <dc:creator>Camille Osterloh</dc:creator>
  <cp:lastModifiedBy>Dutch Leonard</cp:lastModifiedBy>
  <cp:revision>271</cp:revision>
  <dcterms:created xsi:type="dcterms:W3CDTF">2009-03-08T18:19:30Z</dcterms:created>
  <dcterms:modified xsi:type="dcterms:W3CDTF">2010-02-05T16:26:46Z</dcterms:modified>
</cp:coreProperties>
</file>