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0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981392-8FB9-4225-AC6F-F5426B5C869A}" type="datetimeFigureOut">
              <a:rPr lang="en-US" smtClean="0"/>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6B9727D4-5621-4CDF-A716-9B8D475AED8B}"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81392-8FB9-4225-AC6F-F5426B5C869A}" type="datetimeFigureOut">
              <a:rPr lang="en-US" smtClean="0"/>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27D4-5621-4CDF-A716-9B8D475AED8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81392-8FB9-4225-AC6F-F5426B5C869A}" type="datetimeFigureOut">
              <a:rPr lang="en-US" smtClean="0"/>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27D4-5621-4CDF-A716-9B8D475AED8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981392-8FB9-4225-AC6F-F5426B5C869A}" type="datetimeFigureOut">
              <a:rPr lang="en-US" smtClean="0"/>
              <a:t>6/26/2013</a:t>
            </a:fld>
            <a:endParaRPr lang="en-US"/>
          </a:p>
        </p:txBody>
      </p:sp>
      <p:sp>
        <p:nvSpPr>
          <p:cNvPr id="10" name="Slide Number Placeholder 9"/>
          <p:cNvSpPr>
            <a:spLocks noGrp="1"/>
          </p:cNvSpPr>
          <p:nvPr>
            <p:ph type="sldNum" sz="quarter" idx="11"/>
          </p:nvPr>
        </p:nvSpPr>
        <p:spPr/>
        <p:txBody>
          <a:bodyPr/>
          <a:lstStyle/>
          <a:p>
            <a:fld id="{6B9727D4-5621-4CDF-A716-9B8D475AED8B}"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96981392-8FB9-4225-AC6F-F5426B5C869A}" type="datetimeFigureOut">
              <a:rPr lang="en-US" smtClean="0"/>
              <a:t>6/26/2013</a:t>
            </a:fld>
            <a:endParaRPr lang="en-US"/>
          </a:p>
        </p:txBody>
      </p:sp>
      <p:sp>
        <p:nvSpPr>
          <p:cNvPr id="20" name="Slide Number Placeholder 19"/>
          <p:cNvSpPr>
            <a:spLocks noGrp="1"/>
          </p:cNvSpPr>
          <p:nvPr>
            <p:ph type="sldNum" sz="quarter" idx="11"/>
          </p:nvPr>
        </p:nvSpPr>
        <p:spPr/>
        <p:txBody>
          <a:bodyPr/>
          <a:lstStyle/>
          <a:p>
            <a:fld id="{6B9727D4-5621-4CDF-A716-9B8D475AED8B}"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6981392-8FB9-4225-AC6F-F5426B5C869A}" type="datetimeFigureOut">
              <a:rPr lang="en-US" smtClean="0"/>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727D4-5621-4CDF-A716-9B8D475AED8B}"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6981392-8FB9-4225-AC6F-F5426B5C869A}" type="datetimeFigureOut">
              <a:rPr lang="en-US" smtClean="0"/>
              <a:t>6/26/2013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727D4-5621-4CDF-A716-9B8D475AED8B}"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981392-8FB9-4225-AC6F-F5426B5C869A}" type="datetimeFigureOut">
              <a:rPr lang="en-US" smtClean="0"/>
              <a:t>6/26/2013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727D4-5621-4CDF-A716-9B8D475AED8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981392-8FB9-4225-AC6F-F5426B5C869A}" type="datetimeFigureOut">
              <a:rPr lang="en-US" smtClean="0"/>
              <a:t>6/26/2013</a:t>
            </a:fld>
            <a:endParaRPr lang="en-US"/>
          </a:p>
        </p:txBody>
      </p:sp>
      <p:sp>
        <p:nvSpPr>
          <p:cNvPr id="6" name="Slide Number Placeholder 5"/>
          <p:cNvSpPr>
            <a:spLocks noGrp="1"/>
          </p:cNvSpPr>
          <p:nvPr>
            <p:ph type="sldNum" sz="quarter" idx="11"/>
          </p:nvPr>
        </p:nvSpPr>
        <p:spPr/>
        <p:txBody>
          <a:bodyPr/>
          <a:lstStyle/>
          <a:p>
            <a:fld id="{6B9727D4-5621-4CDF-A716-9B8D475AED8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96981392-8FB9-4225-AC6F-F5426B5C869A}" type="datetimeFigureOut">
              <a:rPr lang="en-US" smtClean="0"/>
              <a:t>6/26/2013</a:t>
            </a:fld>
            <a:endParaRPr lang="en-US"/>
          </a:p>
        </p:txBody>
      </p:sp>
      <p:sp>
        <p:nvSpPr>
          <p:cNvPr id="10" name="Slide Number Placeholder 9"/>
          <p:cNvSpPr>
            <a:spLocks noGrp="1"/>
          </p:cNvSpPr>
          <p:nvPr>
            <p:ph type="sldNum" sz="quarter" idx="15"/>
          </p:nvPr>
        </p:nvSpPr>
        <p:spPr/>
        <p:txBody>
          <a:bodyPr/>
          <a:lstStyle/>
          <a:p>
            <a:fld id="{6B9727D4-5621-4CDF-A716-9B8D475AED8B}"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81392-8FB9-4225-AC6F-F5426B5C869A}" type="datetimeFigureOut">
              <a:rPr lang="en-US" smtClean="0"/>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727D4-5621-4CDF-A716-9B8D475AED8B}"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6B9727D4-5621-4CDF-A716-9B8D475AED8B}"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96981392-8FB9-4225-AC6F-F5426B5C869A}" type="datetimeFigureOut">
              <a:rPr lang="en-US" smtClean="0"/>
              <a:t>6/26/2013</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05000"/>
            <a:ext cx="7235981" cy="2895601"/>
          </a:xfrm>
        </p:spPr>
        <p:txBody>
          <a:bodyPr/>
          <a:lstStyle/>
          <a:p>
            <a:pPr algn="ctr"/>
            <a:r>
              <a:rPr lang="en-US" sz="5400" dirty="0" smtClean="0">
                <a:effectLst>
                  <a:outerShdw blurRad="38100" dist="38100" dir="2700000" algn="tl">
                    <a:srgbClr val="000000">
                      <a:alpha val="43137"/>
                    </a:srgbClr>
                  </a:outerShdw>
                </a:effectLst>
                <a:latin typeface="Arial Black" pitchFamily="34" charset="0"/>
              </a:rPr>
              <a:t>Priority Access Routing Working Group Update</a:t>
            </a:r>
            <a:endParaRPr lang="en-US" sz="5400" dirty="0">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p:txBody>
          <a:bodyPr>
            <a:normAutofit/>
          </a:bodyPr>
          <a:lstStyle/>
          <a:p>
            <a:r>
              <a:rPr lang="en-US" dirty="0" smtClean="0"/>
              <a:t>Lifelines Council</a:t>
            </a:r>
            <a:endParaRPr lang="en-US" dirty="0"/>
          </a:p>
        </p:txBody>
      </p:sp>
    </p:spTree>
    <p:extLst>
      <p:ext uri="{BB962C8B-B14F-4D97-AF65-F5344CB8AC3E}">
        <p14:creationId xmlns:p14="http://schemas.microsoft.com/office/powerpoint/2010/main" val="495640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71600"/>
            <a:ext cx="7235981" cy="4419601"/>
          </a:xfrm>
        </p:spPr>
        <p:txBody>
          <a:bodyPr/>
          <a:lstStyle/>
          <a:p>
            <a:pPr algn="ctr"/>
            <a:r>
              <a:rPr lang="en-US" sz="2800" dirty="0">
                <a:effectLst>
                  <a:outerShdw blurRad="38100" dist="38100" dir="2700000" algn="tl">
                    <a:srgbClr val="000000">
                      <a:alpha val="43137"/>
                    </a:srgbClr>
                  </a:outerShdw>
                </a:effectLst>
              </a:rPr>
              <a:t>Working Group Members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Chris Poland – Private Sector Co-chair</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Patrick </a:t>
            </a:r>
            <a:r>
              <a:rPr lang="en-US" sz="2800" dirty="0">
                <a:effectLst>
                  <a:outerShdw blurRad="38100" dist="38100" dir="2700000" algn="tl">
                    <a:srgbClr val="000000">
                      <a:alpha val="43137"/>
                    </a:srgbClr>
                  </a:outerShdw>
                </a:effectLst>
              </a:rPr>
              <a:t>Otellini – City </a:t>
            </a:r>
            <a:r>
              <a:rPr lang="en-US" sz="2800" dirty="0" smtClean="0">
                <a:effectLst>
                  <a:outerShdw blurRad="38100" dist="38100" dir="2700000" algn="tl">
                    <a:srgbClr val="000000">
                      <a:alpha val="43137"/>
                    </a:srgbClr>
                  </a:outerShdw>
                </a:effectLst>
              </a:rPr>
              <a:t>Co-chair</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Cynthia Chono (DPW)</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Nick Majeski (GSA)</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Micah Hilt (ESIP/GSA)</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Linda Yeung (Deputy City </a:t>
            </a:r>
            <a:r>
              <a:rPr lang="en-US" sz="2800" dirty="0" smtClean="0">
                <a:effectLst>
                  <a:outerShdw blurRad="38100" dist="38100" dir="2700000" algn="tl">
                    <a:srgbClr val="000000">
                      <a:alpha val="43137"/>
                    </a:srgbClr>
                  </a:outerShdw>
                </a:effectLst>
              </a:rPr>
              <a:t>Administrator)</a:t>
            </a:r>
            <a:r>
              <a:rPr lang="en-US" sz="9600" dirty="0">
                <a:effectLst/>
              </a:rPr>
              <a:t/>
            </a:r>
            <a:br>
              <a:rPr lang="en-US" sz="9600" dirty="0">
                <a:effectLst/>
              </a:rPr>
            </a:br>
            <a:endParaRPr lang="en-US" sz="3600" dirty="0"/>
          </a:p>
        </p:txBody>
      </p:sp>
      <p:sp>
        <p:nvSpPr>
          <p:cNvPr id="3" name="Subtitle 2"/>
          <p:cNvSpPr>
            <a:spLocks noGrp="1"/>
          </p:cNvSpPr>
          <p:nvPr>
            <p:ph type="subTitle" idx="1"/>
          </p:nvPr>
        </p:nvSpPr>
        <p:spPr/>
        <p:txBody>
          <a:bodyPr/>
          <a:lstStyle/>
          <a:p>
            <a:r>
              <a:rPr lang="en-US" dirty="0" smtClean="0"/>
              <a:t>Lifelines Council</a:t>
            </a:r>
            <a:endParaRPr lang="en-US" dirty="0"/>
          </a:p>
        </p:txBody>
      </p:sp>
    </p:spTree>
    <p:extLst>
      <p:ext uri="{BB962C8B-B14F-4D97-AF65-F5344CB8AC3E}">
        <p14:creationId xmlns:p14="http://schemas.microsoft.com/office/powerpoint/2010/main" val="206403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752600"/>
            <a:ext cx="7235981" cy="5105400"/>
          </a:xfrm>
        </p:spPr>
        <p:txBody>
          <a:bodyPr/>
          <a:lstStyle/>
          <a:p>
            <a:r>
              <a:rPr lang="en-US" sz="2400" dirty="0" smtClean="0">
                <a:effectLst/>
              </a:rPr>
              <a:t/>
            </a:r>
            <a:br>
              <a:rPr lang="en-US" sz="2400" dirty="0" smtClean="0">
                <a:effectLst/>
              </a:rPr>
            </a:br>
            <a:r>
              <a:rPr lang="en-US" sz="2400" dirty="0">
                <a:effectLst/>
              </a:rPr>
              <a:t/>
            </a:r>
            <a:br>
              <a:rPr lang="en-US" sz="2400" dirty="0">
                <a:effectLst/>
              </a:rPr>
            </a:br>
            <a:r>
              <a:rPr lang="en-US" sz="2400" dirty="0" smtClean="0">
                <a:effectLst/>
              </a:rPr>
              <a:t/>
            </a:r>
            <a:br>
              <a:rPr lang="en-US" sz="2400" dirty="0" smtClean="0">
                <a:effectLst/>
              </a:rPr>
            </a:br>
            <a:r>
              <a:rPr lang="en-US" sz="2400" dirty="0">
                <a:effectLst/>
              </a:rPr>
              <a:t/>
            </a:r>
            <a:br>
              <a:rPr lang="en-US" sz="2400" dirty="0">
                <a:effectLst/>
              </a:rPr>
            </a:b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Goal</a:t>
            </a:r>
            <a:r>
              <a:rPr lang="en-US" sz="2400" dirty="0">
                <a:effectLst>
                  <a:outerShdw blurRad="38100" dist="38100" dir="2700000" algn="tl">
                    <a:srgbClr val="000000">
                      <a:alpha val="43137"/>
                    </a:srgbClr>
                  </a:outerShdw>
                </a:effectLst>
              </a:rPr>
              <a:t>: To better prepare the City of San Francisco for post-event recovery by working with city agencies and private industry utility providers to identify critical locations and access points to better determine, coordinate, and prioritize opening  key access routes. This should include the creation a dynamic route setting process that will allow access to critical facilities in a post disaster setting and provide clear criteria for the closure of particular routes or geographic areas.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Lifelines Council</a:t>
            </a:r>
            <a:endParaRPr lang="en-US" dirty="0"/>
          </a:p>
        </p:txBody>
      </p:sp>
    </p:spTree>
    <p:extLst>
      <p:ext uri="{BB962C8B-B14F-4D97-AF65-F5344CB8AC3E}">
        <p14:creationId xmlns:p14="http://schemas.microsoft.com/office/powerpoint/2010/main" val="3198100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05WindshieldSurveyRoutes Dec 2005.jpg"/>
          <p:cNvPicPr>
            <a:picLocks noGrp="1"/>
          </p:cNvPicPr>
          <p:nvPr>
            <p:ph idx="1"/>
          </p:nvPr>
        </p:nvPicPr>
        <p:blipFill>
          <a:blip r:embed="rId2" cstate="print"/>
          <a:srcRect l="2918" t="3483" r="3274" b="5135"/>
          <a:stretch>
            <a:fillRect/>
          </a:stretch>
        </p:blipFill>
        <p:spPr>
          <a:xfrm>
            <a:off x="381000" y="457200"/>
            <a:ext cx="8565413" cy="5562600"/>
          </a:xfrm>
          <a:prstGeom prst="rect">
            <a:avLst/>
          </a:prstGeom>
        </p:spPr>
      </p:pic>
    </p:spTree>
    <p:extLst>
      <p:ext uri="{BB962C8B-B14F-4D97-AF65-F5344CB8AC3E}">
        <p14:creationId xmlns:p14="http://schemas.microsoft.com/office/powerpoint/2010/main" val="3867592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3000"/>
            <a:ext cx="7235981" cy="4572001"/>
          </a:xfrm>
          <a:ln>
            <a:noFill/>
          </a:ln>
        </p:spPr>
        <p:txBody>
          <a:bodyPr/>
          <a:lstStyle/>
          <a:p>
            <a:pPr algn="ctr"/>
            <a:r>
              <a:rPr lang="en-US" sz="2800" dirty="0" smtClean="0">
                <a:effectLst>
                  <a:outerShdw blurRad="38100" dist="38100" dir="2700000" algn="tl">
                    <a:srgbClr val="000000">
                      <a:alpha val="43137"/>
                    </a:srgbClr>
                  </a:outerShdw>
                </a:effectLst>
              </a:rPr>
              <a:t>Phase I</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Identify Stakeholders from Public Sector and Private Industry. (Completed)</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Phase II</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Identify Critical Facilities July 2013 – Sept. 2013</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Phase III</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Data Analysis, Process Development and Project Completion. Sept. 2013 – March 2014</a:t>
            </a:r>
            <a:endParaRPr lang="en-US" sz="2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Lifelines Council</a:t>
            </a:r>
            <a:endParaRPr lang="en-US" dirty="0"/>
          </a:p>
        </p:txBody>
      </p:sp>
    </p:spTree>
    <p:extLst>
      <p:ext uri="{BB962C8B-B14F-4D97-AF65-F5344CB8AC3E}">
        <p14:creationId xmlns:p14="http://schemas.microsoft.com/office/powerpoint/2010/main" val="1191454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1278</TotalTime>
  <Words>19</Words>
  <Application>Microsoft Office PowerPoint</Application>
  <PresentationFormat>On-screen Show (4:3)</PresentationFormat>
  <Paragraphs>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Thermal</vt:lpstr>
      <vt:lpstr>Priority Access Routing Working Group Update</vt:lpstr>
      <vt:lpstr>Working Group Members   Chris Poland – Private Sector Co-chair Patrick Otellini – City Co-chair Cynthia Chono (DPW) Nick Majeski (GSA) Micah Hilt (ESIP/GSA) Linda Yeung (Deputy City Administrator) </vt:lpstr>
      <vt:lpstr>     Goal: To better prepare the City of San Francisco for post-event recovery by working with city agencies and private industry utility providers to identify critical locations and access points to better determine, coordinate, and prioritize opening  key access routes. This should include the creation a dynamic route setting process that will allow access to critical facilities in a post disaster setting and provide clear criteria for the closure of particular routes or geographic areas.   </vt:lpstr>
      <vt:lpstr>PowerPoint Presentation</vt:lpstr>
      <vt:lpstr>Phase I Identify Stakeholders from Public Sector and Private Industry. (Completed)  Phase II Identify Critical Facilities July 2013 – Sept. 2013  Phase III Data Analysis, Process Development and Project Completion. Sept. 2013 – March 2014</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Access Routing Working Group Update</dc:title>
  <dc:creator>Administrator</dc:creator>
  <cp:lastModifiedBy>Administrator</cp:lastModifiedBy>
  <cp:revision>4</cp:revision>
  <dcterms:created xsi:type="dcterms:W3CDTF">2013-06-26T22:20:20Z</dcterms:created>
  <dcterms:modified xsi:type="dcterms:W3CDTF">2013-06-27T19:38:58Z</dcterms:modified>
</cp:coreProperties>
</file>