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83" r:id="rId3"/>
    <p:sldId id="285" r:id="rId4"/>
    <p:sldId id="259" r:id="rId5"/>
    <p:sldId id="263" r:id="rId6"/>
    <p:sldId id="265" r:id="rId7"/>
    <p:sldId id="289" r:id="rId8"/>
    <p:sldId id="258" r:id="rId9"/>
    <p:sldId id="280" r:id="rId10"/>
    <p:sldId id="264" r:id="rId11"/>
    <p:sldId id="286" r:id="rId12"/>
    <p:sldId id="267" r:id="rId13"/>
    <p:sldId id="271" r:id="rId14"/>
    <p:sldId id="288" r:id="rId15"/>
    <p:sldId id="284" r:id="rId16"/>
    <p:sldId id="277" r:id="rId17"/>
    <p:sldId id="278" r:id="rId18"/>
    <p:sldId id="279" r:id="rId1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F0C"/>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7F414-1B64-475F-8508-2314A997883B}" v="19" dt="2021-04-01T18:30:33.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59023" autoAdjust="0"/>
  </p:normalViewPr>
  <p:slideViewPr>
    <p:cSldViewPr snapToGrid="0">
      <p:cViewPr varScale="1">
        <p:scale>
          <a:sx n="67" d="100"/>
          <a:sy n="67" d="100"/>
        </p:scale>
        <p:origin x="13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Armstrong" userId="578d4d4a6fdc7a25" providerId="LiveId" clId="{A207F414-1B64-475F-8508-2314A997883B}"/>
    <pc:docChg chg="undo custSel addSld modSld">
      <pc:chgData name="Nicole Armstrong" userId="578d4d4a6fdc7a25" providerId="LiveId" clId="{A207F414-1B64-475F-8508-2314A997883B}" dt="2021-04-01T18:32:03.790" v="66" actId="14100"/>
      <pc:docMkLst>
        <pc:docMk/>
      </pc:docMkLst>
      <pc:sldChg chg="modNotesTx">
        <pc:chgData name="Nicole Armstrong" userId="578d4d4a6fdc7a25" providerId="LiveId" clId="{A207F414-1B64-475F-8508-2314A997883B}" dt="2021-03-31T21:24:20.616" v="1" actId="6549"/>
        <pc:sldMkLst>
          <pc:docMk/>
          <pc:sldMk cId="989912414" sldId="264"/>
        </pc:sldMkLst>
      </pc:sldChg>
      <pc:sldChg chg="modSp mod">
        <pc:chgData name="Nicole Armstrong" userId="578d4d4a6fdc7a25" providerId="LiveId" clId="{A207F414-1B64-475F-8508-2314A997883B}" dt="2021-03-31T19:56:32.588" v="0" actId="1076"/>
        <pc:sldMkLst>
          <pc:docMk/>
          <pc:sldMk cId="2053610326" sldId="267"/>
        </pc:sldMkLst>
        <pc:spChg chg="mod">
          <ac:chgData name="Nicole Armstrong" userId="578d4d4a6fdc7a25" providerId="LiveId" clId="{A207F414-1B64-475F-8508-2314A997883B}" dt="2021-03-31T19:56:32.588" v="0" actId="1076"/>
          <ac:spMkLst>
            <pc:docMk/>
            <pc:sldMk cId="2053610326" sldId="267"/>
            <ac:spMk id="5" creationId="{00000000-0000-0000-0000-000000000000}"/>
          </ac:spMkLst>
        </pc:spChg>
      </pc:sldChg>
      <pc:sldChg chg="modSp">
        <pc:chgData name="Nicole Armstrong" userId="578d4d4a6fdc7a25" providerId="LiveId" clId="{A207F414-1B64-475F-8508-2314A997883B}" dt="2021-03-31T21:54:02.585" v="3" actId="14100"/>
        <pc:sldMkLst>
          <pc:docMk/>
          <pc:sldMk cId="876076249" sldId="277"/>
        </pc:sldMkLst>
        <pc:graphicFrameChg chg="mod">
          <ac:chgData name="Nicole Armstrong" userId="578d4d4a6fdc7a25" providerId="LiveId" clId="{A207F414-1B64-475F-8508-2314A997883B}" dt="2021-03-31T21:54:02.585" v="3" actId="14100"/>
          <ac:graphicFrameMkLst>
            <pc:docMk/>
            <pc:sldMk cId="876076249" sldId="277"/>
            <ac:graphicFrameMk id="7" creationId="{8F21EFE5-5D88-4FCE-8F1F-9E215083F388}"/>
          </ac:graphicFrameMkLst>
        </pc:graphicFrameChg>
      </pc:sldChg>
      <pc:sldChg chg="addSp delSp modSp add mod setBg modNotesTx">
        <pc:chgData name="Nicole Armstrong" userId="578d4d4a6fdc7a25" providerId="LiveId" clId="{A207F414-1B64-475F-8508-2314A997883B}" dt="2021-04-01T18:32:03.790" v="66" actId="14100"/>
        <pc:sldMkLst>
          <pc:docMk/>
          <pc:sldMk cId="3248770701" sldId="289"/>
        </pc:sldMkLst>
        <pc:spChg chg="mod">
          <ac:chgData name="Nicole Armstrong" userId="578d4d4a6fdc7a25" providerId="LiveId" clId="{A207F414-1B64-475F-8508-2314A997883B}" dt="2021-04-01T18:25:33.906" v="31" actId="313"/>
          <ac:spMkLst>
            <pc:docMk/>
            <pc:sldMk cId="3248770701" sldId="289"/>
            <ac:spMk id="2" creationId="{00000000-0000-0000-0000-000000000000}"/>
          </ac:spMkLst>
        </pc:spChg>
        <pc:spChg chg="del mod">
          <ac:chgData name="Nicole Armstrong" userId="578d4d4a6fdc7a25" providerId="LiveId" clId="{A207F414-1B64-475F-8508-2314A997883B}" dt="2021-04-01T18:25:12.876" v="24" actId="478"/>
          <ac:spMkLst>
            <pc:docMk/>
            <pc:sldMk cId="3248770701" sldId="289"/>
            <ac:spMk id="3" creationId="{00000000-0000-0000-0000-000000000000}"/>
          </ac:spMkLst>
        </pc:spChg>
        <pc:spChg chg="add del mod">
          <ac:chgData name="Nicole Armstrong" userId="578d4d4a6fdc7a25" providerId="LiveId" clId="{A207F414-1B64-475F-8508-2314A997883B}" dt="2021-04-01T18:25:14.818" v="25" actId="478"/>
          <ac:spMkLst>
            <pc:docMk/>
            <pc:sldMk cId="3248770701" sldId="289"/>
            <ac:spMk id="6" creationId="{D681A4A3-0770-44C1-BB03-E3526DEC5D51}"/>
          </ac:spMkLst>
        </pc:spChg>
        <pc:spChg chg="add del mod">
          <ac:chgData name="Nicole Armstrong" userId="578d4d4a6fdc7a25" providerId="LiveId" clId="{A207F414-1B64-475F-8508-2314A997883B}" dt="2021-04-01T18:30:29.453" v="53"/>
          <ac:spMkLst>
            <pc:docMk/>
            <pc:sldMk cId="3248770701" sldId="289"/>
            <ac:spMk id="9" creationId="{00A032F5-C82A-4AA7-B6E2-C78418580363}"/>
          </ac:spMkLst>
        </pc:spChg>
        <pc:spChg chg="add del mod">
          <ac:chgData name="Nicole Armstrong" userId="578d4d4a6fdc7a25" providerId="LiveId" clId="{A207F414-1B64-475F-8508-2314A997883B}" dt="2021-04-01T18:30:29.453" v="53"/>
          <ac:spMkLst>
            <pc:docMk/>
            <pc:sldMk cId="3248770701" sldId="289"/>
            <ac:spMk id="10" creationId="{7F80C099-2B2F-40B6-A504-D258884A7B7F}"/>
          </ac:spMkLst>
        </pc:spChg>
        <pc:spChg chg="add del mod">
          <ac:chgData name="Nicole Armstrong" userId="578d4d4a6fdc7a25" providerId="LiveId" clId="{A207F414-1B64-475F-8508-2314A997883B}" dt="2021-04-01T18:30:29.453" v="53"/>
          <ac:spMkLst>
            <pc:docMk/>
            <pc:sldMk cId="3248770701" sldId="289"/>
            <ac:spMk id="11" creationId="{71A51448-96BF-4FEA-9894-86BDB0AC39BE}"/>
          </ac:spMkLst>
        </pc:spChg>
        <pc:spChg chg="add del mod">
          <ac:chgData name="Nicole Armstrong" userId="578d4d4a6fdc7a25" providerId="LiveId" clId="{A207F414-1B64-475F-8508-2314A997883B}" dt="2021-04-01T18:30:29.453" v="53"/>
          <ac:spMkLst>
            <pc:docMk/>
            <pc:sldMk cId="3248770701" sldId="289"/>
            <ac:spMk id="12" creationId="{636E4FC7-CC82-4EC2-854C-126544BD954A}"/>
          </ac:spMkLst>
        </pc:spChg>
        <pc:spChg chg="mod">
          <ac:chgData name="Nicole Armstrong" userId="578d4d4a6fdc7a25" providerId="LiveId" clId="{A207F414-1B64-475F-8508-2314A997883B}" dt="2021-04-01T18:31:46.066" v="63" actId="14100"/>
          <ac:spMkLst>
            <pc:docMk/>
            <pc:sldMk cId="3248770701" sldId="289"/>
            <ac:spMk id="17" creationId="{427FB32E-4B21-4659-AF74-6483B1349752}"/>
          </ac:spMkLst>
        </pc:spChg>
        <pc:spChg chg="mod">
          <ac:chgData name="Nicole Armstrong" userId="578d4d4a6fdc7a25" providerId="LiveId" clId="{A207F414-1B64-475F-8508-2314A997883B}" dt="2021-04-01T18:31:08.444" v="57" actId="255"/>
          <ac:spMkLst>
            <pc:docMk/>
            <pc:sldMk cId="3248770701" sldId="289"/>
            <ac:spMk id="18" creationId="{AF8A50FE-C3BC-4C78-991E-656A918D6E33}"/>
          </ac:spMkLst>
        </pc:spChg>
        <pc:spChg chg="mod">
          <ac:chgData name="Nicole Armstrong" userId="578d4d4a6fdc7a25" providerId="LiveId" clId="{A207F414-1B64-475F-8508-2314A997883B}" dt="2021-04-01T18:31:15.273" v="58" actId="255"/>
          <ac:spMkLst>
            <pc:docMk/>
            <pc:sldMk cId="3248770701" sldId="289"/>
            <ac:spMk id="19" creationId="{A745C738-FA8A-4845-BD3A-130E60264828}"/>
          </ac:spMkLst>
        </pc:spChg>
        <pc:spChg chg="mod">
          <ac:chgData name="Nicole Armstrong" userId="578d4d4a6fdc7a25" providerId="LiveId" clId="{A207F414-1B64-475F-8508-2314A997883B}" dt="2021-04-01T18:31:55.221" v="65" actId="6549"/>
          <ac:spMkLst>
            <pc:docMk/>
            <pc:sldMk cId="3248770701" sldId="289"/>
            <ac:spMk id="20" creationId="{674134B1-606E-4E43-9A8A-316F4C83505D}"/>
          </ac:spMkLst>
        </pc:spChg>
        <pc:grpChg chg="add mod">
          <ac:chgData name="Nicole Armstrong" userId="578d4d4a6fdc7a25" providerId="LiveId" clId="{A207F414-1B64-475F-8508-2314A997883B}" dt="2021-04-01T18:32:03.790" v="66" actId="14100"/>
          <ac:grpSpMkLst>
            <pc:docMk/>
            <pc:sldMk cId="3248770701" sldId="289"/>
            <ac:grpSpMk id="16" creationId="{EA39C703-29B0-461E-BE84-36247C8B6B73}"/>
          </ac:grpSpMkLst>
        </pc:grpChg>
        <pc:picChg chg="add del mod">
          <ac:chgData name="Nicole Armstrong" userId="578d4d4a6fdc7a25" providerId="LiveId" clId="{A207F414-1B64-475F-8508-2314A997883B}" dt="2021-04-01T18:27:30.883" v="33" actId="478"/>
          <ac:picMkLst>
            <pc:docMk/>
            <pc:sldMk cId="3248770701" sldId="289"/>
            <ac:picMk id="4" creationId="{4066EC01-C41E-414D-856C-2FC13BE99F25}"/>
          </ac:picMkLst>
        </pc:picChg>
        <pc:picChg chg="add del mod">
          <ac:chgData name="Nicole Armstrong" userId="578d4d4a6fdc7a25" providerId="LiveId" clId="{A207F414-1B64-475F-8508-2314A997883B}" dt="2021-04-01T18:29:35.511" v="47" actId="478"/>
          <ac:picMkLst>
            <pc:docMk/>
            <pc:sldMk cId="3248770701" sldId="289"/>
            <ac:picMk id="7" creationId="{A5CFE39C-F340-4C27-B722-972AA05DFC1C}"/>
          </ac:picMkLst>
        </pc:picChg>
        <pc:picChg chg="add del">
          <ac:chgData name="Nicole Armstrong" userId="578d4d4a6fdc7a25" providerId="LiveId" clId="{A207F414-1B64-475F-8508-2314A997883B}" dt="2021-04-01T18:29:52.930" v="49" actId="478"/>
          <ac:picMkLst>
            <pc:docMk/>
            <pc:sldMk cId="3248770701" sldId="289"/>
            <ac:picMk id="8" creationId="{EAAB38FE-C78C-4688-9768-6A09259DA221}"/>
          </ac:picMkLst>
        </pc:picChg>
        <pc:picChg chg="add del mod">
          <ac:chgData name="Nicole Armstrong" userId="578d4d4a6fdc7a25" providerId="LiveId" clId="{A207F414-1B64-475F-8508-2314A997883B}" dt="2021-04-01T18:30:29.453" v="53"/>
          <ac:picMkLst>
            <pc:docMk/>
            <pc:sldMk cId="3248770701" sldId="289"/>
            <ac:picMk id="13" creationId="{3FD51A2E-284B-4927-96C6-0C1915F462F1}"/>
          </ac:picMkLst>
        </pc:picChg>
        <pc:picChg chg="add del mod">
          <ac:chgData name="Nicole Armstrong" userId="578d4d4a6fdc7a25" providerId="LiveId" clId="{A207F414-1B64-475F-8508-2314A997883B}" dt="2021-04-01T18:30:29.453" v="53"/>
          <ac:picMkLst>
            <pc:docMk/>
            <pc:sldMk cId="3248770701" sldId="289"/>
            <ac:picMk id="14" creationId="{4F7FD17B-488B-4D0D-9116-8C7725C2B749}"/>
          </ac:picMkLst>
        </pc:picChg>
        <pc:picChg chg="add del mod">
          <ac:chgData name="Nicole Armstrong" userId="578d4d4a6fdc7a25" providerId="LiveId" clId="{A207F414-1B64-475F-8508-2314A997883B}" dt="2021-04-01T18:30:29.453" v="53"/>
          <ac:picMkLst>
            <pc:docMk/>
            <pc:sldMk cId="3248770701" sldId="289"/>
            <ac:picMk id="15" creationId="{DA0570FF-DC35-4489-A173-F58B9A67407B}"/>
          </ac:picMkLst>
        </pc:picChg>
        <pc:picChg chg="mod">
          <ac:chgData name="Nicole Armstrong" userId="578d4d4a6fdc7a25" providerId="LiveId" clId="{A207F414-1B64-475F-8508-2314A997883B}" dt="2021-04-01T18:30:33.005" v="54"/>
          <ac:picMkLst>
            <pc:docMk/>
            <pc:sldMk cId="3248770701" sldId="289"/>
            <ac:picMk id="21" creationId="{1E91A3BE-4DAF-4CB4-A2C0-B40604F74F9B}"/>
          </ac:picMkLst>
        </pc:picChg>
        <pc:picChg chg="mod">
          <ac:chgData name="Nicole Armstrong" userId="578d4d4a6fdc7a25" providerId="LiveId" clId="{A207F414-1B64-475F-8508-2314A997883B}" dt="2021-04-01T18:30:33.005" v="54"/>
          <ac:picMkLst>
            <pc:docMk/>
            <pc:sldMk cId="3248770701" sldId="289"/>
            <ac:picMk id="22" creationId="{BA440C82-52DC-4B64-B149-3EFB5DB77E73}"/>
          </ac:picMkLst>
        </pc:picChg>
        <pc:picChg chg="mod">
          <ac:chgData name="Nicole Armstrong" userId="578d4d4a6fdc7a25" providerId="LiveId" clId="{A207F414-1B64-475F-8508-2314A997883B}" dt="2021-04-01T18:30:33.005" v="54"/>
          <ac:picMkLst>
            <pc:docMk/>
            <pc:sldMk cId="3248770701" sldId="289"/>
            <ac:picMk id="23" creationId="{1BC3EC2A-B7F6-4D6D-975D-6722C556CF6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Neglect of Duty</c:v>
                </c:pt>
                <c:pt idx="1">
                  <c:v>Conduct Unbecoming an Officer</c:v>
                </c:pt>
                <c:pt idx="2">
                  <c:v>Unwarranted Action</c:v>
                </c:pt>
                <c:pt idx="3">
                  <c:v>Use of Force</c:v>
                </c:pt>
                <c:pt idx="4">
                  <c:v>Referrals and Informational</c:v>
                </c:pt>
                <c:pt idx="5">
                  <c:v>Policy</c:v>
                </c:pt>
              </c:strCache>
            </c:strRef>
          </c:cat>
          <c:val>
            <c:numRef>
              <c:f>Sheet1!$B$2:$B$7</c:f>
              <c:numCache>
                <c:formatCode>General</c:formatCode>
                <c:ptCount val="6"/>
                <c:pt idx="0">
                  <c:v>706</c:v>
                </c:pt>
                <c:pt idx="1">
                  <c:v>560</c:v>
                </c:pt>
                <c:pt idx="2">
                  <c:v>354</c:v>
                </c:pt>
                <c:pt idx="3">
                  <c:v>162</c:v>
                </c:pt>
                <c:pt idx="4">
                  <c:v>57</c:v>
                </c:pt>
                <c:pt idx="5">
                  <c:v>5</c:v>
                </c:pt>
              </c:numCache>
            </c:numRef>
          </c:val>
          <c:extLst>
            <c:ext xmlns:c16="http://schemas.microsoft.com/office/drawing/2014/chart" uri="{C3380CC4-5D6E-409C-BE32-E72D297353CC}">
              <c16:uniqueId val="{00000000-327E-4258-9B4E-348FED277234}"/>
            </c:ext>
          </c:extLst>
        </c:ser>
        <c:dLbls>
          <c:showLegendKey val="0"/>
          <c:showVal val="1"/>
          <c:showCatName val="0"/>
          <c:showSerName val="0"/>
          <c:showPercent val="0"/>
          <c:showBubbleSize val="0"/>
        </c:dLbls>
        <c:gapWidth val="75"/>
        <c:axId val="1542859119"/>
        <c:axId val="1592820255"/>
      </c:barChart>
      <c:catAx>
        <c:axId val="154285911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2820255"/>
        <c:crosses val="autoZero"/>
        <c:auto val="1"/>
        <c:lblAlgn val="ctr"/>
        <c:lblOffset val="100"/>
        <c:noMultiLvlLbl val="0"/>
      </c:catAx>
      <c:valAx>
        <c:axId val="1592820255"/>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42859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Proper Conduct</c:v>
                </c:pt>
                <c:pt idx="1">
                  <c:v>Unfounded</c:v>
                </c:pt>
                <c:pt idx="2">
                  <c:v>Insufficient Evidence</c:v>
                </c:pt>
                <c:pt idx="3">
                  <c:v>No Finding</c:v>
                </c:pt>
                <c:pt idx="4">
                  <c:v>Referral</c:v>
                </c:pt>
                <c:pt idx="5">
                  <c:v>Improper Conduct (Sustained)</c:v>
                </c:pt>
                <c:pt idx="6">
                  <c:v>Mediated</c:v>
                </c:pt>
                <c:pt idx="7">
                  <c:v>Withdrawn</c:v>
                </c:pt>
                <c:pt idx="8">
                  <c:v>Informational</c:v>
                </c:pt>
                <c:pt idx="9">
                  <c:v>Policy Failure</c:v>
                </c:pt>
                <c:pt idx="10">
                  <c:v>Training Failure</c:v>
                </c:pt>
                <c:pt idx="11">
                  <c:v>Supervision Failure</c:v>
                </c:pt>
              </c:strCache>
            </c:strRef>
          </c:cat>
          <c:val>
            <c:numRef>
              <c:f>Sheet1!$B$2:$B$13</c:f>
              <c:numCache>
                <c:formatCode>General</c:formatCode>
                <c:ptCount val="12"/>
                <c:pt idx="0">
                  <c:v>864</c:v>
                </c:pt>
                <c:pt idx="1">
                  <c:v>418</c:v>
                </c:pt>
                <c:pt idx="2">
                  <c:v>254</c:v>
                </c:pt>
                <c:pt idx="3">
                  <c:v>187</c:v>
                </c:pt>
                <c:pt idx="4">
                  <c:v>159</c:v>
                </c:pt>
                <c:pt idx="5">
                  <c:v>110</c:v>
                </c:pt>
                <c:pt idx="6">
                  <c:v>105</c:v>
                </c:pt>
                <c:pt idx="7">
                  <c:v>85</c:v>
                </c:pt>
                <c:pt idx="8">
                  <c:v>48</c:v>
                </c:pt>
                <c:pt idx="9">
                  <c:v>31</c:v>
                </c:pt>
                <c:pt idx="10">
                  <c:v>11</c:v>
                </c:pt>
                <c:pt idx="11">
                  <c:v>2</c:v>
                </c:pt>
              </c:numCache>
            </c:numRef>
          </c:val>
          <c:extLst>
            <c:ext xmlns:c16="http://schemas.microsoft.com/office/drawing/2014/chart" uri="{C3380CC4-5D6E-409C-BE32-E72D297353CC}">
              <c16:uniqueId val="{00000000-5C88-4C0F-B139-6B518166BA3F}"/>
            </c:ext>
          </c:extLst>
        </c:ser>
        <c:dLbls>
          <c:showLegendKey val="0"/>
          <c:showVal val="0"/>
          <c:showCatName val="0"/>
          <c:showSerName val="0"/>
          <c:showPercent val="0"/>
          <c:showBubbleSize val="0"/>
        </c:dLbls>
        <c:gapWidth val="219"/>
        <c:overlap val="-27"/>
        <c:axId val="1780675471"/>
        <c:axId val="1785349279"/>
      </c:barChart>
      <c:catAx>
        <c:axId val="178067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5349279"/>
        <c:crosses val="autoZero"/>
        <c:auto val="1"/>
        <c:lblAlgn val="ctr"/>
        <c:lblOffset val="100"/>
        <c:noMultiLvlLbl val="0"/>
      </c:catAx>
      <c:valAx>
        <c:axId val="17853492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067547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D187-490A-BC35-E035C1802C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D187-490A-BC35-E035C1802C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4B-4133-A84D-7D47724A92E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C4B-4133-A84D-7D47724A92ED}"/>
              </c:ext>
            </c:extLst>
          </c:dPt>
          <c:dLbls>
            <c:dLbl>
              <c:idx val="0"/>
              <c:layout>
                <c:manualLayout>
                  <c:x val="0"/>
                  <c:y val="-1.255505399414657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87-490A-BC35-E035C1802C4A}"/>
                </c:ext>
              </c:extLst>
            </c:dLbl>
            <c:dLbl>
              <c:idx val="1"/>
              <c:layout>
                <c:manualLayout>
                  <c:x val="-2.625142162743347E-3"/>
                  <c:y val="3.4338566967455223E-3"/>
                </c:manualLayout>
              </c:layout>
              <c:spPr>
                <a:noFill/>
                <a:ln>
                  <a:solidFill>
                    <a:prstClr val="white"/>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691350885826773"/>
                      <c:h val="0.11129120870501913"/>
                    </c:manualLayout>
                  </c15:layout>
                </c:ext>
                <c:ext xmlns:c16="http://schemas.microsoft.com/office/drawing/2014/chart" uri="{C3380CC4-5D6E-409C-BE32-E72D297353CC}">
                  <c16:uniqueId val="{00000002-D187-490A-BC35-E035C1802C4A}"/>
                </c:ext>
              </c:extLst>
            </c:dLbl>
            <c:spPr>
              <a:no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Use of Force</c:v>
                </c:pt>
                <c:pt idx="1">
                  <c:v>Unwarranted Action</c:v>
                </c:pt>
                <c:pt idx="2">
                  <c:v>Conduct Unbecoming an Officer</c:v>
                </c:pt>
                <c:pt idx="3">
                  <c:v>Neglect of Duty</c:v>
                </c:pt>
              </c:strCache>
            </c:strRef>
          </c:cat>
          <c:val>
            <c:numRef>
              <c:f>Sheet1!$B$2:$B$5</c:f>
              <c:numCache>
                <c:formatCode>General</c:formatCode>
                <c:ptCount val="4"/>
                <c:pt idx="0">
                  <c:v>7</c:v>
                </c:pt>
                <c:pt idx="1">
                  <c:v>15</c:v>
                </c:pt>
                <c:pt idx="2">
                  <c:v>18</c:v>
                </c:pt>
                <c:pt idx="3">
                  <c:v>70</c:v>
                </c:pt>
              </c:numCache>
            </c:numRef>
          </c:val>
          <c:extLst>
            <c:ext xmlns:c16="http://schemas.microsoft.com/office/drawing/2014/chart" uri="{C3380CC4-5D6E-409C-BE32-E72D297353CC}">
              <c16:uniqueId val="{00000000-D187-490A-BC35-E035C1802C4A}"/>
            </c:ext>
          </c:extLst>
        </c:ser>
        <c:ser>
          <c:idx val="1"/>
          <c:order val="1"/>
          <c:tx>
            <c:strRef>
              <c:f>Sheet1!$C$1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AC4B-4133-A84D-7D47724A92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AC4B-4133-A84D-7D47724A92E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AC4B-4133-A84D-7D47724A92E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AC4B-4133-A84D-7D47724A92ED}"/>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Use of Force</c:v>
                </c:pt>
                <c:pt idx="1">
                  <c:v>Unwarranted Action</c:v>
                </c:pt>
                <c:pt idx="2">
                  <c:v>Conduct Unbecoming an Officer</c:v>
                </c:pt>
                <c:pt idx="3">
                  <c:v>Neglect of Duty</c:v>
                </c:pt>
              </c:strCache>
            </c:strRef>
          </c:cat>
          <c:val>
            <c:numRef>
              <c:f>Sheet1!$C$2:$C$5</c:f>
              <c:numCache>
                <c:formatCode>General</c:formatCode>
                <c:ptCount val="4"/>
              </c:numCache>
            </c:numRef>
          </c:val>
          <c:extLst>
            <c:ext xmlns:c16="http://schemas.microsoft.com/office/drawing/2014/chart" uri="{C3380CC4-5D6E-409C-BE32-E72D297353CC}">
              <c16:uniqueId val="{00000003-D187-490A-BC35-E035C1802C4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C15A0-140A-46D5-B8BC-30C8AEB68960}" type="doc">
      <dgm:prSet loTypeId="urn:microsoft.com/office/officeart/2005/8/layout/venn1" loCatId="relationship" qsTypeId="urn:microsoft.com/office/officeart/2005/8/quickstyle/simple1" qsCatId="simple" csTypeId="urn:microsoft.com/office/officeart/2005/8/colors/accent1_2" csCatId="accent1" phldr="1"/>
      <dgm:spPr/>
    </dgm:pt>
    <dgm:pt modelId="{6D97746F-0692-40A4-B56A-691A3EEC029C}">
      <dgm:prSet phldrT="[Text]" custT="1"/>
      <dgm:spPr/>
      <dgm:t>
        <a:bodyPr/>
        <a:lstStyle/>
        <a:p>
          <a:r>
            <a:rPr lang="en-US" sz="2800" dirty="0"/>
            <a:t>Complaint Investigations</a:t>
          </a:r>
        </a:p>
      </dgm:t>
    </dgm:pt>
    <dgm:pt modelId="{80AACA46-CE3A-4503-8CF3-F258E532ED02}" type="parTrans" cxnId="{980C743A-B69A-4B46-B595-2D4D11D4C8C3}">
      <dgm:prSet/>
      <dgm:spPr/>
      <dgm:t>
        <a:bodyPr/>
        <a:lstStyle/>
        <a:p>
          <a:endParaRPr lang="en-US"/>
        </a:p>
      </dgm:t>
    </dgm:pt>
    <dgm:pt modelId="{857CA1C2-0D1D-4618-A482-D4B2621F5DAE}" type="sibTrans" cxnId="{980C743A-B69A-4B46-B595-2D4D11D4C8C3}">
      <dgm:prSet/>
      <dgm:spPr/>
      <dgm:t>
        <a:bodyPr/>
        <a:lstStyle/>
        <a:p>
          <a:endParaRPr lang="en-US"/>
        </a:p>
      </dgm:t>
    </dgm:pt>
    <dgm:pt modelId="{A45089EA-17C8-4752-ADBC-DEFF838E1460}">
      <dgm:prSet phldrT="[Text]" custT="1"/>
      <dgm:spPr/>
      <dgm:t>
        <a:bodyPr/>
        <a:lstStyle/>
        <a:p>
          <a:r>
            <a:rPr lang="en-US" sz="2800" dirty="0"/>
            <a:t>Audits</a:t>
          </a:r>
          <a:endParaRPr lang="en-US" sz="1600" dirty="0"/>
        </a:p>
      </dgm:t>
    </dgm:pt>
    <dgm:pt modelId="{66B343E9-D113-4819-82BC-A59CBFC303C3}" type="parTrans" cxnId="{9591B1D6-2D01-4BEB-8574-2F076E92073C}">
      <dgm:prSet/>
      <dgm:spPr/>
      <dgm:t>
        <a:bodyPr/>
        <a:lstStyle/>
        <a:p>
          <a:endParaRPr lang="en-US"/>
        </a:p>
      </dgm:t>
    </dgm:pt>
    <dgm:pt modelId="{24235E4C-2300-455F-979E-40ED02032615}" type="sibTrans" cxnId="{9591B1D6-2D01-4BEB-8574-2F076E92073C}">
      <dgm:prSet/>
      <dgm:spPr/>
      <dgm:t>
        <a:bodyPr/>
        <a:lstStyle/>
        <a:p>
          <a:endParaRPr lang="en-US"/>
        </a:p>
      </dgm:t>
    </dgm:pt>
    <dgm:pt modelId="{7DAE2AC1-371F-44A6-9389-BC57A1DB43F5}">
      <dgm:prSet phldrT="[Text]" custT="1"/>
      <dgm:spPr/>
      <dgm:t>
        <a:bodyPr/>
        <a:lstStyle/>
        <a:p>
          <a:r>
            <a:rPr lang="en-US" sz="2800" dirty="0"/>
            <a:t>Policy</a:t>
          </a:r>
          <a:r>
            <a:rPr lang="en-US" sz="1600" dirty="0"/>
            <a:t> </a:t>
          </a:r>
          <a:r>
            <a:rPr lang="en-US" sz="1800" dirty="0"/>
            <a:t>Recommendations</a:t>
          </a:r>
          <a:endParaRPr lang="en-US" sz="1600" dirty="0"/>
        </a:p>
      </dgm:t>
    </dgm:pt>
    <dgm:pt modelId="{41CFBA47-AA4E-4E5D-BD60-4FF2A6B1213E}" type="parTrans" cxnId="{E67E7F64-A1D8-4398-B895-DB33D205ED4D}">
      <dgm:prSet/>
      <dgm:spPr/>
      <dgm:t>
        <a:bodyPr/>
        <a:lstStyle/>
        <a:p>
          <a:endParaRPr lang="en-US"/>
        </a:p>
      </dgm:t>
    </dgm:pt>
    <dgm:pt modelId="{CFE3BBBF-0DB2-4270-9B99-AECFEE9F995F}" type="sibTrans" cxnId="{E67E7F64-A1D8-4398-B895-DB33D205ED4D}">
      <dgm:prSet/>
      <dgm:spPr/>
      <dgm:t>
        <a:bodyPr/>
        <a:lstStyle/>
        <a:p>
          <a:endParaRPr lang="en-US"/>
        </a:p>
      </dgm:t>
    </dgm:pt>
    <dgm:pt modelId="{14608DDF-EC94-4E94-AE40-395CFADBAADB}" type="pres">
      <dgm:prSet presAssocID="{CCDC15A0-140A-46D5-B8BC-30C8AEB68960}" presName="compositeShape" presStyleCnt="0">
        <dgm:presLayoutVars>
          <dgm:chMax val="7"/>
          <dgm:dir/>
          <dgm:resizeHandles val="exact"/>
        </dgm:presLayoutVars>
      </dgm:prSet>
      <dgm:spPr/>
    </dgm:pt>
    <dgm:pt modelId="{A52B1895-AED4-46D3-AFC2-5C2F145ADAA2}" type="pres">
      <dgm:prSet presAssocID="{6D97746F-0692-40A4-B56A-691A3EEC029C}" presName="circ1" presStyleLbl="vennNode1" presStyleIdx="0" presStyleCnt="3"/>
      <dgm:spPr/>
    </dgm:pt>
    <dgm:pt modelId="{0AA7592E-C9E0-4FCD-927C-7FE5EB58C331}" type="pres">
      <dgm:prSet presAssocID="{6D97746F-0692-40A4-B56A-691A3EEC029C}" presName="circ1Tx" presStyleLbl="revTx" presStyleIdx="0" presStyleCnt="0">
        <dgm:presLayoutVars>
          <dgm:chMax val="0"/>
          <dgm:chPref val="0"/>
          <dgm:bulletEnabled val="1"/>
        </dgm:presLayoutVars>
      </dgm:prSet>
      <dgm:spPr/>
    </dgm:pt>
    <dgm:pt modelId="{A7AF400F-470C-4D80-9AB0-76F03074F8E8}" type="pres">
      <dgm:prSet presAssocID="{A45089EA-17C8-4752-ADBC-DEFF838E1460}" presName="circ2" presStyleLbl="vennNode1" presStyleIdx="1" presStyleCnt="3"/>
      <dgm:spPr/>
    </dgm:pt>
    <dgm:pt modelId="{5FDE2435-A87F-4054-8F60-4E872ACECFFE}" type="pres">
      <dgm:prSet presAssocID="{A45089EA-17C8-4752-ADBC-DEFF838E1460}" presName="circ2Tx" presStyleLbl="revTx" presStyleIdx="0" presStyleCnt="0">
        <dgm:presLayoutVars>
          <dgm:chMax val="0"/>
          <dgm:chPref val="0"/>
          <dgm:bulletEnabled val="1"/>
        </dgm:presLayoutVars>
      </dgm:prSet>
      <dgm:spPr/>
    </dgm:pt>
    <dgm:pt modelId="{C2BE41F6-708E-44FF-86CC-75E9966E7457}" type="pres">
      <dgm:prSet presAssocID="{7DAE2AC1-371F-44A6-9389-BC57A1DB43F5}" presName="circ3" presStyleLbl="vennNode1" presStyleIdx="2" presStyleCnt="3" custLinFactNeighborX="-4514" custLinFactNeighborY="2083"/>
      <dgm:spPr/>
    </dgm:pt>
    <dgm:pt modelId="{20AF53FE-35E2-4B44-A395-E2CEA9B8CA52}" type="pres">
      <dgm:prSet presAssocID="{7DAE2AC1-371F-44A6-9389-BC57A1DB43F5}" presName="circ3Tx" presStyleLbl="revTx" presStyleIdx="0" presStyleCnt="0">
        <dgm:presLayoutVars>
          <dgm:chMax val="0"/>
          <dgm:chPref val="0"/>
          <dgm:bulletEnabled val="1"/>
        </dgm:presLayoutVars>
      </dgm:prSet>
      <dgm:spPr/>
    </dgm:pt>
  </dgm:ptLst>
  <dgm:cxnLst>
    <dgm:cxn modelId="{AAB2F704-0602-49DB-91CB-4290C87D21C8}" type="presOf" srcId="{A45089EA-17C8-4752-ADBC-DEFF838E1460}" destId="{5FDE2435-A87F-4054-8F60-4E872ACECFFE}" srcOrd="1" destOrd="0" presId="urn:microsoft.com/office/officeart/2005/8/layout/venn1"/>
    <dgm:cxn modelId="{36CAB324-2A58-475E-915E-C27993F5959C}" type="presOf" srcId="{A45089EA-17C8-4752-ADBC-DEFF838E1460}" destId="{A7AF400F-470C-4D80-9AB0-76F03074F8E8}" srcOrd="0" destOrd="0" presId="urn:microsoft.com/office/officeart/2005/8/layout/venn1"/>
    <dgm:cxn modelId="{19CFB728-05A6-4570-82FE-19DC2A8DBB05}" type="presOf" srcId="{6D97746F-0692-40A4-B56A-691A3EEC029C}" destId="{A52B1895-AED4-46D3-AFC2-5C2F145ADAA2}" srcOrd="0" destOrd="0" presId="urn:microsoft.com/office/officeart/2005/8/layout/venn1"/>
    <dgm:cxn modelId="{980C743A-B69A-4B46-B595-2D4D11D4C8C3}" srcId="{CCDC15A0-140A-46D5-B8BC-30C8AEB68960}" destId="{6D97746F-0692-40A4-B56A-691A3EEC029C}" srcOrd="0" destOrd="0" parTransId="{80AACA46-CE3A-4503-8CF3-F258E532ED02}" sibTransId="{857CA1C2-0D1D-4618-A482-D4B2621F5DAE}"/>
    <dgm:cxn modelId="{B8450441-DB62-401D-8C6F-D11AF2DA07DF}" type="presOf" srcId="{7DAE2AC1-371F-44A6-9389-BC57A1DB43F5}" destId="{C2BE41F6-708E-44FF-86CC-75E9966E7457}" srcOrd="0" destOrd="0" presId="urn:microsoft.com/office/officeart/2005/8/layout/venn1"/>
    <dgm:cxn modelId="{E67E7F64-A1D8-4398-B895-DB33D205ED4D}" srcId="{CCDC15A0-140A-46D5-B8BC-30C8AEB68960}" destId="{7DAE2AC1-371F-44A6-9389-BC57A1DB43F5}" srcOrd="2" destOrd="0" parTransId="{41CFBA47-AA4E-4E5D-BD60-4FF2A6B1213E}" sibTransId="{CFE3BBBF-0DB2-4270-9B99-AECFEE9F995F}"/>
    <dgm:cxn modelId="{FFEA2979-D48E-4291-BCD2-2F6BE05D8457}" type="presOf" srcId="{6D97746F-0692-40A4-B56A-691A3EEC029C}" destId="{0AA7592E-C9E0-4FCD-927C-7FE5EB58C331}" srcOrd="1" destOrd="0" presId="urn:microsoft.com/office/officeart/2005/8/layout/venn1"/>
    <dgm:cxn modelId="{B5560EA2-4A9A-43B4-9F2D-3B75F275AF7A}" type="presOf" srcId="{7DAE2AC1-371F-44A6-9389-BC57A1DB43F5}" destId="{20AF53FE-35E2-4B44-A395-E2CEA9B8CA52}" srcOrd="1" destOrd="0" presId="urn:microsoft.com/office/officeart/2005/8/layout/venn1"/>
    <dgm:cxn modelId="{9591B1D6-2D01-4BEB-8574-2F076E92073C}" srcId="{CCDC15A0-140A-46D5-B8BC-30C8AEB68960}" destId="{A45089EA-17C8-4752-ADBC-DEFF838E1460}" srcOrd="1" destOrd="0" parTransId="{66B343E9-D113-4819-82BC-A59CBFC303C3}" sibTransId="{24235E4C-2300-455F-979E-40ED02032615}"/>
    <dgm:cxn modelId="{E646E7D7-B407-4166-A487-5CCC8FCFB63B}" type="presOf" srcId="{CCDC15A0-140A-46D5-B8BC-30C8AEB68960}" destId="{14608DDF-EC94-4E94-AE40-395CFADBAADB}" srcOrd="0" destOrd="0" presId="urn:microsoft.com/office/officeart/2005/8/layout/venn1"/>
    <dgm:cxn modelId="{BB4B7207-2970-4BE0-8AC6-112A49E731D0}" type="presParOf" srcId="{14608DDF-EC94-4E94-AE40-395CFADBAADB}" destId="{A52B1895-AED4-46D3-AFC2-5C2F145ADAA2}" srcOrd="0" destOrd="0" presId="urn:microsoft.com/office/officeart/2005/8/layout/venn1"/>
    <dgm:cxn modelId="{C7F949B8-44B4-4B97-B15E-EA510718E14F}" type="presParOf" srcId="{14608DDF-EC94-4E94-AE40-395CFADBAADB}" destId="{0AA7592E-C9E0-4FCD-927C-7FE5EB58C331}" srcOrd="1" destOrd="0" presId="urn:microsoft.com/office/officeart/2005/8/layout/venn1"/>
    <dgm:cxn modelId="{ED3F1C52-2972-42A6-AAFF-48A00D42E3DA}" type="presParOf" srcId="{14608DDF-EC94-4E94-AE40-395CFADBAADB}" destId="{A7AF400F-470C-4D80-9AB0-76F03074F8E8}" srcOrd="2" destOrd="0" presId="urn:microsoft.com/office/officeart/2005/8/layout/venn1"/>
    <dgm:cxn modelId="{985EE894-A35A-4E12-87E9-A1494632DF8B}" type="presParOf" srcId="{14608DDF-EC94-4E94-AE40-395CFADBAADB}" destId="{5FDE2435-A87F-4054-8F60-4E872ACECFFE}" srcOrd="3" destOrd="0" presId="urn:microsoft.com/office/officeart/2005/8/layout/venn1"/>
    <dgm:cxn modelId="{993A006E-A6DC-4A4E-9141-21523B6823C8}" type="presParOf" srcId="{14608DDF-EC94-4E94-AE40-395CFADBAADB}" destId="{C2BE41F6-708E-44FF-86CC-75E9966E7457}" srcOrd="4" destOrd="0" presId="urn:microsoft.com/office/officeart/2005/8/layout/venn1"/>
    <dgm:cxn modelId="{63308D2D-0751-4332-B345-6377A2DA8CE9}" type="presParOf" srcId="{14608DDF-EC94-4E94-AE40-395CFADBAADB}" destId="{20AF53FE-35E2-4B44-A395-E2CEA9B8CA5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99830A-E9A4-48AD-B39B-D8927B2F5442}" type="doc">
      <dgm:prSet loTypeId="urn:microsoft.com/office/officeart/2005/8/layout/hChevron3" loCatId="process" qsTypeId="urn:microsoft.com/office/officeart/2005/8/quickstyle/simple1" qsCatId="simple" csTypeId="urn:microsoft.com/office/officeart/2005/8/colors/accent1_2" csCatId="accent1" phldr="1"/>
      <dgm:spPr/>
    </dgm:pt>
    <dgm:pt modelId="{D7C8FC3D-B677-4137-A41E-68E41FE5BCD2}">
      <dgm:prSet phldrT="[Text]"/>
      <dgm:spPr/>
      <dgm:t>
        <a:bodyPr/>
        <a:lstStyle/>
        <a:p>
          <a:r>
            <a:rPr lang="en-US" dirty="0"/>
            <a:t>Interview Complainant</a:t>
          </a:r>
        </a:p>
      </dgm:t>
    </dgm:pt>
    <dgm:pt modelId="{E1205F47-BA31-474B-BB0C-061549A3D63D}" type="parTrans" cxnId="{3FE9A053-F148-4ABC-8422-9544AFA81C08}">
      <dgm:prSet/>
      <dgm:spPr/>
      <dgm:t>
        <a:bodyPr/>
        <a:lstStyle/>
        <a:p>
          <a:endParaRPr lang="en-US"/>
        </a:p>
      </dgm:t>
    </dgm:pt>
    <dgm:pt modelId="{CEFF9362-9B0E-47FA-BD62-94F49374C45F}" type="sibTrans" cxnId="{3FE9A053-F148-4ABC-8422-9544AFA81C08}">
      <dgm:prSet/>
      <dgm:spPr/>
      <dgm:t>
        <a:bodyPr/>
        <a:lstStyle/>
        <a:p>
          <a:endParaRPr lang="en-US"/>
        </a:p>
      </dgm:t>
    </dgm:pt>
    <dgm:pt modelId="{49A6D8FE-81BA-4CBE-8B7E-6C3879E43CF5}">
      <dgm:prSet phldrT="[Text]"/>
      <dgm:spPr/>
      <dgm:t>
        <a:bodyPr/>
        <a:lstStyle/>
        <a:p>
          <a:r>
            <a:rPr lang="en-US" dirty="0"/>
            <a:t>Gather Evidence</a:t>
          </a:r>
        </a:p>
      </dgm:t>
    </dgm:pt>
    <dgm:pt modelId="{E70235E8-F3D5-486B-B9BD-F4BF3CEAE4CF}" type="parTrans" cxnId="{A5E311C9-278C-48EC-9897-208BC28977B4}">
      <dgm:prSet/>
      <dgm:spPr/>
      <dgm:t>
        <a:bodyPr/>
        <a:lstStyle/>
        <a:p>
          <a:endParaRPr lang="en-US"/>
        </a:p>
      </dgm:t>
    </dgm:pt>
    <dgm:pt modelId="{228E5E07-2A3F-4C4C-80E3-B748D065D8BF}" type="sibTrans" cxnId="{A5E311C9-278C-48EC-9897-208BC28977B4}">
      <dgm:prSet/>
      <dgm:spPr/>
      <dgm:t>
        <a:bodyPr/>
        <a:lstStyle/>
        <a:p>
          <a:endParaRPr lang="en-US"/>
        </a:p>
      </dgm:t>
    </dgm:pt>
    <dgm:pt modelId="{04051AA8-D949-4A6E-A870-0A198A57F666}">
      <dgm:prSet phldrT="[Text]"/>
      <dgm:spPr/>
      <dgm:t>
        <a:bodyPr/>
        <a:lstStyle/>
        <a:p>
          <a:r>
            <a:rPr lang="en-US" dirty="0"/>
            <a:t>Interview Officers</a:t>
          </a:r>
        </a:p>
      </dgm:t>
    </dgm:pt>
    <dgm:pt modelId="{F400AECC-B7EC-42A0-8252-6B6D51D5899F}" type="parTrans" cxnId="{74198DAB-1829-4564-8C22-D850C06794BF}">
      <dgm:prSet/>
      <dgm:spPr/>
      <dgm:t>
        <a:bodyPr/>
        <a:lstStyle/>
        <a:p>
          <a:endParaRPr lang="en-US"/>
        </a:p>
      </dgm:t>
    </dgm:pt>
    <dgm:pt modelId="{E29BBB50-217A-4443-B33D-00200EE192D5}" type="sibTrans" cxnId="{74198DAB-1829-4564-8C22-D850C06794BF}">
      <dgm:prSet/>
      <dgm:spPr/>
      <dgm:t>
        <a:bodyPr/>
        <a:lstStyle/>
        <a:p>
          <a:endParaRPr lang="en-US"/>
        </a:p>
      </dgm:t>
    </dgm:pt>
    <dgm:pt modelId="{228DBD62-C40D-49B7-8215-025B394CD613}">
      <dgm:prSet/>
      <dgm:spPr/>
      <dgm:t>
        <a:bodyPr/>
        <a:lstStyle/>
        <a:p>
          <a:r>
            <a:rPr lang="en-US" dirty="0"/>
            <a:t>Interview Witnesses</a:t>
          </a:r>
        </a:p>
      </dgm:t>
    </dgm:pt>
    <dgm:pt modelId="{0D3CFB55-FE7F-43AA-9AF7-E0765E72B413}" type="parTrans" cxnId="{E5D6019B-F4A2-4990-8980-04C6DC2DF018}">
      <dgm:prSet/>
      <dgm:spPr/>
      <dgm:t>
        <a:bodyPr/>
        <a:lstStyle/>
        <a:p>
          <a:endParaRPr lang="en-US"/>
        </a:p>
      </dgm:t>
    </dgm:pt>
    <dgm:pt modelId="{DC1475C5-0065-4060-ADDD-2D715960A7E7}" type="sibTrans" cxnId="{E5D6019B-F4A2-4990-8980-04C6DC2DF018}">
      <dgm:prSet/>
      <dgm:spPr/>
      <dgm:t>
        <a:bodyPr/>
        <a:lstStyle/>
        <a:p>
          <a:endParaRPr lang="en-US"/>
        </a:p>
      </dgm:t>
    </dgm:pt>
    <dgm:pt modelId="{C77103AE-EF9A-4532-B521-8F2DC79A3FE1}">
      <dgm:prSet phldrT="[Text]"/>
      <dgm:spPr/>
      <dgm:t>
        <a:bodyPr/>
        <a:lstStyle/>
        <a:p>
          <a:r>
            <a:rPr lang="en-US" dirty="0"/>
            <a:t>Preliminary Findings</a:t>
          </a:r>
        </a:p>
      </dgm:t>
    </dgm:pt>
    <dgm:pt modelId="{2B3F5ECA-7E7E-413B-8D49-85E065FA36EE}" type="parTrans" cxnId="{A1676779-3301-4E15-8AEB-F24057F7E5EF}">
      <dgm:prSet/>
      <dgm:spPr/>
      <dgm:t>
        <a:bodyPr/>
        <a:lstStyle/>
        <a:p>
          <a:endParaRPr lang="en-US"/>
        </a:p>
      </dgm:t>
    </dgm:pt>
    <dgm:pt modelId="{C897137A-4299-4CF3-9212-A279C039BCAD}" type="sibTrans" cxnId="{A1676779-3301-4E15-8AEB-F24057F7E5EF}">
      <dgm:prSet/>
      <dgm:spPr/>
      <dgm:t>
        <a:bodyPr/>
        <a:lstStyle/>
        <a:p>
          <a:endParaRPr lang="en-US"/>
        </a:p>
      </dgm:t>
    </dgm:pt>
    <dgm:pt modelId="{BDE5CE24-DEF0-4B68-A313-B52BE5A481FE}" type="pres">
      <dgm:prSet presAssocID="{B899830A-E9A4-48AD-B39B-D8927B2F5442}" presName="Name0" presStyleCnt="0">
        <dgm:presLayoutVars>
          <dgm:dir/>
          <dgm:resizeHandles val="exact"/>
        </dgm:presLayoutVars>
      </dgm:prSet>
      <dgm:spPr/>
    </dgm:pt>
    <dgm:pt modelId="{B91289AF-6E72-42DD-B972-AEDA4583CB0D}" type="pres">
      <dgm:prSet presAssocID="{D7C8FC3D-B677-4137-A41E-68E41FE5BCD2}" presName="parTxOnly" presStyleLbl="node1" presStyleIdx="0" presStyleCnt="5">
        <dgm:presLayoutVars>
          <dgm:bulletEnabled val="1"/>
        </dgm:presLayoutVars>
      </dgm:prSet>
      <dgm:spPr/>
    </dgm:pt>
    <dgm:pt modelId="{215AC2FC-12FA-44A7-A8AA-C65BCCC87146}" type="pres">
      <dgm:prSet presAssocID="{CEFF9362-9B0E-47FA-BD62-94F49374C45F}" presName="parSpace" presStyleCnt="0"/>
      <dgm:spPr/>
    </dgm:pt>
    <dgm:pt modelId="{3F79B836-FB77-4EFB-862A-745C3E43EBC5}" type="pres">
      <dgm:prSet presAssocID="{49A6D8FE-81BA-4CBE-8B7E-6C3879E43CF5}" presName="parTxOnly" presStyleLbl="node1" presStyleIdx="1" presStyleCnt="5">
        <dgm:presLayoutVars>
          <dgm:bulletEnabled val="1"/>
        </dgm:presLayoutVars>
      </dgm:prSet>
      <dgm:spPr/>
    </dgm:pt>
    <dgm:pt modelId="{F676EC58-6A8C-44C5-AE10-3E5A7B265210}" type="pres">
      <dgm:prSet presAssocID="{228E5E07-2A3F-4C4C-80E3-B748D065D8BF}" presName="parSpace" presStyleCnt="0"/>
      <dgm:spPr/>
    </dgm:pt>
    <dgm:pt modelId="{70FE8B1E-A07B-4B9E-823E-1B99CCD6ECAD}" type="pres">
      <dgm:prSet presAssocID="{228DBD62-C40D-49B7-8215-025B394CD613}" presName="parTxOnly" presStyleLbl="node1" presStyleIdx="2" presStyleCnt="5">
        <dgm:presLayoutVars>
          <dgm:bulletEnabled val="1"/>
        </dgm:presLayoutVars>
      </dgm:prSet>
      <dgm:spPr/>
    </dgm:pt>
    <dgm:pt modelId="{B07CF056-A0C6-4427-B65F-6D0CF9F95AED}" type="pres">
      <dgm:prSet presAssocID="{DC1475C5-0065-4060-ADDD-2D715960A7E7}" presName="parSpace" presStyleCnt="0"/>
      <dgm:spPr/>
    </dgm:pt>
    <dgm:pt modelId="{8251FE18-9AB0-403B-8A1D-177E41F4999B}" type="pres">
      <dgm:prSet presAssocID="{04051AA8-D949-4A6E-A870-0A198A57F666}" presName="parTxOnly" presStyleLbl="node1" presStyleIdx="3" presStyleCnt="5">
        <dgm:presLayoutVars>
          <dgm:bulletEnabled val="1"/>
        </dgm:presLayoutVars>
      </dgm:prSet>
      <dgm:spPr/>
    </dgm:pt>
    <dgm:pt modelId="{57ABDBEC-18FF-493F-A0B4-109AAD5B62BA}" type="pres">
      <dgm:prSet presAssocID="{E29BBB50-217A-4443-B33D-00200EE192D5}" presName="parSpace" presStyleCnt="0"/>
      <dgm:spPr/>
    </dgm:pt>
    <dgm:pt modelId="{FD5987FD-AB98-45D3-A6CB-37FBAB95B45F}" type="pres">
      <dgm:prSet presAssocID="{C77103AE-EF9A-4532-B521-8F2DC79A3FE1}" presName="parTxOnly" presStyleLbl="node1" presStyleIdx="4" presStyleCnt="5">
        <dgm:presLayoutVars>
          <dgm:bulletEnabled val="1"/>
        </dgm:presLayoutVars>
      </dgm:prSet>
      <dgm:spPr/>
    </dgm:pt>
  </dgm:ptLst>
  <dgm:cxnLst>
    <dgm:cxn modelId="{4ED19018-F1DC-486E-9EEE-B3CC97BD6858}" type="presOf" srcId="{B899830A-E9A4-48AD-B39B-D8927B2F5442}" destId="{BDE5CE24-DEF0-4B68-A313-B52BE5A481FE}" srcOrd="0" destOrd="0" presId="urn:microsoft.com/office/officeart/2005/8/layout/hChevron3"/>
    <dgm:cxn modelId="{3FE9A053-F148-4ABC-8422-9544AFA81C08}" srcId="{B899830A-E9A4-48AD-B39B-D8927B2F5442}" destId="{D7C8FC3D-B677-4137-A41E-68E41FE5BCD2}" srcOrd="0" destOrd="0" parTransId="{E1205F47-BA31-474B-BB0C-061549A3D63D}" sibTransId="{CEFF9362-9B0E-47FA-BD62-94F49374C45F}"/>
    <dgm:cxn modelId="{A1676779-3301-4E15-8AEB-F24057F7E5EF}" srcId="{B899830A-E9A4-48AD-B39B-D8927B2F5442}" destId="{C77103AE-EF9A-4532-B521-8F2DC79A3FE1}" srcOrd="4" destOrd="0" parTransId="{2B3F5ECA-7E7E-413B-8D49-85E065FA36EE}" sibTransId="{C897137A-4299-4CF3-9212-A279C039BCAD}"/>
    <dgm:cxn modelId="{E5D6019B-F4A2-4990-8980-04C6DC2DF018}" srcId="{B899830A-E9A4-48AD-B39B-D8927B2F5442}" destId="{228DBD62-C40D-49B7-8215-025B394CD613}" srcOrd="2" destOrd="0" parTransId="{0D3CFB55-FE7F-43AA-9AF7-E0765E72B413}" sibTransId="{DC1475C5-0065-4060-ADDD-2D715960A7E7}"/>
    <dgm:cxn modelId="{74198DAB-1829-4564-8C22-D850C06794BF}" srcId="{B899830A-E9A4-48AD-B39B-D8927B2F5442}" destId="{04051AA8-D949-4A6E-A870-0A198A57F666}" srcOrd="3" destOrd="0" parTransId="{F400AECC-B7EC-42A0-8252-6B6D51D5899F}" sibTransId="{E29BBB50-217A-4443-B33D-00200EE192D5}"/>
    <dgm:cxn modelId="{A5E311C9-278C-48EC-9897-208BC28977B4}" srcId="{B899830A-E9A4-48AD-B39B-D8927B2F5442}" destId="{49A6D8FE-81BA-4CBE-8B7E-6C3879E43CF5}" srcOrd="1" destOrd="0" parTransId="{E70235E8-F3D5-486B-B9BD-F4BF3CEAE4CF}" sibTransId="{228E5E07-2A3F-4C4C-80E3-B748D065D8BF}"/>
    <dgm:cxn modelId="{6C7B61CF-4CB3-40FB-BB04-EC33F8DF9136}" type="presOf" srcId="{228DBD62-C40D-49B7-8215-025B394CD613}" destId="{70FE8B1E-A07B-4B9E-823E-1B99CCD6ECAD}" srcOrd="0" destOrd="0" presId="urn:microsoft.com/office/officeart/2005/8/layout/hChevron3"/>
    <dgm:cxn modelId="{B6A69CD5-80FE-43F0-9A3D-68AFB025A71C}" type="presOf" srcId="{04051AA8-D949-4A6E-A870-0A198A57F666}" destId="{8251FE18-9AB0-403B-8A1D-177E41F4999B}" srcOrd="0" destOrd="0" presId="urn:microsoft.com/office/officeart/2005/8/layout/hChevron3"/>
    <dgm:cxn modelId="{38D359EF-8524-4729-BEA2-E8A62C9951F4}" type="presOf" srcId="{C77103AE-EF9A-4532-B521-8F2DC79A3FE1}" destId="{FD5987FD-AB98-45D3-A6CB-37FBAB95B45F}" srcOrd="0" destOrd="0" presId="urn:microsoft.com/office/officeart/2005/8/layout/hChevron3"/>
    <dgm:cxn modelId="{F34A55F1-4A07-422A-95A8-8A47E935B472}" type="presOf" srcId="{49A6D8FE-81BA-4CBE-8B7E-6C3879E43CF5}" destId="{3F79B836-FB77-4EFB-862A-745C3E43EBC5}" srcOrd="0" destOrd="0" presId="urn:microsoft.com/office/officeart/2005/8/layout/hChevron3"/>
    <dgm:cxn modelId="{8C0A61FA-C029-462C-B801-8E9C79DDE59D}" type="presOf" srcId="{D7C8FC3D-B677-4137-A41E-68E41FE5BCD2}" destId="{B91289AF-6E72-42DD-B972-AEDA4583CB0D}" srcOrd="0" destOrd="0" presId="urn:microsoft.com/office/officeart/2005/8/layout/hChevron3"/>
    <dgm:cxn modelId="{D4347679-14E9-4F9E-823F-A15657D69839}" type="presParOf" srcId="{BDE5CE24-DEF0-4B68-A313-B52BE5A481FE}" destId="{B91289AF-6E72-42DD-B972-AEDA4583CB0D}" srcOrd="0" destOrd="0" presId="urn:microsoft.com/office/officeart/2005/8/layout/hChevron3"/>
    <dgm:cxn modelId="{CBBC497C-F533-4B83-94D2-1834F5B8DF7A}" type="presParOf" srcId="{BDE5CE24-DEF0-4B68-A313-B52BE5A481FE}" destId="{215AC2FC-12FA-44A7-A8AA-C65BCCC87146}" srcOrd="1" destOrd="0" presId="urn:microsoft.com/office/officeart/2005/8/layout/hChevron3"/>
    <dgm:cxn modelId="{1FB5593D-FEC0-435E-BC0F-DB762FDFADD3}" type="presParOf" srcId="{BDE5CE24-DEF0-4B68-A313-B52BE5A481FE}" destId="{3F79B836-FB77-4EFB-862A-745C3E43EBC5}" srcOrd="2" destOrd="0" presId="urn:microsoft.com/office/officeart/2005/8/layout/hChevron3"/>
    <dgm:cxn modelId="{CD6EE900-7D1C-4AC3-BA17-4E9B41A06440}" type="presParOf" srcId="{BDE5CE24-DEF0-4B68-A313-B52BE5A481FE}" destId="{F676EC58-6A8C-44C5-AE10-3E5A7B265210}" srcOrd="3" destOrd="0" presId="urn:microsoft.com/office/officeart/2005/8/layout/hChevron3"/>
    <dgm:cxn modelId="{D04E7EE8-7FE8-4499-838D-28A9ACEEFBE3}" type="presParOf" srcId="{BDE5CE24-DEF0-4B68-A313-B52BE5A481FE}" destId="{70FE8B1E-A07B-4B9E-823E-1B99CCD6ECAD}" srcOrd="4" destOrd="0" presId="urn:microsoft.com/office/officeart/2005/8/layout/hChevron3"/>
    <dgm:cxn modelId="{80391A02-B9FD-4A1D-AB13-886533153799}" type="presParOf" srcId="{BDE5CE24-DEF0-4B68-A313-B52BE5A481FE}" destId="{B07CF056-A0C6-4427-B65F-6D0CF9F95AED}" srcOrd="5" destOrd="0" presId="urn:microsoft.com/office/officeart/2005/8/layout/hChevron3"/>
    <dgm:cxn modelId="{CFC88990-83B4-40EE-80D0-82A52FD30DB1}" type="presParOf" srcId="{BDE5CE24-DEF0-4B68-A313-B52BE5A481FE}" destId="{8251FE18-9AB0-403B-8A1D-177E41F4999B}" srcOrd="6" destOrd="0" presId="urn:microsoft.com/office/officeart/2005/8/layout/hChevron3"/>
    <dgm:cxn modelId="{06C124B6-08AC-4EB2-B8D4-53D6C831AFB6}" type="presParOf" srcId="{BDE5CE24-DEF0-4B68-A313-B52BE5A481FE}" destId="{57ABDBEC-18FF-493F-A0B4-109AAD5B62BA}" srcOrd="7" destOrd="0" presId="urn:microsoft.com/office/officeart/2005/8/layout/hChevron3"/>
    <dgm:cxn modelId="{4A1873BF-609E-4533-BF1E-145F82324311}" type="presParOf" srcId="{BDE5CE24-DEF0-4B68-A313-B52BE5A481FE}" destId="{FD5987FD-AB98-45D3-A6CB-37FBAB95B45F}"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B66AD9-9C01-415B-A63A-C07437739596}"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7DC4C375-9EB1-4F46-BE7B-2F4ADEE882D2}">
      <dgm:prSet phldrT="[Text]" custT="1"/>
      <dgm:spPr/>
      <dgm:t>
        <a:bodyPr/>
        <a:lstStyle/>
        <a:p>
          <a:r>
            <a:rPr lang="en-US" sz="1600" b="1" dirty="0"/>
            <a:t>US </a:t>
          </a:r>
          <a:r>
            <a:rPr lang="en-US" sz="1400" b="1" dirty="0"/>
            <a:t>CONSTITUTION</a:t>
          </a:r>
          <a:endParaRPr lang="en-US" sz="1600" b="1" dirty="0"/>
        </a:p>
      </dgm:t>
    </dgm:pt>
    <dgm:pt modelId="{297EDB6E-F452-4BF1-8AB4-4B6DE316891A}" type="parTrans" cxnId="{F2A7F1DE-4CF6-4CCD-84CE-29742130AA91}">
      <dgm:prSet/>
      <dgm:spPr/>
      <dgm:t>
        <a:bodyPr/>
        <a:lstStyle/>
        <a:p>
          <a:endParaRPr lang="en-US"/>
        </a:p>
      </dgm:t>
    </dgm:pt>
    <dgm:pt modelId="{105DC5DA-58B4-4FCD-8E43-0AD526529852}" type="sibTrans" cxnId="{F2A7F1DE-4CF6-4CCD-84CE-29742130AA91}">
      <dgm:prSet/>
      <dgm:spPr/>
      <dgm:t>
        <a:bodyPr/>
        <a:lstStyle/>
        <a:p>
          <a:endParaRPr lang="en-US"/>
        </a:p>
      </dgm:t>
    </dgm:pt>
    <dgm:pt modelId="{21B1E0D5-3653-4F31-89DA-369785B203AF}">
      <dgm:prSet phldrT="[Text]" custT="1"/>
      <dgm:spPr/>
      <dgm:t>
        <a:bodyPr/>
        <a:lstStyle/>
        <a:p>
          <a:r>
            <a:rPr lang="en-US" sz="1600" b="1" dirty="0"/>
            <a:t>CALIFORNIA LAW</a:t>
          </a:r>
        </a:p>
      </dgm:t>
    </dgm:pt>
    <dgm:pt modelId="{9BF0CBF1-4363-4903-836F-83DB8C6A50FE}" type="parTrans" cxnId="{A651790B-571D-4312-B226-46A35C74BEF3}">
      <dgm:prSet/>
      <dgm:spPr/>
      <dgm:t>
        <a:bodyPr/>
        <a:lstStyle/>
        <a:p>
          <a:endParaRPr lang="en-US"/>
        </a:p>
      </dgm:t>
    </dgm:pt>
    <dgm:pt modelId="{108FBF64-320F-4B4E-AB9F-0673FD7C990E}" type="sibTrans" cxnId="{A651790B-571D-4312-B226-46A35C74BEF3}">
      <dgm:prSet/>
      <dgm:spPr/>
      <dgm:t>
        <a:bodyPr/>
        <a:lstStyle/>
        <a:p>
          <a:endParaRPr lang="en-US"/>
        </a:p>
      </dgm:t>
    </dgm:pt>
    <dgm:pt modelId="{9FAD3240-6E01-4504-A0D1-935F7E7B39A1}">
      <dgm:prSet phldrT="[Text]" custT="1"/>
      <dgm:spPr/>
      <dgm:t>
        <a:bodyPr/>
        <a:lstStyle/>
        <a:p>
          <a:r>
            <a:rPr lang="en-US" sz="1600" b="1" dirty="0"/>
            <a:t>SAN FRANCISCO LAW</a:t>
          </a:r>
        </a:p>
      </dgm:t>
    </dgm:pt>
    <dgm:pt modelId="{19EAB4E9-7630-421D-9060-E32204549E2C}" type="parTrans" cxnId="{76297D4E-1449-4CE8-9925-331B7687873C}">
      <dgm:prSet/>
      <dgm:spPr/>
      <dgm:t>
        <a:bodyPr/>
        <a:lstStyle/>
        <a:p>
          <a:endParaRPr lang="en-US"/>
        </a:p>
      </dgm:t>
    </dgm:pt>
    <dgm:pt modelId="{4B629AA5-2ACD-4DE5-8416-5FFC30705327}" type="sibTrans" cxnId="{76297D4E-1449-4CE8-9925-331B7687873C}">
      <dgm:prSet/>
      <dgm:spPr/>
      <dgm:t>
        <a:bodyPr/>
        <a:lstStyle/>
        <a:p>
          <a:endParaRPr lang="en-US"/>
        </a:p>
      </dgm:t>
    </dgm:pt>
    <dgm:pt modelId="{FF8BC4FD-DDDD-431A-AD47-9E12775494A7}">
      <dgm:prSet phldrT="[Text]" custT="1"/>
      <dgm:spPr/>
      <dgm:t>
        <a:bodyPr/>
        <a:lstStyle/>
        <a:p>
          <a:r>
            <a:rPr lang="en-US" sz="2000" b="1" dirty="0"/>
            <a:t>SFPD RULES</a:t>
          </a:r>
        </a:p>
      </dgm:t>
    </dgm:pt>
    <dgm:pt modelId="{078CD04B-6108-4C8D-9A14-156A7D04FA17}" type="parTrans" cxnId="{987AD644-C2CC-443D-85C6-A60305AEDFCD}">
      <dgm:prSet/>
      <dgm:spPr/>
      <dgm:t>
        <a:bodyPr/>
        <a:lstStyle/>
        <a:p>
          <a:endParaRPr lang="en-US"/>
        </a:p>
      </dgm:t>
    </dgm:pt>
    <dgm:pt modelId="{8753986A-AEC4-44C0-AD33-156F1BA2A342}" type="sibTrans" cxnId="{987AD644-C2CC-443D-85C6-A60305AEDFCD}">
      <dgm:prSet/>
      <dgm:spPr/>
      <dgm:t>
        <a:bodyPr/>
        <a:lstStyle/>
        <a:p>
          <a:endParaRPr lang="en-US"/>
        </a:p>
      </dgm:t>
    </dgm:pt>
    <dgm:pt modelId="{CBF0C7B7-37D4-4FFE-B2F3-4061D661705A}" type="pres">
      <dgm:prSet presAssocID="{9BB66AD9-9C01-415B-A63A-C07437739596}" presName="Name0" presStyleCnt="0">
        <dgm:presLayoutVars>
          <dgm:chMax val="7"/>
          <dgm:resizeHandles val="exact"/>
        </dgm:presLayoutVars>
      </dgm:prSet>
      <dgm:spPr/>
    </dgm:pt>
    <dgm:pt modelId="{518C4F39-41F6-45F3-A95B-B31293AFC398}" type="pres">
      <dgm:prSet presAssocID="{9BB66AD9-9C01-415B-A63A-C07437739596}" presName="comp1" presStyleCnt="0"/>
      <dgm:spPr/>
    </dgm:pt>
    <dgm:pt modelId="{F3A4D2E7-533A-4B83-B2CF-87D71AD3B22B}" type="pres">
      <dgm:prSet presAssocID="{9BB66AD9-9C01-415B-A63A-C07437739596}" presName="circle1" presStyleLbl="node1" presStyleIdx="0" presStyleCnt="4"/>
      <dgm:spPr/>
    </dgm:pt>
    <dgm:pt modelId="{67678CA3-2227-4D9F-AD63-FF12AE8EB9A3}" type="pres">
      <dgm:prSet presAssocID="{9BB66AD9-9C01-415B-A63A-C07437739596}" presName="c1text" presStyleLbl="node1" presStyleIdx="0" presStyleCnt="4">
        <dgm:presLayoutVars>
          <dgm:bulletEnabled val="1"/>
        </dgm:presLayoutVars>
      </dgm:prSet>
      <dgm:spPr/>
    </dgm:pt>
    <dgm:pt modelId="{EF0463B9-587E-4C14-B0EB-D8A82B2BC91A}" type="pres">
      <dgm:prSet presAssocID="{9BB66AD9-9C01-415B-A63A-C07437739596}" presName="comp2" presStyleCnt="0"/>
      <dgm:spPr/>
    </dgm:pt>
    <dgm:pt modelId="{3075F85F-846E-4647-8946-60AAA5143955}" type="pres">
      <dgm:prSet presAssocID="{9BB66AD9-9C01-415B-A63A-C07437739596}" presName="circle2" presStyleLbl="node1" presStyleIdx="1" presStyleCnt="4"/>
      <dgm:spPr/>
    </dgm:pt>
    <dgm:pt modelId="{1B9E35B9-8462-4476-B9E2-DF161F055BB7}" type="pres">
      <dgm:prSet presAssocID="{9BB66AD9-9C01-415B-A63A-C07437739596}" presName="c2text" presStyleLbl="node1" presStyleIdx="1" presStyleCnt="4">
        <dgm:presLayoutVars>
          <dgm:bulletEnabled val="1"/>
        </dgm:presLayoutVars>
      </dgm:prSet>
      <dgm:spPr/>
    </dgm:pt>
    <dgm:pt modelId="{4CDD4C84-7B3F-43D1-B691-944563E5C8C5}" type="pres">
      <dgm:prSet presAssocID="{9BB66AD9-9C01-415B-A63A-C07437739596}" presName="comp3" presStyleCnt="0"/>
      <dgm:spPr/>
    </dgm:pt>
    <dgm:pt modelId="{7393DD08-67E2-43C8-877B-2E70BA4F9E8B}" type="pres">
      <dgm:prSet presAssocID="{9BB66AD9-9C01-415B-A63A-C07437739596}" presName="circle3" presStyleLbl="node1" presStyleIdx="2" presStyleCnt="4"/>
      <dgm:spPr/>
    </dgm:pt>
    <dgm:pt modelId="{9C7D5015-47B1-4675-BD4C-95433E6EF7D1}" type="pres">
      <dgm:prSet presAssocID="{9BB66AD9-9C01-415B-A63A-C07437739596}" presName="c3text" presStyleLbl="node1" presStyleIdx="2" presStyleCnt="4">
        <dgm:presLayoutVars>
          <dgm:bulletEnabled val="1"/>
        </dgm:presLayoutVars>
      </dgm:prSet>
      <dgm:spPr/>
    </dgm:pt>
    <dgm:pt modelId="{E275408E-1A2F-4792-A74B-FB69FCA35D59}" type="pres">
      <dgm:prSet presAssocID="{9BB66AD9-9C01-415B-A63A-C07437739596}" presName="comp4" presStyleCnt="0"/>
      <dgm:spPr/>
    </dgm:pt>
    <dgm:pt modelId="{9CD93A41-366D-4C15-B82B-0AB8A941E726}" type="pres">
      <dgm:prSet presAssocID="{9BB66AD9-9C01-415B-A63A-C07437739596}" presName="circle4" presStyleLbl="node1" presStyleIdx="3" presStyleCnt="4"/>
      <dgm:spPr/>
    </dgm:pt>
    <dgm:pt modelId="{2E6E1880-0D39-4F26-8B67-88C40FB1E4AE}" type="pres">
      <dgm:prSet presAssocID="{9BB66AD9-9C01-415B-A63A-C07437739596}" presName="c4text" presStyleLbl="node1" presStyleIdx="3" presStyleCnt="4">
        <dgm:presLayoutVars>
          <dgm:bulletEnabled val="1"/>
        </dgm:presLayoutVars>
      </dgm:prSet>
      <dgm:spPr/>
    </dgm:pt>
  </dgm:ptLst>
  <dgm:cxnLst>
    <dgm:cxn modelId="{A651790B-571D-4312-B226-46A35C74BEF3}" srcId="{9BB66AD9-9C01-415B-A63A-C07437739596}" destId="{21B1E0D5-3653-4F31-89DA-369785B203AF}" srcOrd="1" destOrd="0" parTransId="{9BF0CBF1-4363-4903-836F-83DB8C6A50FE}" sibTransId="{108FBF64-320F-4B4E-AB9F-0673FD7C990E}"/>
    <dgm:cxn modelId="{DDAA520E-7382-42B1-A88C-7226623F5B93}" type="presOf" srcId="{7DC4C375-9EB1-4F46-BE7B-2F4ADEE882D2}" destId="{F3A4D2E7-533A-4B83-B2CF-87D71AD3B22B}" srcOrd="0" destOrd="0" presId="urn:microsoft.com/office/officeart/2005/8/layout/venn2"/>
    <dgm:cxn modelId="{E66B0A1D-A091-41FF-BB33-4194C1C602FB}" type="presOf" srcId="{21B1E0D5-3653-4F31-89DA-369785B203AF}" destId="{3075F85F-846E-4647-8946-60AAA5143955}" srcOrd="0" destOrd="0" presId="urn:microsoft.com/office/officeart/2005/8/layout/venn2"/>
    <dgm:cxn modelId="{592D7D22-ACF4-491F-90B2-CF41A77E35FC}" type="presOf" srcId="{FF8BC4FD-DDDD-431A-AD47-9E12775494A7}" destId="{9CD93A41-366D-4C15-B82B-0AB8A941E726}" srcOrd="0" destOrd="0" presId="urn:microsoft.com/office/officeart/2005/8/layout/venn2"/>
    <dgm:cxn modelId="{6D7B0E33-8D4D-44A5-8299-D89F63649D4A}" type="presOf" srcId="{9FAD3240-6E01-4504-A0D1-935F7E7B39A1}" destId="{9C7D5015-47B1-4675-BD4C-95433E6EF7D1}" srcOrd="1" destOrd="0" presId="urn:microsoft.com/office/officeart/2005/8/layout/venn2"/>
    <dgm:cxn modelId="{EF83EB60-9EDE-42E2-B76A-3C51EBC4D6C7}" type="presOf" srcId="{FF8BC4FD-DDDD-431A-AD47-9E12775494A7}" destId="{2E6E1880-0D39-4F26-8B67-88C40FB1E4AE}" srcOrd="1" destOrd="0" presId="urn:microsoft.com/office/officeart/2005/8/layout/venn2"/>
    <dgm:cxn modelId="{987AD644-C2CC-443D-85C6-A60305AEDFCD}" srcId="{9BB66AD9-9C01-415B-A63A-C07437739596}" destId="{FF8BC4FD-DDDD-431A-AD47-9E12775494A7}" srcOrd="3" destOrd="0" parTransId="{078CD04B-6108-4C8D-9A14-156A7D04FA17}" sibTransId="{8753986A-AEC4-44C0-AD33-156F1BA2A342}"/>
    <dgm:cxn modelId="{76297D4E-1449-4CE8-9925-331B7687873C}" srcId="{9BB66AD9-9C01-415B-A63A-C07437739596}" destId="{9FAD3240-6E01-4504-A0D1-935F7E7B39A1}" srcOrd="2" destOrd="0" parTransId="{19EAB4E9-7630-421D-9060-E32204549E2C}" sibTransId="{4B629AA5-2ACD-4DE5-8416-5FFC30705327}"/>
    <dgm:cxn modelId="{7DE11AB1-50F0-40F2-890E-084B4B9DD6AE}" type="presOf" srcId="{21B1E0D5-3653-4F31-89DA-369785B203AF}" destId="{1B9E35B9-8462-4476-B9E2-DF161F055BB7}" srcOrd="1" destOrd="0" presId="urn:microsoft.com/office/officeart/2005/8/layout/venn2"/>
    <dgm:cxn modelId="{42D745D0-EFCF-4B0A-A78C-B66EA043526A}" type="presOf" srcId="{7DC4C375-9EB1-4F46-BE7B-2F4ADEE882D2}" destId="{67678CA3-2227-4D9F-AD63-FF12AE8EB9A3}" srcOrd="1" destOrd="0" presId="urn:microsoft.com/office/officeart/2005/8/layout/venn2"/>
    <dgm:cxn modelId="{B48C39D2-CAEB-49AC-83E3-9A81F339A088}" type="presOf" srcId="{9BB66AD9-9C01-415B-A63A-C07437739596}" destId="{CBF0C7B7-37D4-4FFE-B2F3-4061D661705A}" srcOrd="0" destOrd="0" presId="urn:microsoft.com/office/officeart/2005/8/layout/venn2"/>
    <dgm:cxn modelId="{F2A7F1DE-4CF6-4CCD-84CE-29742130AA91}" srcId="{9BB66AD9-9C01-415B-A63A-C07437739596}" destId="{7DC4C375-9EB1-4F46-BE7B-2F4ADEE882D2}" srcOrd="0" destOrd="0" parTransId="{297EDB6E-F452-4BF1-8AB4-4B6DE316891A}" sibTransId="{105DC5DA-58B4-4FCD-8E43-0AD526529852}"/>
    <dgm:cxn modelId="{9D3C16F1-504A-4056-9E53-38BA78F67144}" type="presOf" srcId="{9FAD3240-6E01-4504-A0D1-935F7E7B39A1}" destId="{7393DD08-67E2-43C8-877B-2E70BA4F9E8B}" srcOrd="0" destOrd="0" presId="urn:microsoft.com/office/officeart/2005/8/layout/venn2"/>
    <dgm:cxn modelId="{A3B64BF1-1A37-46CA-BF27-C12A1274EF4B}" type="presParOf" srcId="{CBF0C7B7-37D4-4FFE-B2F3-4061D661705A}" destId="{518C4F39-41F6-45F3-A95B-B31293AFC398}" srcOrd="0" destOrd="0" presId="urn:microsoft.com/office/officeart/2005/8/layout/venn2"/>
    <dgm:cxn modelId="{04E82790-04D6-4B39-9B81-4C834CBC6BF8}" type="presParOf" srcId="{518C4F39-41F6-45F3-A95B-B31293AFC398}" destId="{F3A4D2E7-533A-4B83-B2CF-87D71AD3B22B}" srcOrd="0" destOrd="0" presId="urn:microsoft.com/office/officeart/2005/8/layout/venn2"/>
    <dgm:cxn modelId="{C2A1E5FB-B1AD-498B-84CE-A12A9C334B1F}" type="presParOf" srcId="{518C4F39-41F6-45F3-A95B-B31293AFC398}" destId="{67678CA3-2227-4D9F-AD63-FF12AE8EB9A3}" srcOrd="1" destOrd="0" presId="urn:microsoft.com/office/officeart/2005/8/layout/venn2"/>
    <dgm:cxn modelId="{768A4AFE-F0A2-4BA0-9AEB-B300346FF883}" type="presParOf" srcId="{CBF0C7B7-37D4-4FFE-B2F3-4061D661705A}" destId="{EF0463B9-587E-4C14-B0EB-D8A82B2BC91A}" srcOrd="1" destOrd="0" presId="urn:microsoft.com/office/officeart/2005/8/layout/venn2"/>
    <dgm:cxn modelId="{F2421623-4738-4A83-A774-3664A0894BBC}" type="presParOf" srcId="{EF0463B9-587E-4C14-B0EB-D8A82B2BC91A}" destId="{3075F85F-846E-4647-8946-60AAA5143955}" srcOrd="0" destOrd="0" presId="urn:microsoft.com/office/officeart/2005/8/layout/venn2"/>
    <dgm:cxn modelId="{60A25902-BD3C-4715-BC65-3685834C2529}" type="presParOf" srcId="{EF0463B9-587E-4C14-B0EB-D8A82B2BC91A}" destId="{1B9E35B9-8462-4476-B9E2-DF161F055BB7}" srcOrd="1" destOrd="0" presId="urn:microsoft.com/office/officeart/2005/8/layout/venn2"/>
    <dgm:cxn modelId="{7C56C4BE-7994-4BF7-A8F6-75714CAD6C21}" type="presParOf" srcId="{CBF0C7B7-37D4-4FFE-B2F3-4061D661705A}" destId="{4CDD4C84-7B3F-43D1-B691-944563E5C8C5}" srcOrd="2" destOrd="0" presId="urn:microsoft.com/office/officeart/2005/8/layout/venn2"/>
    <dgm:cxn modelId="{7F6E6BA5-3608-495E-855C-2DD16693DB41}" type="presParOf" srcId="{4CDD4C84-7B3F-43D1-B691-944563E5C8C5}" destId="{7393DD08-67E2-43C8-877B-2E70BA4F9E8B}" srcOrd="0" destOrd="0" presId="urn:microsoft.com/office/officeart/2005/8/layout/venn2"/>
    <dgm:cxn modelId="{35C1ABAF-A0B5-4D19-AE6A-E3895778513E}" type="presParOf" srcId="{4CDD4C84-7B3F-43D1-B691-944563E5C8C5}" destId="{9C7D5015-47B1-4675-BD4C-95433E6EF7D1}" srcOrd="1" destOrd="0" presId="urn:microsoft.com/office/officeart/2005/8/layout/venn2"/>
    <dgm:cxn modelId="{4C2A9992-95BA-4EB3-9BDE-618BFFDCDED3}" type="presParOf" srcId="{CBF0C7B7-37D4-4FFE-B2F3-4061D661705A}" destId="{E275408E-1A2F-4792-A74B-FB69FCA35D59}" srcOrd="3" destOrd="0" presId="urn:microsoft.com/office/officeart/2005/8/layout/venn2"/>
    <dgm:cxn modelId="{09715CF6-1BE1-4D96-A7B1-359A6D44FCD4}" type="presParOf" srcId="{E275408E-1A2F-4792-A74B-FB69FCA35D59}" destId="{9CD93A41-366D-4C15-B82B-0AB8A941E726}" srcOrd="0" destOrd="0" presId="urn:microsoft.com/office/officeart/2005/8/layout/venn2"/>
    <dgm:cxn modelId="{D22BB9E7-8A00-4E6C-B91F-375B6E782E44}" type="presParOf" srcId="{E275408E-1A2F-4792-A74B-FB69FCA35D59}" destId="{2E6E1880-0D39-4F26-8B67-88C40FB1E4A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B1895-AED4-46D3-AFC2-5C2F145ADAA2}">
      <dsp:nvSpPr>
        <dsp:cNvPr id="0" name=""/>
        <dsp:cNvSpPr/>
      </dsp:nvSpPr>
      <dsp:spPr>
        <a:xfrm>
          <a:off x="2647244" y="77611"/>
          <a:ext cx="3725333" cy="37253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Complaint Investigations</a:t>
          </a:r>
        </a:p>
      </dsp:txBody>
      <dsp:txXfrm>
        <a:off x="3143955" y="729544"/>
        <a:ext cx="2731911" cy="1676400"/>
      </dsp:txXfrm>
    </dsp:sp>
    <dsp:sp modelId="{A7AF400F-470C-4D80-9AB0-76F03074F8E8}">
      <dsp:nvSpPr>
        <dsp:cNvPr id="0" name=""/>
        <dsp:cNvSpPr/>
      </dsp:nvSpPr>
      <dsp:spPr>
        <a:xfrm>
          <a:off x="3991468" y="2405944"/>
          <a:ext cx="3725333" cy="37253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Audits</a:t>
          </a:r>
          <a:endParaRPr lang="en-US" sz="1600" kern="1200" dirty="0"/>
        </a:p>
      </dsp:txBody>
      <dsp:txXfrm>
        <a:off x="5130799" y="3368322"/>
        <a:ext cx="2235200" cy="2048933"/>
      </dsp:txXfrm>
    </dsp:sp>
    <dsp:sp modelId="{C2BE41F6-708E-44FF-86CC-75E9966E7457}">
      <dsp:nvSpPr>
        <dsp:cNvPr id="0" name=""/>
        <dsp:cNvSpPr/>
      </dsp:nvSpPr>
      <dsp:spPr>
        <a:xfrm>
          <a:off x="1134858" y="2483543"/>
          <a:ext cx="3725333" cy="37253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Policy</a:t>
          </a:r>
          <a:r>
            <a:rPr lang="en-US" sz="1600" kern="1200" dirty="0"/>
            <a:t> </a:t>
          </a:r>
          <a:r>
            <a:rPr lang="en-US" sz="1800" kern="1200" dirty="0"/>
            <a:t>Recommendations</a:t>
          </a:r>
          <a:endParaRPr lang="en-US" sz="1600" kern="1200" dirty="0"/>
        </a:p>
      </dsp:txBody>
      <dsp:txXfrm>
        <a:off x="1485660" y="3445920"/>
        <a:ext cx="2235200" cy="2048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289AF-6E72-42DD-B972-AEDA4583CB0D}">
      <dsp:nvSpPr>
        <dsp:cNvPr id="0" name=""/>
        <dsp:cNvSpPr/>
      </dsp:nvSpPr>
      <dsp:spPr>
        <a:xfrm>
          <a:off x="1421" y="1892736"/>
          <a:ext cx="2771197" cy="1108479"/>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en-US" sz="2300" kern="1200" dirty="0"/>
            <a:t>Interview Complainant</a:t>
          </a:r>
        </a:p>
      </dsp:txBody>
      <dsp:txXfrm>
        <a:off x="1421" y="1892736"/>
        <a:ext cx="2494077" cy="1108479"/>
      </dsp:txXfrm>
    </dsp:sp>
    <dsp:sp modelId="{3F79B836-FB77-4EFB-862A-745C3E43EBC5}">
      <dsp:nvSpPr>
        <dsp:cNvPr id="0" name=""/>
        <dsp:cNvSpPr/>
      </dsp:nvSpPr>
      <dsp:spPr>
        <a:xfrm>
          <a:off x="2218379" y="1892736"/>
          <a:ext cx="2771197" cy="1108479"/>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US" sz="2300" kern="1200" dirty="0"/>
            <a:t>Gather Evidence</a:t>
          </a:r>
        </a:p>
      </dsp:txBody>
      <dsp:txXfrm>
        <a:off x="2772619" y="1892736"/>
        <a:ext cx="1662718" cy="1108479"/>
      </dsp:txXfrm>
    </dsp:sp>
    <dsp:sp modelId="{70FE8B1E-A07B-4B9E-823E-1B99CCD6ECAD}">
      <dsp:nvSpPr>
        <dsp:cNvPr id="0" name=""/>
        <dsp:cNvSpPr/>
      </dsp:nvSpPr>
      <dsp:spPr>
        <a:xfrm>
          <a:off x="4435337" y="1892736"/>
          <a:ext cx="2771197" cy="1108479"/>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US" sz="2300" kern="1200" dirty="0"/>
            <a:t>Interview Witnesses</a:t>
          </a:r>
        </a:p>
      </dsp:txBody>
      <dsp:txXfrm>
        <a:off x="4989577" y="1892736"/>
        <a:ext cx="1662718" cy="1108479"/>
      </dsp:txXfrm>
    </dsp:sp>
    <dsp:sp modelId="{8251FE18-9AB0-403B-8A1D-177E41F4999B}">
      <dsp:nvSpPr>
        <dsp:cNvPr id="0" name=""/>
        <dsp:cNvSpPr/>
      </dsp:nvSpPr>
      <dsp:spPr>
        <a:xfrm>
          <a:off x="6652295" y="1892736"/>
          <a:ext cx="2771197" cy="1108479"/>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US" sz="2300" kern="1200" dirty="0"/>
            <a:t>Interview Officers</a:t>
          </a:r>
        </a:p>
      </dsp:txBody>
      <dsp:txXfrm>
        <a:off x="7206535" y="1892736"/>
        <a:ext cx="1662718" cy="1108479"/>
      </dsp:txXfrm>
    </dsp:sp>
    <dsp:sp modelId="{FD5987FD-AB98-45D3-A6CB-37FBAB95B45F}">
      <dsp:nvSpPr>
        <dsp:cNvPr id="0" name=""/>
        <dsp:cNvSpPr/>
      </dsp:nvSpPr>
      <dsp:spPr>
        <a:xfrm>
          <a:off x="8869254" y="1892736"/>
          <a:ext cx="2771197" cy="1108479"/>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US" sz="2300" kern="1200" dirty="0"/>
            <a:t>Preliminary Findings</a:t>
          </a:r>
        </a:p>
      </dsp:txBody>
      <dsp:txXfrm>
        <a:off x="9423494" y="1892736"/>
        <a:ext cx="1662718" cy="1108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4D2E7-533A-4B83-B2CF-87D71AD3B22B}">
      <dsp:nvSpPr>
        <dsp:cNvPr id="0" name=""/>
        <dsp:cNvSpPr/>
      </dsp:nvSpPr>
      <dsp:spPr>
        <a:xfrm>
          <a:off x="1354666" y="0"/>
          <a:ext cx="5418667" cy="5418667"/>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US </a:t>
          </a:r>
          <a:r>
            <a:rPr lang="en-US" sz="1400" b="1" kern="1200" dirty="0"/>
            <a:t>CONSTITUTION</a:t>
          </a:r>
          <a:endParaRPr lang="en-US" sz="1600" b="1" kern="1200" dirty="0"/>
        </a:p>
      </dsp:txBody>
      <dsp:txXfrm>
        <a:off x="3306470" y="270933"/>
        <a:ext cx="1515059" cy="812800"/>
      </dsp:txXfrm>
    </dsp:sp>
    <dsp:sp modelId="{3075F85F-846E-4647-8946-60AAA5143955}">
      <dsp:nvSpPr>
        <dsp:cNvPr id="0" name=""/>
        <dsp:cNvSpPr/>
      </dsp:nvSpPr>
      <dsp:spPr>
        <a:xfrm>
          <a:off x="1896533" y="1083733"/>
          <a:ext cx="4334933" cy="4334933"/>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CALIFORNIA LAW</a:t>
          </a:r>
        </a:p>
      </dsp:txBody>
      <dsp:txXfrm>
        <a:off x="3306470" y="1343829"/>
        <a:ext cx="1515059" cy="780288"/>
      </dsp:txXfrm>
    </dsp:sp>
    <dsp:sp modelId="{7393DD08-67E2-43C8-877B-2E70BA4F9E8B}">
      <dsp:nvSpPr>
        <dsp:cNvPr id="0" name=""/>
        <dsp:cNvSpPr/>
      </dsp:nvSpPr>
      <dsp:spPr>
        <a:xfrm>
          <a:off x="2438399" y="2167466"/>
          <a:ext cx="3251200" cy="3251200"/>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SAN FRANCISCO LAW</a:t>
          </a:r>
        </a:p>
      </dsp:txBody>
      <dsp:txXfrm>
        <a:off x="3306470" y="2411306"/>
        <a:ext cx="1515059" cy="731520"/>
      </dsp:txXfrm>
    </dsp:sp>
    <dsp:sp modelId="{9CD93A41-366D-4C15-B82B-0AB8A941E726}">
      <dsp:nvSpPr>
        <dsp:cNvPr id="0" name=""/>
        <dsp:cNvSpPr/>
      </dsp:nvSpPr>
      <dsp:spPr>
        <a:xfrm>
          <a:off x="2980266" y="3251200"/>
          <a:ext cx="2167466" cy="2167466"/>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SFPD RULES</a:t>
          </a:r>
        </a:p>
      </dsp:txBody>
      <dsp:txXfrm>
        <a:off x="3297684" y="3793066"/>
        <a:ext cx="1532630" cy="108373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3" y="1"/>
            <a:ext cx="3043343" cy="467072"/>
          </a:xfrm>
          <a:prstGeom prst="rect">
            <a:avLst/>
          </a:prstGeom>
        </p:spPr>
        <p:txBody>
          <a:bodyPr vert="horz" lIns="93324" tIns="46662" rIns="93324" bIns="46662" rtlCol="0"/>
          <a:lstStyle>
            <a:lvl1pPr algn="r">
              <a:defRPr sz="1200"/>
            </a:lvl1pPr>
          </a:lstStyle>
          <a:p>
            <a:fld id="{7DE8C2FA-021C-41E6-B474-264B9F762EB2}" type="datetimeFigureOut">
              <a:rPr lang="en-US" smtClean="0"/>
              <a:t>4/1/2021</a:t>
            </a:fld>
            <a:endParaRPr lang="en-US" dirty="0"/>
          </a:p>
        </p:txBody>
      </p:sp>
      <p:sp>
        <p:nvSpPr>
          <p:cNvPr id="4" name="Footer Placeholder 3"/>
          <p:cNvSpPr>
            <a:spLocks noGrp="1"/>
          </p:cNvSpPr>
          <p:nvPr>
            <p:ph type="ftr" sz="quarter" idx="2"/>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7071"/>
          </a:xfrm>
          <a:prstGeom prst="rect">
            <a:avLst/>
          </a:prstGeom>
        </p:spPr>
        <p:txBody>
          <a:bodyPr vert="horz" lIns="93324" tIns="46662" rIns="93324" bIns="46662" rtlCol="0" anchor="b"/>
          <a:lstStyle>
            <a:lvl1pPr algn="r">
              <a:defRPr sz="1200"/>
            </a:lvl1pPr>
          </a:lstStyle>
          <a:p>
            <a:fld id="{C0421816-A243-48FA-93D1-96F63C3ABB0C}" type="slidenum">
              <a:rPr lang="en-US" smtClean="0"/>
              <a:t>‹#›</a:t>
            </a:fld>
            <a:endParaRPr lang="en-US" dirty="0"/>
          </a:p>
        </p:txBody>
      </p:sp>
    </p:spTree>
    <p:extLst>
      <p:ext uri="{BB962C8B-B14F-4D97-AF65-F5344CB8AC3E}">
        <p14:creationId xmlns:p14="http://schemas.microsoft.com/office/powerpoint/2010/main" val="1356480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EEFC9EFF-EAC8-4F7F-A77B-C12FE3CB7A59}" type="datetimeFigureOut">
              <a:rPr lang="en-US"/>
              <a:t>4/1/2021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158CF224-7F51-4821-B0EB-913CAC16EDE0}" type="slidenum">
              <a:rPr lang="en-US"/>
              <a:t>‹#›</a:t>
            </a:fld>
            <a:endParaRPr lang="en-US" dirty="0"/>
          </a:p>
        </p:txBody>
      </p:sp>
    </p:spTree>
    <p:extLst>
      <p:ext uri="{BB962C8B-B14F-4D97-AF65-F5344CB8AC3E}">
        <p14:creationId xmlns:p14="http://schemas.microsoft.com/office/powerpoint/2010/main" val="308832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History and Mission of the DPA</a:t>
            </a:r>
          </a:p>
          <a:p>
            <a:r>
              <a:rPr lang="en-US" sz="1400" dirty="0"/>
              <a:t>Most common complaints</a:t>
            </a:r>
          </a:p>
          <a:p>
            <a:r>
              <a:rPr lang="en-US" sz="1400" dirty="0"/>
              <a:t>Investigative process </a:t>
            </a:r>
          </a:p>
          <a:p>
            <a:r>
              <a:rPr lang="en-US" sz="1400" dirty="0"/>
              <a:t>Discipline and appeals process</a:t>
            </a:r>
          </a:p>
          <a:p>
            <a:r>
              <a:rPr lang="en-US" sz="1400" dirty="0"/>
              <a:t>Recent developments/trends (BWC)</a:t>
            </a:r>
          </a:p>
          <a:p>
            <a:r>
              <a:rPr lang="en-US" sz="1400" dirty="0"/>
              <a:t>Tips </a:t>
            </a:r>
          </a:p>
        </p:txBody>
      </p:sp>
      <p:sp>
        <p:nvSpPr>
          <p:cNvPr id="4" name="Slide Number Placeholder 3"/>
          <p:cNvSpPr>
            <a:spLocks noGrp="1"/>
          </p:cNvSpPr>
          <p:nvPr>
            <p:ph type="sldNum" sz="quarter" idx="10"/>
          </p:nvPr>
        </p:nvSpPr>
        <p:spPr/>
        <p:txBody>
          <a:bodyPr/>
          <a:lstStyle/>
          <a:p>
            <a:fld id="{158CF224-7F51-4821-B0EB-913CAC16EDE0}" type="slidenum">
              <a:rPr lang="en-US"/>
              <a:t>1</a:t>
            </a:fld>
            <a:endParaRPr lang="en-US" dirty="0"/>
          </a:p>
        </p:txBody>
      </p:sp>
    </p:spTree>
    <p:extLst>
      <p:ext uri="{BB962C8B-B14F-4D97-AF65-F5344CB8AC3E}">
        <p14:creationId xmlns:p14="http://schemas.microsoft.com/office/powerpoint/2010/main" val="8478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50 Mediations in 2020</a:t>
            </a:r>
          </a:p>
          <a:p>
            <a:r>
              <a:rPr lang="en-US" sz="1400" b="1" dirty="0"/>
              <a:t>31% Increase from Last year </a:t>
            </a:r>
          </a:p>
          <a:p>
            <a:endParaRPr lang="en-US" sz="1400" dirty="0"/>
          </a:p>
          <a:p>
            <a:r>
              <a:rPr lang="en-US" sz="1400" dirty="0"/>
              <a:t>Alternative to investigations.</a:t>
            </a:r>
          </a:p>
          <a:p>
            <a:r>
              <a:rPr lang="en-US" sz="1400" dirty="0"/>
              <a:t>Unlike investigations, mediation will not lead to discipline.</a:t>
            </a:r>
          </a:p>
          <a:p>
            <a:r>
              <a:rPr lang="en-US" sz="1400" dirty="0"/>
              <a:t>Both parties must agree</a:t>
            </a:r>
          </a:p>
          <a:p>
            <a:r>
              <a:rPr lang="en-US" sz="1400" dirty="0"/>
              <a:t>Neutral</a:t>
            </a:r>
            <a:r>
              <a:rPr lang="en-US" sz="1400" baseline="0" dirty="0"/>
              <a:t> setting with independent mediators (volunteer)</a:t>
            </a:r>
            <a:endParaRPr lang="en-US" sz="1400" dirty="0"/>
          </a:p>
          <a:p>
            <a:r>
              <a:rPr lang="en-US" sz="1400" dirty="0"/>
              <a:t>Brings parties together in an effort to achieve mutual understanding</a:t>
            </a:r>
          </a:p>
          <a:p>
            <a:r>
              <a:rPr lang="en-US" sz="1400" dirty="0"/>
              <a:t>Dispute resolution format</a:t>
            </a:r>
          </a:p>
          <a:p>
            <a:r>
              <a:rPr lang="en-US" sz="1400" dirty="0"/>
              <a:t>Higher satisfaction for both sides (than investigation)</a:t>
            </a:r>
          </a:p>
          <a:p>
            <a:r>
              <a:rPr lang="en-US" sz="1400" dirty="0"/>
              <a:t>One per year</a:t>
            </a:r>
          </a:p>
          <a:p>
            <a:r>
              <a:rPr lang="en-US" sz="1400" dirty="0"/>
              <a:t>Noted</a:t>
            </a:r>
            <a:r>
              <a:rPr lang="en-US" sz="1400" baseline="0" dirty="0"/>
              <a:t> as ”mediated” in your employment records</a:t>
            </a:r>
          </a:p>
          <a:p>
            <a:endParaRPr lang="en-US" sz="1400" dirty="0"/>
          </a:p>
          <a:p>
            <a:r>
              <a:rPr lang="en-US" sz="1400" dirty="0"/>
              <a:t>Winner of Community Boards’ 2012 excellence in ADR practices award</a:t>
            </a:r>
          </a:p>
          <a:p>
            <a:r>
              <a:rPr lang="en-US" sz="1400" dirty="0"/>
              <a:t>Recognized by California State Legislature and San Francisco Board of Supervisors</a:t>
            </a:r>
          </a:p>
          <a:p>
            <a:endParaRPr lang="en-US" sz="1400" dirty="0"/>
          </a:p>
        </p:txBody>
      </p:sp>
      <p:sp>
        <p:nvSpPr>
          <p:cNvPr id="4" name="Slide Number Placeholder 3"/>
          <p:cNvSpPr>
            <a:spLocks noGrp="1"/>
          </p:cNvSpPr>
          <p:nvPr>
            <p:ph type="sldNum" sz="quarter" idx="10"/>
          </p:nvPr>
        </p:nvSpPr>
        <p:spPr/>
        <p:txBody>
          <a:bodyPr/>
          <a:lstStyle/>
          <a:p>
            <a:fld id="{158CF224-7F51-4821-B0EB-913CAC16EDE0}" type="slidenum">
              <a:rPr lang="en-US" smtClean="0"/>
              <a:t>10</a:t>
            </a:fld>
            <a:endParaRPr lang="en-US" dirty="0"/>
          </a:p>
        </p:txBody>
      </p:sp>
    </p:spTree>
    <p:extLst>
      <p:ext uri="{BB962C8B-B14F-4D97-AF65-F5344CB8AC3E}">
        <p14:creationId xmlns:p14="http://schemas.microsoft.com/office/powerpoint/2010/main" val="2081846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CF224-7F51-4821-B0EB-913CAC16EDE0}" type="slidenum">
              <a:rPr lang="en-US" smtClean="0"/>
              <a:t>11</a:t>
            </a:fld>
            <a:endParaRPr lang="en-US" dirty="0"/>
          </a:p>
        </p:txBody>
      </p:sp>
    </p:spTree>
    <p:extLst>
      <p:ext uri="{BB962C8B-B14F-4D97-AF65-F5344CB8AC3E}">
        <p14:creationId xmlns:p14="http://schemas.microsoft.com/office/powerpoint/2010/main" val="188508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CF224-7F51-4821-B0EB-913CAC16EDE0}" type="slidenum">
              <a:rPr lang="en-US" smtClean="0"/>
              <a:t>12</a:t>
            </a:fld>
            <a:endParaRPr lang="en-US" dirty="0"/>
          </a:p>
        </p:txBody>
      </p:sp>
    </p:spTree>
    <p:extLst>
      <p:ext uri="{BB962C8B-B14F-4D97-AF65-F5344CB8AC3E}">
        <p14:creationId xmlns:p14="http://schemas.microsoft.com/office/powerpoint/2010/main" val="2613533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Fines may also be imposed.</a:t>
            </a:r>
            <a:r>
              <a:rPr lang="en-US" sz="1400" baseline="0" dirty="0"/>
              <a:t> </a:t>
            </a:r>
          </a:p>
          <a:p>
            <a:r>
              <a:rPr lang="en-US" sz="1400" baseline="0" dirty="0"/>
              <a:t>Don’t know if that is used much. Our agency does not generally recommend fines.</a:t>
            </a:r>
            <a:endParaRPr lang="en-US" sz="1400" dirty="0"/>
          </a:p>
        </p:txBody>
      </p:sp>
      <p:sp>
        <p:nvSpPr>
          <p:cNvPr id="4" name="Slide Number Placeholder 3"/>
          <p:cNvSpPr>
            <a:spLocks noGrp="1"/>
          </p:cNvSpPr>
          <p:nvPr>
            <p:ph type="sldNum" sz="quarter" idx="10"/>
          </p:nvPr>
        </p:nvSpPr>
        <p:spPr/>
        <p:txBody>
          <a:bodyPr/>
          <a:lstStyle/>
          <a:p>
            <a:fld id="{158CF224-7F51-4821-B0EB-913CAC16EDE0}" type="slidenum">
              <a:rPr lang="en-US" smtClean="0"/>
              <a:t>13</a:t>
            </a:fld>
            <a:endParaRPr lang="en-US" dirty="0"/>
          </a:p>
        </p:txBody>
      </p:sp>
    </p:spTree>
    <p:extLst>
      <p:ext uri="{BB962C8B-B14F-4D97-AF65-F5344CB8AC3E}">
        <p14:creationId xmlns:p14="http://schemas.microsoft.com/office/powerpoint/2010/main" val="997742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MOST COMMON TYPES OF ALLEGATIONS HAVE REMAINED CONSISTENT OVER THE YEARS</a:t>
            </a:r>
          </a:p>
          <a:p>
            <a:r>
              <a:rPr lang="en-US" sz="1400" dirty="0"/>
              <a:t>2020</a:t>
            </a:r>
          </a:p>
          <a:p>
            <a:endParaRPr lang="en-US" sz="1400" dirty="0"/>
          </a:p>
          <a:p>
            <a:pPr lvl="1"/>
            <a:r>
              <a:rPr lang="en-US" sz="1200" b="0" i="0" u="none" strike="noStrike" kern="1200" dirty="0">
                <a:solidFill>
                  <a:schemeClr val="tx1"/>
                </a:solidFill>
                <a:effectLst/>
                <a:latin typeface="+mn-lt"/>
                <a:ea typeface="+mn-ea"/>
                <a:cs typeface="+mn-cs"/>
              </a:rPr>
              <a:t>Neglect of Duty</a:t>
            </a:r>
            <a:r>
              <a:rPr lang="en-US" sz="1400" dirty="0"/>
              <a:t> </a:t>
            </a:r>
            <a:r>
              <a:rPr lang="en-US" sz="1200" b="0" i="0" u="none" strike="noStrike" kern="1200" dirty="0">
                <a:solidFill>
                  <a:schemeClr val="tx1"/>
                </a:solidFill>
                <a:effectLst/>
                <a:latin typeface="+mn-lt"/>
                <a:ea typeface="+mn-ea"/>
                <a:cs typeface="+mn-cs"/>
              </a:rPr>
              <a:t>706</a:t>
            </a:r>
            <a:endParaRPr lang="en-US" sz="14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Unwarranted Action</a:t>
            </a:r>
            <a:r>
              <a:rPr lang="en-US" sz="1600" dirty="0"/>
              <a:t> </a:t>
            </a:r>
            <a:r>
              <a:rPr lang="en-US" sz="1400" b="0" i="0" u="none" strike="noStrike" kern="1200" dirty="0">
                <a:solidFill>
                  <a:schemeClr val="tx1"/>
                </a:solidFill>
                <a:effectLst/>
                <a:latin typeface="+mn-lt"/>
                <a:ea typeface="+mn-ea"/>
                <a:cs typeface="+mn-cs"/>
              </a:rPr>
              <a:t>354</a:t>
            </a:r>
            <a:endParaRPr lang="en-US" sz="16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Conduct Unbecoming 560</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Use of Force 162</a:t>
            </a:r>
            <a:r>
              <a:rPr lang="en-US" sz="1600" dirty="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Referrals and Informational</a:t>
            </a:r>
            <a:r>
              <a:rPr lang="en-US" sz="1600" dirty="0"/>
              <a:t> </a:t>
            </a:r>
            <a:r>
              <a:rPr lang="en-US" sz="1400" b="0" i="0" u="none" strike="noStrike" kern="1200" dirty="0">
                <a:solidFill>
                  <a:schemeClr val="tx1"/>
                </a:solidFill>
                <a:effectLst/>
                <a:latin typeface="+mn-lt"/>
                <a:ea typeface="+mn-ea"/>
                <a:cs typeface="+mn-cs"/>
              </a:rPr>
              <a:t>57</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Policy 5</a:t>
            </a:r>
            <a:endParaRPr lang="en-US" sz="1600" dirty="0"/>
          </a:p>
          <a:p>
            <a:endParaRPr lang="en-US" sz="1400" dirty="0"/>
          </a:p>
          <a:p>
            <a:endParaRPr lang="en-US" sz="1400" dirty="0"/>
          </a:p>
          <a:p>
            <a:endParaRPr lang="en-US" sz="1400" dirty="0"/>
          </a:p>
          <a:p>
            <a:r>
              <a:rPr lang="en-US" sz="1400" dirty="0"/>
              <a:t>2018 DATA</a:t>
            </a:r>
          </a:p>
          <a:p>
            <a:pPr lvl="1"/>
            <a:r>
              <a:rPr lang="en-US" sz="1200" b="0" i="0" u="none" strike="noStrike" kern="1200" dirty="0">
                <a:solidFill>
                  <a:schemeClr val="tx1"/>
                </a:solidFill>
                <a:effectLst/>
                <a:latin typeface="+mn-lt"/>
                <a:ea typeface="+mn-ea"/>
                <a:cs typeface="+mn-cs"/>
              </a:rPr>
              <a:t>Neglect of Duty</a:t>
            </a:r>
            <a:r>
              <a:rPr lang="en-US" sz="1400" dirty="0"/>
              <a:t> </a:t>
            </a:r>
            <a:r>
              <a:rPr lang="en-US" sz="1200" b="0" i="0" u="none" strike="noStrike" kern="1200" dirty="0">
                <a:solidFill>
                  <a:schemeClr val="tx1"/>
                </a:solidFill>
                <a:effectLst/>
                <a:latin typeface="+mn-lt"/>
                <a:ea typeface="+mn-ea"/>
                <a:cs typeface="+mn-cs"/>
              </a:rPr>
              <a:t>1514</a:t>
            </a:r>
            <a:r>
              <a:rPr lang="en-US" sz="1400" dirty="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Unwarranted Action</a:t>
            </a:r>
            <a:r>
              <a:rPr lang="en-US" sz="1600" dirty="0"/>
              <a:t> </a:t>
            </a:r>
            <a:r>
              <a:rPr lang="en-US" sz="1400" b="0" i="0" u="none" strike="noStrike" kern="1200" dirty="0">
                <a:solidFill>
                  <a:schemeClr val="tx1"/>
                </a:solidFill>
                <a:effectLst/>
                <a:latin typeface="+mn-lt"/>
                <a:ea typeface="+mn-ea"/>
                <a:cs typeface="+mn-cs"/>
              </a:rPr>
              <a:t>952</a:t>
            </a:r>
            <a:r>
              <a:rPr lang="en-US" sz="1600" dirty="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Conduct Reflecting Discredit</a:t>
            </a:r>
            <a:r>
              <a:rPr lang="en-US" sz="1600" dirty="0"/>
              <a:t> </a:t>
            </a:r>
            <a:r>
              <a:rPr lang="en-US" sz="1400" b="0" i="0" u="none" strike="noStrike" kern="1200" dirty="0">
                <a:solidFill>
                  <a:schemeClr val="tx1"/>
                </a:solidFill>
                <a:effectLst/>
                <a:latin typeface="+mn-lt"/>
                <a:ea typeface="+mn-ea"/>
                <a:cs typeface="+mn-cs"/>
              </a:rPr>
              <a:t>795</a:t>
            </a:r>
            <a:r>
              <a:rPr lang="en-US" sz="1600" dirty="0"/>
              <a:t> </a:t>
            </a:r>
            <a:r>
              <a:rPr lang="en-US" sz="1600" dirty="0">
                <a:sym typeface="Wingdings" panose="05000000000000000000" pitchFamily="2" charset="2"/>
              </a:rPr>
              <a:t>became “Conduct Unbecoming” in 2019</a:t>
            </a:r>
            <a:endParaRPr lang="en-US" sz="16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Unnecessary Force</a:t>
            </a:r>
            <a:r>
              <a:rPr lang="en-US" sz="1600" dirty="0"/>
              <a:t> </a:t>
            </a:r>
            <a:r>
              <a:rPr lang="en-US" sz="1400" b="0" i="0" u="none" strike="noStrike" kern="1200" dirty="0">
                <a:solidFill>
                  <a:schemeClr val="tx1"/>
                </a:solidFill>
                <a:effectLst/>
                <a:latin typeface="+mn-lt"/>
                <a:ea typeface="+mn-ea"/>
                <a:cs typeface="+mn-cs"/>
              </a:rPr>
              <a:t>352</a:t>
            </a:r>
            <a:r>
              <a:rPr lang="en-US" sz="1600" dirty="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Referrals and Informational</a:t>
            </a:r>
            <a:r>
              <a:rPr lang="en-US" sz="1600" dirty="0"/>
              <a:t> </a:t>
            </a:r>
            <a:r>
              <a:rPr lang="en-US" sz="1400" b="0" i="0" u="none" strike="noStrike" kern="1200" dirty="0">
                <a:solidFill>
                  <a:schemeClr val="tx1"/>
                </a:solidFill>
                <a:effectLst/>
                <a:latin typeface="+mn-lt"/>
                <a:ea typeface="+mn-ea"/>
                <a:cs typeface="+mn-cs"/>
              </a:rPr>
              <a:t>218</a:t>
            </a:r>
            <a:r>
              <a:rPr lang="en-US" sz="1600" dirty="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Discourtesy</a:t>
            </a:r>
            <a:r>
              <a:rPr lang="en-US" sz="1600" dirty="0"/>
              <a:t> </a:t>
            </a:r>
            <a:r>
              <a:rPr lang="en-US" sz="1400" b="0" i="0" u="none" strike="noStrike" kern="1200" dirty="0">
                <a:solidFill>
                  <a:schemeClr val="tx1"/>
                </a:solidFill>
                <a:effectLst/>
                <a:latin typeface="+mn-lt"/>
                <a:ea typeface="+mn-ea"/>
                <a:cs typeface="+mn-cs"/>
              </a:rPr>
              <a:t>73</a:t>
            </a:r>
            <a:r>
              <a:rPr lang="en-US" sz="1600" dirty="0"/>
              <a:t> </a:t>
            </a:r>
          </a:p>
          <a:p>
            <a:pPr lvl="1"/>
            <a:r>
              <a:rPr lang="en-US" sz="1400" b="0" i="0" u="none" strike="noStrike" kern="1200" dirty="0">
                <a:solidFill>
                  <a:schemeClr val="tx1"/>
                </a:solidFill>
                <a:effectLst/>
                <a:latin typeface="+mn-lt"/>
                <a:ea typeface="+mn-ea"/>
                <a:cs typeface="+mn-cs"/>
              </a:rPr>
              <a:t>Racial Slur</a:t>
            </a:r>
            <a:r>
              <a:rPr lang="en-US" sz="1600" dirty="0"/>
              <a:t> </a:t>
            </a:r>
            <a:r>
              <a:rPr lang="en-US" sz="1400" b="0" i="0" u="none" strike="noStrike" kern="1200" dirty="0">
                <a:solidFill>
                  <a:schemeClr val="tx1"/>
                </a:solidFill>
                <a:effectLst/>
                <a:latin typeface="+mn-lt"/>
                <a:ea typeface="+mn-ea"/>
                <a:cs typeface="+mn-cs"/>
              </a:rPr>
              <a:t>14</a:t>
            </a:r>
            <a:r>
              <a:rPr lang="en-US" sz="1600" dirty="0"/>
              <a:t> </a:t>
            </a:r>
          </a:p>
          <a:p>
            <a:pPr lvl="1"/>
            <a:r>
              <a:rPr lang="en-US" sz="1400" b="0" i="0" u="none" strike="noStrike" kern="1200" dirty="0">
                <a:solidFill>
                  <a:schemeClr val="tx1"/>
                </a:solidFill>
                <a:effectLst/>
                <a:latin typeface="+mn-lt"/>
                <a:ea typeface="+mn-ea"/>
                <a:cs typeface="+mn-cs"/>
              </a:rPr>
              <a:t>Sexual Slur</a:t>
            </a:r>
            <a:r>
              <a:rPr lang="en-US" sz="1600" dirty="0"/>
              <a:t> </a:t>
            </a:r>
            <a:r>
              <a:rPr lang="en-US" sz="1400" b="0" i="0" u="none" strike="noStrike" kern="1200" dirty="0">
                <a:solidFill>
                  <a:schemeClr val="tx1"/>
                </a:solidFill>
                <a:effectLst/>
                <a:latin typeface="+mn-lt"/>
                <a:ea typeface="+mn-ea"/>
                <a:cs typeface="+mn-cs"/>
              </a:rPr>
              <a:t>14</a:t>
            </a:r>
            <a:endParaRPr lang="en-US" sz="1400" dirty="0"/>
          </a:p>
          <a:p>
            <a:endParaRPr lang="en-US" sz="1400" dirty="0"/>
          </a:p>
          <a:p>
            <a:endParaRPr lang="en-US" sz="1400" dirty="0"/>
          </a:p>
          <a:p>
            <a:r>
              <a:rPr lang="en-US" sz="1400" dirty="0"/>
              <a:t>2017 DATA</a:t>
            </a:r>
          </a:p>
          <a:p>
            <a:pPr lvl="1"/>
            <a:r>
              <a:rPr lang="en-US" altLang="en-US" sz="1400" dirty="0"/>
              <a:t>504 complaints received in 2018			</a:t>
            </a:r>
          </a:p>
          <a:p>
            <a:pPr lvl="1">
              <a:lnSpc>
                <a:spcPct val="150000"/>
              </a:lnSpc>
              <a:spcBef>
                <a:spcPts val="510"/>
              </a:spcBef>
              <a:defRPr/>
            </a:pPr>
            <a:r>
              <a:rPr lang="en-US" altLang="en-US" sz="1400" dirty="0"/>
              <a:t>691 complaints closed</a:t>
            </a:r>
            <a:endParaRPr lang="en-US" altLang="en-US" sz="1400" dirty="0">
              <a:solidFill>
                <a:schemeClr val="bg1"/>
              </a:solidFill>
            </a:endParaRPr>
          </a:p>
          <a:p>
            <a:pPr lvl="1">
              <a:lnSpc>
                <a:spcPct val="150000"/>
              </a:lnSpc>
              <a:spcBef>
                <a:spcPts val="510"/>
              </a:spcBef>
              <a:defRPr/>
            </a:pPr>
            <a:r>
              <a:rPr lang="en-US" altLang="en-US" sz="1400" dirty="0">
                <a:solidFill>
                  <a:schemeClr val="bg1"/>
                </a:solidFill>
              </a:rPr>
              <a:t>24 mediated – 4% of closed complaints</a:t>
            </a:r>
          </a:p>
          <a:p>
            <a:pPr lvl="1">
              <a:lnSpc>
                <a:spcPct val="150000"/>
              </a:lnSpc>
              <a:spcBef>
                <a:spcPts val="510"/>
              </a:spcBef>
              <a:defRPr/>
            </a:pPr>
            <a:r>
              <a:rPr lang="en-US" altLang="en-US" sz="1400" dirty="0">
                <a:solidFill>
                  <a:schemeClr val="bg1"/>
                </a:solidFill>
              </a:rPr>
              <a:t>61 sustained cases –9% of closed complaints</a:t>
            </a:r>
            <a:endParaRPr lang="en-US" sz="1400" dirty="0"/>
          </a:p>
          <a:p>
            <a:endParaRPr lang="en-US" sz="1400" dirty="0"/>
          </a:p>
          <a:p>
            <a:r>
              <a:rPr lang="en-US" sz="1400" dirty="0"/>
              <a:t>2015 DATA: Out of 700 complaints, 1900 allegations</a:t>
            </a:r>
          </a:p>
          <a:p>
            <a:r>
              <a:rPr lang="en-US" sz="1400" dirty="0"/>
              <a:t>Unwarranted Action 662 </a:t>
            </a:r>
          </a:p>
          <a:p>
            <a:r>
              <a:rPr lang="en-US" sz="1400" dirty="0"/>
              <a:t>Conduct Reflecting Discredit 534 </a:t>
            </a:r>
          </a:p>
          <a:p>
            <a:r>
              <a:rPr lang="en-US" sz="1400" dirty="0"/>
              <a:t>Neglect of Duty 465 </a:t>
            </a:r>
          </a:p>
          <a:p>
            <a:r>
              <a:rPr lang="en-US" sz="1400" dirty="0"/>
              <a:t>Unnecessary Force 155 </a:t>
            </a:r>
          </a:p>
          <a:p>
            <a:r>
              <a:rPr lang="en-US" sz="1400" dirty="0"/>
              <a:t>Discourtesy 54 </a:t>
            </a:r>
          </a:p>
          <a:p>
            <a:r>
              <a:rPr lang="en-US" sz="1400" dirty="0"/>
              <a:t>Racial Slur 13 </a:t>
            </a:r>
          </a:p>
          <a:p>
            <a:r>
              <a:rPr lang="en-US" sz="1400" dirty="0"/>
              <a:t>Sexual Slur 11 </a:t>
            </a:r>
          </a:p>
          <a:p>
            <a:endParaRPr lang="en-US" sz="1400" dirty="0"/>
          </a:p>
          <a:p>
            <a:r>
              <a:rPr lang="en-US" altLang="en-US" sz="1400" dirty="0"/>
              <a:t>compare received: approx.. </a:t>
            </a:r>
            <a:r>
              <a:rPr lang="en-US" sz="1400" dirty="0"/>
              <a:t>600 (2016); </a:t>
            </a:r>
            <a:r>
              <a:rPr lang="en-US" altLang="en-US" sz="1400" dirty="0"/>
              <a:t>673 (2015); 728 (2014); and 727 (2013)</a:t>
            </a:r>
            <a:endParaRPr lang="en-US" sz="1400" dirty="0"/>
          </a:p>
        </p:txBody>
      </p:sp>
      <p:sp>
        <p:nvSpPr>
          <p:cNvPr id="4" name="Slide Number Placeholder 3"/>
          <p:cNvSpPr>
            <a:spLocks noGrp="1"/>
          </p:cNvSpPr>
          <p:nvPr>
            <p:ph type="sldNum" sz="quarter" idx="10"/>
          </p:nvPr>
        </p:nvSpPr>
        <p:spPr/>
        <p:txBody>
          <a:bodyPr/>
          <a:lstStyle/>
          <a:p>
            <a:fld id="{158CF224-7F51-4821-B0EB-913CAC16EDE0}" type="slidenum">
              <a:rPr lang="en-US" smtClean="0"/>
              <a:t>16</a:t>
            </a:fld>
            <a:endParaRPr lang="en-US" dirty="0"/>
          </a:p>
        </p:txBody>
      </p:sp>
    </p:spTree>
    <p:extLst>
      <p:ext uri="{BB962C8B-B14F-4D97-AF65-F5344CB8AC3E}">
        <p14:creationId xmlns:p14="http://schemas.microsoft.com/office/powerpoint/2010/main" val="292960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2020</a:t>
            </a:r>
          </a:p>
          <a:p>
            <a:endParaRPr lang="en-US" sz="1400" dirty="0"/>
          </a:p>
          <a:p>
            <a:r>
              <a:rPr lang="en-US" sz="1400" dirty="0"/>
              <a:t>Proper Conduct 864</a:t>
            </a:r>
          </a:p>
          <a:p>
            <a:r>
              <a:rPr lang="en-US" sz="1400" dirty="0"/>
              <a:t>Unfounded	418</a:t>
            </a:r>
          </a:p>
          <a:p>
            <a:r>
              <a:rPr lang="en-US" sz="1400" dirty="0"/>
              <a:t>Insufficient Evidence 254</a:t>
            </a:r>
          </a:p>
          <a:p>
            <a:r>
              <a:rPr lang="en-US" sz="1400" dirty="0"/>
              <a:t>No Finding	187</a:t>
            </a:r>
          </a:p>
          <a:p>
            <a:r>
              <a:rPr lang="en-US" sz="1400" dirty="0"/>
              <a:t>Referral	159</a:t>
            </a:r>
          </a:p>
          <a:p>
            <a:r>
              <a:rPr lang="en-US" sz="1400" dirty="0"/>
              <a:t>Improper Conduct (Sustained) 110</a:t>
            </a:r>
          </a:p>
          <a:p>
            <a:r>
              <a:rPr lang="en-US" sz="1400" dirty="0"/>
              <a:t>Mediated	105</a:t>
            </a:r>
          </a:p>
          <a:p>
            <a:r>
              <a:rPr lang="en-US" sz="1400" dirty="0"/>
              <a:t>Withdrawn	85</a:t>
            </a:r>
          </a:p>
          <a:p>
            <a:r>
              <a:rPr lang="en-US" sz="1400" dirty="0"/>
              <a:t>Informational	48</a:t>
            </a:r>
          </a:p>
          <a:p>
            <a:r>
              <a:rPr lang="en-US" sz="1400" dirty="0"/>
              <a:t>Policy Failure	31</a:t>
            </a:r>
          </a:p>
          <a:p>
            <a:r>
              <a:rPr lang="en-US" sz="1400" dirty="0"/>
              <a:t>Training Failure 11</a:t>
            </a:r>
          </a:p>
          <a:p>
            <a:r>
              <a:rPr lang="en-US" sz="1400" dirty="0"/>
              <a:t>Supervision Failure 2</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2018</a:t>
            </a:r>
          </a:p>
          <a:p>
            <a:r>
              <a:rPr lang="en-US" sz="1200" b="0" i="0" u="none" strike="noStrike" kern="1200" dirty="0">
                <a:solidFill>
                  <a:schemeClr val="tx1"/>
                </a:solidFill>
                <a:effectLst/>
                <a:latin typeface="+mn-lt"/>
                <a:ea typeface="+mn-ea"/>
                <a:cs typeface="+mn-cs"/>
              </a:rPr>
              <a:t>Proper Conduct</a:t>
            </a:r>
            <a:r>
              <a:rPr lang="en-US" sz="1400" dirty="0"/>
              <a:t> </a:t>
            </a:r>
            <a:r>
              <a:rPr lang="en-US" sz="1200" b="0" i="0" u="none" strike="noStrike" kern="1200" dirty="0">
                <a:solidFill>
                  <a:schemeClr val="tx1"/>
                </a:solidFill>
                <a:effectLst/>
                <a:latin typeface="+mn-lt"/>
                <a:ea typeface="+mn-ea"/>
                <a:cs typeface="+mn-cs"/>
              </a:rPr>
              <a:t>488</a:t>
            </a:r>
            <a:r>
              <a:rPr lang="en-US" sz="1400" dirty="0"/>
              <a:t> </a:t>
            </a:r>
          </a:p>
          <a:p>
            <a:r>
              <a:rPr lang="en-US" sz="1200" b="0" i="0" u="none" strike="noStrike" kern="1200" dirty="0">
                <a:solidFill>
                  <a:schemeClr val="tx1"/>
                </a:solidFill>
                <a:effectLst/>
                <a:latin typeface="+mn-lt"/>
                <a:ea typeface="+mn-ea"/>
                <a:cs typeface="+mn-cs"/>
              </a:rPr>
              <a:t>Unfounded</a:t>
            </a:r>
            <a:r>
              <a:rPr lang="en-US" sz="1400" dirty="0"/>
              <a:t> </a:t>
            </a:r>
            <a:r>
              <a:rPr lang="en-US" sz="1200" b="0" i="0" u="none" strike="noStrike" kern="1200" dirty="0">
                <a:solidFill>
                  <a:schemeClr val="tx1"/>
                </a:solidFill>
                <a:effectLst/>
                <a:latin typeface="+mn-lt"/>
                <a:ea typeface="+mn-ea"/>
                <a:cs typeface="+mn-cs"/>
              </a:rPr>
              <a:t>396</a:t>
            </a:r>
            <a:r>
              <a:rPr lang="en-US" sz="1400" dirty="0"/>
              <a:t> </a:t>
            </a:r>
          </a:p>
          <a:p>
            <a:r>
              <a:rPr lang="en-US" sz="1200" b="0" i="0" u="none" strike="noStrike" kern="1200" dirty="0">
                <a:solidFill>
                  <a:schemeClr val="tx1"/>
                </a:solidFill>
                <a:effectLst/>
                <a:latin typeface="+mn-lt"/>
                <a:ea typeface="+mn-ea"/>
                <a:cs typeface="+mn-cs"/>
              </a:rPr>
              <a:t>Not Sustained</a:t>
            </a:r>
            <a:r>
              <a:rPr lang="en-US" sz="1400" dirty="0"/>
              <a:t> </a:t>
            </a:r>
            <a:r>
              <a:rPr lang="en-US" sz="1200" b="0" i="0" u="none" strike="noStrike" kern="1200" dirty="0">
                <a:solidFill>
                  <a:schemeClr val="tx1"/>
                </a:solidFill>
                <a:effectLst/>
                <a:latin typeface="+mn-lt"/>
                <a:ea typeface="+mn-ea"/>
                <a:cs typeface="+mn-cs"/>
              </a:rPr>
              <a:t>174</a:t>
            </a:r>
            <a:r>
              <a:rPr lang="en-US" sz="1400" dirty="0"/>
              <a:t> </a:t>
            </a:r>
          </a:p>
          <a:p>
            <a:r>
              <a:rPr lang="en-US" sz="1200" b="0" i="0" u="none" strike="noStrike" kern="1200" dirty="0">
                <a:solidFill>
                  <a:schemeClr val="tx1"/>
                </a:solidFill>
                <a:effectLst/>
                <a:latin typeface="+mn-lt"/>
                <a:ea typeface="+mn-ea"/>
                <a:cs typeface="+mn-cs"/>
              </a:rPr>
              <a:t>Sustained</a:t>
            </a:r>
            <a:r>
              <a:rPr lang="en-US" sz="1400" dirty="0"/>
              <a:t> </a:t>
            </a:r>
            <a:r>
              <a:rPr lang="en-US" sz="1200" b="0" i="0" u="none" strike="noStrike" kern="1200" dirty="0">
                <a:solidFill>
                  <a:schemeClr val="tx1"/>
                </a:solidFill>
                <a:effectLst/>
                <a:latin typeface="+mn-lt"/>
                <a:ea typeface="+mn-ea"/>
                <a:cs typeface="+mn-cs"/>
              </a:rPr>
              <a:t>116</a:t>
            </a:r>
            <a:r>
              <a:rPr lang="en-US" sz="1400" dirty="0"/>
              <a:t> </a:t>
            </a:r>
          </a:p>
          <a:p>
            <a:r>
              <a:rPr lang="en-US" sz="1200" b="0" i="0" u="none" strike="noStrike" kern="1200" dirty="0">
                <a:solidFill>
                  <a:schemeClr val="tx1"/>
                </a:solidFill>
                <a:effectLst/>
                <a:latin typeface="+mn-lt"/>
                <a:ea typeface="+mn-ea"/>
                <a:cs typeface="+mn-cs"/>
              </a:rPr>
              <a:t>No Finding</a:t>
            </a:r>
            <a:r>
              <a:rPr lang="en-US" sz="1400" dirty="0"/>
              <a:t> </a:t>
            </a:r>
            <a:r>
              <a:rPr lang="en-US" sz="1200" b="0" i="0" u="none" strike="noStrike" kern="1200" dirty="0">
                <a:solidFill>
                  <a:schemeClr val="tx1"/>
                </a:solidFill>
                <a:effectLst/>
                <a:latin typeface="+mn-lt"/>
                <a:ea typeface="+mn-ea"/>
                <a:cs typeface="+mn-cs"/>
              </a:rPr>
              <a:t>102*</a:t>
            </a:r>
            <a:r>
              <a:rPr lang="en-US" sz="1400" dirty="0"/>
              <a:t> </a:t>
            </a:r>
          </a:p>
          <a:p>
            <a:r>
              <a:rPr lang="en-US" sz="1200" b="0" i="0" u="none" strike="noStrike" kern="1200" dirty="0">
                <a:solidFill>
                  <a:schemeClr val="tx1"/>
                </a:solidFill>
                <a:effectLst/>
                <a:latin typeface="+mn-lt"/>
                <a:ea typeface="+mn-ea"/>
                <a:cs typeface="+mn-cs"/>
              </a:rPr>
              <a:t>Withdrawn</a:t>
            </a:r>
            <a:r>
              <a:rPr lang="en-US" sz="1400" dirty="0"/>
              <a:t> </a:t>
            </a:r>
            <a:r>
              <a:rPr lang="en-US" sz="1200" b="0" i="0" u="none" strike="noStrike" kern="1200" dirty="0">
                <a:solidFill>
                  <a:schemeClr val="tx1"/>
                </a:solidFill>
                <a:effectLst/>
                <a:latin typeface="+mn-lt"/>
                <a:ea typeface="+mn-ea"/>
                <a:cs typeface="+mn-cs"/>
              </a:rPr>
              <a:t>70</a:t>
            </a:r>
            <a:r>
              <a:rPr lang="en-US" sz="1400" dirty="0"/>
              <a:t> </a:t>
            </a:r>
          </a:p>
          <a:p>
            <a:r>
              <a:rPr lang="en-US" sz="1200" b="0" i="0" u="none" strike="noStrike" kern="1200" dirty="0">
                <a:solidFill>
                  <a:schemeClr val="tx1"/>
                </a:solidFill>
                <a:effectLst/>
                <a:latin typeface="+mn-lt"/>
                <a:ea typeface="+mn-ea"/>
                <a:cs typeface="+mn-cs"/>
              </a:rPr>
              <a:t>Referral</a:t>
            </a:r>
            <a:r>
              <a:rPr lang="en-US" sz="1400" dirty="0"/>
              <a:t> </a:t>
            </a:r>
            <a:r>
              <a:rPr lang="en-US" sz="1200" b="0" i="0" u="none" strike="noStrike" kern="1200" dirty="0">
                <a:solidFill>
                  <a:schemeClr val="tx1"/>
                </a:solidFill>
                <a:effectLst/>
                <a:latin typeface="+mn-lt"/>
                <a:ea typeface="+mn-ea"/>
                <a:cs typeface="+mn-cs"/>
              </a:rPr>
              <a:t>86</a:t>
            </a:r>
            <a:r>
              <a:rPr lang="en-US" sz="1400" dirty="0"/>
              <a:t> </a:t>
            </a:r>
          </a:p>
          <a:p>
            <a:r>
              <a:rPr lang="en-US" sz="1200" b="0" i="0" u="none" strike="noStrike" kern="1200" dirty="0">
                <a:solidFill>
                  <a:schemeClr val="tx1"/>
                </a:solidFill>
                <a:effectLst/>
                <a:latin typeface="+mn-lt"/>
                <a:ea typeface="+mn-ea"/>
                <a:cs typeface="+mn-cs"/>
              </a:rPr>
              <a:t>Mediated</a:t>
            </a:r>
            <a:r>
              <a:rPr lang="en-US" sz="1400" dirty="0"/>
              <a:t> </a:t>
            </a:r>
            <a:r>
              <a:rPr lang="en-US" sz="1200" b="0" i="0" u="none" strike="noStrike" kern="1200" dirty="0">
                <a:solidFill>
                  <a:schemeClr val="tx1"/>
                </a:solidFill>
                <a:effectLst/>
                <a:latin typeface="+mn-lt"/>
                <a:ea typeface="+mn-ea"/>
                <a:cs typeface="+mn-cs"/>
              </a:rPr>
              <a:t>47</a:t>
            </a:r>
            <a:r>
              <a:rPr lang="en-US" sz="1400" dirty="0"/>
              <a:t> </a:t>
            </a:r>
          </a:p>
          <a:p>
            <a:r>
              <a:rPr lang="en-US" sz="1200" b="0" i="0" u="none" strike="noStrike" kern="1200" dirty="0">
                <a:solidFill>
                  <a:schemeClr val="tx1"/>
                </a:solidFill>
                <a:effectLst/>
                <a:latin typeface="+mn-lt"/>
                <a:ea typeface="+mn-ea"/>
                <a:cs typeface="+mn-cs"/>
              </a:rPr>
              <a:t>Informational</a:t>
            </a:r>
            <a:r>
              <a:rPr lang="en-US" sz="1400" dirty="0"/>
              <a:t> </a:t>
            </a:r>
            <a:r>
              <a:rPr lang="en-US" sz="1200" b="0" i="0" u="none" strike="noStrike" kern="1200" dirty="0">
                <a:solidFill>
                  <a:schemeClr val="tx1"/>
                </a:solidFill>
                <a:effectLst/>
                <a:latin typeface="+mn-lt"/>
                <a:ea typeface="+mn-ea"/>
                <a:cs typeface="+mn-cs"/>
              </a:rPr>
              <a:t>37</a:t>
            </a:r>
            <a:r>
              <a:rPr lang="en-US" sz="1400" dirty="0"/>
              <a:t> </a:t>
            </a:r>
          </a:p>
          <a:p>
            <a:r>
              <a:rPr lang="en-US" sz="1200" b="0" i="0" u="none" strike="noStrike" kern="1200" dirty="0">
                <a:solidFill>
                  <a:schemeClr val="tx1"/>
                </a:solidFill>
                <a:effectLst/>
                <a:latin typeface="+mn-lt"/>
                <a:ea typeface="+mn-ea"/>
                <a:cs typeface="+mn-cs"/>
              </a:rPr>
              <a:t>Supervision or Training Failure</a:t>
            </a:r>
            <a:r>
              <a:rPr lang="en-US" sz="1400" dirty="0"/>
              <a:t> </a:t>
            </a:r>
            <a:r>
              <a:rPr lang="en-US" sz="1200" b="0" i="0" u="none" strike="noStrike" kern="1200" dirty="0">
                <a:solidFill>
                  <a:schemeClr val="tx1"/>
                </a:solidFill>
                <a:effectLst/>
                <a:latin typeface="+mn-lt"/>
                <a:ea typeface="+mn-ea"/>
                <a:cs typeface="+mn-cs"/>
              </a:rPr>
              <a:t>3</a:t>
            </a:r>
            <a:r>
              <a:rPr lang="en-US" sz="1400" dirty="0"/>
              <a:t> </a:t>
            </a:r>
          </a:p>
          <a:p>
            <a:r>
              <a:rPr lang="en-US" sz="1200" b="0" i="0" u="none" strike="noStrike" kern="1200" dirty="0">
                <a:solidFill>
                  <a:schemeClr val="tx1"/>
                </a:solidFill>
                <a:effectLst/>
                <a:latin typeface="+mn-lt"/>
                <a:ea typeface="+mn-ea"/>
                <a:cs typeface="+mn-cs"/>
              </a:rPr>
              <a:t>Policy Failure</a:t>
            </a:r>
            <a:r>
              <a:rPr lang="en-US" sz="1400" dirty="0"/>
              <a:t> </a:t>
            </a:r>
            <a:r>
              <a:rPr lang="en-US" sz="1200" b="0" i="0" u="none" strike="noStrike" kern="1200" dirty="0">
                <a:solidFill>
                  <a:schemeClr val="tx1"/>
                </a:solidFill>
                <a:effectLst/>
                <a:latin typeface="+mn-lt"/>
                <a:ea typeface="+mn-ea"/>
                <a:cs typeface="+mn-cs"/>
              </a:rPr>
              <a:t>2</a:t>
            </a:r>
            <a:r>
              <a:rPr lang="en-US" sz="1400" dirty="0"/>
              <a:t> </a:t>
            </a:r>
            <a:r>
              <a:rPr lang="en-US" sz="1200" b="0" i="0" u="none" strike="noStrike" kern="1200" dirty="0">
                <a:solidFill>
                  <a:schemeClr val="tx1"/>
                </a:solidFill>
                <a:effectLst/>
                <a:latin typeface="+mn-lt"/>
                <a:ea typeface="+mn-ea"/>
                <a:cs typeface="+mn-cs"/>
              </a:rPr>
              <a:t>1521</a:t>
            </a:r>
            <a:r>
              <a:rPr lang="en-US" sz="1400" dirty="0"/>
              <a:t> </a:t>
            </a:r>
          </a:p>
          <a:p>
            <a:endParaRPr lang="en-US" sz="1400" dirty="0"/>
          </a:p>
          <a:p>
            <a:r>
              <a:rPr lang="en-US" sz="1400" dirty="0"/>
              <a:t>*No finding outcomes occur when the complainant does not provide required evidence, the officer cannot reasonably be identified, or the officer retires or resigns before the investigation concludes, which precludes discipline. </a:t>
            </a:r>
          </a:p>
          <a:p>
            <a:endParaRPr lang="en-US" sz="1400" dirty="0"/>
          </a:p>
          <a:p>
            <a:endParaRPr lang="en-US" sz="1400" dirty="0"/>
          </a:p>
          <a:p>
            <a:r>
              <a:rPr lang="en-US" sz="1400" dirty="0"/>
              <a:t>2015 </a:t>
            </a:r>
          </a:p>
          <a:p>
            <a:r>
              <a:rPr lang="en-US" sz="1400" dirty="0"/>
              <a:t>Sustained 157 </a:t>
            </a:r>
          </a:p>
          <a:p>
            <a:r>
              <a:rPr lang="en-US" sz="1400" dirty="0"/>
              <a:t>Proper Conduct 281 </a:t>
            </a:r>
          </a:p>
          <a:p>
            <a:r>
              <a:rPr lang="en-US" sz="1400" dirty="0"/>
              <a:t>Unfounded 52 </a:t>
            </a:r>
          </a:p>
          <a:p>
            <a:r>
              <a:rPr lang="en-US" sz="1400" dirty="0"/>
              <a:t>Not Sustained 1162 </a:t>
            </a:r>
          </a:p>
          <a:p>
            <a:r>
              <a:rPr lang="en-US" sz="1400" dirty="0"/>
              <a:t>No Finding Withdrawn 45 </a:t>
            </a:r>
          </a:p>
          <a:p>
            <a:r>
              <a:rPr lang="en-US" sz="1400" dirty="0"/>
              <a:t>No Finding (Other) 65 </a:t>
            </a:r>
          </a:p>
        </p:txBody>
      </p:sp>
      <p:sp>
        <p:nvSpPr>
          <p:cNvPr id="4" name="Slide Number Placeholder 3"/>
          <p:cNvSpPr>
            <a:spLocks noGrp="1"/>
          </p:cNvSpPr>
          <p:nvPr>
            <p:ph type="sldNum" sz="quarter" idx="10"/>
          </p:nvPr>
        </p:nvSpPr>
        <p:spPr/>
        <p:txBody>
          <a:bodyPr/>
          <a:lstStyle/>
          <a:p>
            <a:fld id="{158CF224-7F51-4821-B0EB-913CAC16EDE0}" type="slidenum">
              <a:rPr lang="en-US" smtClean="0"/>
              <a:t>17</a:t>
            </a:fld>
            <a:endParaRPr lang="en-US" dirty="0"/>
          </a:p>
        </p:txBody>
      </p:sp>
    </p:spTree>
    <p:extLst>
      <p:ext uri="{BB962C8B-B14F-4D97-AF65-F5344CB8AC3E}">
        <p14:creationId xmlns:p14="http://schemas.microsoft.com/office/powerpoint/2010/main" val="2017280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2020</a:t>
            </a:r>
          </a:p>
          <a:p>
            <a:endParaRPr lang="en-US" sz="1400" dirty="0"/>
          </a:p>
          <a:p>
            <a:r>
              <a:rPr lang="en-US" sz="1400" dirty="0"/>
              <a:t>Use of Force	7</a:t>
            </a:r>
          </a:p>
          <a:p>
            <a:r>
              <a:rPr lang="en-US" sz="1400" dirty="0"/>
              <a:t>Unwarranted Action	15</a:t>
            </a:r>
          </a:p>
          <a:p>
            <a:r>
              <a:rPr lang="en-US" sz="1400" dirty="0"/>
              <a:t>Conduct Unbecoming an Officer 18</a:t>
            </a:r>
          </a:p>
          <a:p>
            <a:r>
              <a:rPr lang="en-US" sz="1400" dirty="0"/>
              <a:t>Neglect of Duty	70</a:t>
            </a:r>
          </a:p>
          <a:p>
            <a:endParaRPr lang="en-US" sz="1400" dirty="0"/>
          </a:p>
          <a:p>
            <a:r>
              <a:rPr lang="en-US" sz="1400" dirty="0"/>
              <a:t>Total : 110</a:t>
            </a:r>
          </a:p>
          <a:p>
            <a:endParaRPr lang="en-US" sz="1400" dirty="0"/>
          </a:p>
          <a:p>
            <a:endParaRPr lang="en-US" sz="1400" dirty="0"/>
          </a:p>
          <a:p>
            <a:endParaRPr lang="en-US" sz="1400" dirty="0"/>
          </a:p>
          <a:p>
            <a:r>
              <a:rPr lang="en-US" sz="1400" dirty="0"/>
              <a:t>2018</a:t>
            </a:r>
          </a:p>
          <a:p>
            <a:r>
              <a:rPr lang="en-US" sz="1400" dirty="0"/>
              <a:t>Neglect of Duty 95</a:t>
            </a:r>
          </a:p>
          <a:p>
            <a:r>
              <a:rPr lang="en-US" sz="1400" dirty="0"/>
              <a:t>Conduct Reflecting Discredit 9</a:t>
            </a:r>
          </a:p>
          <a:p>
            <a:r>
              <a:rPr lang="en-US" sz="1400" dirty="0"/>
              <a:t>Unwarranted action 8</a:t>
            </a:r>
          </a:p>
          <a:p>
            <a:r>
              <a:rPr lang="en-US" sz="1400" dirty="0"/>
              <a:t>Unnecessary Force 3</a:t>
            </a:r>
          </a:p>
          <a:p>
            <a:r>
              <a:rPr lang="en-US" sz="1400" dirty="0"/>
              <a:t>Sexual Slur 1</a:t>
            </a:r>
          </a:p>
          <a:p>
            <a:endParaRPr lang="en-US" sz="1400" dirty="0"/>
          </a:p>
          <a:p>
            <a:endParaRPr lang="en-US" sz="1400" dirty="0"/>
          </a:p>
          <a:p>
            <a:endParaRPr lang="en-US" sz="1400" dirty="0"/>
          </a:p>
          <a:p>
            <a:r>
              <a:rPr lang="en-US" sz="1400" dirty="0"/>
              <a:t>2015:</a:t>
            </a:r>
          </a:p>
          <a:p>
            <a:r>
              <a:rPr lang="en-US" sz="1400" dirty="0"/>
              <a:t>Unnecessary Force 6 </a:t>
            </a:r>
          </a:p>
          <a:p>
            <a:r>
              <a:rPr lang="en-US" sz="1400" dirty="0"/>
              <a:t>Unwarranted Action 47 </a:t>
            </a:r>
          </a:p>
          <a:p>
            <a:r>
              <a:rPr lang="en-US" sz="1400" dirty="0"/>
              <a:t>Conduct Reflecting Discredit 18 </a:t>
            </a:r>
          </a:p>
          <a:p>
            <a:r>
              <a:rPr lang="en-US" sz="1400" dirty="0"/>
              <a:t>Neglect of Duty 87 </a:t>
            </a:r>
          </a:p>
          <a:p>
            <a:r>
              <a:rPr lang="en-US" sz="1400" dirty="0"/>
              <a:t>Racial Slur 0 </a:t>
            </a:r>
          </a:p>
          <a:p>
            <a:r>
              <a:rPr lang="en-US" sz="1400" dirty="0"/>
              <a:t>Sexual Slur 0 </a:t>
            </a:r>
          </a:p>
          <a:p>
            <a:r>
              <a:rPr lang="en-US" sz="1400" dirty="0"/>
              <a:t>Discourtesy 6 </a:t>
            </a:r>
          </a:p>
        </p:txBody>
      </p:sp>
      <p:sp>
        <p:nvSpPr>
          <p:cNvPr id="4" name="Slide Number Placeholder 3"/>
          <p:cNvSpPr>
            <a:spLocks noGrp="1"/>
          </p:cNvSpPr>
          <p:nvPr>
            <p:ph type="sldNum" sz="quarter" idx="10"/>
          </p:nvPr>
        </p:nvSpPr>
        <p:spPr/>
        <p:txBody>
          <a:bodyPr/>
          <a:lstStyle/>
          <a:p>
            <a:fld id="{158CF224-7F51-4821-B0EB-913CAC16EDE0}" type="slidenum">
              <a:rPr lang="en-US" smtClean="0"/>
              <a:t>18</a:t>
            </a:fld>
            <a:endParaRPr lang="en-US" dirty="0"/>
          </a:p>
        </p:txBody>
      </p:sp>
    </p:spTree>
    <p:extLst>
      <p:ext uri="{BB962C8B-B14F-4D97-AF65-F5344CB8AC3E}">
        <p14:creationId xmlns:p14="http://schemas.microsoft.com/office/powerpoint/2010/main" val="709537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Civilians who have never been police officers in San Francisco staff the Department of Police Accountability. </a:t>
            </a:r>
          </a:p>
          <a:p>
            <a:r>
              <a:rPr lang="en-US" sz="1400" dirty="0"/>
              <a:t>Mediation</a:t>
            </a:r>
          </a:p>
          <a:p>
            <a:r>
              <a:rPr lang="en-US" sz="1400" dirty="0"/>
              <a:t>Coming Soon: Restorative Justice</a:t>
            </a:r>
          </a:p>
        </p:txBody>
      </p:sp>
      <p:sp>
        <p:nvSpPr>
          <p:cNvPr id="4" name="Slide Number Placeholder 3"/>
          <p:cNvSpPr>
            <a:spLocks noGrp="1"/>
          </p:cNvSpPr>
          <p:nvPr>
            <p:ph type="sldNum" sz="quarter" idx="10"/>
          </p:nvPr>
        </p:nvSpPr>
        <p:spPr/>
        <p:txBody>
          <a:bodyPr/>
          <a:lstStyle/>
          <a:p>
            <a:fld id="{158CF224-7F51-4821-B0EB-913CAC16EDE0}" type="slidenum">
              <a:rPr lang="en-US" smtClean="0"/>
              <a:t>2</a:t>
            </a:fld>
            <a:endParaRPr lang="en-US" dirty="0"/>
          </a:p>
        </p:txBody>
      </p:sp>
    </p:spTree>
    <p:extLst>
      <p:ext uri="{BB962C8B-B14F-4D97-AF65-F5344CB8AC3E}">
        <p14:creationId xmlns:p14="http://schemas.microsoft.com/office/powerpoint/2010/main" val="109100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CF224-7F51-4821-B0EB-913CAC16EDE0}" type="slidenum">
              <a:rPr lang="en-US" smtClean="0"/>
              <a:t>3</a:t>
            </a:fld>
            <a:endParaRPr lang="en-US" dirty="0"/>
          </a:p>
        </p:txBody>
      </p:sp>
    </p:spTree>
    <p:extLst>
      <p:ext uri="{BB962C8B-B14F-4D97-AF65-F5344CB8AC3E}">
        <p14:creationId xmlns:p14="http://schemas.microsoft.com/office/powerpoint/2010/main" val="335771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TREND: Steady increase in jurisdiction over the years. </a:t>
            </a:r>
          </a:p>
          <a:p>
            <a:r>
              <a:rPr lang="en-US" sz="1400" dirty="0"/>
              <a:t>RECENT CHANGES: Immediately started investigating all OISs (previously only investigated if we had a complaint). Still working on implementing the use of force and misconduct audits. Director of almost 10 years retired. Interim director Paul Henderson now. </a:t>
            </a:r>
          </a:p>
          <a:p>
            <a:r>
              <a:rPr lang="en-US" sz="1400" dirty="0"/>
              <a:t>STAFF: Investigators + Attorneys + Mediation Team + Auditing Team (Building now). One line investigator for every 150 sworn members. Individuals who have previously served as a uniformed member of the San Francisco Police Department may not join DPA staff.</a:t>
            </a:r>
          </a:p>
          <a:p>
            <a:endParaRPr lang="en-US" sz="1400" dirty="0"/>
          </a:p>
          <a:p>
            <a:r>
              <a:rPr lang="en-US" sz="1400" dirty="0"/>
              <a:t>The Department of Police Accountability was originally the Office of Citizen Complaints which was created as a city department separate from SFPD by charter amendment (section 4.127) in 1982 and placed under the direct supervision of the Police Commission. In 2016, another charter amendment (section 4.136) renamed the Office of Citizen Complaints the Department of Police Accountability and provided to the Department of Police Accountability the power to conduct periodic audits of the San Francisco Police Department.</a:t>
            </a:r>
          </a:p>
          <a:p>
            <a:endParaRPr lang="en-US" sz="1400" dirty="0"/>
          </a:p>
          <a:p>
            <a:r>
              <a:rPr lang="en-US" sz="1400" dirty="0"/>
              <a:t>DETAIL: </a:t>
            </a:r>
          </a:p>
          <a:p>
            <a:pPr eaLnBrk="1">
              <a:lnSpc>
                <a:spcPct val="90000"/>
              </a:lnSpc>
              <a:buFont typeface="Wingdings" panose="05000000000000000000" pitchFamily="2" charset="2"/>
              <a:buNone/>
              <a:defRPr/>
            </a:pPr>
            <a:r>
              <a:rPr lang="en-US" altLang="en-US" sz="1400" dirty="0">
                <a:sym typeface="Arial" panose="020B0604020202020204" pitchFamily="34" charset="0"/>
              </a:rPr>
              <a:t>Created by Board of Supervisors’ Initiated Charter Amendment in1982 (4.127). Proposition A 1982</a:t>
            </a:r>
          </a:p>
          <a:p>
            <a:pPr eaLnBrk="1">
              <a:lnSpc>
                <a:spcPct val="90000"/>
              </a:lnSpc>
              <a:buFont typeface="Wingdings" panose="05000000000000000000" pitchFamily="2" charset="2"/>
              <a:buNone/>
              <a:defRPr/>
            </a:pPr>
            <a:endParaRPr lang="en-US" altLang="en-US" sz="1400" dirty="0">
              <a:sym typeface="Arial" panose="020B0604020202020204" pitchFamily="34" charset="0"/>
            </a:endParaRPr>
          </a:p>
          <a:p>
            <a:pPr eaLnBrk="1">
              <a:lnSpc>
                <a:spcPct val="90000"/>
              </a:lnSpc>
              <a:buFont typeface="Wingdings" panose="05000000000000000000" pitchFamily="2" charset="2"/>
              <a:buNone/>
              <a:defRPr/>
            </a:pPr>
            <a:r>
              <a:rPr lang="en-US" altLang="en-US" sz="1400" dirty="0">
                <a:sym typeface="Arial" panose="020B0604020202020204" pitchFamily="34" charset="0"/>
              </a:rPr>
              <a:t>      Historical Context: </a:t>
            </a:r>
          </a:p>
          <a:p>
            <a:pPr marL="742950" lvl="1" indent="-285750" eaLnBrk="1">
              <a:lnSpc>
                <a:spcPct val="90000"/>
              </a:lnSpc>
              <a:buFont typeface="Arial" panose="020B0604020202020204" pitchFamily="34" charset="0"/>
              <a:buChar char="•"/>
              <a:defRPr/>
            </a:pPr>
            <a:r>
              <a:rPr lang="en-US" altLang="en-US" sz="1400" dirty="0">
                <a:sym typeface="Arial" panose="020B0604020202020204" pitchFamily="34" charset="0"/>
              </a:rPr>
              <a:t>SFPD was under a Consent Decree in 1979 (Discrimination in employment based on race, sex, national origin) .</a:t>
            </a:r>
          </a:p>
          <a:p>
            <a:pPr marL="742950" lvl="1" indent="-285750" eaLnBrk="1">
              <a:lnSpc>
                <a:spcPct val="90000"/>
              </a:lnSpc>
              <a:buFont typeface="Arial" panose="020B0604020202020204" pitchFamily="34" charset="0"/>
              <a:buChar char="•"/>
              <a:defRPr/>
            </a:pPr>
            <a:r>
              <a:rPr lang="en-US" altLang="en-US" sz="1400" dirty="0">
                <a:sym typeface="Arial" panose="020B0604020202020204" pitchFamily="34" charset="0"/>
              </a:rPr>
              <a:t>There was also negative sentiment because supervisor and former SFPD officer Dan White murdered Mayor Moscone and supervisor Harvey Milk</a:t>
            </a:r>
          </a:p>
          <a:p>
            <a:pPr eaLnBrk="1">
              <a:lnSpc>
                <a:spcPct val="90000"/>
              </a:lnSpc>
              <a:buFont typeface="Wingdings" panose="05000000000000000000" pitchFamily="2" charset="2"/>
              <a:buNone/>
              <a:defRPr/>
            </a:pPr>
            <a:r>
              <a:rPr lang="en-US" altLang="en-US" sz="1400" dirty="0">
                <a:sym typeface="Arial" panose="020B0604020202020204" pitchFamily="34" charset="0"/>
              </a:rPr>
              <a:t>      </a:t>
            </a:r>
          </a:p>
          <a:p>
            <a:pPr eaLnBrk="1">
              <a:lnSpc>
                <a:spcPct val="90000"/>
              </a:lnSpc>
              <a:buFont typeface="Wingdings" panose="05000000000000000000" pitchFamily="2" charset="2"/>
              <a:buNone/>
              <a:defRPr/>
            </a:pPr>
            <a:r>
              <a:rPr lang="en-US" altLang="en-US" sz="1400" dirty="0">
                <a:sym typeface="Arial" panose="020B0604020202020204" pitchFamily="34" charset="0"/>
              </a:rPr>
              <a:t>     Arguments for DPA: </a:t>
            </a:r>
          </a:p>
          <a:p>
            <a:pPr marL="742950" lvl="1" indent="-285750" eaLnBrk="1">
              <a:lnSpc>
                <a:spcPct val="90000"/>
              </a:lnSpc>
              <a:buFont typeface="Arial" panose="020B0604020202020204" pitchFamily="34" charset="0"/>
              <a:buChar char="•"/>
              <a:defRPr/>
            </a:pPr>
            <a:r>
              <a:rPr lang="en-US" altLang="en-US" sz="1400" dirty="0">
                <a:sym typeface="Arial" panose="020B0604020202020204" pitchFamily="34" charset="0"/>
              </a:rPr>
              <a:t>Cost-saving measure to decrease the work of internal affairs (civilian investigators are more cost effective)</a:t>
            </a:r>
          </a:p>
          <a:p>
            <a:pPr marL="742950" lvl="1" indent="-285750" eaLnBrk="1">
              <a:lnSpc>
                <a:spcPct val="90000"/>
              </a:lnSpc>
              <a:buFont typeface="Arial" panose="020B0604020202020204" pitchFamily="34" charset="0"/>
              <a:buChar char="•"/>
              <a:defRPr/>
            </a:pPr>
            <a:r>
              <a:rPr lang="en-US" altLang="en-US" sz="1400" dirty="0">
                <a:sym typeface="Arial" panose="020B0604020202020204" pitchFamily="34" charset="0"/>
              </a:rPr>
              <a:t>difficult for officers to investigate themselves</a:t>
            </a:r>
          </a:p>
          <a:p>
            <a:pPr marL="742950" lvl="1" indent="-285750" eaLnBrk="1">
              <a:lnSpc>
                <a:spcPct val="90000"/>
              </a:lnSpc>
              <a:buFont typeface="Arial" panose="020B0604020202020204" pitchFamily="34" charset="0"/>
              <a:buChar char="•"/>
              <a:defRPr/>
            </a:pPr>
            <a:r>
              <a:rPr lang="en-US" altLang="en-US" sz="1400" dirty="0">
                <a:sym typeface="Arial" panose="020B0604020202020204" pitchFamily="34" charset="0"/>
              </a:rPr>
              <a:t>discipline decisions and policy remained with Chief and Commission</a:t>
            </a:r>
          </a:p>
          <a:p>
            <a:pPr marL="742950" lvl="1" indent="-285750" eaLnBrk="1">
              <a:lnSpc>
                <a:spcPct val="90000"/>
              </a:lnSpc>
              <a:buFont typeface="Arial" panose="020B0604020202020204" pitchFamily="34" charset="0"/>
              <a:buChar char="•"/>
              <a:defRPr/>
            </a:pPr>
            <a:endParaRPr lang="en-US" altLang="en-US" sz="1400" dirty="0">
              <a:sym typeface="Arial" panose="020B0604020202020204" pitchFamily="34" charset="0"/>
            </a:endParaRPr>
          </a:p>
          <a:p>
            <a:pPr lvl="1" eaLnBrk="1">
              <a:lnSpc>
                <a:spcPct val="90000"/>
              </a:lnSpc>
              <a:buFont typeface="Wingdings" panose="05000000000000000000" pitchFamily="2" charset="2"/>
              <a:buNone/>
              <a:defRPr/>
            </a:pPr>
            <a:r>
              <a:rPr lang="en-US" altLang="en-US" sz="1400" dirty="0">
                <a:sym typeface="Arial" panose="020B0604020202020204" pitchFamily="34" charset="0"/>
              </a:rPr>
              <a:t>“Proposition A would, after 1985 when a court ordered consent decree expires, allow a savings in salary costs that could be well over $400,000 when high priced police officers are replaced with less expensive civilian investigators. Furthermore, Prop A will provide professional and unbiased investigations of complaints against police officers. Currently, police officers accused of misconduct are investigated by fellow officers. That’s just not fair for the officer or for the person making the complaint.  - engenders an atmosphere of distrust. </a:t>
            </a:r>
          </a:p>
          <a:p>
            <a:pPr lvl="1" eaLnBrk="1">
              <a:lnSpc>
                <a:spcPct val="90000"/>
              </a:lnSpc>
              <a:buFont typeface="Wingdings" panose="05000000000000000000" pitchFamily="2" charset="2"/>
              <a:buNone/>
              <a:defRPr/>
            </a:pPr>
            <a:r>
              <a:rPr lang="en-US" altLang="en-US" sz="1400" dirty="0">
                <a:sym typeface="Arial" panose="020B0604020202020204" pitchFamily="34" charset="0"/>
              </a:rPr>
              <a:t>“Reject Moscone-Milk </a:t>
            </a:r>
            <a:r>
              <a:rPr lang="en-US" altLang="en-US" sz="1400" i="1" dirty="0">
                <a:sym typeface="Arial" panose="020B0604020202020204" pitchFamily="34" charset="0"/>
              </a:rPr>
              <a:t>“killer-cop” Dan White </a:t>
            </a:r>
            <a:r>
              <a:rPr lang="en-US" altLang="en-US" sz="1400" dirty="0">
                <a:sym typeface="Arial" panose="020B0604020202020204" pitchFamily="34" charset="0"/>
              </a:rPr>
              <a:t>– Moscone Memorial Democratic Club Leland Dam</a:t>
            </a:r>
          </a:p>
          <a:p>
            <a:pPr eaLnBrk="1">
              <a:lnSpc>
                <a:spcPct val="90000"/>
              </a:lnSpc>
              <a:buFont typeface="Wingdings" panose="05000000000000000000" pitchFamily="2" charset="2"/>
              <a:buNone/>
              <a:defRPr/>
            </a:pPr>
            <a:r>
              <a:rPr lang="en-US" altLang="en-US" sz="1400" dirty="0">
                <a:sym typeface="Arial" panose="020B0604020202020204" pitchFamily="34" charset="0"/>
              </a:rPr>
              <a:t>      </a:t>
            </a:r>
          </a:p>
          <a:p>
            <a:pPr eaLnBrk="1">
              <a:lnSpc>
                <a:spcPct val="90000"/>
              </a:lnSpc>
              <a:buFont typeface="Wingdings" panose="05000000000000000000" pitchFamily="2" charset="2"/>
              <a:buNone/>
              <a:defRPr/>
            </a:pPr>
            <a:r>
              <a:rPr lang="en-US" altLang="en-US" sz="1400" dirty="0">
                <a:sym typeface="Arial" panose="020B0604020202020204" pitchFamily="34" charset="0"/>
              </a:rPr>
              <a:t>             Support: BOS (including future City Attorney Louise Renee), </a:t>
            </a:r>
          </a:p>
          <a:p>
            <a:pPr eaLnBrk="1">
              <a:lnSpc>
                <a:spcPct val="90000"/>
              </a:lnSpc>
              <a:buFont typeface="Wingdings" panose="05000000000000000000" pitchFamily="2" charset="2"/>
              <a:buNone/>
              <a:defRPr/>
            </a:pPr>
            <a:r>
              <a:rPr lang="en-US" altLang="en-US" sz="1400" dirty="0">
                <a:sym typeface="Arial" panose="020B0604020202020204" pitchFamily="34" charset="0"/>
              </a:rPr>
              <a:t>             Sheriff Michael Hennessey, Commissioner Jo Daly, Bar Association</a:t>
            </a:r>
          </a:p>
          <a:p>
            <a:pPr eaLnBrk="1">
              <a:lnSpc>
                <a:spcPct val="90000"/>
              </a:lnSpc>
              <a:buFont typeface="Wingdings" panose="05000000000000000000" pitchFamily="2" charset="2"/>
              <a:buNone/>
              <a:defRPr/>
            </a:pPr>
            <a:r>
              <a:rPr lang="en-US" altLang="en-US" sz="1400" dirty="0">
                <a:sym typeface="Arial" panose="020B0604020202020204" pitchFamily="34" charset="0"/>
              </a:rPr>
              <a:t>             </a:t>
            </a:r>
          </a:p>
          <a:p>
            <a:pPr eaLnBrk="1">
              <a:lnSpc>
                <a:spcPct val="90000"/>
              </a:lnSpc>
              <a:buFont typeface="Wingdings" panose="05000000000000000000" pitchFamily="2" charset="2"/>
              <a:buNone/>
              <a:defRPr/>
            </a:pPr>
            <a:r>
              <a:rPr lang="en-US" altLang="en-US" sz="1400" dirty="0">
                <a:sym typeface="Arial" panose="020B0604020202020204" pitchFamily="34" charset="0"/>
              </a:rPr>
              <a:t>             Proposition H (November 2003) – 51.94% passage rate</a:t>
            </a:r>
          </a:p>
          <a:p>
            <a:pPr marL="1215455" lvl="2" indent="-291636">
              <a:lnSpc>
                <a:spcPct val="90000"/>
              </a:lnSpc>
              <a:spcBef>
                <a:spcPct val="0"/>
              </a:spcBef>
              <a:buFont typeface="Arial" panose="020B0604020202020204" pitchFamily="34" charset="0"/>
              <a:buChar char="•"/>
              <a:defRPr/>
            </a:pPr>
            <a:r>
              <a:rPr lang="en-US" altLang="en-US" sz="1400" dirty="0">
                <a:sym typeface="Arial" panose="020B0604020202020204" pitchFamily="34" charset="0"/>
              </a:rPr>
              <a:t>Added 2 Police Commissioners (5 </a:t>
            </a:r>
            <a:r>
              <a:rPr lang="en-US" altLang="en-US" sz="1400" dirty="0">
                <a:sym typeface="Wingdings"/>
              </a:rPr>
              <a:t></a:t>
            </a:r>
            <a:r>
              <a:rPr lang="en-US" altLang="en-US" sz="1400" dirty="0">
                <a:sym typeface="Arial" panose="020B0604020202020204" pitchFamily="34" charset="0"/>
              </a:rPr>
              <a:t>7)</a:t>
            </a:r>
          </a:p>
          <a:p>
            <a:pPr marL="1215455" lvl="2" indent="-291636">
              <a:lnSpc>
                <a:spcPct val="90000"/>
              </a:lnSpc>
              <a:spcBef>
                <a:spcPct val="0"/>
              </a:spcBef>
              <a:buFont typeface="Arial" panose="020B0604020202020204" pitchFamily="34" charset="0"/>
              <a:buChar char="•"/>
              <a:defRPr/>
            </a:pPr>
            <a:r>
              <a:rPr lang="en-US" altLang="en-US" sz="1400" dirty="0">
                <a:sym typeface="Arial" panose="020B0604020202020204" pitchFamily="34" charset="0"/>
              </a:rPr>
              <a:t>Allowed the DPA Director to file charges directly with the Police Commission if misconduct warranted over 10 days suspension</a:t>
            </a:r>
          </a:p>
          <a:p>
            <a:pPr eaLnBrk="1">
              <a:lnSpc>
                <a:spcPct val="90000"/>
              </a:lnSpc>
              <a:buFont typeface="Wingdings" panose="05000000000000000000" pitchFamily="2" charset="2"/>
              <a:buNone/>
              <a:defRPr/>
            </a:pPr>
            <a:r>
              <a:rPr lang="en-US" altLang="en-US" sz="1400" dirty="0">
                <a:sym typeface="Arial" panose="020B0604020202020204" pitchFamily="34" charset="0"/>
              </a:rPr>
              <a:t>             </a:t>
            </a:r>
          </a:p>
          <a:p>
            <a:pPr eaLnBrk="1">
              <a:lnSpc>
                <a:spcPct val="90000"/>
              </a:lnSpc>
              <a:buFont typeface="Wingdings" panose="05000000000000000000" pitchFamily="2" charset="2"/>
              <a:buNone/>
              <a:defRPr/>
            </a:pPr>
            <a:r>
              <a:rPr lang="en-US" altLang="en-US" sz="1400" dirty="0">
                <a:sym typeface="Arial" panose="020B0604020202020204" pitchFamily="34" charset="0"/>
              </a:rPr>
              <a:t>             Proposition D (June 2016) – 80.92% passage rate</a:t>
            </a:r>
          </a:p>
          <a:p>
            <a:pPr marL="1209569" lvl="2" indent="-285750">
              <a:lnSpc>
                <a:spcPct val="90000"/>
              </a:lnSpc>
              <a:spcBef>
                <a:spcPct val="0"/>
              </a:spcBef>
              <a:buFont typeface="Arial" panose="020B0604020202020204" pitchFamily="34" charset="0"/>
              <a:buChar char="•"/>
              <a:defRPr/>
            </a:pPr>
            <a:r>
              <a:rPr lang="en-US" altLang="en-US" sz="1400" dirty="0">
                <a:sym typeface="Arial" panose="020B0604020202020204" pitchFamily="34" charset="0"/>
              </a:rPr>
              <a:t>Mandatory investigation of Officer-Involved-Shootings</a:t>
            </a:r>
          </a:p>
          <a:p>
            <a:pPr marL="1209569" lvl="2" indent="-285750">
              <a:lnSpc>
                <a:spcPct val="90000"/>
              </a:lnSpc>
              <a:spcBef>
                <a:spcPct val="0"/>
              </a:spcBef>
              <a:buFont typeface="Arial" panose="020B0604020202020204" pitchFamily="34" charset="0"/>
              <a:buChar char="•"/>
              <a:defRPr/>
            </a:pPr>
            <a:r>
              <a:rPr lang="en-US" altLang="en-US" sz="1400" dirty="0">
                <a:sym typeface="Arial" panose="020B0604020202020204" pitchFamily="34" charset="0"/>
              </a:rPr>
              <a:t>Admin Code 96.11</a:t>
            </a:r>
          </a:p>
          <a:p>
            <a:pPr marL="1209569" lvl="2" indent="-285750">
              <a:lnSpc>
                <a:spcPct val="90000"/>
              </a:lnSpc>
              <a:spcBef>
                <a:spcPct val="0"/>
              </a:spcBef>
              <a:buFont typeface="Arial" panose="020B0604020202020204" pitchFamily="34" charset="0"/>
              <a:buChar char="•"/>
              <a:defRPr/>
            </a:pPr>
            <a:endParaRPr lang="en-US" altLang="en-US" sz="1400" dirty="0">
              <a:sym typeface="Arial" panose="020B0604020202020204" pitchFamily="34" charset="0"/>
            </a:endParaRPr>
          </a:p>
          <a:p>
            <a:pPr eaLnBrk="1">
              <a:lnSpc>
                <a:spcPct val="90000"/>
              </a:lnSpc>
              <a:buFont typeface="Wingdings" panose="05000000000000000000" pitchFamily="2" charset="2"/>
              <a:buNone/>
              <a:defRPr/>
            </a:pPr>
            <a:r>
              <a:rPr lang="en-US" altLang="en-US" sz="1400" dirty="0">
                <a:sym typeface="Arial" panose="020B0604020202020204" pitchFamily="34" charset="0"/>
              </a:rPr>
              <a:t>             Proposition G – November 2016 0 80.77% passage rate</a:t>
            </a:r>
          </a:p>
          <a:p>
            <a:pPr marL="1209569" lvl="2" indent="-285750">
              <a:lnSpc>
                <a:spcPct val="120000"/>
              </a:lnSpc>
              <a:spcBef>
                <a:spcPct val="0"/>
              </a:spcBef>
              <a:buFont typeface="Arial" panose="020B0604020202020204" pitchFamily="34" charset="0"/>
              <a:buChar char="•"/>
              <a:defRPr/>
            </a:pPr>
            <a:r>
              <a:rPr lang="en-US" altLang="en-US" sz="1400" dirty="0">
                <a:sym typeface="Arial" panose="020B0604020202020204" pitchFamily="34" charset="0"/>
              </a:rPr>
              <a:t>Name change to </a:t>
            </a:r>
            <a:r>
              <a:rPr lang="en-US" altLang="en-US" sz="1400" b="1" dirty="0">
                <a:sym typeface="Arial" panose="020B0604020202020204" pitchFamily="34" charset="0"/>
              </a:rPr>
              <a:t>Department of Police Accountability</a:t>
            </a:r>
          </a:p>
          <a:p>
            <a:pPr marL="1209569" lvl="2" indent="-285750">
              <a:lnSpc>
                <a:spcPct val="120000"/>
              </a:lnSpc>
              <a:spcBef>
                <a:spcPct val="0"/>
              </a:spcBef>
              <a:buFont typeface="Arial" panose="020B0604020202020204" pitchFamily="34" charset="0"/>
              <a:buChar char="•"/>
              <a:defRPr/>
            </a:pPr>
            <a:r>
              <a:rPr lang="en-US" altLang="en-US" sz="1400" dirty="0">
                <a:sym typeface="Arial" panose="020B0604020202020204" pitchFamily="34" charset="0"/>
              </a:rPr>
              <a:t>Mandatory Biennial Audit: Use-of-Force policies and handling of all misconduct investigations</a:t>
            </a:r>
          </a:p>
          <a:p>
            <a:pPr marL="1209569" lvl="2" indent="-285750">
              <a:lnSpc>
                <a:spcPct val="120000"/>
              </a:lnSpc>
              <a:spcBef>
                <a:spcPct val="0"/>
              </a:spcBef>
              <a:buFont typeface="Arial" panose="020B0604020202020204" pitchFamily="34" charset="0"/>
              <a:buChar char="•"/>
              <a:defRPr/>
            </a:pPr>
            <a:r>
              <a:rPr lang="en-US" altLang="en-US" sz="1400" dirty="0">
                <a:sym typeface="Arial" panose="020B0604020202020204" pitchFamily="34" charset="0"/>
              </a:rPr>
              <a:t>Discretionary audit powers of any policy, procedure, or practices (Director determines scope)</a:t>
            </a:r>
          </a:p>
          <a:p>
            <a:pPr marL="1209569" lvl="2" indent="-285750" defTabSz="933237">
              <a:lnSpc>
                <a:spcPct val="120000"/>
              </a:lnSpc>
              <a:spcBef>
                <a:spcPct val="0"/>
              </a:spcBef>
              <a:buFont typeface="Arial" panose="020B0604020202020204" pitchFamily="34" charset="0"/>
              <a:buChar char="•"/>
              <a:defRPr/>
            </a:pPr>
            <a:r>
              <a:rPr lang="en-US" altLang="en-US" sz="1400" dirty="0"/>
              <a:t>DPA Director nominated by Police Commission but appointed by the Mayor with Board of Supervisors approval. Still supervised by Police Commission.</a:t>
            </a:r>
            <a:endParaRPr lang="en-US" altLang="en-US" sz="1400" dirty="0">
              <a:sym typeface="Arial" panose="020B0604020202020204" pitchFamily="34" charset="0"/>
            </a:endParaRPr>
          </a:p>
          <a:p>
            <a:pPr marL="1209569" lvl="2" indent="-285750">
              <a:lnSpc>
                <a:spcPct val="120000"/>
              </a:lnSpc>
              <a:spcBef>
                <a:spcPct val="0"/>
              </a:spcBef>
              <a:buFont typeface="Arial" panose="020B0604020202020204" pitchFamily="34" charset="0"/>
              <a:buChar char="•"/>
              <a:defRPr/>
            </a:pPr>
            <a:r>
              <a:rPr lang="en-US" altLang="en-US" sz="1400" dirty="0">
                <a:sym typeface="Arial" panose="020B0604020202020204" pitchFamily="34" charset="0"/>
              </a:rPr>
              <a:t>Now under City Charter 4.136</a:t>
            </a:r>
          </a:p>
          <a:p>
            <a:pPr marL="758255" lvl="1" indent="-291636">
              <a:lnSpc>
                <a:spcPct val="120000"/>
              </a:lnSpc>
              <a:spcBef>
                <a:spcPct val="0"/>
              </a:spcBef>
              <a:buFontTx/>
              <a:buChar char="–"/>
              <a:defRPr/>
            </a:pPr>
            <a:endParaRPr lang="en-US" altLang="en-US" sz="1400" dirty="0">
              <a:sym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fld id="{158CF224-7F51-4821-B0EB-913CAC16EDE0}" type="slidenum">
              <a:rPr lang="en-US" smtClean="0"/>
              <a:t>4</a:t>
            </a:fld>
            <a:endParaRPr lang="en-US" dirty="0"/>
          </a:p>
        </p:txBody>
      </p:sp>
    </p:spTree>
    <p:extLst>
      <p:ext uri="{BB962C8B-B14F-4D97-AF65-F5344CB8AC3E}">
        <p14:creationId xmlns:p14="http://schemas.microsoft.com/office/powerpoint/2010/main" val="2323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CF224-7F51-4821-B0EB-913CAC16EDE0}" type="slidenum">
              <a:rPr lang="en-US" smtClean="0"/>
              <a:t>5</a:t>
            </a:fld>
            <a:endParaRPr lang="en-US" dirty="0"/>
          </a:p>
        </p:txBody>
      </p:sp>
    </p:spTree>
    <p:extLst>
      <p:ext uri="{BB962C8B-B14F-4D97-AF65-F5344CB8AC3E}">
        <p14:creationId xmlns:p14="http://schemas.microsoft.com/office/powerpoint/2010/main" val="411980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In accordance with DGO 2.04 </a:t>
            </a:r>
          </a:p>
          <a:p>
            <a:r>
              <a:rPr lang="en-US" sz="1400" b="1" dirty="0"/>
              <a:t>NEW: Sexual Slurs, Racial Bias and Discourtesy are now under Conduct Unbecoming an Officer and Neglect of Duty</a:t>
            </a:r>
          </a:p>
          <a:p>
            <a:r>
              <a:rPr lang="en-US" sz="1400" b="1" dirty="0"/>
              <a:t>Unnecessary Force is now Use of Force</a:t>
            </a:r>
          </a:p>
          <a:p>
            <a:endParaRPr lang="en-US" sz="1400" dirty="0"/>
          </a:p>
          <a:p>
            <a:endParaRPr lang="en-US" sz="1400" dirty="0"/>
          </a:p>
          <a:p>
            <a:r>
              <a:rPr lang="en-US" sz="1400" dirty="0"/>
              <a:t>Allegations</a:t>
            </a:r>
            <a:r>
              <a:rPr lang="en-US" sz="1400" baseline="0" dirty="0"/>
              <a:t> &amp; DPA-Added Allegations</a:t>
            </a:r>
          </a:p>
          <a:p>
            <a:endParaRPr lang="en-US" sz="1400" baseline="0" dirty="0"/>
          </a:p>
          <a:p>
            <a:r>
              <a:rPr lang="en-US" sz="1200" b="0" i="0" u="none" strike="noStrike" kern="1200" dirty="0">
                <a:solidFill>
                  <a:schemeClr val="tx1"/>
                </a:solidFill>
                <a:effectLst/>
                <a:latin typeface="+mn-lt"/>
                <a:ea typeface="+mn-ea"/>
                <a:cs typeface="+mn-cs"/>
              </a:rPr>
              <a:t>2020 Totals: </a:t>
            </a:r>
          </a:p>
          <a:p>
            <a:pPr lvl="1"/>
            <a:r>
              <a:rPr lang="en-US" sz="1100" b="0" i="0" u="none" strike="noStrike" kern="1200" dirty="0">
                <a:solidFill>
                  <a:schemeClr val="tx1"/>
                </a:solidFill>
                <a:effectLst/>
                <a:latin typeface="+mn-lt"/>
                <a:ea typeface="+mn-ea"/>
                <a:cs typeface="+mn-cs"/>
              </a:rPr>
              <a:t>Neglect of Duty</a:t>
            </a:r>
            <a:r>
              <a:rPr lang="en-US" sz="1200" dirty="0"/>
              <a:t> </a:t>
            </a:r>
            <a:r>
              <a:rPr lang="en-US" sz="1100" b="0" i="0" u="none" strike="noStrike" kern="1200" dirty="0">
                <a:solidFill>
                  <a:schemeClr val="tx1"/>
                </a:solidFill>
                <a:effectLst/>
                <a:latin typeface="+mn-lt"/>
                <a:ea typeface="+mn-ea"/>
                <a:cs typeface="+mn-cs"/>
              </a:rPr>
              <a:t>706</a:t>
            </a: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Unwarranted Action</a:t>
            </a:r>
            <a:r>
              <a:rPr lang="en-US" sz="1400" dirty="0"/>
              <a:t> </a:t>
            </a:r>
            <a:r>
              <a:rPr lang="en-US" sz="1200" b="0" i="0" u="none" strike="noStrike" kern="1200" dirty="0">
                <a:solidFill>
                  <a:schemeClr val="tx1"/>
                </a:solidFill>
                <a:effectLst/>
                <a:latin typeface="+mn-lt"/>
                <a:ea typeface="+mn-ea"/>
                <a:cs typeface="+mn-cs"/>
              </a:rPr>
              <a:t>354</a:t>
            </a:r>
            <a:endParaRPr lang="en-US" sz="14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Conduct Unbecoming 560</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Use of Force 162</a:t>
            </a:r>
            <a:r>
              <a:rPr lang="en-US" sz="1400" dirty="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Referrals and Informational</a:t>
            </a:r>
            <a:r>
              <a:rPr lang="en-US" sz="1400" dirty="0"/>
              <a:t> </a:t>
            </a:r>
            <a:r>
              <a:rPr lang="en-US" sz="1200" b="0" i="0" u="none" strike="noStrike" kern="1200" dirty="0">
                <a:solidFill>
                  <a:schemeClr val="tx1"/>
                </a:solidFill>
                <a:effectLst/>
                <a:latin typeface="+mn-lt"/>
                <a:ea typeface="+mn-ea"/>
                <a:cs typeface="+mn-cs"/>
              </a:rPr>
              <a:t>57</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Policy 5</a:t>
            </a:r>
            <a:endParaRPr lang="en-US" sz="1400" dirty="0"/>
          </a:p>
          <a:p>
            <a:pPr lvl="1"/>
            <a:endParaRPr lang="en-US" sz="1400" b="0" i="0" u="none" strike="noStrike" kern="1200" dirty="0">
              <a:solidFill>
                <a:schemeClr val="tx1"/>
              </a:solidFill>
              <a:effectLst/>
              <a:latin typeface="+mn-lt"/>
              <a:ea typeface="+mn-ea"/>
              <a:cs typeface="+mn-cs"/>
            </a:endParaRPr>
          </a:p>
          <a:p>
            <a:pPr lvl="1"/>
            <a:r>
              <a:rPr lang="en-US" sz="1400" b="0" i="0" u="none" strike="noStrike" kern="1200" dirty="0">
                <a:solidFill>
                  <a:schemeClr val="tx1"/>
                </a:solidFill>
                <a:effectLst/>
                <a:latin typeface="+mn-lt"/>
                <a:ea typeface="+mn-ea"/>
                <a:cs typeface="+mn-cs"/>
              </a:rPr>
              <a:t>TOTAL: </a:t>
            </a:r>
            <a:r>
              <a:rPr lang="en-US" sz="1200" b="0" i="0" u="none" strike="noStrike" kern="1200" dirty="0">
                <a:solidFill>
                  <a:schemeClr val="tx1"/>
                </a:solidFill>
                <a:effectLst/>
                <a:latin typeface="+mn-lt"/>
                <a:ea typeface="+mn-ea"/>
                <a:cs typeface="+mn-cs"/>
              </a:rPr>
              <a:t>1844</a:t>
            </a:r>
            <a:endParaRPr lang="en-US" sz="1400" baseline="0" dirty="0"/>
          </a:p>
          <a:p>
            <a:endParaRPr lang="en-US" sz="1400" baseline="0" dirty="0"/>
          </a:p>
          <a:p>
            <a:r>
              <a:rPr lang="en-US" sz="1400" baseline="0" dirty="0"/>
              <a:t>NEW: Conduct Unbecoming an Officer (CUO) replaced CRD in 2019</a:t>
            </a:r>
          </a:p>
        </p:txBody>
      </p:sp>
      <p:sp>
        <p:nvSpPr>
          <p:cNvPr id="4" name="Slide Number Placeholder 3"/>
          <p:cNvSpPr>
            <a:spLocks noGrp="1"/>
          </p:cNvSpPr>
          <p:nvPr>
            <p:ph type="sldNum" sz="quarter" idx="10"/>
          </p:nvPr>
        </p:nvSpPr>
        <p:spPr/>
        <p:txBody>
          <a:bodyPr/>
          <a:lstStyle/>
          <a:p>
            <a:fld id="{158CF224-7F51-4821-B0EB-913CAC16EDE0}" type="slidenum">
              <a:rPr lang="en-US" smtClean="0"/>
              <a:t>6</a:t>
            </a:fld>
            <a:endParaRPr lang="en-US" dirty="0"/>
          </a:p>
        </p:txBody>
      </p:sp>
    </p:spTree>
    <p:extLst>
      <p:ext uri="{BB962C8B-B14F-4D97-AF65-F5344CB8AC3E}">
        <p14:creationId xmlns:p14="http://schemas.microsoft.com/office/powerpoint/2010/main" val="409645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p>
        </p:txBody>
      </p:sp>
      <p:sp>
        <p:nvSpPr>
          <p:cNvPr id="4" name="Slide Number Placeholder 3"/>
          <p:cNvSpPr>
            <a:spLocks noGrp="1"/>
          </p:cNvSpPr>
          <p:nvPr>
            <p:ph type="sldNum" sz="quarter" idx="10"/>
          </p:nvPr>
        </p:nvSpPr>
        <p:spPr/>
        <p:txBody>
          <a:bodyPr/>
          <a:lstStyle/>
          <a:p>
            <a:fld id="{158CF224-7F51-4821-B0EB-913CAC16EDE0}" type="slidenum">
              <a:rPr lang="en-US" smtClean="0"/>
              <a:t>7</a:t>
            </a:fld>
            <a:endParaRPr lang="en-US" dirty="0"/>
          </a:p>
        </p:txBody>
      </p:sp>
    </p:spTree>
    <p:extLst>
      <p:ext uri="{BB962C8B-B14F-4D97-AF65-F5344CB8AC3E}">
        <p14:creationId xmlns:p14="http://schemas.microsoft.com/office/powerpoint/2010/main" val="70001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Interview Complainant</a:t>
            </a:r>
          </a:p>
          <a:p>
            <a:r>
              <a:rPr lang="en-US" sz="1400" dirty="0"/>
              <a:t>Gather Evidence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Review Video</a:t>
            </a:r>
          </a:p>
          <a:p>
            <a:r>
              <a:rPr lang="en-US" sz="1400" dirty="0"/>
              <a:t>Interview Witnesses</a:t>
            </a:r>
          </a:p>
          <a:p>
            <a:r>
              <a:rPr lang="en-US" sz="1400" dirty="0"/>
              <a:t>Interview Officers</a:t>
            </a:r>
          </a:p>
          <a:p>
            <a:r>
              <a:rPr lang="en-US" sz="1400" dirty="0"/>
              <a:t>Preliminary Findings</a:t>
            </a:r>
          </a:p>
          <a:p>
            <a:endParaRPr lang="en-US" sz="1400" dirty="0"/>
          </a:p>
        </p:txBody>
      </p:sp>
      <p:sp>
        <p:nvSpPr>
          <p:cNvPr id="4" name="Slide Number Placeholder 3"/>
          <p:cNvSpPr>
            <a:spLocks noGrp="1"/>
          </p:cNvSpPr>
          <p:nvPr>
            <p:ph type="sldNum" sz="quarter" idx="10"/>
          </p:nvPr>
        </p:nvSpPr>
        <p:spPr/>
        <p:txBody>
          <a:bodyPr/>
          <a:lstStyle/>
          <a:p>
            <a:fld id="{158CF224-7F51-4821-B0EB-913CAC16EDE0}" type="slidenum">
              <a:rPr lang="en-US" smtClean="0"/>
              <a:t>8</a:t>
            </a:fld>
            <a:endParaRPr lang="en-US" dirty="0"/>
          </a:p>
        </p:txBody>
      </p:sp>
    </p:spTree>
    <p:extLst>
      <p:ext uri="{BB962C8B-B14F-4D97-AF65-F5344CB8AC3E}">
        <p14:creationId xmlns:p14="http://schemas.microsoft.com/office/powerpoint/2010/main" val="153205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then issue spot.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Doing nothing, refused to remove barrier</a:t>
            </a:r>
          </a:p>
          <a:p>
            <a:r>
              <a:rPr lang="en-US" dirty="0"/>
              <a:t>Yelling v. ambient noise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Unhinged</a:t>
            </a:r>
          </a:p>
          <a:p>
            <a:r>
              <a:rPr lang="en-US" dirty="0"/>
              <a:t>Refusal to remove sunglasses</a:t>
            </a:r>
          </a:p>
          <a:p>
            <a:r>
              <a:rPr lang="en-US" dirty="0"/>
              <a:t>Ordered to move car, leave area</a:t>
            </a:r>
          </a:p>
          <a:p>
            <a:r>
              <a:rPr lang="en-US" dirty="0"/>
              <a:t>Hand near gun</a:t>
            </a:r>
          </a:p>
          <a:p>
            <a:r>
              <a:rPr lang="en-US" dirty="0"/>
              <a:t>Parked in driveway</a:t>
            </a:r>
          </a:p>
          <a:p>
            <a:r>
              <a:rPr lang="en-US" dirty="0"/>
              <a:t>Why was the street blocked? (planned event v. emergency)</a:t>
            </a:r>
          </a:p>
          <a:p>
            <a:r>
              <a:rPr lang="en-US" dirty="0"/>
              <a:t>Who issued the citation? (SFPD, DPT)</a:t>
            </a:r>
          </a:p>
          <a:p>
            <a:r>
              <a:rPr lang="en-US" dirty="0"/>
              <a:t>Citation dismissal v. citation w/o cause</a:t>
            </a:r>
          </a:p>
        </p:txBody>
      </p:sp>
      <p:sp>
        <p:nvSpPr>
          <p:cNvPr id="4" name="Slide Number Placeholder 3"/>
          <p:cNvSpPr>
            <a:spLocks noGrp="1"/>
          </p:cNvSpPr>
          <p:nvPr>
            <p:ph type="sldNum" sz="quarter" idx="10"/>
          </p:nvPr>
        </p:nvSpPr>
        <p:spPr/>
        <p:txBody>
          <a:bodyPr/>
          <a:lstStyle/>
          <a:p>
            <a:fld id="{158CF224-7F51-4821-B0EB-913CAC16EDE0}" type="slidenum">
              <a:rPr lang="en-US" smtClean="0"/>
              <a:t>9</a:t>
            </a:fld>
            <a:endParaRPr lang="en-US" dirty="0"/>
          </a:p>
        </p:txBody>
      </p:sp>
    </p:spTree>
    <p:extLst>
      <p:ext uri="{BB962C8B-B14F-4D97-AF65-F5344CB8AC3E}">
        <p14:creationId xmlns:p14="http://schemas.microsoft.com/office/powerpoint/2010/main" val="31095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02028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thin">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
            <a:ext cx="12192000" cy="13112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3366"/>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9pPr>
          </a:lstStyle>
          <a:p>
            <a:pPr algn="ctr">
              <a:spcBef>
                <a:spcPct val="20000"/>
              </a:spcBef>
              <a:buClr>
                <a:srgbClr val="FFCC00"/>
              </a:buClr>
              <a:buFont typeface="Wingdings" panose="05000000000000000000" pitchFamily="2" charset="2"/>
              <a:buNone/>
              <a:defRPr/>
            </a:pPr>
            <a:endParaRPr lang="en-US" altLang="en-US" sz="2400" dirty="0">
              <a:solidFill>
                <a:srgbClr val="000000"/>
              </a:solidFill>
              <a:latin typeface="Monotype Corsiva" panose="03010101010201010101" pitchFamily="66" charset="0"/>
              <a:ea typeface="+mn-ea"/>
              <a:cs typeface="Times New Roman" panose="02020603050405020304" pitchFamily="18" charset="0"/>
            </a:endParaRPr>
          </a:p>
        </p:txBody>
      </p:sp>
      <p:sp>
        <p:nvSpPr>
          <p:cNvPr id="5" name="Rectangle 4"/>
          <p:cNvSpPr>
            <a:spLocks noChangeArrowheads="1"/>
          </p:cNvSpPr>
          <p:nvPr userDrawn="1"/>
        </p:nvSpPr>
        <p:spPr bwMode="auto">
          <a:xfrm>
            <a:off x="0" y="6364288"/>
            <a:ext cx="12192000" cy="493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3366"/>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9pPr>
          </a:lstStyle>
          <a:p>
            <a:pPr algn="ctr">
              <a:spcBef>
                <a:spcPct val="20000"/>
              </a:spcBef>
              <a:buClr>
                <a:srgbClr val="FFCC00"/>
              </a:buClr>
              <a:buFont typeface="Wingdings" panose="05000000000000000000" pitchFamily="2" charset="2"/>
              <a:buNone/>
              <a:defRPr/>
            </a:pPr>
            <a:endParaRPr lang="en-US" altLang="en-US" sz="2400" dirty="0">
              <a:solidFill>
                <a:srgbClr val="000000"/>
              </a:solidFill>
              <a:latin typeface="Monotype Corsiva" panose="03010101010201010101" pitchFamily="66" charset="0"/>
              <a:ea typeface="+mn-ea"/>
              <a:cs typeface="Times New Roman" panose="02020603050405020304" pitchFamily="18" charset="0"/>
            </a:endParaRPr>
          </a:p>
        </p:txBody>
      </p:sp>
      <p:grpSp>
        <p:nvGrpSpPr>
          <p:cNvPr id="6" name="Group 13"/>
          <p:cNvGrpSpPr>
            <a:grpSpLocks/>
          </p:cNvGrpSpPr>
          <p:nvPr userDrawn="1"/>
        </p:nvGrpSpPr>
        <p:grpSpPr bwMode="auto">
          <a:xfrm>
            <a:off x="0" y="120651"/>
            <a:ext cx="12192000" cy="803275"/>
            <a:chOff x="0" y="120650"/>
            <a:chExt cx="9144000" cy="973142"/>
          </a:xfrm>
        </p:grpSpPr>
        <p:sp>
          <p:nvSpPr>
            <p:cNvPr id="7" name="Rectangle 6"/>
            <p:cNvSpPr>
              <a:spLocks noChangeArrowheads="1"/>
            </p:cNvSpPr>
            <p:nvPr userDrawn="1"/>
          </p:nvSpPr>
          <p:spPr bwMode="auto">
            <a:xfrm>
              <a:off x="0" y="126206"/>
              <a:ext cx="9144000" cy="952500"/>
            </a:xfrm>
            <a:prstGeom prst="rect">
              <a:avLst/>
            </a:prstGeom>
            <a:gradFill flip="none" rotWithShape="1">
              <a:gsLst>
                <a:gs pos="0">
                  <a:schemeClr val="bg1">
                    <a:lumMod val="95000"/>
                  </a:schemeClr>
                </a:gs>
                <a:gs pos="43000">
                  <a:schemeClr val="bg1">
                    <a:lumMod val="84000"/>
                  </a:schemeClr>
                </a:gs>
                <a:gs pos="74000">
                  <a:schemeClr val="bg2">
                    <a:lumMod val="22000"/>
                    <a:lumOff val="78000"/>
                  </a:schemeClr>
                </a:gs>
                <a:gs pos="100000">
                  <a:schemeClr val="bg2">
                    <a:lumMod val="63000"/>
                    <a:lumOff val="37000"/>
                  </a:schemeClr>
                </a:gs>
              </a:gsLst>
              <a:path path="circle">
                <a:fillToRect l="50000" t="130000" r="50000" b="-30000"/>
              </a:path>
              <a:tileRect/>
            </a:gradFill>
            <a:ln>
              <a:noFill/>
            </a:ln>
            <a:effectLst>
              <a:outerShdw blurRad="114300" dist="12700" dir="5400000" algn="t" rotWithShape="0">
                <a:prstClr val="black">
                  <a:alpha val="46000"/>
                </a:prstClr>
              </a:outerShdw>
            </a:effectLst>
          </p:spPr>
          <p:txBody>
            <a:bodyPr wrap="none" anchor="ctr"/>
            <a:lstStyle>
              <a:lvl1pPr>
                <a:defRPr sz="2400">
                  <a:solidFill>
                    <a:srgbClr val="003366"/>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3366"/>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5000"/>
                </a:lnSpc>
                <a:defRPr/>
              </a:pPr>
              <a:endParaRPr lang="en-US" altLang="en-US" sz="1800" dirty="0">
                <a:solidFill>
                  <a:schemeClr val="tx1"/>
                </a:solidFill>
                <a:ea typeface="+mn-ea"/>
              </a:endParaRPr>
            </a:p>
          </p:txBody>
        </p:sp>
        <p:sp>
          <p:nvSpPr>
            <p:cNvPr id="8" name="Line 6"/>
            <p:cNvSpPr>
              <a:spLocks noChangeShapeType="1"/>
            </p:cNvSpPr>
            <p:nvPr userDrawn="1"/>
          </p:nvSpPr>
          <p:spPr bwMode="auto">
            <a:xfrm>
              <a:off x="0" y="1090617"/>
              <a:ext cx="9144000" cy="3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9" name="Line 6"/>
            <p:cNvSpPr>
              <a:spLocks noChangeShapeType="1"/>
            </p:cNvSpPr>
            <p:nvPr userDrawn="1"/>
          </p:nvSpPr>
          <p:spPr bwMode="auto">
            <a:xfrm>
              <a:off x="0" y="120650"/>
              <a:ext cx="9144000"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dirty="0"/>
            </a:p>
          </p:txBody>
        </p:sp>
      </p:grpSp>
      <p:sp>
        <p:nvSpPr>
          <p:cNvPr id="3" name="Title 2"/>
          <p:cNvSpPr>
            <a:spLocks noGrp="1"/>
          </p:cNvSpPr>
          <p:nvPr>
            <p:ph type="title"/>
          </p:nvPr>
        </p:nvSpPr>
        <p:spPr>
          <a:xfrm>
            <a:off x="212515" y="120650"/>
            <a:ext cx="11726333" cy="791449"/>
          </a:xfrm>
        </p:spPr>
        <p:txBody>
          <a:bodyPr/>
          <a:lstStyle/>
          <a:p>
            <a:r>
              <a:rPr lang="en-US"/>
              <a:t>Click to edit Master title style</a:t>
            </a:r>
          </a:p>
        </p:txBody>
      </p:sp>
      <p:sp>
        <p:nvSpPr>
          <p:cNvPr id="10" name="Footer Placeholder 4"/>
          <p:cNvSpPr>
            <a:spLocks noGrp="1"/>
          </p:cNvSpPr>
          <p:nvPr userDrawn="1">
            <p:ph type="ftr" sz="quarter" idx="10"/>
          </p:nvPr>
        </p:nvSpPr>
        <p:spPr>
          <a:xfrm>
            <a:off x="198968" y="6599238"/>
            <a:ext cx="7965017" cy="258762"/>
          </a:xfrm>
          <a:prstGeom prst="rect">
            <a:avLst/>
          </a:prstGeom>
        </p:spPr>
        <p:txBody>
          <a:bodyPr/>
          <a:lstStyle>
            <a:lvl1pPr>
              <a:defRPr>
                <a:latin typeface="Arial" charset="0"/>
                <a:ea typeface="Arial" charset="0"/>
                <a:cs typeface="Arial" charset="0"/>
                <a:sym typeface="Arial" charset="0"/>
              </a:defRPr>
            </a:lvl1pPr>
          </a:lstStyle>
          <a:p>
            <a:pPr>
              <a:defRPr/>
            </a:pPr>
            <a:r>
              <a:rPr lang="en-US" dirty="0"/>
              <a:t>Privileged &amp; Confidential</a:t>
            </a:r>
          </a:p>
        </p:txBody>
      </p:sp>
      <p:sp>
        <p:nvSpPr>
          <p:cNvPr id="11" name="Slide Number Placeholder 5"/>
          <p:cNvSpPr>
            <a:spLocks noGrp="1"/>
          </p:cNvSpPr>
          <p:nvPr userDrawn="1">
            <p:ph type="sldNum" sz="quarter" idx="11"/>
          </p:nvPr>
        </p:nvSpPr>
        <p:spPr/>
        <p:txBody>
          <a:bodyPr/>
          <a:lstStyle>
            <a:lvl1pPr>
              <a:defRPr/>
            </a:lvl1pPr>
          </a:lstStyle>
          <a:p>
            <a:pPr>
              <a:defRPr/>
            </a:pPr>
            <a:fld id="{706C91B0-6708-634B-A55B-42D3F147756B}" type="slidenum">
              <a:rPr lang="en-US" altLang="en-US"/>
              <a:pPr>
                <a:defRPr/>
              </a:pPr>
              <a:t>‹#›</a:t>
            </a:fld>
            <a:endParaRPr lang="en-US" altLang="en-US" dirty="0"/>
          </a:p>
        </p:txBody>
      </p:sp>
    </p:spTree>
    <p:extLst>
      <p:ext uri="{BB962C8B-B14F-4D97-AF65-F5344CB8AC3E}">
        <p14:creationId xmlns:p14="http://schemas.microsoft.com/office/powerpoint/2010/main" val="18490311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4/1/2021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4/1/2021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 id="2147483667" r:id="rId15"/>
    <p:sldLayoutId id="2147483668" r:id="rId16"/>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7"/>
            <a:ext cx="10572000" cy="2971051"/>
          </a:xfrm>
        </p:spPr>
        <p:txBody>
          <a:bodyPr/>
          <a:lstStyle/>
          <a:p>
            <a:r>
              <a:rPr lang="en-US" sz="4400" dirty="0"/>
              <a:t>San Francisco </a:t>
            </a:r>
            <a:br>
              <a:rPr lang="en-US" sz="4400" dirty="0">
                <a:solidFill>
                  <a:schemeClr val="tx1"/>
                </a:solidFill>
              </a:rPr>
            </a:br>
            <a:r>
              <a:rPr lang="en-US" sz="4400" dirty="0"/>
              <a:t>Department of </a:t>
            </a:r>
            <a:br>
              <a:rPr lang="en-US" sz="4400" dirty="0"/>
            </a:br>
            <a:r>
              <a:rPr lang="en-US" sz="4400" dirty="0"/>
              <a:t>Police Accountability</a:t>
            </a:r>
          </a:p>
        </p:txBody>
      </p:sp>
      <p:sp>
        <p:nvSpPr>
          <p:cNvPr id="3" name="Subtitle 2"/>
          <p:cNvSpPr>
            <a:spLocks noGrp="1"/>
          </p:cNvSpPr>
          <p:nvPr>
            <p:ph type="subTitle" idx="1"/>
          </p:nvPr>
        </p:nvSpPr>
        <p:spPr>
          <a:xfrm>
            <a:off x="810001" y="5280847"/>
            <a:ext cx="10572000" cy="434974"/>
          </a:xfrm>
        </p:spPr>
        <p:txBody>
          <a:bodyPr/>
          <a:lstStyle/>
          <a:p>
            <a:r>
              <a:rPr lang="en-US" dirty="0"/>
              <a:t>Chief of Staff Sarah Hawkins</a:t>
            </a:r>
          </a:p>
        </p:txBody>
      </p:sp>
    </p:spTree>
    <p:extLst>
      <p:ext uri="{BB962C8B-B14F-4D97-AF65-F5344CB8AC3E}">
        <p14:creationId xmlns:p14="http://schemas.microsoft.com/office/powerpoint/2010/main" val="202900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Mediation</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991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9" name="Rectangle 23">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EC8BCE57-BDC9-4FB5-AC9A-133ADC6960D2}"/>
              </a:ext>
            </a:extLst>
          </p:cNvPr>
          <p:cNvPicPr/>
          <p:nvPr/>
        </p:nvPicPr>
        <p:blipFill>
          <a:blip r:embed="rId4"/>
          <a:stretch>
            <a:fillRect/>
          </a:stretch>
        </p:blipFill>
        <p:spPr>
          <a:xfrm>
            <a:off x="1494020" y="385641"/>
            <a:ext cx="8579370" cy="608671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93150740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1" y="356151"/>
            <a:ext cx="10571998" cy="970450"/>
          </a:xfrm>
        </p:spPr>
        <p:txBody>
          <a:bodyPr/>
          <a:lstStyle/>
          <a:p>
            <a:r>
              <a:rPr lang="en-US" dirty="0"/>
              <a:t>Findings</a:t>
            </a:r>
          </a:p>
        </p:txBody>
      </p:sp>
      <p:sp>
        <p:nvSpPr>
          <p:cNvPr id="3" name="Text Placeholder 2"/>
          <p:cNvSpPr>
            <a:spLocks noGrp="1"/>
          </p:cNvSpPr>
          <p:nvPr>
            <p:ph type="body" idx="1"/>
          </p:nvPr>
        </p:nvSpPr>
        <p:spPr>
          <a:xfrm>
            <a:off x="-185738" y="1831425"/>
            <a:ext cx="4057648" cy="576262"/>
          </a:xfrm>
        </p:spPr>
        <p:txBody>
          <a:bodyPr/>
          <a:lstStyle/>
          <a:p>
            <a:pPr algn="ctr">
              <a:spcBef>
                <a:spcPts val="0"/>
              </a:spcBef>
              <a:spcAft>
                <a:spcPts val="0"/>
              </a:spcAft>
            </a:pPr>
            <a:r>
              <a:rPr lang="en-US" sz="2800" dirty="0"/>
              <a:t>Improper Conduct</a:t>
            </a:r>
          </a:p>
          <a:p>
            <a:pPr algn="ctr">
              <a:spcBef>
                <a:spcPts val="0"/>
              </a:spcBef>
              <a:spcAft>
                <a:spcPts val="0"/>
              </a:spcAft>
            </a:pPr>
            <a:r>
              <a:rPr lang="en-US" sz="2800" dirty="0"/>
              <a:t>(Sustained)</a:t>
            </a:r>
            <a:r>
              <a:rPr lang="en-US" dirty="0"/>
              <a:t>	</a:t>
            </a:r>
          </a:p>
        </p:txBody>
      </p:sp>
      <p:sp>
        <p:nvSpPr>
          <p:cNvPr id="4" name="Text Placeholder 3"/>
          <p:cNvSpPr>
            <a:spLocks noGrp="1"/>
          </p:cNvSpPr>
          <p:nvPr>
            <p:ph type="body" sz="half" idx="15"/>
          </p:nvPr>
        </p:nvSpPr>
        <p:spPr>
          <a:xfrm>
            <a:off x="513360" y="2679148"/>
            <a:ext cx="2927350" cy="3589338"/>
          </a:xfrm>
        </p:spPr>
        <p:txBody>
          <a:bodyPr>
            <a:normAutofit/>
          </a:bodyPr>
          <a:lstStyle/>
          <a:p>
            <a:r>
              <a:rPr lang="en-US" sz="1800" dirty="0"/>
              <a:t>By a preponderance of the evidence, the DPA found that misconduct or neglect occurred. </a:t>
            </a:r>
          </a:p>
          <a:p>
            <a:endParaRPr lang="en-US" sz="1800" dirty="0"/>
          </a:p>
        </p:txBody>
      </p:sp>
      <p:sp>
        <p:nvSpPr>
          <p:cNvPr id="5" name="Text Placeholder 4"/>
          <p:cNvSpPr>
            <a:spLocks noGrp="1"/>
          </p:cNvSpPr>
          <p:nvPr>
            <p:ph type="body" sz="quarter" idx="3"/>
          </p:nvPr>
        </p:nvSpPr>
        <p:spPr>
          <a:xfrm>
            <a:off x="4404360" y="1420538"/>
            <a:ext cx="1691640" cy="576262"/>
          </a:xfrm>
        </p:spPr>
        <p:txBody>
          <a:bodyPr/>
          <a:lstStyle/>
          <a:p>
            <a:r>
              <a:rPr lang="en-US" sz="2800" dirty="0"/>
              <a:t>Other 	</a:t>
            </a:r>
          </a:p>
        </p:txBody>
      </p:sp>
      <p:sp>
        <p:nvSpPr>
          <p:cNvPr id="6" name="Text Placeholder 5"/>
          <p:cNvSpPr>
            <a:spLocks noGrp="1"/>
          </p:cNvSpPr>
          <p:nvPr>
            <p:ph type="body" sz="half" idx="16"/>
          </p:nvPr>
        </p:nvSpPr>
        <p:spPr>
          <a:xfrm>
            <a:off x="4091585" y="2667000"/>
            <a:ext cx="2946794" cy="3589338"/>
          </a:xfrm>
        </p:spPr>
        <p:txBody>
          <a:bodyPr>
            <a:normAutofit/>
          </a:bodyPr>
          <a:lstStyle/>
          <a:p>
            <a:r>
              <a:rPr lang="en-US" sz="1800" dirty="0"/>
              <a:t>Proper Conduct</a:t>
            </a:r>
          </a:p>
          <a:p>
            <a:r>
              <a:rPr lang="en-US" sz="1800" dirty="0"/>
              <a:t>Unfounded</a:t>
            </a:r>
          </a:p>
          <a:p>
            <a:r>
              <a:rPr lang="en-US" sz="1800" dirty="0"/>
              <a:t>Insufficient Evidence</a:t>
            </a:r>
          </a:p>
          <a:p>
            <a:r>
              <a:rPr lang="en-US" sz="1800" dirty="0"/>
              <a:t>Training Failure</a:t>
            </a:r>
          </a:p>
          <a:p>
            <a:r>
              <a:rPr lang="en-US" sz="1800" dirty="0"/>
              <a:t>Supervision Failure</a:t>
            </a:r>
          </a:p>
          <a:p>
            <a:r>
              <a:rPr lang="en-US" sz="1800" dirty="0"/>
              <a:t>Policy Failure</a:t>
            </a:r>
          </a:p>
          <a:p>
            <a:endParaRPr lang="en-US" sz="1800" dirty="0"/>
          </a:p>
          <a:p>
            <a:endParaRPr lang="en-US" sz="1800" dirty="0"/>
          </a:p>
        </p:txBody>
      </p:sp>
      <p:sp>
        <p:nvSpPr>
          <p:cNvPr id="7" name="Text Placeholder 6"/>
          <p:cNvSpPr>
            <a:spLocks noGrp="1"/>
          </p:cNvSpPr>
          <p:nvPr>
            <p:ph type="body" sz="quarter" idx="13"/>
          </p:nvPr>
        </p:nvSpPr>
        <p:spPr>
          <a:xfrm>
            <a:off x="7531102" y="1420538"/>
            <a:ext cx="2932113" cy="576262"/>
          </a:xfrm>
        </p:spPr>
        <p:txBody>
          <a:bodyPr/>
          <a:lstStyle/>
          <a:p>
            <a:r>
              <a:rPr lang="en-US" sz="3200" dirty="0"/>
              <a:t>No </a:t>
            </a:r>
            <a:r>
              <a:rPr lang="en-US" sz="2800" dirty="0"/>
              <a:t>Findings</a:t>
            </a:r>
            <a:r>
              <a:rPr lang="en-US" sz="3200" dirty="0"/>
              <a:t>	</a:t>
            </a:r>
          </a:p>
        </p:txBody>
      </p:sp>
      <p:sp>
        <p:nvSpPr>
          <p:cNvPr id="8" name="Text Placeholder 7"/>
          <p:cNvSpPr>
            <a:spLocks noGrp="1"/>
          </p:cNvSpPr>
          <p:nvPr>
            <p:ph type="body" sz="half" idx="17"/>
          </p:nvPr>
        </p:nvSpPr>
        <p:spPr>
          <a:xfrm>
            <a:off x="7531102" y="2667000"/>
            <a:ext cx="2932113" cy="3589338"/>
          </a:xfrm>
        </p:spPr>
        <p:txBody>
          <a:bodyPr>
            <a:normAutofit/>
          </a:bodyPr>
          <a:lstStyle/>
          <a:p>
            <a:r>
              <a:rPr lang="en-US" sz="1800" dirty="0"/>
              <a:t>Withdrawn</a:t>
            </a:r>
          </a:p>
          <a:p>
            <a:r>
              <a:rPr lang="en-US" sz="1800" dirty="0"/>
              <a:t>Information Only Referral</a:t>
            </a:r>
          </a:p>
          <a:p>
            <a:r>
              <a:rPr lang="en-US" sz="1800" dirty="0"/>
              <a:t>Information Only (Other)</a:t>
            </a:r>
          </a:p>
          <a:p>
            <a:r>
              <a:rPr lang="en-US" sz="1800" dirty="0"/>
              <a:t>Mediated</a:t>
            </a:r>
          </a:p>
        </p:txBody>
      </p:sp>
    </p:spTree>
    <p:extLst>
      <p:ext uri="{BB962C8B-B14F-4D97-AF65-F5344CB8AC3E}">
        <p14:creationId xmlns:p14="http://schemas.microsoft.com/office/powerpoint/2010/main" val="205361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85" y="1238502"/>
            <a:ext cx="5893840" cy="2645912"/>
          </a:xfrm>
        </p:spPr>
        <p:txBody>
          <a:bodyPr/>
          <a:lstStyle/>
          <a:p>
            <a:r>
              <a:rPr lang="en-US" dirty="0"/>
              <a:t>Discipline</a:t>
            </a:r>
          </a:p>
        </p:txBody>
      </p:sp>
      <p:sp>
        <p:nvSpPr>
          <p:cNvPr id="3" name="Text Placeholder 2"/>
          <p:cNvSpPr>
            <a:spLocks noGrp="1"/>
          </p:cNvSpPr>
          <p:nvPr>
            <p:ph type="body" idx="1"/>
          </p:nvPr>
        </p:nvSpPr>
        <p:spPr>
          <a:xfrm>
            <a:off x="853189" y="4271494"/>
            <a:ext cx="5891636" cy="1770853"/>
          </a:xfrm>
        </p:spPr>
        <p:txBody>
          <a:bodyPr/>
          <a:lstStyle/>
          <a:p>
            <a:r>
              <a:rPr lang="en-US" sz="2400" dirty="0"/>
              <a:t>Written Reprimand</a:t>
            </a:r>
          </a:p>
          <a:p>
            <a:r>
              <a:rPr lang="en-US" sz="2400" dirty="0"/>
              <a:t>Suspension</a:t>
            </a:r>
          </a:p>
          <a:p>
            <a:r>
              <a:rPr lang="en-US" sz="2400" dirty="0"/>
              <a:t>Fines</a:t>
            </a:r>
          </a:p>
          <a:p>
            <a:r>
              <a:rPr lang="en-US" sz="2400" dirty="0"/>
              <a:t>Termination</a:t>
            </a:r>
          </a:p>
          <a:p>
            <a:r>
              <a:rPr lang="en-US" sz="2400" dirty="0"/>
              <a:t>Criminal Prosecution</a:t>
            </a:r>
          </a:p>
        </p:txBody>
      </p:sp>
      <p:sp>
        <p:nvSpPr>
          <p:cNvPr id="4" name="Text Placeholder 3"/>
          <p:cNvSpPr>
            <a:spLocks noGrp="1"/>
          </p:cNvSpPr>
          <p:nvPr>
            <p:ph type="body" sz="quarter" idx="16"/>
          </p:nvPr>
        </p:nvSpPr>
        <p:spPr/>
        <p:txBody>
          <a:bodyPr>
            <a:normAutofit/>
          </a:bodyPr>
          <a:lstStyle/>
          <a:p>
            <a:r>
              <a:rPr lang="en-US" sz="2800" dirty="0"/>
              <a:t>NON-DISCIPLINARY</a:t>
            </a:r>
          </a:p>
          <a:p>
            <a:r>
              <a:rPr lang="en-US" sz="2400" dirty="0"/>
              <a:t>Admonishment</a:t>
            </a:r>
          </a:p>
          <a:p>
            <a:r>
              <a:rPr lang="en-US" sz="2400" dirty="0"/>
              <a:t>Counseling</a:t>
            </a:r>
          </a:p>
          <a:p>
            <a:r>
              <a:rPr lang="en-US" sz="2400" dirty="0"/>
              <a:t>Training</a:t>
            </a:r>
          </a:p>
        </p:txBody>
      </p:sp>
    </p:spTree>
    <p:extLst>
      <p:ext uri="{BB962C8B-B14F-4D97-AF65-F5344CB8AC3E}">
        <p14:creationId xmlns:p14="http://schemas.microsoft.com/office/powerpoint/2010/main" val="56521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50">
            <a:extLst>
              <a:ext uri="{FF2B5EF4-FFF2-40B4-BE49-F238E27FC236}">
                <a16:creationId xmlns:a16="http://schemas.microsoft.com/office/drawing/2014/main" id="{8E5D1AA1-5BA2-4FFA-9334-662B2D3CFC75}"/>
              </a:ext>
            </a:extLst>
          </p:cNvPr>
          <p:cNvSpPr>
            <a:spLocks noChangeArrowheads="1"/>
          </p:cNvSpPr>
          <p:nvPr/>
        </p:nvSpPr>
        <p:spPr bwMode="auto">
          <a:xfrm rot="5400000" flipH="1">
            <a:off x="5917800" y="4049111"/>
            <a:ext cx="109538" cy="274637"/>
          </a:xfrm>
          <a:prstGeom prst="downArrow">
            <a:avLst>
              <a:gd name="adj1" fmla="val 50000"/>
              <a:gd name="adj2" fmla="val 62611"/>
            </a:avLst>
          </a:prstGeom>
          <a:solidFill>
            <a:srgbClr val="11D7A3"/>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3" name="Right Arrow 5">
            <a:extLst>
              <a:ext uri="{FF2B5EF4-FFF2-40B4-BE49-F238E27FC236}">
                <a16:creationId xmlns:a16="http://schemas.microsoft.com/office/drawing/2014/main" id="{6B7D074D-4830-4E8C-869D-76D0DB738FDE}"/>
              </a:ext>
            </a:extLst>
          </p:cNvPr>
          <p:cNvSpPr/>
          <p:nvPr/>
        </p:nvSpPr>
        <p:spPr bwMode="auto">
          <a:xfrm rot="10800000">
            <a:off x="5836393" y="4258384"/>
            <a:ext cx="977900" cy="125100"/>
          </a:xfrm>
          <a:prstGeom prst="rightArrow">
            <a:avLst/>
          </a:prstGeom>
          <a:solidFill>
            <a:schemeClr val="accent4"/>
          </a:solidFill>
          <a:ln w="12700" algn="ctr">
            <a:noFill/>
            <a:miter lim="800000"/>
            <a:headEnd/>
            <a:tailEnd/>
          </a:ln>
          <a:effectLst/>
        </p:spPr>
        <p:txBody>
          <a:bodyPr anchor="ctr"/>
          <a:lstStyle>
            <a:lvl1pPr>
              <a:defRPr sz="2400">
                <a:solidFill>
                  <a:srgbClr val="003366"/>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3366"/>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9pPr>
          </a:lstStyle>
          <a:p>
            <a:pPr algn="ctr">
              <a:spcBef>
                <a:spcPct val="20000"/>
              </a:spcBef>
              <a:buClr>
                <a:srgbClr val="FFCC00"/>
              </a:buClr>
              <a:buFont typeface="Wingdings" panose="05000000000000000000" pitchFamily="2" charset="2"/>
              <a:buNone/>
              <a:defRPr/>
            </a:pPr>
            <a:endParaRPr lang="en-US" altLang="en-US" dirty="0">
              <a:solidFill>
                <a:schemeClr val="bg1"/>
              </a:solidFill>
            </a:endParaRPr>
          </a:p>
        </p:txBody>
      </p:sp>
      <p:sp>
        <p:nvSpPr>
          <p:cNvPr id="4" name="Down Arrow 86">
            <a:extLst>
              <a:ext uri="{FF2B5EF4-FFF2-40B4-BE49-F238E27FC236}">
                <a16:creationId xmlns:a16="http://schemas.microsoft.com/office/drawing/2014/main" id="{1767A4A1-126F-4939-A9C7-6BC30A2DC6E5}"/>
              </a:ext>
            </a:extLst>
          </p:cNvPr>
          <p:cNvSpPr>
            <a:spLocks noChangeArrowheads="1"/>
          </p:cNvSpPr>
          <p:nvPr/>
        </p:nvSpPr>
        <p:spPr bwMode="auto">
          <a:xfrm rot="5400000" flipH="1">
            <a:off x="5944315" y="5247844"/>
            <a:ext cx="106363" cy="273050"/>
          </a:xfrm>
          <a:prstGeom prst="downArrow">
            <a:avLst>
              <a:gd name="adj1" fmla="val 50000"/>
              <a:gd name="adj2" fmla="val 62693"/>
            </a:avLst>
          </a:prstGeom>
          <a:solidFill>
            <a:srgbClr val="11D7A3"/>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5" name="Down Arrow 85">
            <a:extLst>
              <a:ext uri="{FF2B5EF4-FFF2-40B4-BE49-F238E27FC236}">
                <a16:creationId xmlns:a16="http://schemas.microsoft.com/office/drawing/2014/main" id="{A9A3F3C9-BC20-4150-95AB-A410E2ED1EA2}"/>
              </a:ext>
            </a:extLst>
          </p:cNvPr>
          <p:cNvSpPr>
            <a:spLocks noChangeArrowheads="1"/>
          </p:cNvSpPr>
          <p:nvPr/>
        </p:nvSpPr>
        <p:spPr bwMode="auto">
          <a:xfrm rot="5400000" flipH="1">
            <a:off x="4890854" y="4943943"/>
            <a:ext cx="109537" cy="273050"/>
          </a:xfrm>
          <a:prstGeom prst="downArrow">
            <a:avLst>
              <a:gd name="adj1" fmla="val 50000"/>
              <a:gd name="adj2" fmla="val 62250"/>
            </a:avLst>
          </a:prstGeom>
          <a:solidFill>
            <a:srgbClr val="11D7A3"/>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6" name="Down Arrow 84">
            <a:extLst>
              <a:ext uri="{FF2B5EF4-FFF2-40B4-BE49-F238E27FC236}">
                <a16:creationId xmlns:a16="http://schemas.microsoft.com/office/drawing/2014/main" id="{AA65875C-FBFE-47F7-A0F6-184691EC46ED}"/>
              </a:ext>
            </a:extLst>
          </p:cNvPr>
          <p:cNvSpPr>
            <a:spLocks noChangeArrowheads="1"/>
          </p:cNvSpPr>
          <p:nvPr/>
        </p:nvSpPr>
        <p:spPr bwMode="auto">
          <a:xfrm>
            <a:off x="4041235" y="3371743"/>
            <a:ext cx="109469" cy="186784"/>
          </a:xfrm>
          <a:prstGeom prst="downArrow">
            <a:avLst>
              <a:gd name="adj1" fmla="val 50000"/>
              <a:gd name="adj2" fmla="val 61772"/>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7" name="Right Arrow 1">
            <a:extLst>
              <a:ext uri="{FF2B5EF4-FFF2-40B4-BE49-F238E27FC236}">
                <a16:creationId xmlns:a16="http://schemas.microsoft.com/office/drawing/2014/main" id="{C255AEDB-7E64-4A13-824D-8F3EA8617A1B}"/>
              </a:ext>
            </a:extLst>
          </p:cNvPr>
          <p:cNvSpPr/>
          <p:nvPr/>
        </p:nvSpPr>
        <p:spPr bwMode="auto">
          <a:xfrm rot="14071904">
            <a:off x="4630126" y="3539516"/>
            <a:ext cx="912929" cy="122631"/>
          </a:xfrm>
          <a:prstGeom prst="rightArrow">
            <a:avLst/>
          </a:prstGeom>
          <a:solidFill>
            <a:schemeClr val="accent4"/>
          </a:solidFill>
          <a:ln w="12700" algn="ctr">
            <a:noFill/>
            <a:miter lim="800000"/>
            <a:headEnd/>
            <a:tailEnd/>
          </a:ln>
          <a:effectLst/>
        </p:spPr>
        <p:txBody>
          <a:bodyPr anchor="ctr"/>
          <a:lstStyle>
            <a:lvl1pPr>
              <a:defRPr sz="2400">
                <a:solidFill>
                  <a:srgbClr val="003366"/>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3366"/>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9pPr>
          </a:lstStyle>
          <a:p>
            <a:pPr algn="ctr">
              <a:spcBef>
                <a:spcPct val="20000"/>
              </a:spcBef>
              <a:buClr>
                <a:srgbClr val="FFCC00"/>
              </a:buClr>
              <a:buFont typeface="Wingdings" panose="05000000000000000000" pitchFamily="2" charset="2"/>
              <a:buNone/>
              <a:defRPr/>
            </a:pPr>
            <a:endParaRPr lang="en-US" altLang="en-US" dirty="0">
              <a:solidFill>
                <a:schemeClr val="bg1"/>
              </a:solidFill>
            </a:endParaRPr>
          </a:p>
        </p:txBody>
      </p:sp>
      <p:sp>
        <p:nvSpPr>
          <p:cNvPr id="8" name="Down Arrow 80">
            <a:extLst>
              <a:ext uri="{FF2B5EF4-FFF2-40B4-BE49-F238E27FC236}">
                <a16:creationId xmlns:a16="http://schemas.microsoft.com/office/drawing/2014/main" id="{F82431B4-E9FD-4299-9D1F-29E1092C1EA0}"/>
              </a:ext>
            </a:extLst>
          </p:cNvPr>
          <p:cNvSpPr>
            <a:spLocks noChangeArrowheads="1"/>
          </p:cNvSpPr>
          <p:nvPr/>
        </p:nvSpPr>
        <p:spPr bwMode="auto">
          <a:xfrm>
            <a:off x="4041634" y="4150591"/>
            <a:ext cx="111125" cy="182562"/>
          </a:xfrm>
          <a:prstGeom prst="downArrow">
            <a:avLst>
              <a:gd name="adj1" fmla="val 50000"/>
              <a:gd name="adj2" fmla="val 61531"/>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9" name="Down Arrow 78">
            <a:extLst>
              <a:ext uri="{FF2B5EF4-FFF2-40B4-BE49-F238E27FC236}">
                <a16:creationId xmlns:a16="http://schemas.microsoft.com/office/drawing/2014/main" id="{F9E22E99-4A3F-426B-8D64-56C5A36CDEDB}"/>
              </a:ext>
            </a:extLst>
          </p:cNvPr>
          <p:cNvSpPr>
            <a:spLocks noChangeArrowheads="1"/>
          </p:cNvSpPr>
          <p:nvPr/>
        </p:nvSpPr>
        <p:spPr bwMode="auto">
          <a:xfrm>
            <a:off x="4030054" y="4575563"/>
            <a:ext cx="120650" cy="182563"/>
          </a:xfrm>
          <a:prstGeom prst="downArrow">
            <a:avLst>
              <a:gd name="adj1" fmla="val 50000"/>
              <a:gd name="adj2" fmla="val 6261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10" name="Down Arrow 50">
            <a:extLst>
              <a:ext uri="{FF2B5EF4-FFF2-40B4-BE49-F238E27FC236}">
                <a16:creationId xmlns:a16="http://schemas.microsoft.com/office/drawing/2014/main" id="{6C10A346-AE77-4025-8097-236B9961D995}"/>
              </a:ext>
            </a:extLst>
          </p:cNvPr>
          <p:cNvSpPr>
            <a:spLocks noChangeArrowheads="1"/>
          </p:cNvSpPr>
          <p:nvPr/>
        </p:nvSpPr>
        <p:spPr bwMode="auto">
          <a:xfrm rot="5400000" flipH="1">
            <a:off x="5956992" y="4933051"/>
            <a:ext cx="109538" cy="274637"/>
          </a:xfrm>
          <a:prstGeom prst="downArrow">
            <a:avLst>
              <a:gd name="adj1" fmla="val 50000"/>
              <a:gd name="adj2" fmla="val 62611"/>
            </a:avLst>
          </a:prstGeom>
          <a:solidFill>
            <a:srgbClr val="11D7A3"/>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11" name="Down Arrow 69">
            <a:extLst>
              <a:ext uri="{FF2B5EF4-FFF2-40B4-BE49-F238E27FC236}">
                <a16:creationId xmlns:a16="http://schemas.microsoft.com/office/drawing/2014/main" id="{191A370F-72E5-4E8C-B371-4E130035DFAE}"/>
              </a:ext>
            </a:extLst>
          </p:cNvPr>
          <p:cNvSpPr>
            <a:spLocks noChangeArrowheads="1"/>
          </p:cNvSpPr>
          <p:nvPr/>
        </p:nvSpPr>
        <p:spPr bwMode="auto">
          <a:xfrm rot="5400000" flipH="1">
            <a:off x="2978753" y="5313363"/>
            <a:ext cx="106362" cy="366712"/>
          </a:xfrm>
          <a:prstGeom prst="downArrow">
            <a:avLst>
              <a:gd name="adj1" fmla="val 50000"/>
              <a:gd name="adj2" fmla="val 63145"/>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12" name="TextBox 11">
            <a:extLst>
              <a:ext uri="{FF2B5EF4-FFF2-40B4-BE49-F238E27FC236}">
                <a16:creationId xmlns:a16="http://schemas.microsoft.com/office/drawing/2014/main" id="{240F9D35-2FE8-42AA-9B6E-2387013CAA5E}"/>
              </a:ext>
            </a:extLst>
          </p:cNvPr>
          <p:cNvSpPr txBox="1"/>
          <p:nvPr/>
        </p:nvSpPr>
        <p:spPr>
          <a:xfrm>
            <a:off x="3331179" y="3557635"/>
            <a:ext cx="1466850" cy="554038"/>
          </a:xfrm>
          <a:prstGeom prst="rect">
            <a:avLst/>
          </a:prstGeom>
          <a:ln w="25400"/>
        </p:spPr>
        <p:style>
          <a:lnRef idx="1">
            <a:schemeClr val="accent1"/>
          </a:lnRef>
          <a:fillRef idx="2">
            <a:schemeClr val="accent1"/>
          </a:fillRef>
          <a:effectRef idx="1">
            <a:schemeClr val="accent1"/>
          </a:effectRef>
          <a:fontRef idx="minor">
            <a:schemeClr val="dk1"/>
          </a:fontRef>
        </p:style>
        <p:txBody>
          <a:bodyPr wrap="square" anchor="ctr">
            <a:spAutoFit/>
          </a:bodyPr>
          <a:lstStyle>
            <a:defPPr>
              <a:defRPr lang="en-US"/>
            </a:defPPr>
            <a:lvl1pPr marL="0">
              <a:defRPr sz="800" b="0" i="0">
                <a:solidFill>
                  <a:schemeClr val="tx1"/>
                </a:solidFill>
              </a:defRPr>
            </a:lvl1pPr>
          </a:lstStyle>
          <a:p>
            <a:pPr algn="ctr">
              <a:defRPr/>
            </a:pPr>
            <a:r>
              <a:rPr lang="en-US" sz="1000" dirty="0">
                <a:solidFill>
                  <a:schemeClr val="bg1"/>
                </a:solidFill>
                <a:latin typeface="Arial" panose="020B0604020202020204" pitchFamily="34" charset="0"/>
                <a:cs typeface="Arial" panose="020B0604020202020204" pitchFamily="34" charset="0"/>
              </a:rPr>
              <a:t>Officer can request Chief’s Hearing</a:t>
            </a:r>
          </a:p>
          <a:p>
            <a:pPr algn="ctr">
              <a:defRPr/>
            </a:pPr>
            <a:r>
              <a:rPr lang="en-US" sz="1000" dirty="0">
                <a:solidFill>
                  <a:schemeClr val="bg1"/>
                </a:solidFill>
                <a:latin typeface="Arial" panose="020B0604020202020204" pitchFamily="34" charset="0"/>
                <a:cs typeface="Arial" panose="020B0604020202020204" pitchFamily="34" charset="0"/>
              </a:rPr>
              <a:t>DPA defends findings</a:t>
            </a:r>
          </a:p>
        </p:txBody>
      </p:sp>
      <p:sp>
        <p:nvSpPr>
          <p:cNvPr id="13" name="TextBox 12">
            <a:extLst>
              <a:ext uri="{FF2B5EF4-FFF2-40B4-BE49-F238E27FC236}">
                <a16:creationId xmlns:a16="http://schemas.microsoft.com/office/drawing/2014/main" id="{F6CD78C9-1133-4D91-B794-F98084020C64}"/>
              </a:ext>
            </a:extLst>
          </p:cNvPr>
          <p:cNvSpPr txBox="1"/>
          <p:nvPr/>
        </p:nvSpPr>
        <p:spPr>
          <a:xfrm>
            <a:off x="3056539" y="4758126"/>
            <a:ext cx="1738312" cy="1908215"/>
          </a:xfrm>
          <a:prstGeom prst="rect">
            <a:avLst/>
          </a:prstGeom>
          <a:ln w="25400"/>
        </p:spPr>
        <p:style>
          <a:lnRef idx="1">
            <a:schemeClr val="accent1"/>
          </a:lnRef>
          <a:fillRef idx="2">
            <a:schemeClr val="accent1"/>
          </a:fillRef>
          <a:effectRef idx="1">
            <a:schemeClr val="accent1"/>
          </a:effectRef>
          <a:fontRef idx="minor">
            <a:schemeClr val="dk1"/>
          </a:fontRef>
        </p:style>
        <p:txBody>
          <a:bodyPr anchor="ctr">
            <a:spAutoFit/>
          </a:bodyPr>
          <a:lstStyle>
            <a:lvl1pPr>
              <a:defRPr sz="2400">
                <a:solidFill>
                  <a:srgbClr val="003366"/>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3366"/>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3366"/>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3366"/>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n-US" altLang="en-US" sz="1000" dirty="0">
                <a:solidFill>
                  <a:schemeClr val="bg1"/>
                </a:solidFill>
              </a:rPr>
              <a:t>To </a:t>
            </a:r>
            <a:r>
              <a:rPr lang="en-US" altLang="en-US" sz="1000" b="1" dirty="0">
                <a:solidFill>
                  <a:schemeClr val="bg1"/>
                </a:solidFill>
              </a:rPr>
              <a:t>POLICE COMMISSION</a:t>
            </a:r>
          </a:p>
          <a:p>
            <a:pPr marL="228600" indent="-228600">
              <a:buAutoNum type="arabicPeriod"/>
              <a:defRPr/>
            </a:pPr>
            <a:endParaRPr lang="en-US" altLang="en-US" sz="900" dirty="0">
              <a:solidFill>
                <a:schemeClr val="bg1"/>
              </a:solidFill>
            </a:endParaRPr>
          </a:p>
          <a:p>
            <a:pPr marL="228600" indent="-228600">
              <a:buAutoNum type="arabicPeriod"/>
              <a:defRPr/>
            </a:pPr>
            <a:r>
              <a:rPr lang="en-US" altLang="en-US" sz="900" dirty="0">
                <a:solidFill>
                  <a:schemeClr val="bg1"/>
                </a:solidFill>
              </a:rPr>
              <a:t>Adjudicates officer appeals from Chief’s Level discipline </a:t>
            </a:r>
          </a:p>
          <a:p>
            <a:pPr marL="228600" indent="-228600">
              <a:buAutoNum type="arabicPeriod"/>
              <a:defRPr/>
            </a:pPr>
            <a:endParaRPr lang="en-US" altLang="en-US" sz="900" dirty="0">
              <a:solidFill>
                <a:schemeClr val="bg1"/>
              </a:solidFill>
            </a:endParaRPr>
          </a:p>
          <a:p>
            <a:pPr marL="228600" indent="-228600">
              <a:buAutoNum type="arabicPeriod"/>
              <a:defRPr/>
            </a:pPr>
            <a:r>
              <a:rPr lang="en-US" altLang="en-US" sz="900" dirty="0">
                <a:solidFill>
                  <a:schemeClr val="bg1"/>
                </a:solidFill>
              </a:rPr>
              <a:t>Adjudicates discipline greater than 10 days suspension, up to and including termination </a:t>
            </a:r>
          </a:p>
          <a:p>
            <a:pPr>
              <a:defRPr/>
            </a:pPr>
            <a:endParaRPr lang="en-US" altLang="en-US" sz="900" dirty="0">
              <a:solidFill>
                <a:schemeClr val="bg1"/>
              </a:solidFill>
            </a:endParaRPr>
          </a:p>
          <a:p>
            <a:pPr marL="228600" indent="-228600">
              <a:buFont typeface="+mj-lt"/>
              <a:buAutoNum type="arabicPeriod" startAt="3"/>
              <a:defRPr/>
            </a:pPr>
            <a:r>
              <a:rPr lang="en-US" altLang="en-US" sz="900" dirty="0">
                <a:solidFill>
                  <a:schemeClr val="bg1"/>
                </a:solidFill>
              </a:rPr>
              <a:t>DPA defends findings at both types of hearings</a:t>
            </a:r>
          </a:p>
        </p:txBody>
      </p:sp>
      <p:sp>
        <p:nvSpPr>
          <p:cNvPr id="14" name="TextBox 13">
            <a:extLst>
              <a:ext uri="{FF2B5EF4-FFF2-40B4-BE49-F238E27FC236}">
                <a16:creationId xmlns:a16="http://schemas.microsoft.com/office/drawing/2014/main" id="{4A0E2CC1-F8BA-47F5-8877-935AE60D83B2}"/>
              </a:ext>
            </a:extLst>
          </p:cNvPr>
          <p:cNvSpPr txBox="1"/>
          <p:nvPr/>
        </p:nvSpPr>
        <p:spPr>
          <a:xfrm>
            <a:off x="1711928" y="5153025"/>
            <a:ext cx="1109662" cy="585788"/>
          </a:xfrm>
          <a:prstGeom prst="roundRect">
            <a:avLst/>
          </a:prstGeom>
          <a:ln w="25400">
            <a:solidFill>
              <a:schemeClr val="bg2"/>
            </a:solidFill>
          </a:ln>
        </p:spPr>
        <p:style>
          <a:lnRef idx="1">
            <a:schemeClr val="dk1"/>
          </a:lnRef>
          <a:fillRef idx="2">
            <a:schemeClr val="dk1"/>
          </a:fillRef>
          <a:effectRef idx="1">
            <a:schemeClr val="dk1"/>
          </a:effectRef>
          <a:fontRef idx="minor">
            <a:schemeClr val="dk1"/>
          </a:fontRef>
        </p:style>
        <p:txBody>
          <a:bodyPr anchor="ctr"/>
          <a:lstStyle>
            <a:defPPr>
              <a:defRPr lang="en-US"/>
            </a:defPPr>
            <a:lvl1pPr marL="0" algn="ctr">
              <a:defRPr sz="1100" i="0">
                <a:solidFill>
                  <a:schemeClr val="tx1"/>
                </a:solidFill>
              </a:defRPr>
            </a:lvl1pPr>
          </a:lstStyle>
          <a:p>
            <a:pPr>
              <a:defRPr/>
            </a:pPr>
            <a:r>
              <a:rPr lang="en-US" sz="1000" dirty="0">
                <a:solidFill>
                  <a:schemeClr val="bg1"/>
                </a:solidFill>
                <a:latin typeface="Arial" panose="020B0604020202020204" pitchFamily="34" charset="0"/>
                <a:cs typeface="Arial" panose="020B0604020202020204" pitchFamily="34" charset="0"/>
              </a:rPr>
              <a:t>POLICE COMMISSION</a:t>
            </a:r>
          </a:p>
        </p:txBody>
      </p:sp>
      <p:sp>
        <p:nvSpPr>
          <p:cNvPr id="15" name="TextBox 14">
            <a:extLst>
              <a:ext uri="{FF2B5EF4-FFF2-40B4-BE49-F238E27FC236}">
                <a16:creationId xmlns:a16="http://schemas.microsoft.com/office/drawing/2014/main" id="{8B05D6A3-F144-47E9-80AD-BCF83CC768B8}"/>
              </a:ext>
            </a:extLst>
          </p:cNvPr>
          <p:cNvSpPr txBox="1"/>
          <p:nvPr/>
        </p:nvSpPr>
        <p:spPr>
          <a:xfrm>
            <a:off x="4995673" y="3967996"/>
            <a:ext cx="822692" cy="438150"/>
          </a:xfrm>
          <a:prstGeom prst="roundRect">
            <a:avLst/>
          </a:prstGeom>
          <a:ln w="28575"/>
        </p:spPr>
        <p:style>
          <a:lnRef idx="1">
            <a:schemeClr val="accent4"/>
          </a:lnRef>
          <a:fillRef idx="2">
            <a:schemeClr val="accent4"/>
          </a:fillRef>
          <a:effectRef idx="1">
            <a:schemeClr val="accent4"/>
          </a:effectRef>
          <a:fontRef idx="minor">
            <a:schemeClr val="dk1"/>
          </a:fontRef>
        </p:style>
        <p:txBody>
          <a:bodyPr tIns="54864" anchor="ctr"/>
          <a:lstStyle/>
          <a:p>
            <a:pPr algn="ctr">
              <a:lnSpc>
                <a:spcPct val="90000"/>
              </a:lnSpc>
              <a:defRPr/>
            </a:pPr>
            <a:r>
              <a:rPr lang="en-US" sz="1000" dirty="0">
                <a:solidFill>
                  <a:schemeClr val="bg1"/>
                </a:solidFill>
                <a:latin typeface="Arial" panose="020B0604020202020204" pitchFamily="34" charset="0"/>
                <a:cs typeface="Arial" panose="020B0604020202020204" pitchFamily="34" charset="0"/>
              </a:rPr>
              <a:t>POLICE</a:t>
            </a:r>
          </a:p>
          <a:p>
            <a:pPr algn="ctr">
              <a:lnSpc>
                <a:spcPct val="90000"/>
              </a:lnSpc>
              <a:defRPr/>
            </a:pPr>
            <a:r>
              <a:rPr lang="en-US" sz="1000" dirty="0">
                <a:solidFill>
                  <a:schemeClr val="bg1"/>
                </a:solidFill>
                <a:latin typeface="Arial" panose="020B0604020202020204" pitchFamily="34" charset="0"/>
                <a:cs typeface="Arial" panose="020B0604020202020204" pitchFamily="34" charset="0"/>
              </a:rPr>
              <a:t>CHIEF</a:t>
            </a:r>
          </a:p>
        </p:txBody>
      </p:sp>
      <p:sp>
        <p:nvSpPr>
          <p:cNvPr id="16" name="TextBox 15">
            <a:extLst>
              <a:ext uri="{FF2B5EF4-FFF2-40B4-BE49-F238E27FC236}">
                <a16:creationId xmlns:a16="http://schemas.microsoft.com/office/drawing/2014/main" id="{3158C121-62E9-40E6-8C0C-CA16CE7A81B7}"/>
              </a:ext>
            </a:extLst>
          </p:cNvPr>
          <p:cNvSpPr txBox="1"/>
          <p:nvPr/>
        </p:nvSpPr>
        <p:spPr>
          <a:xfrm>
            <a:off x="6064853" y="3786188"/>
            <a:ext cx="2195512" cy="2666863"/>
          </a:xfrm>
          <a:prstGeom prst="roundRect">
            <a:avLst>
              <a:gd name="adj" fmla="val 5551"/>
            </a:avLst>
          </a:prstGeom>
          <a:ln w="28575"/>
        </p:spPr>
        <p:style>
          <a:lnRef idx="1">
            <a:schemeClr val="accent4"/>
          </a:lnRef>
          <a:fillRef idx="2">
            <a:schemeClr val="accent4"/>
          </a:fillRef>
          <a:effectRef idx="1">
            <a:schemeClr val="accent4"/>
          </a:effectRef>
          <a:fontRef idx="minor">
            <a:schemeClr val="dk1"/>
          </a:fontRef>
        </p:style>
        <p:txBody>
          <a:bodyPr tIns="0"/>
          <a:lstStyle/>
          <a:p>
            <a:pPr algn="ctr">
              <a:defRPr/>
            </a:pPr>
            <a:r>
              <a:rPr lang="en-US" sz="1050" dirty="0">
                <a:solidFill>
                  <a:schemeClr val="bg1"/>
                </a:solidFill>
                <a:latin typeface="Arial" panose="020B0604020202020204" pitchFamily="34" charset="0"/>
                <a:cs typeface="Arial" panose="020B0604020202020204" pitchFamily="34" charset="0"/>
              </a:rPr>
              <a:t>DPA File to POLICE CHIEF with DPA Sustained Finding(s)  </a:t>
            </a:r>
          </a:p>
        </p:txBody>
      </p:sp>
      <p:sp>
        <p:nvSpPr>
          <p:cNvPr id="17" name="Bent Arrow 73">
            <a:extLst>
              <a:ext uri="{FF2B5EF4-FFF2-40B4-BE49-F238E27FC236}">
                <a16:creationId xmlns:a16="http://schemas.microsoft.com/office/drawing/2014/main" id="{FC466873-E881-4E1D-9DF5-235D4D97DD69}"/>
              </a:ext>
            </a:extLst>
          </p:cNvPr>
          <p:cNvSpPr/>
          <p:nvPr/>
        </p:nvSpPr>
        <p:spPr bwMode="auto">
          <a:xfrm flipH="1" flipV="1">
            <a:off x="8295290" y="3683002"/>
            <a:ext cx="222250" cy="2079625"/>
          </a:xfrm>
          <a:prstGeom prst="bentArrow">
            <a:avLst>
              <a:gd name="adj1" fmla="val 25136"/>
              <a:gd name="adj2" fmla="val 24861"/>
              <a:gd name="adj3" fmla="val 27686"/>
              <a:gd name="adj4" fmla="val 43750"/>
            </a:avLst>
          </a:prstGeom>
          <a:solidFill>
            <a:schemeClr val="accent6">
              <a:lumMod val="60000"/>
              <a:lumOff val="40000"/>
            </a:schemeClr>
          </a:solidFill>
          <a:ln w="12700" algn="ctr">
            <a:noFill/>
            <a:miter lim="800000"/>
            <a:headEnd/>
            <a:tailEnd/>
          </a:ln>
          <a:effectLst/>
        </p:spPr>
        <p:txBody>
          <a:bodyPr anchor="ctr"/>
          <a:lstStyle/>
          <a:p>
            <a:pPr algn="ctr">
              <a:spcBef>
                <a:spcPct val="20000"/>
              </a:spcBef>
              <a:buClr>
                <a:srgbClr val="FFCC00"/>
              </a:buClr>
              <a:buFont typeface="Wingdings" panose="05000000000000000000" pitchFamily="2" charset="2"/>
              <a:buNone/>
              <a:defRPr/>
            </a:pPr>
            <a:endParaRPr lang="en-US"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326A918-E579-4162-A5CB-4D809447F10B}"/>
              </a:ext>
            </a:extLst>
          </p:cNvPr>
          <p:cNvSpPr txBox="1"/>
          <p:nvPr/>
        </p:nvSpPr>
        <p:spPr>
          <a:xfrm>
            <a:off x="8846403" y="3898587"/>
            <a:ext cx="1392237" cy="646331"/>
          </a:xfrm>
          <a:prstGeom prst="rect">
            <a:avLst/>
          </a:prstGeom>
          <a:ln w="25400"/>
        </p:spPr>
        <p:style>
          <a:lnRef idx="1">
            <a:schemeClr val="accent1"/>
          </a:lnRef>
          <a:fillRef idx="2">
            <a:schemeClr val="accent1"/>
          </a:fillRef>
          <a:effectRef idx="1">
            <a:schemeClr val="accent1"/>
          </a:effectRef>
          <a:fontRef idx="minor">
            <a:schemeClr val="dk1"/>
          </a:fontRef>
        </p:style>
        <p:txBody>
          <a:bodyPr lIns="45720" rIns="45720" anchor="ctr">
            <a:spAutoFit/>
          </a:bodyPr>
          <a:lstStyle/>
          <a:p>
            <a:pPr algn="ctr">
              <a:defRPr/>
            </a:pPr>
            <a:r>
              <a:rPr lang="en-US" sz="900" dirty="0">
                <a:solidFill>
                  <a:schemeClr val="bg1"/>
                </a:solidFill>
                <a:latin typeface="Arial" panose="020B0604020202020204" pitchFamily="34" charset="0"/>
                <a:cs typeface="Arial" panose="020B0604020202020204" pitchFamily="34" charset="0"/>
              </a:rPr>
              <a:t>Letter to Complainant:</a:t>
            </a:r>
          </a:p>
          <a:p>
            <a:pPr marL="182880" indent="-91440">
              <a:buFont typeface="Arial" panose="020B0604020202020204" pitchFamily="34" charset="0"/>
              <a:buChar char="•"/>
              <a:defRPr/>
            </a:pPr>
            <a:r>
              <a:rPr lang="en-US" sz="900" dirty="0">
                <a:solidFill>
                  <a:schemeClr val="bg1"/>
                </a:solidFill>
                <a:latin typeface="Arial" panose="020B0604020202020204" pitchFamily="34" charset="0"/>
                <a:cs typeface="Arial" panose="020B0604020202020204" pitchFamily="34" charset="0"/>
              </a:rPr>
              <a:t>Sustained or Not</a:t>
            </a:r>
          </a:p>
          <a:p>
            <a:pPr marL="182880" indent="-91440">
              <a:buFont typeface="Arial" panose="020B0604020202020204" pitchFamily="34" charset="0"/>
              <a:buChar char="•"/>
              <a:defRPr/>
            </a:pPr>
            <a:r>
              <a:rPr lang="en-US" sz="900" dirty="0">
                <a:solidFill>
                  <a:schemeClr val="bg1"/>
                </a:solidFill>
                <a:latin typeface="Arial" panose="020B0604020202020204" pitchFamily="34" charset="0"/>
                <a:cs typeface="Arial" panose="020B0604020202020204" pitchFamily="34" charset="0"/>
              </a:rPr>
              <a:t>Policy or Training Failure</a:t>
            </a:r>
          </a:p>
        </p:txBody>
      </p:sp>
      <p:sp>
        <p:nvSpPr>
          <p:cNvPr id="19" name="TextBox 18">
            <a:extLst>
              <a:ext uri="{FF2B5EF4-FFF2-40B4-BE49-F238E27FC236}">
                <a16:creationId xmlns:a16="http://schemas.microsoft.com/office/drawing/2014/main" id="{AF4D0B4D-22C8-427B-8F48-3A1FEE9AB996}"/>
              </a:ext>
            </a:extLst>
          </p:cNvPr>
          <p:cNvSpPr txBox="1"/>
          <p:nvPr/>
        </p:nvSpPr>
        <p:spPr>
          <a:xfrm>
            <a:off x="8849826" y="4632957"/>
            <a:ext cx="1392237" cy="700085"/>
          </a:xfrm>
          <a:prstGeom prst="rect">
            <a:avLst/>
          </a:prstGeom>
          <a:ln w="25400"/>
        </p:spPr>
        <p:style>
          <a:lnRef idx="1">
            <a:schemeClr val="accent1"/>
          </a:lnRef>
          <a:fillRef idx="2">
            <a:schemeClr val="accent1"/>
          </a:fillRef>
          <a:effectRef idx="1">
            <a:schemeClr val="accent1"/>
          </a:effectRef>
          <a:fontRef idx="minor">
            <a:schemeClr val="dk1"/>
          </a:fontRef>
        </p:style>
        <p:txBody>
          <a:bodyPr lIns="45720" rIns="45720" anchor="ctr"/>
          <a:lstStyle/>
          <a:p>
            <a:pPr>
              <a:defRPr/>
            </a:pPr>
            <a:r>
              <a:rPr lang="en-US" sz="900" dirty="0">
                <a:solidFill>
                  <a:schemeClr val="bg1"/>
                </a:solidFill>
                <a:latin typeface="Arial" panose="020B0604020202020204" pitchFamily="34" charset="0"/>
                <a:cs typeface="Arial" panose="020B0604020202020204" pitchFamily="34" charset="0"/>
              </a:rPr>
              <a:t>Letter to Officer:</a:t>
            </a:r>
          </a:p>
          <a:p>
            <a:pPr marL="182880" indent="-91440">
              <a:buFont typeface="Arial" panose="020B0604020202020204" pitchFamily="34" charset="0"/>
              <a:buChar char="•"/>
              <a:defRPr/>
            </a:pPr>
            <a:r>
              <a:rPr lang="en-US" sz="900" dirty="0">
                <a:solidFill>
                  <a:schemeClr val="bg1"/>
                </a:solidFill>
                <a:latin typeface="Arial" panose="020B0604020202020204" pitchFamily="34" charset="0"/>
                <a:cs typeface="Arial" panose="020B0604020202020204" pitchFamily="34" charset="0"/>
              </a:rPr>
              <a:t>Sustained or Not</a:t>
            </a:r>
          </a:p>
          <a:p>
            <a:pPr marL="182880" indent="-91440">
              <a:buFont typeface="Arial" panose="020B0604020202020204" pitchFamily="34" charset="0"/>
              <a:buChar char="•"/>
              <a:defRPr/>
            </a:pPr>
            <a:r>
              <a:rPr lang="en-US" sz="900" dirty="0">
                <a:solidFill>
                  <a:schemeClr val="bg1"/>
                </a:solidFill>
                <a:latin typeface="Arial" panose="020B0604020202020204" pitchFamily="34" charset="0"/>
                <a:cs typeface="Arial" panose="020B0604020202020204" pitchFamily="34" charset="0"/>
              </a:rPr>
              <a:t>Policy or Training Failure</a:t>
            </a:r>
          </a:p>
        </p:txBody>
      </p:sp>
      <p:sp>
        <p:nvSpPr>
          <p:cNvPr id="20" name="TextBox 19">
            <a:extLst>
              <a:ext uri="{FF2B5EF4-FFF2-40B4-BE49-F238E27FC236}">
                <a16:creationId xmlns:a16="http://schemas.microsoft.com/office/drawing/2014/main" id="{2B53C943-9D3C-4790-A8B7-F2CF40810B42}"/>
              </a:ext>
            </a:extLst>
          </p:cNvPr>
          <p:cNvSpPr txBox="1"/>
          <p:nvPr/>
        </p:nvSpPr>
        <p:spPr>
          <a:xfrm>
            <a:off x="8846154" y="5438499"/>
            <a:ext cx="1392486" cy="1284516"/>
          </a:xfrm>
          <a:prstGeom prst="rect">
            <a:avLst/>
          </a:prstGeom>
          <a:ln w="25400"/>
        </p:spPr>
        <p:style>
          <a:lnRef idx="1">
            <a:schemeClr val="accent1"/>
          </a:lnRef>
          <a:fillRef idx="2">
            <a:schemeClr val="accent1"/>
          </a:fillRef>
          <a:effectRef idx="1">
            <a:schemeClr val="accent1"/>
          </a:effectRef>
          <a:fontRef idx="minor">
            <a:schemeClr val="dk1"/>
          </a:fontRef>
        </p:style>
        <p:txBody>
          <a:bodyPr lIns="45720" rIns="45720" anchor="ctr"/>
          <a:lstStyle>
            <a:defPPr>
              <a:defRPr lang="en-US"/>
            </a:defPPr>
            <a:lvl1pPr marL="0">
              <a:defRPr sz="800" b="0" i="0">
                <a:solidFill>
                  <a:schemeClr val="tx1"/>
                </a:solidFill>
              </a:defRPr>
            </a:lvl1pPr>
          </a:lstStyle>
          <a:p>
            <a:pPr algn="ctr">
              <a:defRPr/>
            </a:pPr>
            <a:r>
              <a:rPr lang="en-US" sz="900" dirty="0">
                <a:solidFill>
                  <a:schemeClr val="bg1"/>
                </a:solidFill>
                <a:latin typeface="Arial" panose="020B0604020202020204" pitchFamily="34" charset="0"/>
                <a:cs typeface="Arial" panose="020B0604020202020204" pitchFamily="34" charset="0"/>
              </a:rPr>
              <a:t>DPA Publishes Findings in Reports</a:t>
            </a:r>
          </a:p>
          <a:p>
            <a:pPr marL="171450" indent="-171450">
              <a:buFont typeface="Arial" panose="020B0604020202020204" pitchFamily="34" charset="0"/>
              <a:buChar char="•"/>
              <a:defRPr/>
            </a:pPr>
            <a:r>
              <a:rPr lang="en-US" sz="900" dirty="0">
                <a:solidFill>
                  <a:schemeClr val="bg1"/>
                </a:solidFill>
                <a:latin typeface="Arial" panose="020B0604020202020204" pitchFamily="34" charset="0"/>
                <a:cs typeface="Arial" panose="020B0604020202020204" pitchFamily="34" charset="0"/>
              </a:rPr>
              <a:t>Officers and Complaints not named </a:t>
            </a:r>
          </a:p>
          <a:p>
            <a:pPr marL="171450" indent="-171450">
              <a:buFont typeface="Arial" panose="020B0604020202020204" pitchFamily="34" charset="0"/>
              <a:buChar char="•"/>
              <a:defRPr/>
            </a:pPr>
            <a:r>
              <a:rPr lang="en-US" sz="900" dirty="0">
                <a:solidFill>
                  <a:schemeClr val="bg1"/>
                </a:solidFill>
                <a:latin typeface="Arial" panose="020B0604020202020204" pitchFamily="34" charset="0"/>
                <a:cs typeface="Arial" panose="020B0604020202020204" pitchFamily="34" charset="0"/>
              </a:rPr>
              <a:t>California law protects confidentiality of most peace officer personnel records</a:t>
            </a:r>
          </a:p>
        </p:txBody>
      </p:sp>
      <p:sp>
        <p:nvSpPr>
          <p:cNvPr id="21" name="Title 4">
            <a:extLst>
              <a:ext uri="{FF2B5EF4-FFF2-40B4-BE49-F238E27FC236}">
                <a16:creationId xmlns:a16="http://schemas.microsoft.com/office/drawing/2014/main" id="{9D29F35A-3CA2-4566-B7F9-014A03245ED1}"/>
              </a:ext>
            </a:extLst>
          </p:cNvPr>
          <p:cNvSpPr txBox="1">
            <a:spLocks/>
          </p:cNvSpPr>
          <p:nvPr/>
        </p:nvSpPr>
        <p:spPr>
          <a:xfrm>
            <a:off x="1492853" y="525083"/>
            <a:ext cx="9144000" cy="785812"/>
          </a:xfrm>
          <a:prstGeom prst="rect">
            <a:avLst/>
          </a:prstGeom>
        </p:spPr>
        <p:txBody>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defRPr/>
            </a:pPr>
            <a:r>
              <a:rPr lang="en-US" sz="2800" dirty="0">
                <a:solidFill>
                  <a:schemeClr val="tx1"/>
                </a:solidFill>
                <a:latin typeface="Arial" panose="020B0604020202020204" pitchFamily="34" charset="0"/>
                <a:cs typeface="Arial" panose="020B0604020202020204" pitchFamily="34" charset="0"/>
              </a:rPr>
              <a:t>DPA COMPLAINT PROCESS OVERVIEW</a:t>
            </a:r>
          </a:p>
        </p:txBody>
      </p:sp>
      <p:sp>
        <p:nvSpPr>
          <p:cNvPr id="22" name="Bent Arrow 7">
            <a:extLst>
              <a:ext uri="{FF2B5EF4-FFF2-40B4-BE49-F238E27FC236}">
                <a16:creationId xmlns:a16="http://schemas.microsoft.com/office/drawing/2014/main" id="{D1C44041-49A5-4015-AB2B-016D10866BB9}"/>
              </a:ext>
            </a:extLst>
          </p:cNvPr>
          <p:cNvSpPr/>
          <p:nvPr/>
        </p:nvSpPr>
        <p:spPr bwMode="auto">
          <a:xfrm flipV="1">
            <a:off x="8620728" y="3706859"/>
            <a:ext cx="225426" cy="1318840"/>
          </a:xfrm>
          <a:prstGeom prst="bentArrow">
            <a:avLst>
              <a:gd name="adj1" fmla="val 24136"/>
              <a:gd name="adj2" fmla="val 25000"/>
              <a:gd name="adj3" fmla="val 28456"/>
              <a:gd name="adj4" fmla="val 43750"/>
            </a:avLst>
          </a:prstGeom>
          <a:solidFill>
            <a:schemeClr val="accent6">
              <a:lumMod val="60000"/>
              <a:lumOff val="40000"/>
            </a:schemeClr>
          </a:solidFill>
          <a:ln w="12700" algn="ctr">
            <a:noFill/>
            <a:miter lim="800000"/>
            <a:headEnd/>
            <a:tailEnd/>
          </a:ln>
          <a:effectLst/>
        </p:spPr>
        <p:txBody>
          <a:bodyPr anchor="ctr"/>
          <a:lstStyle/>
          <a:p>
            <a:pPr algn="ctr">
              <a:spcBef>
                <a:spcPct val="20000"/>
              </a:spcBef>
              <a:buClr>
                <a:srgbClr val="FFCC00"/>
              </a:buClr>
              <a:buFont typeface="Wingdings" panose="05000000000000000000" pitchFamily="2" charset="2"/>
              <a:buNone/>
              <a:defRPr/>
            </a:pPr>
            <a:endParaRPr lang="en-US" dirty="0">
              <a:solidFill>
                <a:schemeClr val="bg1"/>
              </a:solidFill>
              <a:latin typeface="Arial" panose="020B0604020202020204" pitchFamily="34" charset="0"/>
              <a:cs typeface="Arial" panose="020B0604020202020204" pitchFamily="34" charset="0"/>
            </a:endParaRPr>
          </a:p>
        </p:txBody>
      </p:sp>
      <p:sp>
        <p:nvSpPr>
          <p:cNvPr id="23" name="Bent Arrow 56">
            <a:extLst>
              <a:ext uri="{FF2B5EF4-FFF2-40B4-BE49-F238E27FC236}">
                <a16:creationId xmlns:a16="http://schemas.microsoft.com/office/drawing/2014/main" id="{FDC601BD-2956-470A-AE09-3F0047FA4348}"/>
              </a:ext>
            </a:extLst>
          </p:cNvPr>
          <p:cNvSpPr>
            <a:spLocks/>
          </p:cNvSpPr>
          <p:nvPr/>
        </p:nvSpPr>
        <p:spPr bwMode="auto">
          <a:xfrm flipV="1">
            <a:off x="8717610" y="3714751"/>
            <a:ext cx="114255" cy="668733"/>
          </a:xfrm>
          <a:prstGeom prst="bentArrow">
            <a:avLst>
              <a:gd name="adj1" fmla="val 38293"/>
              <a:gd name="adj2" fmla="val 37407"/>
              <a:gd name="adj3" fmla="val 39179"/>
              <a:gd name="adj4" fmla="val 43750"/>
            </a:avLst>
          </a:prstGeom>
          <a:solidFill>
            <a:schemeClr val="accent6">
              <a:lumMod val="60000"/>
              <a:lumOff val="40000"/>
            </a:schemeClr>
          </a:solidFill>
          <a:ln w="12700" algn="ctr">
            <a:noFill/>
            <a:miter lim="800000"/>
            <a:headEnd/>
            <a:tailEnd/>
          </a:ln>
          <a:effectLst/>
        </p:spPr>
        <p:txBody>
          <a:bodyPr anchor="ctr"/>
          <a:lstStyle/>
          <a:p>
            <a:pPr algn="ctr">
              <a:spcBef>
                <a:spcPct val="20000"/>
              </a:spcBef>
              <a:buClr>
                <a:srgbClr val="FFCC00"/>
              </a:buClr>
              <a:buFont typeface="Wingdings" panose="05000000000000000000" pitchFamily="2" charset="2"/>
              <a:buNone/>
              <a:defRPr/>
            </a:pPr>
            <a:endParaRPr lang="en-US" dirty="0">
              <a:solidFill>
                <a:schemeClr val="bg1"/>
              </a:solidFill>
              <a:latin typeface="Arial" panose="020B0604020202020204" pitchFamily="34" charset="0"/>
              <a:cs typeface="Arial" panose="020B0604020202020204" pitchFamily="34" charset="0"/>
            </a:endParaRPr>
          </a:p>
        </p:txBody>
      </p:sp>
      <p:sp>
        <p:nvSpPr>
          <p:cNvPr id="24" name="Bent Arrow 58">
            <a:extLst>
              <a:ext uri="{FF2B5EF4-FFF2-40B4-BE49-F238E27FC236}">
                <a16:creationId xmlns:a16="http://schemas.microsoft.com/office/drawing/2014/main" id="{9F22E47D-89F1-4318-AE1D-EC134590B190}"/>
              </a:ext>
            </a:extLst>
          </p:cNvPr>
          <p:cNvSpPr/>
          <p:nvPr/>
        </p:nvSpPr>
        <p:spPr bwMode="auto">
          <a:xfrm flipH="1" flipV="1">
            <a:off x="8296878" y="3786190"/>
            <a:ext cx="220662" cy="1189037"/>
          </a:xfrm>
          <a:prstGeom prst="bentArrow">
            <a:avLst/>
          </a:prstGeom>
          <a:solidFill>
            <a:schemeClr val="accent6">
              <a:lumMod val="60000"/>
              <a:lumOff val="40000"/>
            </a:schemeClr>
          </a:solidFill>
          <a:ln w="12700" algn="ctr">
            <a:noFill/>
            <a:miter lim="800000"/>
            <a:headEnd/>
            <a:tailEnd/>
          </a:ln>
          <a:effectLst/>
        </p:spPr>
        <p:txBody>
          <a:bodyPr anchor="ctr"/>
          <a:lstStyle/>
          <a:p>
            <a:pPr algn="ctr">
              <a:spcBef>
                <a:spcPct val="20000"/>
              </a:spcBef>
              <a:buClr>
                <a:srgbClr val="FFCC00"/>
              </a:buClr>
              <a:buFont typeface="Wingdings" panose="05000000000000000000" pitchFamily="2" charset="2"/>
              <a:buNone/>
              <a:defRPr/>
            </a:pPr>
            <a:endParaRPr lang="en-US" dirty="0">
              <a:solidFill>
                <a:schemeClr val="bg1"/>
              </a:solidFill>
              <a:latin typeface="Arial" panose="020B0604020202020204" pitchFamily="34" charset="0"/>
              <a:cs typeface="Arial" panose="020B0604020202020204" pitchFamily="34" charset="0"/>
            </a:endParaRPr>
          </a:p>
        </p:txBody>
      </p:sp>
      <p:sp>
        <p:nvSpPr>
          <p:cNvPr id="25" name="Bent Arrow 59">
            <a:extLst>
              <a:ext uri="{FF2B5EF4-FFF2-40B4-BE49-F238E27FC236}">
                <a16:creationId xmlns:a16="http://schemas.microsoft.com/office/drawing/2014/main" id="{DB4248DA-C9E2-4FF0-A7A0-102F4987C2B9}"/>
              </a:ext>
            </a:extLst>
          </p:cNvPr>
          <p:cNvSpPr/>
          <p:nvPr/>
        </p:nvSpPr>
        <p:spPr bwMode="auto">
          <a:xfrm flipV="1">
            <a:off x="8558815" y="3590925"/>
            <a:ext cx="273050" cy="2101850"/>
          </a:xfrm>
          <a:prstGeom prst="bentArrow">
            <a:avLst>
              <a:gd name="adj1" fmla="val 18284"/>
              <a:gd name="adj2" fmla="val 17153"/>
              <a:gd name="adj3" fmla="val 19978"/>
              <a:gd name="adj4" fmla="val 43750"/>
            </a:avLst>
          </a:prstGeom>
          <a:solidFill>
            <a:schemeClr val="accent6">
              <a:lumMod val="60000"/>
              <a:lumOff val="40000"/>
            </a:schemeClr>
          </a:solidFill>
          <a:ln w="12700" algn="ctr">
            <a:noFill/>
            <a:miter lim="800000"/>
            <a:headEnd/>
            <a:tailEnd/>
          </a:ln>
          <a:effectLst/>
        </p:spPr>
        <p:txBody>
          <a:bodyPr anchor="ctr"/>
          <a:lstStyle/>
          <a:p>
            <a:pPr algn="ctr">
              <a:spcBef>
                <a:spcPct val="20000"/>
              </a:spcBef>
              <a:buClr>
                <a:srgbClr val="FFCC00"/>
              </a:buClr>
              <a:buFont typeface="Wingdings" panose="05000000000000000000" pitchFamily="2" charset="2"/>
              <a:buNone/>
              <a:defRPr/>
            </a:pPr>
            <a:endParaRPr lang="en-US"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02BE9C2-8D3C-49C1-8682-D44CD1A7BA2C}"/>
              </a:ext>
            </a:extLst>
          </p:cNvPr>
          <p:cNvSpPr txBox="1"/>
          <p:nvPr/>
        </p:nvSpPr>
        <p:spPr>
          <a:xfrm>
            <a:off x="8396892" y="3246438"/>
            <a:ext cx="1927225" cy="450850"/>
          </a:xfrm>
          <a:prstGeom prst="roundRect">
            <a:avLst/>
          </a:prstGeom>
          <a:ln w="28575">
            <a:solidFill>
              <a:srgbClr val="8FCE4B"/>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solidFill>
                  <a:schemeClr val="bg1"/>
                </a:solidFill>
                <a:latin typeface="Arial" panose="020B0604020202020204" pitchFamily="34" charset="0"/>
                <a:cs typeface="Arial" panose="020B0604020202020204" pitchFamily="34" charset="0"/>
              </a:rPr>
              <a:t>Reviewed and Decided by </a:t>
            </a:r>
          </a:p>
          <a:p>
            <a:pPr algn="ctr">
              <a:defRPr/>
            </a:pPr>
            <a:r>
              <a:rPr lang="en-US" sz="1000" dirty="0">
                <a:solidFill>
                  <a:schemeClr val="bg1"/>
                </a:solidFill>
                <a:latin typeface="Arial" panose="020B0604020202020204" pitchFamily="34" charset="0"/>
                <a:cs typeface="Arial" panose="020B0604020202020204" pitchFamily="34" charset="0"/>
              </a:rPr>
              <a:t>DPA Director</a:t>
            </a:r>
          </a:p>
        </p:txBody>
      </p:sp>
      <p:sp>
        <p:nvSpPr>
          <p:cNvPr id="27" name="Down Arrow 12">
            <a:extLst>
              <a:ext uri="{FF2B5EF4-FFF2-40B4-BE49-F238E27FC236}">
                <a16:creationId xmlns:a16="http://schemas.microsoft.com/office/drawing/2014/main" id="{30BE5F00-BCF9-4528-8F7B-63F8637C70D0}"/>
              </a:ext>
            </a:extLst>
          </p:cNvPr>
          <p:cNvSpPr>
            <a:spLocks noChangeArrowheads="1"/>
          </p:cNvSpPr>
          <p:nvPr/>
        </p:nvSpPr>
        <p:spPr bwMode="auto">
          <a:xfrm>
            <a:off x="9393840" y="2822575"/>
            <a:ext cx="107950" cy="438150"/>
          </a:xfrm>
          <a:prstGeom prst="downArrow">
            <a:avLst>
              <a:gd name="adj1" fmla="val 50000"/>
              <a:gd name="adj2" fmla="val 61953"/>
            </a:avLst>
          </a:prstGeom>
          <a:solidFill>
            <a:srgbClr val="98C765"/>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28" name="TextBox 27">
            <a:extLst>
              <a:ext uri="{FF2B5EF4-FFF2-40B4-BE49-F238E27FC236}">
                <a16:creationId xmlns:a16="http://schemas.microsoft.com/office/drawing/2014/main" id="{DFDAC77F-96D9-4DF9-A96E-5EB726F7DBC3}"/>
              </a:ext>
            </a:extLst>
          </p:cNvPr>
          <p:cNvSpPr txBox="1"/>
          <p:nvPr/>
        </p:nvSpPr>
        <p:spPr>
          <a:xfrm>
            <a:off x="8846155" y="2167652"/>
            <a:ext cx="1463675" cy="612934"/>
          </a:xfrm>
          <a:prstGeom prst="roundRect">
            <a:avLst/>
          </a:prstGeom>
          <a:ln w="28575"/>
        </p:spPr>
        <p:style>
          <a:lnRef idx="1">
            <a:schemeClr val="accent6"/>
          </a:lnRef>
          <a:fillRef idx="2">
            <a:schemeClr val="accent6"/>
          </a:fillRef>
          <a:effectRef idx="1">
            <a:schemeClr val="accent6"/>
          </a:effectRef>
          <a:fontRef idx="minor">
            <a:schemeClr val="dk1"/>
          </a:fontRef>
        </p:style>
        <p:txBody>
          <a:bodyPr anchor="ctr">
            <a:spAutoFit/>
          </a:bodyPr>
          <a:lstStyle/>
          <a:p>
            <a:pPr algn="ctr">
              <a:defRPr/>
            </a:pPr>
            <a:r>
              <a:rPr lang="en-US" sz="1000" dirty="0">
                <a:solidFill>
                  <a:schemeClr val="bg1"/>
                </a:solidFill>
                <a:latin typeface="Arial" panose="020B0604020202020204" pitchFamily="34" charset="0"/>
                <a:cs typeface="Arial" panose="020B0604020202020204" pitchFamily="34" charset="0"/>
              </a:rPr>
              <a:t>Reviewed by</a:t>
            </a:r>
          </a:p>
          <a:p>
            <a:pPr algn="ctr">
              <a:defRPr/>
            </a:pPr>
            <a:r>
              <a:rPr lang="en-US" sz="1000" dirty="0">
                <a:solidFill>
                  <a:schemeClr val="bg1"/>
                </a:solidFill>
                <a:latin typeface="Arial" panose="020B0604020202020204" pitchFamily="34" charset="0"/>
                <a:cs typeface="Arial" panose="020B0604020202020204" pitchFamily="34" charset="0"/>
              </a:rPr>
              <a:t>Chief of Investigations</a:t>
            </a:r>
          </a:p>
        </p:txBody>
      </p:sp>
      <p:sp>
        <p:nvSpPr>
          <p:cNvPr id="29" name="Down Arrow 61">
            <a:extLst>
              <a:ext uri="{FF2B5EF4-FFF2-40B4-BE49-F238E27FC236}">
                <a16:creationId xmlns:a16="http://schemas.microsoft.com/office/drawing/2014/main" id="{7CF46B9A-2EFE-4E37-BC51-770008F230B6}"/>
              </a:ext>
            </a:extLst>
          </p:cNvPr>
          <p:cNvSpPr>
            <a:spLocks noChangeArrowheads="1"/>
          </p:cNvSpPr>
          <p:nvPr/>
        </p:nvSpPr>
        <p:spPr bwMode="auto">
          <a:xfrm rot="-5400000">
            <a:off x="8610410" y="2253669"/>
            <a:ext cx="106362" cy="365125"/>
          </a:xfrm>
          <a:prstGeom prst="downArrow">
            <a:avLst>
              <a:gd name="adj1" fmla="val 50000"/>
              <a:gd name="adj2" fmla="val 62872"/>
            </a:avLst>
          </a:prstGeom>
          <a:solidFill>
            <a:srgbClr val="1BAADD"/>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30" name="TextBox 29">
            <a:extLst>
              <a:ext uri="{FF2B5EF4-FFF2-40B4-BE49-F238E27FC236}">
                <a16:creationId xmlns:a16="http://schemas.microsoft.com/office/drawing/2014/main" id="{D8A9916B-219C-4DE4-88D3-63B210374183}"/>
              </a:ext>
            </a:extLst>
          </p:cNvPr>
          <p:cNvSpPr txBox="1"/>
          <p:nvPr/>
        </p:nvSpPr>
        <p:spPr>
          <a:xfrm>
            <a:off x="7349936" y="2058531"/>
            <a:ext cx="1271588" cy="1015663"/>
          </a:xfrm>
          <a:prstGeom prst="rect">
            <a:avLst/>
          </a:prstGeom>
          <a:ln w="28575"/>
        </p:spPr>
        <p:style>
          <a:lnRef idx="1">
            <a:schemeClr val="accent3"/>
          </a:lnRef>
          <a:fillRef idx="2">
            <a:schemeClr val="accent3"/>
          </a:fillRef>
          <a:effectRef idx="1">
            <a:schemeClr val="accent3"/>
          </a:effectRef>
          <a:fontRef idx="minor">
            <a:schemeClr val="dk1"/>
          </a:fontRef>
        </p:style>
        <p:txBody>
          <a:bodyPr anchor="ctr">
            <a:spAutoFit/>
          </a:bodyPr>
          <a:lstStyle/>
          <a:p>
            <a:pPr algn="ctr">
              <a:defRPr/>
            </a:pPr>
            <a:r>
              <a:rPr lang="en-US" sz="1000" dirty="0">
                <a:solidFill>
                  <a:schemeClr val="bg1"/>
                </a:solidFill>
                <a:latin typeface="Arial" panose="020B0604020202020204" pitchFamily="34" charset="0"/>
                <a:cs typeface="Arial" panose="020B0604020202020204" pitchFamily="34" charset="0"/>
              </a:rPr>
              <a:t>DPA Investigative Team (Investigator, Senior Investigator, and Attorney) makes findings</a:t>
            </a:r>
          </a:p>
        </p:txBody>
      </p:sp>
      <p:sp>
        <p:nvSpPr>
          <p:cNvPr id="31" name="Down Arrow 60">
            <a:extLst>
              <a:ext uri="{FF2B5EF4-FFF2-40B4-BE49-F238E27FC236}">
                <a16:creationId xmlns:a16="http://schemas.microsoft.com/office/drawing/2014/main" id="{4469B62E-CED8-4D94-9403-3A54F4D4CBAB}"/>
              </a:ext>
            </a:extLst>
          </p:cNvPr>
          <p:cNvSpPr>
            <a:spLocks noChangeArrowheads="1"/>
          </p:cNvSpPr>
          <p:nvPr/>
        </p:nvSpPr>
        <p:spPr bwMode="auto">
          <a:xfrm rot="-5400000">
            <a:off x="7124511" y="2248356"/>
            <a:ext cx="106363" cy="365125"/>
          </a:xfrm>
          <a:prstGeom prst="downArrow">
            <a:avLst>
              <a:gd name="adj1" fmla="val 50000"/>
              <a:gd name="adj2" fmla="val 62871"/>
            </a:avLst>
          </a:prstGeom>
          <a:solidFill>
            <a:srgbClr val="1BAADD"/>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32" name="TextBox 31">
            <a:extLst>
              <a:ext uri="{FF2B5EF4-FFF2-40B4-BE49-F238E27FC236}">
                <a16:creationId xmlns:a16="http://schemas.microsoft.com/office/drawing/2014/main" id="{64F73E75-7085-4D71-90ED-C39D58FC744C}"/>
              </a:ext>
            </a:extLst>
          </p:cNvPr>
          <p:cNvSpPr txBox="1"/>
          <p:nvPr/>
        </p:nvSpPr>
        <p:spPr>
          <a:xfrm>
            <a:off x="4971027" y="1434981"/>
            <a:ext cx="2019300" cy="400050"/>
          </a:xfrm>
          <a:prstGeom prst="roundRect">
            <a:avLst/>
          </a:prstGeom>
          <a:ln w="25400">
            <a:solidFill>
              <a:schemeClr val="bg2"/>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sz="1000" dirty="0">
                <a:solidFill>
                  <a:schemeClr val="bg1"/>
                </a:solidFill>
                <a:latin typeface="Arial" panose="020B0604020202020204" pitchFamily="34" charset="0"/>
                <a:cs typeface="Arial" panose="020B0604020202020204" pitchFamily="34" charset="0"/>
              </a:rPr>
              <a:t>DPA MEDIATION</a:t>
            </a:r>
          </a:p>
        </p:txBody>
      </p:sp>
      <p:grpSp>
        <p:nvGrpSpPr>
          <p:cNvPr id="33" name="Group 13">
            <a:extLst>
              <a:ext uri="{FF2B5EF4-FFF2-40B4-BE49-F238E27FC236}">
                <a16:creationId xmlns:a16="http://schemas.microsoft.com/office/drawing/2014/main" id="{AF959529-3B17-47B3-9984-10F0ABC77174}"/>
              </a:ext>
            </a:extLst>
          </p:cNvPr>
          <p:cNvGrpSpPr>
            <a:grpSpLocks/>
          </p:cNvGrpSpPr>
          <p:nvPr/>
        </p:nvGrpSpPr>
        <p:grpSpPr bwMode="auto">
          <a:xfrm>
            <a:off x="4995674" y="2058530"/>
            <a:ext cx="2229831" cy="1073167"/>
            <a:chOff x="3688544" y="2311380"/>
            <a:chExt cx="2060050" cy="760540"/>
          </a:xfrm>
        </p:grpSpPr>
        <p:sp>
          <p:nvSpPr>
            <p:cNvPr id="34" name="TextBox 33">
              <a:extLst>
                <a:ext uri="{FF2B5EF4-FFF2-40B4-BE49-F238E27FC236}">
                  <a16:creationId xmlns:a16="http://schemas.microsoft.com/office/drawing/2014/main" id="{38A2486F-A175-49C8-821A-CCCCB4F3A24F}"/>
                </a:ext>
              </a:extLst>
            </p:cNvPr>
            <p:cNvSpPr txBox="1"/>
            <p:nvPr/>
          </p:nvSpPr>
          <p:spPr>
            <a:xfrm>
              <a:off x="3688544" y="2311380"/>
              <a:ext cx="2019545" cy="722289"/>
            </a:xfrm>
            <a:prstGeom prst="rect">
              <a:avLst/>
            </a:prstGeom>
            <a:ln w="28575"/>
          </p:spPr>
          <p:style>
            <a:lnRef idx="1">
              <a:schemeClr val="accent3"/>
            </a:lnRef>
            <a:fillRef idx="2">
              <a:schemeClr val="accent3"/>
            </a:fillRef>
            <a:effectRef idx="1">
              <a:schemeClr val="accent3"/>
            </a:effectRef>
            <a:fontRef idx="minor">
              <a:schemeClr val="dk1"/>
            </a:fontRef>
          </p:style>
          <p:txBody>
            <a:bodyPr tIns="91440"/>
            <a:lstStyle/>
            <a:p>
              <a:pPr algn="ctr">
                <a:spcBef>
                  <a:spcPts val="600"/>
                </a:spcBef>
                <a:defRPr/>
              </a:pPr>
              <a:r>
                <a:rPr lang="en-US" sz="1000" dirty="0">
                  <a:solidFill>
                    <a:schemeClr val="bg1"/>
                  </a:solidFill>
                  <a:latin typeface="Arial" panose="020B0604020202020204" pitchFamily="34" charset="0"/>
                  <a:cs typeface="Arial" panose="020B0604020202020204" pitchFamily="34" charset="0"/>
                </a:rPr>
                <a:t>DPA INVESTIGATION</a:t>
              </a:r>
            </a:p>
          </p:txBody>
        </p:sp>
        <p:sp>
          <p:nvSpPr>
            <p:cNvPr id="35" name="TextBox 142">
              <a:extLst>
                <a:ext uri="{FF2B5EF4-FFF2-40B4-BE49-F238E27FC236}">
                  <a16:creationId xmlns:a16="http://schemas.microsoft.com/office/drawing/2014/main" id="{4DAA90F2-3175-4D13-AAED-C59DB8D59D13}"/>
                </a:ext>
              </a:extLst>
            </p:cNvPr>
            <p:cNvSpPr txBox="1">
              <a:spLocks noChangeArrowheads="1"/>
            </p:cNvSpPr>
            <p:nvPr/>
          </p:nvSpPr>
          <p:spPr bwMode="auto">
            <a:xfrm>
              <a:off x="4812124" y="2408843"/>
              <a:ext cx="936470" cy="66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nchor="ctr">
              <a:spAutoFit/>
            </a:bodyPr>
            <a:lstStyle>
              <a:lvl1pPr marL="111125" indent="-111125">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spcBef>
                  <a:spcPts val="400"/>
                </a:spcBef>
                <a:buFont typeface="Wingdings" charset="2"/>
                <a:buChar char="§"/>
              </a:pPr>
              <a:endParaRPr lang="en-US" altLang="en-US" sz="1000" dirty="0">
                <a:solidFill>
                  <a:schemeClr val="bg1"/>
                </a:solidFill>
                <a:latin typeface="Arial" panose="020B0604020202020204" pitchFamily="34" charset="0"/>
                <a:cs typeface="Arial" panose="020B0604020202020204" pitchFamily="34" charset="0"/>
              </a:endParaRPr>
            </a:p>
            <a:p>
              <a:pPr>
                <a:spcBef>
                  <a:spcPts val="400"/>
                </a:spcBef>
                <a:buFont typeface="Wingdings" charset="2"/>
                <a:buChar char="§"/>
              </a:pPr>
              <a:r>
                <a:rPr lang="en-US" altLang="en-US" sz="1000" dirty="0">
                  <a:solidFill>
                    <a:schemeClr val="bg1"/>
                  </a:solidFill>
                  <a:latin typeface="Arial" panose="020B0604020202020204" pitchFamily="34" charset="0"/>
                  <a:cs typeface="Arial" panose="020B0604020202020204" pitchFamily="34" charset="0"/>
                </a:rPr>
                <a:t>Video</a:t>
              </a:r>
            </a:p>
            <a:p>
              <a:pPr>
                <a:spcBef>
                  <a:spcPts val="400"/>
                </a:spcBef>
                <a:buFont typeface="Wingdings" charset="2"/>
                <a:buChar char="§"/>
              </a:pPr>
              <a:r>
                <a:rPr lang="en-US" altLang="en-US" sz="1000" dirty="0">
                  <a:solidFill>
                    <a:schemeClr val="bg1"/>
                  </a:solidFill>
                  <a:latin typeface="Arial" panose="020B0604020202020204" pitchFamily="34" charset="0"/>
                  <a:cs typeface="Arial" panose="020B0604020202020204" pitchFamily="34" charset="0"/>
                </a:rPr>
                <a:t>Documentary Evidence</a:t>
              </a:r>
            </a:p>
            <a:p>
              <a:pPr>
                <a:spcBef>
                  <a:spcPts val="400"/>
                </a:spcBef>
                <a:buFont typeface="Wingdings" charset="2"/>
                <a:buChar char="§"/>
              </a:pPr>
              <a:endParaRPr lang="en-US" altLang="en-US" sz="1000" dirty="0">
                <a:solidFill>
                  <a:schemeClr val="bg1"/>
                </a:solidFill>
                <a:latin typeface="Arial" panose="020B0604020202020204" pitchFamily="34" charset="0"/>
                <a:cs typeface="Arial" panose="020B0604020202020204" pitchFamily="34" charset="0"/>
              </a:endParaRPr>
            </a:p>
          </p:txBody>
        </p:sp>
        <p:sp>
          <p:nvSpPr>
            <p:cNvPr id="36" name="TextBox 143">
              <a:extLst>
                <a:ext uri="{FF2B5EF4-FFF2-40B4-BE49-F238E27FC236}">
                  <a16:creationId xmlns:a16="http://schemas.microsoft.com/office/drawing/2014/main" id="{25E3FF52-935A-4B7E-97C6-4D8B934D152E}"/>
                </a:ext>
              </a:extLst>
            </p:cNvPr>
            <p:cNvSpPr txBox="1">
              <a:spLocks noChangeArrowheads="1"/>
            </p:cNvSpPr>
            <p:nvPr/>
          </p:nvSpPr>
          <p:spPr bwMode="auto">
            <a:xfrm>
              <a:off x="3936718" y="2500618"/>
              <a:ext cx="798263" cy="39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nchor="ctr">
              <a:spAutoFit/>
            </a:bodyPr>
            <a:lstStyle>
              <a:lvl1pPr marL="111125" indent="-111125">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spcBef>
                  <a:spcPts val="400"/>
                </a:spcBef>
                <a:buFont typeface="Wingdings" charset="2"/>
                <a:buChar char="§"/>
              </a:pPr>
              <a:r>
                <a:rPr lang="en-US" altLang="en-US" sz="1000" dirty="0">
                  <a:solidFill>
                    <a:schemeClr val="bg1"/>
                  </a:solidFill>
                  <a:latin typeface="Arial" panose="020B0604020202020204" pitchFamily="34" charset="0"/>
                  <a:cs typeface="Arial" panose="020B0604020202020204" pitchFamily="34" charset="0"/>
                </a:rPr>
                <a:t>Complainant</a:t>
              </a:r>
            </a:p>
            <a:p>
              <a:pPr>
                <a:spcBef>
                  <a:spcPts val="400"/>
                </a:spcBef>
                <a:buFont typeface="Wingdings" charset="2"/>
                <a:buChar char="§"/>
              </a:pPr>
              <a:r>
                <a:rPr lang="en-US" altLang="en-US" sz="1000" dirty="0">
                  <a:solidFill>
                    <a:schemeClr val="bg1"/>
                  </a:solidFill>
                  <a:latin typeface="Arial" panose="020B0604020202020204" pitchFamily="34" charset="0"/>
                  <a:cs typeface="Arial" panose="020B0604020202020204" pitchFamily="34" charset="0"/>
                </a:rPr>
                <a:t>Officer(s)</a:t>
              </a:r>
            </a:p>
            <a:p>
              <a:pPr>
                <a:spcBef>
                  <a:spcPts val="400"/>
                </a:spcBef>
                <a:buFont typeface="Wingdings" charset="2"/>
                <a:buChar char="§"/>
              </a:pPr>
              <a:r>
                <a:rPr lang="en-US" altLang="en-US" sz="1000" dirty="0">
                  <a:solidFill>
                    <a:schemeClr val="bg1"/>
                  </a:solidFill>
                  <a:latin typeface="Arial" panose="020B0604020202020204" pitchFamily="34" charset="0"/>
                  <a:cs typeface="Arial" panose="020B0604020202020204" pitchFamily="34" charset="0"/>
                </a:rPr>
                <a:t>Witnesses</a:t>
              </a:r>
            </a:p>
          </p:txBody>
        </p:sp>
      </p:grpSp>
      <p:sp>
        <p:nvSpPr>
          <p:cNvPr id="37" name="Down Arrow 62">
            <a:extLst>
              <a:ext uri="{FF2B5EF4-FFF2-40B4-BE49-F238E27FC236}">
                <a16:creationId xmlns:a16="http://schemas.microsoft.com/office/drawing/2014/main" id="{9E1B2BD4-1B7E-466B-A1A1-86AEE29BCC4A}"/>
              </a:ext>
            </a:extLst>
          </p:cNvPr>
          <p:cNvSpPr>
            <a:spLocks noChangeArrowheads="1"/>
          </p:cNvSpPr>
          <p:nvPr/>
        </p:nvSpPr>
        <p:spPr bwMode="auto">
          <a:xfrm rot="-3600000">
            <a:off x="4760943" y="2154680"/>
            <a:ext cx="107950" cy="457200"/>
          </a:xfrm>
          <a:prstGeom prst="downArrow">
            <a:avLst>
              <a:gd name="adj1" fmla="val 50000"/>
              <a:gd name="adj2" fmla="val 62059"/>
            </a:avLst>
          </a:prstGeom>
          <a:solidFill>
            <a:srgbClr val="F6915E"/>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38" name="Down Arrow 63">
            <a:extLst>
              <a:ext uri="{FF2B5EF4-FFF2-40B4-BE49-F238E27FC236}">
                <a16:creationId xmlns:a16="http://schemas.microsoft.com/office/drawing/2014/main" id="{EA949AA3-5997-4C7D-8AC9-85990019A140}"/>
              </a:ext>
            </a:extLst>
          </p:cNvPr>
          <p:cNvSpPr>
            <a:spLocks noChangeArrowheads="1"/>
          </p:cNvSpPr>
          <p:nvPr/>
        </p:nvSpPr>
        <p:spPr bwMode="auto">
          <a:xfrm rot="-7200000">
            <a:off x="4737704" y="1604215"/>
            <a:ext cx="107950" cy="457200"/>
          </a:xfrm>
          <a:prstGeom prst="downArrow">
            <a:avLst>
              <a:gd name="adj1" fmla="val 50000"/>
              <a:gd name="adj2" fmla="val 62059"/>
            </a:avLst>
          </a:prstGeom>
          <a:solidFill>
            <a:srgbClr val="F6915E"/>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39" name="TextBox 38">
            <a:extLst>
              <a:ext uri="{FF2B5EF4-FFF2-40B4-BE49-F238E27FC236}">
                <a16:creationId xmlns:a16="http://schemas.microsoft.com/office/drawing/2014/main" id="{F7753203-83F0-4E2D-A472-386FE89D1307}"/>
              </a:ext>
            </a:extLst>
          </p:cNvPr>
          <p:cNvSpPr txBox="1"/>
          <p:nvPr/>
        </p:nvSpPr>
        <p:spPr>
          <a:xfrm>
            <a:off x="3576933" y="1838679"/>
            <a:ext cx="1090613" cy="752475"/>
          </a:xfrm>
          <a:prstGeom prst="roundRect">
            <a:avLst/>
          </a:prstGeom>
          <a:ln w="28575"/>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000" dirty="0">
                <a:solidFill>
                  <a:schemeClr val="bg1"/>
                </a:solidFill>
                <a:latin typeface="Arial" panose="020B0604020202020204" pitchFamily="34" charset="0"/>
                <a:cs typeface="Arial" panose="020B0604020202020204" pitchFamily="34" charset="0"/>
              </a:rPr>
              <a:t>DPA COMPLAINT</a:t>
            </a:r>
          </a:p>
          <a:p>
            <a:pPr algn="ctr">
              <a:defRPr/>
            </a:pPr>
            <a:r>
              <a:rPr lang="en-US" sz="1000" dirty="0">
                <a:solidFill>
                  <a:schemeClr val="bg1"/>
                </a:solidFill>
                <a:latin typeface="Arial" panose="020B0604020202020204" pitchFamily="34" charset="0"/>
                <a:cs typeface="Arial" panose="020B0604020202020204" pitchFamily="34" charset="0"/>
              </a:rPr>
              <a:t>INTAKE</a:t>
            </a:r>
          </a:p>
        </p:txBody>
      </p:sp>
      <p:sp>
        <p:nvSpPr>
          <p:cNvPr id="40" name="Down Arrow 64">
            <a:extLst>
              <a:ext uri="{FF2B5EF4-FFF2-40B4-BE49-F238E27FC236}">
                <a16:creationId xmlns:a16="http://schemas.microsoft.com/office/drawing/2014/main" id="{4257A173-4C75-4868-A5CE-EB24CA3995D7}"/>
              </a:ext>
            </a:extLst>
          </p:cNvPr>
          <p:cNvSpPr>
            <a:spLocks noChangeArrowheads="1"/>
          </p:cNvSpPr>
          <p:nvPr/>
        </p:nvSpPr>
        <p:spPr bwMode="auto">
          <a:xfrm rot="-3420000">
            <a:off x="3220359" y="1309025"/>
            <a:ext cx="107950" cy="731837"/>
          </a:xfrm>
          <a:prstGeom prst="downArrow">
            <a:avLst>
              <a:gd name="adj1" fmla="val 50000"/>
              <a:gd name="adj2" fmla="val 62082"/>
            </a:avLst>
          </a:prstGeom>
          <a:solidFill>
            <a:srgbClr val="F6915E"/>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41" name="Down Arrow 65">
            <a:extLst>
              <a:ext uri="{FF2B5EF4-FFF2-40B4-BE49-F238E27FC236}">
                <a16:creationId xmlns:a16="http://schemas.microsoft.com/office/drawing/2014/main" id="{7EDA54F4-A2BD-492F-BFF8-8777E604A2C4}"/>
              </a:ext>
            </a:extLst>
          </p:cNvPr>
          <p:cNvSpPr>
            <a:spLocks noChangeArrowheads="1"/>
          </p:cNvSpPr>
          <p:nvPr/>
        </p:nvSpPr>
        <p:spPr bwMode="auto">
          <a:xfrm rot="-7320000">
            <a:off x="3230004" y="2405176"/>
            <a:ext cx="107950" cy="731838"/>
          </a:xfrm>
          <a:prstGeom prst="downArrow">
            <a:avLst>
              <a:gd name="adj1" fmla="val 50000"/>
              <a:gd name="adj2" fmla="val 62082"/>
            </a:avLst>
          </a:prstGeom>
          <a:solidFill>
            <a:srgbClr val="F6915E"/>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42" name="Down Arrow 66">
            <a:extLst>
              <a:ext uri="{FF2B5EF4-FFF2-40B4-BE49-F238E27FC236}">
                <a16:creationId xmlns:a16="http://schemas.microsoft.com/office/drawing/2014/main" id="{38FC4FED-2776-4260-96FD-D428C6D5F8A8}"/>
              </a:ext>
            </a:extLst>
          </p:cNvPr>
          <p:cNvSpPr>
            <a:spLocks noChangeArrowheads="1"/>
          </p:cNvSpPr>
          <p:nvPr/>
        </p:nvSpPr>
        <p:spPr bwMode="auto">
          <a:xfrm rot="-4380000">
            <a:off x="3176398" y="1658075"/>
            <a:ext cx="107950" cy="639763"/>
          </a:xfrm>
          <a:prstGeom prst="downArrow">
            <a:avLst>
              <a:gd name="adj1" fmla="val 50000"/>
              <a:gd name="adj2" fmla="val 62036"/>
            </a:avLst>
          </a:prstGeom>
          <a:solidFill>
            <a:srgbClr val="F6915E"/>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43" name="Down Arrow 67">
            <a:extLst>
              <a:ext uri="{FF2B5EF4-FFF2-40B4-BE49-F238E27FC236}">
                <a16:creationId xmlns:a16="http://schemas.microsoft.com/office/drawing/2014/main" id="{4F8519C7-46F7-49EC-8820-10D51CFA69E4}"/>
              </a:ext>
            </a:extLst>
          </p:cNvPr>
          <p:cNvSpPr>
            <a:spLocks noChangeArrowheads="1"/>
          </p:cNvSpPr>
          <p:nvPr/>
        </p:nvSpPr>
        <p:spPr bwMode="auto">
          <a:xfrm rot="-6480000">
            <a:off x="3177191" y="2212487"/>
            <a:ext cx="106363" cy="639763"/>
          </a:xfrm>
          <a:prstGeom prst="downArrow">
            <a:avLst>
              <a:gd name="adj1" fmla="val 50000"/>
              <a:gd name="adj2" fmla="val 62962"/>
            </a:avLst>
          </a:prstGeom>
          <a:solidFill>
            <a:srgbClr val="F6915E"/>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sp>
        <p:nvSpPr>
          <p:cNvPr id="44" name="Down Arrow 68">
            <a:extLst>
              <a:ext uri="{FF2B5EF4-FFF2-40B4-BE49-F238E27FC236}">
                <a16:creationId xmlns:a16="http://schemas.microsoft.com/office/drawing/2014/main" id="{C7156C2B-1960-4CB9-AC2A-A86C081A01AA}"/>
              </a:ext>
            </a:extLst>
          </p:cNvPr>
          <p:cNvSpPr>
            <a:spLocks noChangeArrowheads="1"/>
          </p:cNvSpPr>
          <p:nvPr/>
        </p:nvSpPr>
        <p:spPr bwMode="auto">
          <a:xfrm rot="-5400000">
            <a:off x="3200214" y="1936292"/>
            <a:ext cx="107950" cy="549275"/>
          </a:xfrm>
          <a:prstGeom prst="downArrow">
            <a:avLst>
              <a:gd name="adj1" fmla="val 50000"/>
              <a:gd name="adj2" fmla="val 62119"/>
            </a:avLst>
          </a:prstGeom>
          <a:solidFill>
            <a:srgbClr val="F6915E"/>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lgn="ctr">
              <a:spcBef>
                <a:spcPct val="20000"/>
              </a:spcBef>
              <a:buClr>
                <a:srgbClr val="FFCC00"/>
              </a:buClr>
              <a:buFont typeface="Wingdings" charset="2"/>
              <a:buNone/>
            </a:pPr>
            <a:endParaRPr lang="en-US" altLang="en-US" dirty="0">
              <a:solidFill>
                <a:schemeClr val="bg1"/>
              </a:solidFill>
              <a:latin typeface="Arial" panose="020B0604020202020204" pitchFamily="34" charset="0"/>
              <a:ea typeface="Times New Roman" charset="0"/>
              <a:cs typeface="Arial" panose="020B0604020202020204" pitchFamily="34" charset="0"/>
            </a:endParaRPr>
          </a:p>
        </p:txBody>
      </p:sp>
      <p:grpSp>
        <p:nvGrpSpPr>
          <p:cNvPr id="45" name="Group 19">
            <a:extLst>
              <a:ext uri="{FF2B5EF4-FFF2-40B4-BE49-F238E27FC236}">
                <a16:creationId xmlns:a16="http://schemas.microsoft.com/office/drawing/2014/main" id="{18EAFDE9-34A1-45BD-8528-FBEE1E00C5C0}"/>
              </a:ext>
            </a:extLst>
          </p:cNvPr>
          <p:cNvGrpSpPr>
            <a:grpSpLocks/>
          </p:cNvGrpSpPr>
          <p:nvPr/>
        </p:nvGrpSpPr>
        <p:grpSpPr bwMode="auto">
          <a:xfrm>
            <a:off x="1912556" y="1272037"/>
            <a:ext cx="1057275" cy="1889601"/>
            <a:chOff x="638448" y="1680881"/>
            <a:chExt cx="1057536" cy="1649411"/>
          </a:xfrm>
        </p:grpSpPr>
        <p:sp>
          <p:nvSpPr>
            <p:cNvPr id="46" name="TextBox 45">
              <a:extLst>
                <a:ext uri="{FF2B5EF4-FFF2-40B4-BE49-F238E27FC236}">
                  <a16:creationId xmlns:a16="http://schemas.microsoft.com/office/drawing/2014/main" id="{3677F237-E0C4-48BE-97AA-1307C241C9E0}"/>
                </a:ext>
              </a:extLst>
            </p:cNvPr>
            <p:cNvSpPr txBox="1"/>
            <p:nvPr/>
          </p:nvSpPr>
          <p:spPr>
            <a:xfrm>
              <a:off x="638448" y="1680881"/>
              <a:ext cx="1057536" cy="236956"/>
            </a:xfrm>
            <a:prstGeom prst="flowChartAlternateProcess">
              <a:avLst/>
            </a:prstGeom>
            <a:ln w="25400"/>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US" sz="1000" dirty="0">
                  <a:solidFill>
                    <a:schemeClr val="bg1"/>
                  </a:solidFill>
                  <a:latin typeface="Arial" panose="020B0604020202020204" pitchFamily="34" charset="0"/>
                  <a:cs typeface="Arial" panose="020B0604020202020204" pitchFamily="34" charset="0"/>
                </a:rPr>
                <a:t>DPA Office</a:t>
              </a:r>
            </a:p>
          </p:txBody>
        </p:sp>
        <p:sp>
          <p:nvSpPr>
            <p:cNvPr id="47" name="TextBox 46">
              <a:extLst>
                <a:ext uri="{FF2B5EF4-FFF2-40B4-BE49-F238E27FC236}">
                  <a16:creationId xmlns:a16="http://schemas.microsoft.com/office/drawing/2014/main" id="{FDC6CDE5-75A8-4FF5-98D7-3AC57DF65E68}"/>
                </a:ext>
              </a:extLst>
            </p:cNvPr>
            <p:cNvSpPr txBox="1"/>
            <p:nvPr/>
          </p:nvSpPr>
          <p:spPr>
            <a:xfrm>
              <a:off x="638448" y="2033820"/>
              <a:ext cx="1057536" cy="237788"/>
            </a:xfrm>
            <a:prstGeom prst="flowChartAlternateProcess">
              <a:avLst/>
            </a:prstGeom>
            <a:ln w="25400"/>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US" sz="1000" dirty="0">
                  <a:solidFill>
                    <a:schemeClr val="bg1"/>
                  </a:solidFill>
                  <a:latin typeface="Arial" panose="020B0604020202020204" pitchFamily="34" charset="0"/>
                  <a:cs typeface="Arial" panose="020B0604020202020204" pitchFamily="34" charset="0"/>
                </a:rPr>
                <a:t>Police Station</a:t>
              </a:r>
            </a:p>
          </p:txBody>
        </p:sp>
        <p:sp>
          <p:nvSpPr>
            <p:cNvPr id="48" name="TextBox 47">
              <a:extLst>
                <a:ext uri="{FF2B5EF4-FFF2-40B4-BE49-F238E27FC236}">
                  <a16:creationId xmlns:a16="http://schemas.microsoft.com/office/drawing/2014/main" id="{2FEA760B-9882-4544-A90D-8B0A68B9DA06}"/>
                </a:ext>
              </a:extLst>
            </p:cNvPr>
            <p:cNvSpPr txBox="1"/>
            <p:nvPr/>
          </p:nvSpPr>
          <p:spPr>
            <a:xfrm>
              <a:off x="638448" y="2387178"/>
              <a:ext cx="1057536" cy="237788"/>
            </a:xfrm>
            <a:prstGeom prst="flowChartAlternateProcess">
              <a:avLst/>
            </a:prstGeom>
            <a:ln w="25400"/>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US" sz="1000" dirty="0">
                  <a:solidFill>
                    <a:schemeClr val="bg1"/>
                  </a:solidFill>
                  <a:latin typeface="Arial" panose="020B0604020202020204" pitchFamily="34" charset="0"/>
                  <a:cs typeface="Arial" panose="020B0604020202020204" pitchFamily="34" charset="0"/>
                </a:rPr>
                <a:t>Online</a:t>
              </a:r>
            </a:p>
          </p:txBody>
        </p:sp>
        <p:sp>
          <p:nvSpPr>
            <p:cNvPr id="49" name="TextBox 48">
              <a:extLst>
                <a:ext uri="{FF2B5EF4-FFF2-40B4-BE49-F238E27FC236}">
                  <a16:creationId xmlns:a16="http://schemas.microsoft.com/office/drawing/2014/main" id="{A67FEF50-A690-4D49-97FE-9DC141D2D351}"/>
                </a:ext>
              </a:extLst>
            </p:cNvPr>
            <p:cNvSpPr txBox="1"/>
            <p:nvPr/>
          </p:nvSpPr>
          <p:spPr>
            <a:xfrm>
              <a:off x="638448" y="2739840"/>
              <a:ext cx="1057536" cy="237788"/>
            </a:xfrm>
            <a:prstGeom prst="flowChartAlternateProcess">
              <a:avLst/>
            </a:prstGeom>
            <a:ln w="25400"/>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US" sz="1000" dirty="0">
                  <a:solidFill>
                    <a:schemeClr val="bg1"/>
                  </a:solidFill>
                  <a:latin typeface="Arial" panose="020B0604020202020204" pitchFamily="34" charset="0"/>
                  <a:cs typeface="Arial" panose="020B0604020202020204" pitchFamily="34" charset="0"/>
                </a:rPr>
                <a:t>Phone</a:t>
              </a:r>
            </a:p>
          </p:txBody>
        </p:sp>
        <p:sp>
          <p:nvSpPr>
            <p:cNvPr id="50" name="TextBox 49">
              <a:extLst>
                <a:ext uri="{FF2B5EF4-FFF2-40B4-BE49-F238E27FC236}">
                  <a16:creationId xmlns:a16="http://schemas.microsoft.com/office/drawing/2014/main" id="{8CDF0372-0DBF-4E60-88ED-FFB8D9C3674D}"/>
                </a:ext>
              </a:extLst>
            </p:cNvPr>
            <p:cNvSpPr txBox="1"/>
            <p:nvPr/>
          </p:nvSpPr>
          <p:spPr>
            <a:xfrm>
              <a:off x="638448" y="3092504"/>
              <a:ext cx="1057536" cy="237788"/>
            </a:xfrm>
            <a:prstGeom prst="flowChartAlternateProcess">
              <a:avLst/>
            </a:prstGeom>
            <a:ln w="25400"/>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US" sz="1000" dirty="0">
                  <a:solidFill>
                    <a:schemeClr val="bg1"/>
                  </a:solidFill>
                  <a:latin typeface="Arial" panose="020B0604020202020204" pitchFamily="34" charset="0"/>
                  <a:cs typeface="Arial" panose="020B0604020202020204" pitchFamily="34" charset="0"/>
                </a:rPr>
                <a:t>Referral</a:t>
              </a:r>
            </a:p>
          </p:txBody>
        </p:sp>
      </p:grpSp>
      <p:sp>
        <p:nvSpPr>
          <p:cNvPr id="51" name="TextBox 50">
            <a:extLst>
              <a:ext uri="{FF2B5EF4-FFF2-40B4-BE49-F238E27FC236}">
                <a16:creationId xmlns:a16="http://schemas.microsoft.com/office/drawing/2014/main" id="{41D61307-D302-45BA-9660-ACA39AED960B}"/>
              </a:ext>
            </a:extLst>
          </p:cNvPr>
          <p:cNvSpPr txBox="1"/>
          <p:nvPr/>
        </p:nvSpPr>
        <p:spPr>
          <a:xfrm>
            <a:off x="4995673" y="4887740"/>
            <a:ext cx="875097" cy="874887"/>
          </a:xfrm>
          <a:prstGeom prst="roundRect">
            <a:avLst/>
          </a:prstGeom>
          <a:ln w="28575"/>
        </p:spPr>
        <p:style>
          <a:lnRef idx="1">
            <a:schemeClr val="accent4"/>
          </a:lnRef>
          <a:fillRef idx="2">
            <a:schemeClr val="accent4"/>
          </a:fillRef>
          <a:effectRef idx="1">
            <a:schemeClr val="accent4"/>
          </a:effectRef>
          <a:fontRef idx="minor">
            <a:schemeClr val="dk1"/>
          </a:fontRef>
        </p:style>
        <p:txBody>
          <a:bodyPr tIns="54864" anchor="ctr"/>
          <a:lstStyle/>
          <a:p>
            <a:pPr algn="ctr">
              <a:lnSpc>
                <a:spcPct val="90000"/>
              </a:lnSpc>
              <a:defRPr/>
            </a:pPr>
            <a:r>
              <a:rPr lang="en-US" sz="900" dirty="0">
                <a:solidFill>
                  <a:schemeClr val="bg1"/>
                </a:solidFill>
                <a:latin typeface="Arial" panose="020B0604020202020204" pitchFamily="34" charset="0"/>
                <a:cs typeface="Arial" panose="020B0604020202020204" pitchFamily="34" charset="0"/>
              </a:rPr>
              <a:t>POLICE CHIEF </a:t>
            </a:r>
          </a:p>
          <a:p>
            <a:pPr algn="ctr">
              <a:lnSpc>
                <a:spcPct val="90000"/>
              </a:lnSpc>
              <a:defRPr/>
            </a:pPr>
            <a:r>
              <a:rPr lang="en-US" sz="900" dirty="0">
                <a:solidFill>
                  <a:schemeClr val="bg1"/>
                </a:solidFill>
                <a:latin typeface="Arial" panose="020B0604020202020204" pitchFamily="34" charset="0"/>
                <a:cs typeface="Arial" panose="020B0604020202020204" pitchFamily="34" charset="0"/>
              </a:rPr>
              <a:t>or</a:t>
            </a:r>
          </a:p>
          <a:p>
            <a:pPr algn="ctr">
              <a:lnSpc>
                <a:spcPct val="90000"/>
              </a:lnSpc>
              <a:defRPr/>
            </a:pPr>
            <a:r>
              <a:rPr lang="en-US" sz="900" dirty="0">
                <a:solidFill>
                  <a:schemeClr val="bg1"/>
                </a:solidFill>
                <a:latin typeface="Arial" panose="020B0604020202020204" pitchFamily="34" charset="0"/>
                <a:cs typeface="Arial" panose="020B0604020202020204" pitchFamily="34" charset="0"/>
              </a:rPr>
              <a:t>DPA</a:t>
            </a:r>
          </a:p>
          <a:p>
            <a:pPr algn="ctr">
              <a:lnSpc>
                <a:spcPct val="90000"/>
              </a:lnSpc>
              <a:defRPr/>
            </a:pPr>
            <a:r>
              <a:rPr lang="en-US" sz="900" dirty="0">
                <a:solidFill>
                  <a:schemeClr val="bg1"/>
                </a:solidFill>
                <a:latin typeface="Arial" panose="020B0604020202020204" pitchFamily="34" charset="0"/>
                <a:cs typeface="Arial" panose="020B0604020202020204" pitchFamily="34" charset="0"/>
              </a:rPr>
              <a:t>DIRECTOR</a:t>
            </a:r>
          </a:p>
        </p:txBody>
      </p:sp>
      <p:sp>
        <p:nvSpPr>
          <p:cNvPr id="52" name="TextBox 51">
            <a:extLst>
              <a:ext uri="{FF2B5EF4-FFF2-40B4-BE49-F238E27FC236}">
                <a16:creationId xmlns:a16="http://schemas.microsoft.com/office/drawing/2014/main" id="{A7C9F85B-1979-4215-9292-CDEE73E58ADB}"/>
              </a:ext>
            </a:extLst>
          </p:cNvPr>
          <p:cNvSpPr txBox="1"/>
          <p:nvPr/>
        </p:nvSpPr>
        <p:spPr>
          <a:xfrm>
            <a:off x="3331179" y="4334704"/>
            <a:ext cx="1466850" cy="246063"/>
          </a:xfrm>
          <a:prstGeom prst="rect">
            <a:avLst/>
          </a:prstGeom>
          <a:ln w="25400"/>
        </p:spPr>
        <p:style>
          <a:lnRef idx="1">
            <a:schemeClr val="accent1"/>
          </a:lnRef>
          <a:fillRef idx="2">
            <a:schemeClr val="accent1"/>
          </a:fillRef>
          <a:effectRef idx="1">
            <a:schemeClr val="accent1"/>
          </a:effectRef>
          <a:fontRef idx="minor">
            <a:schemeClr val="dk1"/>
          </a:fontRef>
        </p:style>
        <p:txBody>
          <a:bodyPr wrap="square" anchor="ctr">
            <a:spAutoFit/>
          </a:bodyPr>
          <a:lstStyle>
            <a:defPPr>
              <a:defRPr lang="en-US"/>
            </a:defPPr>
            <a:lvl1pPr marL="0">
              <a:defRPr sz="800" b="0" i="0">
                <a:solidFill>
                  <a:schemeClr val="tx1"/>
                </a:solidFill>
              </a:defRPr>
            </a:lvl1pPr>
          </a:lstStyle>
          <a:p>
            <a:pPr algn="ctr">
              <a:defRPr/>
            </a:pPr>
            <a:r>
              <a:rPr lang="en-US" sz="1000" dirty="0">
                <a:solidFill>
                  <a:schemeClr val="bg1"/>
                </a:solidFill>
                <a:latin typeface="Arial" panose="020B0604020202020204" pitchFamily="34" charset="0"/>
                <a:cs typeface="Arial" panose="020B0604020202020204" pitchFamily="34" charset="0"/>
              </a:rPr>
              <a:t>Officer can appeal</a:t>
            </a:r>
          </a:p>
        </p:txBody>
      </p:sp>
      <p:sp>
        <p:nvSpPr>
          <p:cNvPr id="53" name="TextBox 52">
            <a:extLst>
              <a:ext uri="{FF2B5EF4-FFF2-40B4-BE49-F238E27FC236}">
                <a16:creationId xmlns:a16="http://schemas.microsoft.com/office/drawing/2014/main" id="{C4DD3A8D-3959-4D47-B7D6-952E5A4FFCCD}"/>
              </a:ext>
            </a:extLst>
          </p:cNvPr>
          <p:cNvSpPr txBox="1"/>
          <p:nvPr/>
        </p:nvSpPr>
        <p:spPr>
          <a:xfrm>
            <a:off x="3331179" y="2956178"/>
            <a:ext cx="1463675" cy="400110"/>
          </a:xfrm>
          <a:prstGeom prst="rect">
            <a:avLst/>
          </a:prstGeom>
          <a:ln w="25400"/>
        </p:spPr>
        <p:style>
          <a:lnRef idx="1">
            <a:schemeClr val="accent1"/>
          </a:lnRef>
          <a:fillRef idx="2">
            <a:schemeClr val="accent1"/>
          </a:fillRef>
          <a:effectRef idx="1">
            <a:schemeClr val="accent1"/>
          </a:effectRef>
          <a:fontRef idx="minor">
            <a:schemeClr val="dk1"/>
          </a:fontRef>
        </p:style>
        <p:txBody>
          <a:bodyPr anchor="ctr">
            <a:spAutoFit/>
          </a:bodyPr>
          <a:lstStyle>
            <a:defPPr>
              <a:defRPr lang="en-US"/>
            </a:defPPr>
            <a:lvl1pPr marL="0">
              <a:defRPr sz="800" b="0" i="0">
                <a:solidFill>
                  <a:schemeClr val="tx1"/>
                </a:solidFill>
              </a:defRPr>
            </a:lvl1pPr>
          </a:lstStyle>
          <a:p>
            <a:pPr algn="ctr">
              <a:defRPr/>
            </a:pPr>
            <a:r>
              <a:rPr lang="en-US" sz="1000" dirty="0">
                <a:solidFill>
                  <a:schemeClr val="bg1"/>
                </a:solidFill>
                <a:latin typeface="Arial" panose="020B0604020202020204" pitchFamily="34" charset="0"/>
                <a:cs typeface="Arial" panose="020B0604020202020204" pitchFamily="34" charset="0"/>
              </a:rPr>
              <a:t>Discipline of 10 day suspension or lesser</a:t>
            </a:r>
          </a:p>
        </p:txBody>
      </p:sp>
      <p:sp>
        <p:nvSpPr>
          <p:cNvPr id="54" name="TextBox 76">
            <a:extLst>
              <a:ext uri="{FF2B5EF4-FFF2-40B4-BE49-F238E27FC236}">
                <a16:creationId xmlns:a16="http://schemas.microsoft.com/office/drawing/2014/main" id="{FFF85C2B-912F-4500-AE74-C637751776F8}"/>
              </a:ext>
            </a:extLst>
          </p:cNvPr>
          <p:cNvSpPr txBox="1">
            <a:spLocks noChangeArrowheads="1"/>
          </p:cNvSpPr>
          <p:nvPr/>
        </p:nvSpPr>
        <p:spPr bwMode="auto">
          <a:xfrm>
            <a:off x="6091842" y="4164014"/>
            <a:ext cx="2100263" cy="22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marL="114300" indent="-114300">
              <a:defRPr sz="2400">
                <a:solidFill>
                  <a:srgbClr val="003366"/>
                </a:solidFill>
                <a:latin typeface="Arial" charset="0"/>
                <a:ea typeface="Arial" charset="0"/>
                <a:cs typeface="Arial" charset="0"/>
                <a:sym typeface="Arial" charset="0"/>
              </a:defRPr>
            </a:lvl1pPr>
            <a:lvl2pPr marL="742950" indent="-285750">
              <a:defRPr sz="2400">
                <a:solidFill>
                  <a:srgbClr val="003366"/>
                </a:solidFill>
                <a:latin typeface="Arial" charset="0"/>
                <a:ea typeface="Arial" charset="0"/>
                <a:cs typeface="Arial" charset="0"/>
                <a:sym typeface="Arial" charset="0"/>
              </a:defRPr>
            </a:lvl2pPr>
            <a:lvl3pPr marL="1143000" indent="-228600">
              <a:defRPr sz="2400">
                <a:solidFill>
                  <a:srgbClr val="003366"/>
                </a:solidFill>
                <a:latin typeface="Arial" charset="0"/>
                <a:ea typeface="Arial" charset="0"/>
                <a:cs typeface="Arial" charset="0"/>
                <a:sym typeface="Arial" charset="0"/>
              </a:defRPr>
            </a:lvl3pPr>
            <a:lvl4pPr marL="1600200" indent="-228600">
              <a:defRPr sz="2400">
                <a:solidFill>
                  <a:srgbClr val="003366"/>
                </a:solidFill>
                <a:latin typeface="Arial" charset="0"/>
                <a:ea typeface="Arial" charset="0"/>
                <a:cs typeface="Arial" charset="0"/>
                <a:sym typeface="Arial" charset="0"/>
              </a:defRPr>
            </a:lvl4pPr>
            <a:lvl5pPr marL="2057400" indent="-228600">
              <a:defRPr sz="2400">
                <a:solidFill>
                  <a:srgbClr val="003366"/>
                </a:solidFill>
                <a:latin typeface="Arial" charset="0"/>
                <a:ea typeface="Arial" charset="0"/>
                <a:cs typeface="Arial" charset="0"/>
                <a:sym typeface="Arial" charset="0"/>
              </a:defRPr>
            </a:lvl5pPr>
            <a:lvl6pPr marL="25146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6pPr>
            <a:lvl7pPr marL="29718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7pPr>
            <a:lvl8pPr marL="34290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8pPr>
            <a:lvl9pPr marL="3886200" indent="-228600" eaLnBrk="0" fontAlgn="base" hangingPunct="0">
              <a:spcBef>
                <a:spcPct val="0"/>
              </a:spcBef>
              <a:spcAft>
                <a:spcPct val="0"/>
              </a:spcAft>
              <a:defRPr sz="2400">
                <a:solidFill>
                  <a:srgbClr val="003366"/>
                </a:solidFill>
                <a:latin typeface="Arial" charset="0"/>
                <a:ea typeface="Arial" charset="0"/>
                <a:cs typeface="Arial" charset="0"/>
                <a:sym typeface="Arial" charset="0"/>
              </a:defRPr>
            </a:lvl9pPr>
          </a:lstStyle>
          <a:p>
            <a:pPr>
              <a:spcBef>
                <a:spcPts val="600"/>
              </a:spcBef>
              <a:buFont typeface="Arial" charset="0"/>
              <a:buAutoNum type="arabicPeriod"/>
            </a:pPr>
            <a:r>
              <a:rPr lang="en-US" altLang="en-US" sz="900" dirty="0">
                <a:solidFill>
                  <a:schemeClr val="bg1"/>
                </a:solidFill>
                <a:latin typeface="Arial" panose="020B0604020202020204" pitchFamily="34" charset="0"/>
                <a:cs typeface="Arial" panose="020B0604020202020204" pitchFamily="34" charset="0"/>
              </a:rPr>
              <a:t>DPA Director recommends discipline level to Chief, who can determines discipline level up to 10 days suspension</a:t>
            </a:r>
          </a:p>
          <a:p>
            <a:pPr>
              <a:spcBef>
                <a:spcPts val="600"/>
              </a:spcBef>
              <a:buFont typeface="Arial" charset="0"/>
              <a:buAutoNum type="arabicPeriod"/>
            </a:pPr>
            <a:r>
              <a:rPr lang="en-US" altLang="en-US" sz="900" dirty="0">
                <a:solidFill>
                  <a:schemeClr val="bg1"/>
                </a:solidFill>
                <a:latin typeface="Arial" panose="020B0604020202020204" pitchFamily="34" charset="0"/>
                <a:cs typeface="Arial" panose="020B0604020202020204" pitchFamily="34" charset="0"/>
              </a:rPr>
              <a:t>If Chief disagrees or declines to impose discipline, case concludes unless DPA files charges with the Police Commission</a:t>
            </a:r>
          </a:p>
          <a:p>
            <a:pPr>
              <a:spcBef>
                <a:spcPts val="600"/>
              </a:spcBef>
              <a:buFont typeface="Arial" charset="0"/>
              <a:buAutoNum type="arabicPeriod"/>
            </a:pPr>
            <a:r>
              <a:rPr lang="en-US" altLang="en-US" sz="900" dirty="0">
                <a:solidFill>
                  <a:schemeClr val="bg1"/>
                </a:solidFill>
                <a:latin typeface="Arial" panose="020B0604020202020204" pitchFamily="34" charset="0"/>
                <a:cs typeface="Arial" panose="020B0604020202020204" pitchFamily="34" charset="0"/>
              </a:rPr>
              <a:t>Alternately, DPA Director can recommend that, on Chief’s behalf, DPA file charges directly with the Police Commission for proposed discipline greater than 10 days</a:t>
            </a:r>
          </a:p>
        </p:txBody>
      </p:sp>
    </p:spTree>
    <p:extLst>
      <p:ext uri="{BB962C8B-B14F-4D97-AF65-F5344CB8AC3E}">
        <p14:creationId xmlns:p14="http://schemas.microsoft.com/office/powerpoint/2010/main" val="303641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944D225-4423-414C-94EF-FBE61846333A}"/>
              </a:ext>
            </a:extLst>
          </p:cNvPr>
          <p:cNvGraphicFramePr/>
          <p:nvPr>
            <p:extLst>
              <p:ext uri="{D42A27DB-BD31-4B8C-83A1-F6EECF244321}">
                <p14:modId xmlns:p14="http://schemas.microsoft.com/office/powerpoint/2010/main" val="302522941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6744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ALLEGATIONS </a:t>
            </a:r>
            <a:br>
              <a:rPr lang="en-US" dirty="0"/>
            </a:br>
            <a:r>
              <a:rPr lang="en-US" dirty="0"/>
              <a:t>BY TYPE</a:t>
            </a:r>
          </a:p>
        </p:txBody>
      </p:sp>
      <p:sp>
        <p:nvSpPr>
          <p:cNvPr id="4" name="Text Placeholder 3"/>
          <p:cNvSpPr>
            <a:spLocks noGrp="1"/>
          </p:cNvSpPr>
          <p:nvPr>
            <p:ph type="body" sz="half" idx="2"/>
          </p:nvPr>
        </p:nvSpPr>
        <p:spPr>
          <a:xfrm>
            <a:off x="625991" y="1351559"/>
            <a:ext cx="3653395" cy="3600311"/>
          </a:xfrm>
        </p:spPr>
        <p:txBody>
          <a:bodyPr>
            <a:normAutofit/>
          </a:bodyPr>
          <a:lstStyle/>
          <a:p>
            <a:r>
              <a:rPr lang="en-US" dirty="0"/>
              <a:t>799 COMPLAINTS  =  1844 ALLEGATIONS </a:t>
            </a:r>
          </a:p>
          <a:p>
            <a:r>
              <a:rPr lang="en-US" dirty="0"/>
              <a:t>                                    FOR INVESTIGATION</a:t>
            </a:r>
          </a:p>
        </p:txBody>
      </p:sp>
      <p:sp>
        <p:nvSpPr>
          <p:cNvPr id="6" name="TextBox 5">
            <a:extLst>
              <a:ext uri="{FF2B5EF4-FFF2-40B4-BE49-F238E27FC236}">
                <a16:creationId xmlns:a16="http://schemas.microsoft.com/office/drawing/2014/main" id="{22DC7045-E18F-481F-8562-3BDB3BF3F1F7}"/>
              </a:ext>
            </a:extLst>
          </p:cNvPr>
          <p:cNvSpPr txBox="1"/>
          <p:nvPr/>
        </p:nvSpPr>
        <p:spPr>
          <a:xfrm>
            <a:off x="8677983" y="6397050"/>
            <a:ext cx="2777067" cy="276999"/>
          </a:xfrm>
          <a:prstGeom prst="rect">
            <a:avLst/>
          </a:prstGeom>
          <a:noFill/>
        </p:spPr>
        <p:txBody>
          <a:bodyPr wrap="square" rtlCol="0">
            <a:spAutoFit/>
          </a:bodyPr>
          <a:lstStyle/>
          <a:p>
            <a:r>
              <a:rPr lang="en-US" sz="1200" dirty="0"/>
              <a:t>Data Source: 2020 Annual Report</a:t>
            </a:r>
          </a:p>
        </p:txBody>
      </p:sp>
      <p:graphicFrame>
        <p:nvGraphicFramePr>
          <p:cNvPr id="7" name="Chart 6">
            <a:extLst>
              <a:ext uri="{FF2B5EF4-FFF2-40B4-BE49-F238E27FC236}">
                <a16:creationId xmlns:a16="http://schemas.microsoft.com/office/drawing/2014/main" id="{8F21EFE5-5D88-4FCE-8F1F-9E215083F388}"/>
              </a:ext>
            </a:extLst>
          </p:cNvPr>
          <p:cNvGraphicFramePr/>
          <p:nvPr>
            <p:extLst>
              <p:ext uri="{D42A27DB-BD31-4B8C-83A1-F6EECF244321}">
                <p14:modId xmlns:p14="http://schemas.microsoft.com/office/powerpoint/2010/main" val="2597151404"/>
              </p:ext>
            </p:extLst>
          </p:nvPr>
        </p:nvGraphicFramePr>
        <p:xfrm>
          <a:off x="4279386" y="870155"/>
          <a:ext cx="7912614" cy="53992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6076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of Findings</a:t>
            </a:r>
          </a:p>
        </p:txBody>
      </p:sp>
      <p:sp>
        <p:nvSpPr>
          <p:cNvPr id="3" name="TextBox 2">
            <a:extLst>
              <a:ext uri="{FF2B5EF4-FFF2-40B4-BE49-F238E27FC236}">
                <a16:creationId xmlns:a16="http://schemas.microsoft.com/office/drawing/2014/main" id="{0E2D7FDE-A661-404C-95FB-B0676578DF01}"/>
              </a:ext>
            </a:extLst>
          </p:cNvPr>
          <p:cNvSpPr txBox="1"/>
          <p:nvPr/>
        </p:nvSpPr>
        <p:spPr>
          <a:xfrm>
            <a:off x="10021752" y="1202194"/>
            <a:ext cx="1631481" cy="415498"/>
          </a:xfrm>
          <a:prstGeom prst="rect">
            <a:avLst/>
          </a:prstGeom>
          <a:noFill/>
        </p:spPr>
        <p:txBody>
          <a:bodyPr wrap="square" rtlCol="0">
            <a:spAutoFit/>
          </a:bodyPr>
          <a:lstStyle/>
          <a:p>
            <a:pPr algn="r"/>
            <a:r>
              <a:rPr lang="en-US" sz="1050" dirty="0"/>
              <a:t>Data Source: </a:t>
            </a:r>
          </a:p>
          <a:p>
            <a:pPr algn="r"/>
            <a:r>
              <a:rPr lang="en-US" sz="1050" dirty="0"/>
              <a:t>2020 Annual Report</a:t>
            </a:r>
          </a:p>
        </p:txBody>
      </p:sp>
      <p:graphicFrame>
        <p:nvGraphicFramePr>
          <p:cNvPr id="7" name="Chart 6">
            <a:extLst>
              <a:ext uri="{FF2B5EF4-FFF2-40B4-BE49-F238E27FC236}">
                <a16:creationId xmlns:a16="http://schemas.microsoft.com/office/drawing/2014/main" id="{3456FCA9-0265-4C7C-97D3-68DC864BCC31}"/>
              </a:ext>
            </a:extLst>
          </p:cNvPr>
          <p:cNvGraphicFramePr/>
          <p:nvPr>
            <p:extLst>
              <p:ext uri="{D42A27DB-BD31-4B8C-83A1-F6EECF244321}">
                <p14:modId xmlns:p14="http://schemas.microsoft.com/office/powerpoint/2010/main" val="1049796083"/>
              </p:ext>
            </p:extLst>
          </p:nvPr>
        </p:nvGraphicFramePr>
        <p:xfrm>
          <a:off x="174522" y="2172644"/>
          <a:ext cx="11842954" cy="45378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623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CONDUCT (SUSTAINED) FINDINGS </a:t>
            </a:r>
            <a:br>
              <a:rPr lang="en-US" dirty="0"/>
            </a:br>
            <a:r>
              <a:rPr lang="en-US" dirty="0"/>
              <a:t>BY ALLEGATION TYPE</a:t>
            </a:r>
          </a:p>
        </p:txBody>
      </p:sp>
      <p:sp>
        <p:nvSpPr>
          <p:cNvPr id="4" name="TextBox 3">
            <a:extLst>
              <a:ext uri="{FF2B5EF4-FFF2-40B4-BE49-F238E27FC236}">
                <a16:creationId xmlns:a16="http://schemas.microsoft.com/office/drawing/2014/main" id="{EFF98426-8C4D-407E-A761-0B0A7C69D892}"/>
              </a:ext>
            </a:extLst>
          </p:cNvPr>
          <p:cNvSpPr txBox="1"/>
          <p:nvPr/>
        </p:nvSpPr>
        <p:spPr>
          <a:xfrm>
            <a:off x="435620" y="6197600"/>
            <a:ext cx="2777067" cy="276999"/>
          </a:xfrm>
          <a:prstGeom prst="rect">
            <a:avLst/>
          </a:prstGeom>
          <a:noFill/>
        </p:spPr>
        <p:txBody>
          <a:bodyPr wrap="square" rtlCol="0">
            <a:spAutoFit/>
          </a:bodyPr>
          <a:lstStyle/>
          <a:p>
            <a:r>
              <a:rPr lang="en-US" sz="1200" dirty="0"/>
              <a:t>Data Source: 2020 Annual Report</a:t>
            </a:r>
          </a:p>
        </p:txBody>
      </p:sp>
      <p:graphicFrame>
        <p:nvGraphicFramePr>
          <p:cNvPr id="6" name="Chart 5">
            <a:extLst>
              <a:ext uri="{FF2B5EF4-FFF2-40B4-BE49-F238E27FC236}">
                <a16:creationId xmlns:a16="http://schemas.microsoft.com/office/drawing/2014/main" id="{93DE5EC8-7947-49E1-91CF-44A4C1A9A7E4}"/>
              </a:ext>
            </a:extLst>
          </p:cNvPr>
          <p:cNvGraphicFramePr/>
          <p:nvPr>
            <p:extLst>
              <p:ext uri="{D42A27DB-BD31-4B8C-83A1-F6EECF244321}">
                <p14:modId xmlns:p14="http://schemas.microsoft.com/office/powerpoint/2010/main" val="1293047593"/>
              </p:ext>
            </p:extLst>
          </p:nvPr>
        </p:nvGraphicFramePr>
        <p:xfrm>
          <a:off x="3739811" y="604684"/>
          <a:ext cx="8280123" cy="6069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597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a:t>
            </a:r>
          </a:p>
        </p:txBody>
      </p:sp>
      <p:sp>
        <p:nvSpPr>
          <p:cNvPr id="3" name="Content Placeholder 2"/>
          <p:cNvSpPr>
            <a:spLocks noGrp="1"/>
          </p:cNvSpPr>
          <p:nvPr>
            <p:ph idx="1"/>
          </p:nvPr>
        </p:nvSpPr>
        <p:spPr/>
        <p:txBody>
          <a:bodyPr>
            <a:normAutofit/>
          </a:bodyPr>
          <a:lstStyle/>
          <a:p>
            <a:r>
              <a:rPr lang="en-US" sz="2400" dirty="0"/>
              <a:t>Fairly and impartially investigate complaints against San Francisco police officers, </a:t>
            </a:r>
          </a:p>
          <a:p>
            <a:endParaRPr lang="en-US" sz="2400" dirty="0"/>
          </a:p>
          <a:p>
            <a:r>
              <a:rPr lang="en-US" sz="2400" dirty="0"/>
              <a:t>Make policy recommendations regarding police practices, and </a:t>
            </a:r>
          </a:p>
          <a:p>
            <a:endParaRPr lang="en-US" sz="2400" dirty="0"/>
          </a:p>
          <a:p>
            <a:r>
              <a:rPr lang="en-US" sz="2400" dirty="0"/>
              <a:t>Conduct periodic audits or reviews of the San Francisco Police Department. </a:t>
            </a:r>
          </a:p>
        </p:txBody>
      </p:sp>
    </p:spTree>
    <p:extLst>
      <p:ext uri="{BB962C8B-B14F-4D97-AF65-F5344CB8AC3E}">
        <p14:creationId xmlns:p14="http://schemas.microsoft.com/office/powerpoint/2010/main" val="101068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F3F5F4F-2FFB-448A-8810-D4A766569D86}"/>
              </a:ext>
            </a:extLst>
          </p:cNvPr>
          <p:cNvGraphicFramePr/>
          <p:nvPr>
            <p:extLst>
              <p:ext uri="{D42A27DB-BD31-4B8C-83A1-F6EECF244321}">
                <p14:modId xmlns:p14="http://schemas.microsoft.com/office/powerpoint/2010/main" val="79630381"/>
              </p:ext>
            </p:extLst>
          </p:nvPr>
        </p:nvGraphicFramePr>
        <p:xfrm>
          <a:off x="1586089" y="324555"/>
          <a:ext cx="9019822" cy="6208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022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Text Placeholder 2"/>
          <p:cNvSpPr>
            <a:spLocks noGrp="1"/>
          </p:cNvSpPr>
          <p:nvPr>
            <p:ph type="body" idx="1"/>
          </p:nvPr>
        </p:nvSpPr>
        <p:spPr/>
        <p:txBody>
          <a:bodyPr/>
          <a:lstStyle/>
          <a:p>
            <a:r>
              <a:rPr lang="en-US" dirty="0"/>
              <a:t>1982</a:t>
            </a:r>
          </a:p>
        </p:txBody>
      </p:sp>
      <p:sp>
        <p:nvSpPr>
          <p:cNvPr id="4" name="Text Placeholder 3"/>
          <p:cNvSpPr>
            <a:spLocks noGrp="1"/>
          </p:cNvSpPr>
          <p:nvPr>
            <p:ph type="body" sz="half" idx="15"/>
          </p:nvPr>
        </p:nvSpPr>
        <p:spPr/>
        <p:txBody>
          <a:bodyPr/>
          <a:lstStyle/>
          <a:p>
            <a:r>
              <a:rPr lang="en-US" dirty="0"/>
              <a:t>Creation by Charter Amendment</a:t>
            </a:r>
          </a:p>
          <a:p>
            <a:endParaRPr lang="en-US" dirty="0"/>
          </a:p>
          <a:p>
            <a:r>
              <a:rPr lang="en-US" dirty="0"/>
              <a:t>Independent form SFPD</a:t>
            </a:r>
          </a:p>
          <a:p>
            <a:endParaRPr lang="en-US" dirty="0"/>
          </a:p>
          <a:p>
            <a:r>
              <a:rPr lang="en-US" dirty="0"/>
              <a:t>Reports directly to Police Commission</a:t>
            </a:r>
          </a:p>
        </p:txBody>
      </p:sp>
      <p:sp>
        <p:nvSpPr>
          <p:cNvPr id="5" name="Text Placeholder 4"/>
          <p:cNvSpPr>
            <a:spLocks noGrp="1"/>
          </p:cNvSpPr>
          <p:nvPr>
            <p:ph type="body" sz="quarter" idx="3"/>
          </p:nvPr>
        </p:nvSpPr>
        <p:spPr/>
        <p:txBody>
          <a:bodyPr/>
          <a:lstStyle/>
          <a:p>
            <a:r>
              <a:rPr lang="en-US" dirty="0"/>
              <a:t>2003</a:t>
            </a:r>
          </a:p>
        </p:txBody>
      </p:sp>
      <p:sp>
        <p:nvSpPr>
          <p:cNvPr id="6" name="Text Placeholder 5"/>
          <p:cNvSpPr>
            <a:spLocks noGrp="1"/>
          </p:cNvSpPr>
          <p:nvPr>
            <p:ph type="body" sz="half" idx="16"/>
          </p:nvPr>
        </p:nvSpPr>
        <p:spPr/>
        <p:txBody>
          <a:bodyPr/>
          <a:lstStyle/>
          <a:p>
            <a:r>
              <a:rPr lang="en-US" dirty="0"/>
              <a:t>Police Commission increased from 5 to 7</a:t>
            </a:r>
          </a:p>
          <a:p>
            <a:endParaRPr lang="en-US" dirty="0"/>
          </a:p>
          <a:p>
            <a:r>
              <a:rPr lang="en-US" dirty="0"/>
              <a:t>DPA Director empowered to file charges directly with the police commission</a:t>
            </a:r>
          </a:p>
        </p:txBody>
      </p:sp>
      <p:sp>
        <p:nvSpPr>
          <p:cNvPr id="7" name="Text Placeholder 6"/>
          <p:cNvSpPr>
            <a:spLocks noGrp="1"/>
          </p:cNvSpPr>
          <p:nvPr>
            <p:ph type="body" sz="quarter" idx="13"/>
          </p:nvPr>
        </p:nvSpPr>
        <p:spPr/>
        <p:txBody>
          <a:bodyPr/>
          <a:lstStyle/>
          <a:p>
            <a:r>
              <a:rPr lang="en-US" dirty="0"/>
              <a:t>2016</a:t>
            </a:r>
          </a:p>
        </p:txBody>
      </p:sp>
      <p:sp>
        <p:nvSpPr>
          <p:cNvPr id="8" name="Text Placeholder 7"/>
          <p:cNvSpPr>
            <a:spLocks noGrp="1"/>
          </p:cNvSpPr>
          <p:nvPr>
            <p:ph type="body" sz="half" idx="17"/>
          </p:nvPr>
        </p:nvSpPr>
        <p:spPr/>
        <p:txBody>
          <a:bodyPr>
            <a:normAutofit lnSpcReduction="10000"/>
          </a:bodyPr>
          <a:lstStyle/>
          <a:p>
            <a:r>
              <a:rPr lang="en-US" dirty="0"/>
              <a:t>Voters clarified and twice expanded DPA jurisdiction </a:t>
            </a:r>
          </a:p>
          <a:p>
            <a:endParaRPr lang="en-US" dirty="0"/>
          </a:p>
          <a:p>
            <a:r>
              <a:rPr lang="en-US" dirty="0"/>
              <a:t>Renamed DPA (formerly OCC)</a:t>
            </a:r>
          </a:p>
          <a:p>
            <a:endParaRPr lang="en-US" dirty="0"/>
          </a:p>
          <a:p>
            <a:r>
              <a:rPr lang="en-US" dirty="0"/>
              <a:t>Commission nominates director, Mayor appoints with BOS approval</a:t>
            </a:r>
          </a:p>
          <a:p>
            <a:r>
              <a:rPr lang="en-US" dirty="0"/>
              <a:t>Mandatory OIS Investigations</a:t>
            </a:r>
          </a:p>
          <a:p>
            <a:r>
              <a:rPr lang="en-US" dirty="0"/>
              <a:t>Mandatory biennial audits:  Use of Force and Misconduct Investigations</a:t>
            </a:r>
          </a:p>
          <a:p>
            <a:r>
              <a:rPr lang="en-US" dirty="0"/>
              <a:t>Discretionary audit powers</a:t>
            </a:r>
          </a:p>
          <a:p>
            <a:endParaRPr lang="en-US" dirty="0"/>
          </a:p>
        </p:txBody>
      </p:sp>
    </p:spTree>
    <p:extLst>
      <p:ext uri="{BB962C8B-B14F-4D97-AF65-F5344CB8AC3E}">
        <p14:creationId xmlns:p14="http://schemas.microsoft.com/office/powerpoint/2010/main" val="13488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and Audits</a:t>
            </a:r>
          </a:p>
        </p:txBody>
      </p:sp>
      <p:sp>
        <p:nvSpPr>
          <p:cNvPr id="3" name="Text Placeholder 2"/>
          <p:cNvSpPr>
            <a:spLocks noGrp="1"/>
          </p:cNvSpPr>
          <p:nvPr>
            <p:ph type="body" idx="1"/>
          </p:nvPr>
        </p:nvSpPr>
        <p:spPr/>
        <p:txBody>
          <a:bodyPr/>
          <a:lstStyle/>
          <a:p>
            <a:r>
              <a:rPr lang="en-US" sz="2800" dirty="0"/>
              <a:t>INVESTIGATIONS</a:t>
            </a:r>
            <a:endParaRPr lang="en-US" dirty="0"/>
          </a:p>
        </p:txBody>
      </p:sp>
      <p:sp>
        <p:nvSpPr>
          <p:cNvPr id="4" name="Content Placeholder 3"/>
          <p:cNvSpPr>
            <a:spLocks noGrp="1"/>
          </p:cNvSpPr>
          <p:nvPr>
            <p:ph sz="half" idx="2"/>
          </p:nvPr>
        </p:nvSpPr>
        <p:spPr/>
        <p:txBody>
          <a:bodyPr>
            <a:normAutofit/>
          </a:bodyPr>
          <a:lstStyle/>
          <a:p>
            <a:endParaRPr lang="en-US" sz="2400" dirty="0"/>
          </a:p>
          <a:p>
            <a:r>
              <a:rPr lang="en-US" sz="2400" dirty="0"/>
              <a:t>Complaints about on-duty officers made by non-officers</a:t>
            </a:r>
          </a:p>
          <a:p>
            <a:r>
              <a:rPr lang="en-US" sz="2400" dirty="0"/>
              <a:t>Misconduct and Neglect of Duty</a:t>
            </a:r>
          </a:p>
          <a:p>
            <a:r>
              <a:rPr lang="en-US" sz="2400" dirty="0"/>
              <a:t>All OIS with injury</a:t>
            </a:r>
          </a:p>
        </p:txBody>
      </p:sp>
      <p:sp>
        <p:nvSpPr>
          <p:cNvPr id="5" name="Text Placeholder 4"/>
          <p:cNvSpPr>
            <a:spLocks noGrp="1"/>
          </p:cNvSpPr>
          <p:nvPr>
            <p:ph type="body" sz="quarter" idx="3"/>
          </p:nvPr>
        </p:nvSpPr>
        <p:spPr>
          <a:xfrm>
            <a:off x="6187415" y="2174875"/>
            <a:ext cx="5194583" cy="888470"/>
          </a:xfrm>
        </p:spPr>
        <p:txBody>
          <a:bodyPr/>
          <a:lstStyle/>
          <a:p>
            <a:r>
              <a:rPr lang="en-US" sz="2800" dirty="0"/>
              <a:t>PERFORMANCE AUDITS </a:t>
            </a:r>
            <a:br>
              <a:rPr lang="en-US" sz="2800" dirty="0"/>
            </a:br>
            <a:r>
              <a:rPr lang="en-US" sz="2800" dirty="0"/>
              <a:t>AND REVIEWS</a:t>
            </a:r>
          </a:p>
        </p:txBody>
      </p:sp>
      <p:sp>
        <p:nvSpPr>
          <p:cNvPr id="6" name="Content Placeholder 5"/>
          <p:cNvSpPr>
            <a:spLocks noGrp="1"/>
          </p:cNvSpPr>
          <p:nvPr>
            <p:ph sz="quarter" idx="4"/>
          </p:nvPr>
        </p:nvSpPr>
        <p:spPr/>
        <p:txBody>
          <a:bodyPr>
            <a:normAutofit/>
          </a:bodyPr>
          <a:lstStyle/>
          <a:p>
            <a:endParaRPr lang="en-US" sz="2400" dirty="0"/>
          </a:p>
          <a:p>
            <a:r>
              <a:rPr lang="en-US" sz="2400" dirty="0"/>
              <a:t>Department-wide use of force practices</a:t>
            </a:r>
          </a:p>
          <a:p>
            <a:r>
              <a:rPr lang="en-US" sz="2400" dirty="0"/>
              <a:t>SFPD handling of sustained misconduct (DPA and IAD)</a:t>
            </a:r>
          </a:p>
        </p:txBody>
      </p:sp>
    </p:spTree>
    <p:extLst>
      <p:ext uri="{BB962C8B-B14F-4D97-AF65-F5344CB8AC3E}">
        <p14:creationId xmlns:p14="http://schemas.microsoft.com/office/powerpoint/2010/main" val="6071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Allegations</a:t>
            </a:r>
          </a:p>
        </p:txBody>
      </p:sp>
      <p:sp>
        <p:nvSpPr>
          <p:cNvPr id="3" name="Content Placeholder 2"/>
          <p:cNvSpPr>
            <a:spLocks noGrp="1"/>
          </p:cNvSpPr>
          <p:nvPr>
            <p:ph idx="1"/>
          </p:nvPr>
        </p:nvSpPr>
        <p:spPr>
          <a:xfrm>
            <a:off x="818712" y="2450887"/>
            <a:ext cx="10554574" cy="3636511"/>
          </a:xfrm>
        </p:spPr>
        <p:txBody>
          <a:bodyPr>
            <a:normAutofit/>
          </a:bodyPr>
          <a:lstStyle/>
          <a:p>
            <a:r>
              <a:rPr lang="en-US" sz="2400" dirty="0"/>
              <a:t>Neglect of Duty</a:t>
            </a:r>
          </a:p>
          <a:p>
            <a:r>
              <a:rPr lang="en-US" sz="2400" dirty="0"/>
              <a:t>Unwarranted Action</a:t>
            </a:r>
          </a:p>
          <a:p>
            <a:r>
              <a:rPr lang="en-US" sz="2400" dirty="0"/>
              <a:t>Conduct Unbecoming an Officer</a:t>
            </a:r>
          </a:p>
          <a:p>
            <a:r>
              <a:rPr lang="en-US" sz="2400" dirty="0"/>
              <a:t>Use of Force</a:t>
            </a:r>
          </a:p>
          <a:p>
            <a:r>
              <a:rPr lang="en-US" sz="2400" dirty="0"/>
              <a:t>Referrals and Informational</a:t>
            </a:r>
          </a:p>
          <a:p>
            <a:r>
              <a:rPr lang="en-US" sz="2400" dirty="0"/>
              <a:t>Policy</a:t>
            </a:r>
          </a:p>
          <a:p>
            <a:endParaRPr lang="en-US" sz="2400" dirty="0"/>
          </a:p>
        </p:txBody>
      </p:sp>
    </p:spTree>
    <p:extLst>
      <p:ext uri="{BB962C8B-B14F-4D97-AF65-F5344CB8AC3E}">
        <p14:creationId xmlns:p14="http://schemas.microsoft.com/office/powerpoint/2010/main" val="40439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2323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Allegations Subtypes</a:t>
            </a:r>
          </a:p>
        </p:txBody>
      </p:sp>
      <p:grpSp>
        <p:nvGrpSpPr>
          <p:cNvPr id="16" name="Group 15">
            <a:extLst>
              <a:ext uri="{FF2B5EF4-FFF2-40B4-BE49-F238E27FC236}">
                <a16:creationId xmlns:a16="http://schemas.microsoft.com/office/drawing/2014/main" id="{EA39C703-29B0-461E-BE84-36247C8B6B73}"/>
              </a:ext>
            </a:extLst>
          </p:cNvPr>
          <p:cNvGrpSpPr/>
          <p:nvPr/>
        </p:nvGrpSpPr>
        <p:grpSpPr>
          <a:xfrm>
            <a:off x="412460" y="2164018"/>
            <a:ext cx="11367080" cy="4399013"/>
            <a:chOff x="335995" y="2562225"/>
            <a:chExt cx="7231814" cy="3343275"/>
          </a:xfrm>
        </p:grpSpPr>
        <p:sp>
          <p:nvSpPr>
            <p:cNvPr id="17" name="Body text copy copy 2">
              <a:extLst>
                <a:ext uri="{FF2B5EF4-FFF2-40B4-BE49-F238E27FC236}">
                  <a16:creationId xmlns:a16="http://schemas.microsoft.com/office/drawing/2014/main" id="{427FB32E-4B21-4659-AF74-6483B1349752}"/>
                </a:ext>
              </a:extLst>
            </p:cNvPr>
            <p:cNvSpPr/>
            <p:nvPr/>
          </p:nvSpPr>
          <p:spPr>
            <a:xfrm>
              <a:off x="335995" y="2562225"/>
              <a:ext cx="1769025" cy="3162300"/>
            </a:xfrm>
            <a:prstGeom prst="rect">
              <a:avLst/>
            </a:prstGeom>
          </p:spPr>
          <p:txBody>
            <a:bodyPr spcFirstLastPara="0" lIns="95250" tIns="95250" rIns="95250" bIns="0" anchor="t"/>
            <a:lstStyle/>
            <a:p>
              <a:pPr algn="ctr" hangingPunct="0">
                <a:lnSpc>
                  <a:spcPct val="116667"/>
                </a:lnSpc>
              </a:pPr>
              <a:r>
                <a:rPr sz="1600" b="1" dirty="0">
                  <a:solidFill>
                    <a:srgbClr val="B4B5B8"/>
                  </a:solidFill>
                  <a:latin typeface="Source Sans Pro"/>
                  <a:ea typeface="+mn-ea"/>
                  <a:cs typeface="Source Sans Pro"/>
                </a:rPr>
                <a:t>Neglect of Duty</a:t>
              </a:r>
            </a:p>
            <a:p>
              <a:pPr algn="l" hangingPunct="0">
                <a:lnSpc>
                  <a:spcPct val="116667"/>
                </a:lnSpc>
              </a:pPr>
              <a:endParaRPr sz="1600" b="1" dirty="0">
                <a:solidFill>
                  <a:srgbClr val="B4B5B8"/>
                </a:solidFill>
                <a:latin typeface="Source Sans Pro"/>
                <a:ea typeface="+mn-ea"/>
                <a:cs typeface="Source Sans Pro"/>
              </a:endParaRPr>
            </a:p>
            <a:p>
              <a:pPr algn="l" hangingPunct="0">
                <a:lnSpc>
                  <a:spcPct val="116667"/>
                </a:lnSpc>
              </a:pPr>
              <a:endParaRPr sz="1600" b="1" dirty="0">
                <a:solidFill>
                  <a:srgbClr val="B4B5B8"/>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Failure to activate body-worn camera</a:t>
              </a:r>
            </a:p>
            <a:p>
              <a:pPr algn="l" hangingPunct="0">
                <a:lnSpc>
                  <a:spcPct val="116667"/>
                </a:lnSpc>
              </a:pPr>
              <a:endParaRPr sz="1600" dirty="0">
                <a:solidFill>
                  <a:srgbClr val="FFFFFF"/>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Failure to follow SFPD policy or law</a:t>
              </a:r>
            </a:p>
            <a:p>
              <a:pPr algn="l" hangingPunct="0">
                <a:lnSpc>
                  <a:spcPct val="116667"/>
                </a:lnSpc>
              </a:pPr>
              <a:endParaRPr sz="1600" dirty="0">
                <a:solidFill>
                  <a:srgbClr val="FFFFFF"/>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Failure to write an incident Report</a:t>
              </a:r>
            </a:p>
            <a:p>
              <a:pPr algn="l" hangingPunct="0">
                <a:lnSpc>
                  <a:spcPct val="116667"/>
                </a:lnSpc>
              </a:pPr>
              <a:endParaRPr sz="1600" dirty="0">
                <a:solidFill>
                  <a:srgbClr val="FFFFFF"/>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Failure to provide name and star number upon request</a:t>
              </a:r>
            </a:p>
            <a:p>
              <a:pPr algn="l" hangingPunct="0">
                <a:lnSpc>
                  <a:spcPct val="116667"/>
                </a:lnSpc>
              </a:pPr>
              <a:endParaRPr sz="1050" dirty="0">
                <a:solidFill>
                  <a:srgbClr val="FFFFFF"/>
                </a:solidFill>
                <a:latin typeface="Source Sans Pro"/>
                <a:ea typeface="+mn-ea"/>
                <a:cs typeface="Source Sans Pro"/>
              </a:endParaRPr>
            </a:p>
          </p:txBody>
        </p:sp>
        <p:sp>
          <p:nvSpPr>
            <p:cNvPr id="18" name="Body text copy copy 3">
              <a:extLst>
                <a:ext uri="{FF2B5EF4-FFF2-40B4-BE49-F238E27FC236}">
                  <a16:creationId xmlns:a16="http://schemas.microsoft.com/office/drawing/2014/main" id="{AF8A50FE-C3BC-4C78-991E-656A918D6E33}"/>
                </a:ext>
              </a:extLst>
            </p:cNvPr>
            <p:cNvSpPr/>
            <p:nvPr/>
          </p:nvSpPr>
          <p:spPr>
            <a:xfrm>
              <a:off x="2112774" y="2571750"/>
              <a:ext cx="1616453" cy="2600325"/>
            </a:xfrm>
            <a:prstGeom prst="rect">
              <a:avLst/>
            </a:prstGeom>
          </p:spPr>
          <p:txBody>
            <a:bodyPr spcFirstLastPara="0" lIns="95250" tIns="95250" rIns="95250" bIns="0" anchor="t"/>
            <a:lstStyle/>
            <a:p>
              <a:pPr algn="ctr" hangingPunct="0">
                <a:lnSpc>
                  <a:spcPct val="116667"/>
                </a:lnSpc>
              </a:pPr>
              <a:r>
                <a:rPr sz="1600" b="1" dirty="0">
                  <a:solidFill>
                    <a:srgbClr val="B4B5B8"/>
                  </a:solidFill>
                  <a:latin typeface="Source Sans Pro"/>
                  <a:ea typeface="+mn-ea"/>
                  <a:cs typeface="Source Sans Pro"/>
                </a:rPr>
                <a:t>Conduct Unbecoming an Officer</a:t>
              </a:r>
            </a:p>
            <a:p>
              <a:pPr algn="l" hangingPunct="0">
                <a:lnSpc>
                  <a:spcPct val="116667"/>
                </a:lnSpc>
              </a:pPr>
              <a:endParaRPr sz="1600" b="1" dirty="0">
                <a:solidFill>
                  <a:srgbClr val="B4B5B8"/>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Inappropriate comments or behavior</a:t>
              </a:r>
            </a:p>
            <a:p>
              <a:pPr algn="l" hangingPunct="0">
                <a:lnSpc>
                  <a:spcPct val="116667"/>
                </a:lnSpc>
              </a:pPr>
              <a:endParaRPr sz="1600" dirty="0">
                <a:solidFill>
                  <a:srgbClr val="FFFFFF"/>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Racial bias</a:t>
              </a:r>
            </a:p>
            <a:p>
              <a:pPr algn="l" hangingPunct="0">
                <a:lnSpc>
                  <a:spcPct val="116667"/>
                </a:lnSpc>
              </a:pPr>
              <a:endParaRPr sz="1600" dirty="0">
                <a:solidFill>
                  <a:srgbClr val="FFFFFF"/>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Sexual slurs</a:t>
              </a:r>
            </a:p>
            <a:p>
              <a:pPr algn="l" hangingPunct="0">
                <a:lnSpc>
                  <a:spcPct val="116667"/>
                </a:lnSpc>
              </a:pPr>
              <a:endParaRPr sz="1600" dirty="0">
                <a:solidFill>
                  <a:srgbClr val="FFFFFF"/>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Misrepresenting the truth</a:t>
              </a:r>
            </a:p>
            <a:p>
              <a:pPr algn="l" hangingPunct="0">
                <a:lnSpc>
                  <a:spcPct val="116667"/>
                </a:lnSpc>
              </a:pPr>
              <a:endParaRPr sz="1600" dirty="0">
                <a:solidFill>
                  <a:srgbClr val="FFFFFF"/>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Misused police authority</a:t>
              </a:r>
            </a:p>
          </p:txBody>
        </p:sp>
        <p:sp>
          <p:nvSpPr>
            <p:cNvPr id="19" name="Body text copy copy 4">
              <a:extLst>
                <a:ext uri="{FF2B5EF4-FFF2-40B4-BE49-F238E27FC236}">
                  <a16:creationId xmlns:a16="http://schemas.microsoft.com/office/drawing/2014/main" id="{A745C738-FA8A-4845-BD3A-130E60264828}"/>
                </a:ext>
              </a:extLst>
            </p:cNvPr>
            <p:cNvSpPr/>
            <p:nvPr/>
          </p:nvSpPr>
          <p:spPr>
            <a:xfrm>
              <a:off x="3817378" y="2571750"/>
              <a:ext cx="1768475" cy="2790825"/>
            </a:xfrm>
            <a:prstGeom prst="rect">
              <a:avLst/>
            </a:prstGeom>
          </p:spPr>
          <p:txBody>
            <a:bodyPr spcFirstLastPara="0" lIns="95250" tIns="95250" rIns="95250" bIns="0" anchor="t"/>
            <a:lstStyle/>
            <a:p>
              <a:pPr algn="ctr" hangingPunct="0">
                <a:lnSpc>
                  <a:spcPct val="116667"/>
                </a:lnSpc>
              </a:pPr>
              <a:r>
                <a:rPr sz="1600" b="1" dirty="0">
                  <a:solidFill>
                    <a:srgbClr val="B4B5B8"/>
                  </a:solidFill>
                  <a:latin typeface="Source Sans Pro"/>
                  <a:ea typeface="+mn-ea"/>
                  <a:cs typeface="Source Sans Pro"/>
                </a:rPr>
                <a:t>Unwarranted Action</a:t>
              </a:r>
            </a:p>
            <a:p>
              <a:pPr algn="l" hangingPunct="0">
                <a:lnSpc>
                  <a:spcPct val="116667"/>
                </a:lnSpc>
              </a:pPr>
              <a:endParaRPr sz="1600" b="1" dirty="0">
                <a:solidFill>
                  <a:srgbClr val="B4B5B8"/>
                </a:solidFill>
                <a:latin typeface="Source Sans Pro"/>
                <a:ea typeface="+mn-ea"/>
                <a:cs typeface="Source Sans Pro"/>
              </a:endParaRPr>
            </a:p>
            <a:p>
              <a:pPr algn="l" hangingPunct="0">
                <a:lnSpc>
                  <a:spcPct val="116667"/>
                </a:lnSpc>
              </a:pPr>
              <a:endParaRPr sz="1600" b="1" dirty="0">
                <a:solidFill>
                  <a:srgbClr val="B4B5B8"/>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Misused city property for personal use</a:t>
              </a:r>
            </a:p>
            <a:p>
              <a:pPr algn="l" hangingPunct="0">
                <a:lnSpc>
                  <a:spcPct val="116667"/>
                </a:lnSpc>
              </a:pPr>
              <a:endParaRPr sz="1600" dirty="0">
                <a:solidFill>
                  <a:srgbClr val="FFFFFF"/>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Issuing a citation without cause</a:t>
              </a:r>
            </a:p>
            <a:p>
              <a:pPr algn="l" hangingPunct="0">
                <a:lnSpc>
                  <a:spcPct val="116667"/>
                </a:lnSpc>
              </a:pPr>
              <a:endParaRPr sz="1600" dirty="0">
                <a:solidFill>
                  <a:srgbClr val="FFFFFF"/>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Handcuffing without cause</a:t>
              </a:r>
            </a:p>
            <a:p>
              <a:pPr algn="l" hangingPunct="0">
                <a:lnSpc>
                  <a:spcPct val="116667"/>
                </a:lnSpc>
              </a:pPr>
              <a:endParaRPr sz="1600" dirty="0">
                <a:solidFill>
                  <a:srgbClr val="FFFFFF"/>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Improper search or seizure of a person, property, or vehicle</a:t>
              </a:r>
            </a:p>
          </p:txBody>
        </p:sp>
        <p:sp>
          <p:nvSpPr>
            <p:cNvPr id="20" name="Body text copy copy 5">
              <a:extLst>
                <a:ext uri="{FF2B5EF4-FFF2-40B4-BE49-F238E27FC236}">
                  <a16:creationId xmlns:a16="http://schemas.microsoft.com/office/drawing/2014/main" id="{674134B1-606E-4E43-9A8A-316F4C83505D}"/>
                </a:ext>
              </a:extLst>
            </p:cNvPr>
            <p:cNvSpPr/>
            <p:nvPr/>
          </p:nvSpPr>
          <p:spPr>
            <a:xfrm>
              <a:off x="5691754" y="2562225"/>
              <a:ext cx="1876055" cy="3343275"/>
            </a:xfrm>
            <a:prstGeom prst="rect">
              <a:avLst/>
            </a:prstGeom>
          </p:spPr>
          <p:txBody>
            <a:bodyPr spcFirstLastPara="0" lIns="95250" tIns="95250" rIns="95250" bIns="0" anchor="t"/>
            <a:lstStyle/>
            <a:p>
              <a:pPr algn="ctr" hangingPunct="0">
                <a:lnSpc>
                  <a:spcPct val="116667"/>
                </a:lnSpc>
              </a:pPr>
              <a:r>
                <a:rPr sz="1600" b="1" dirty="0">
                  <a:solidFill>
                    <a:srgbClr val="B4B5B8"/>
                  </a:solidFill>
                  <a:latin typeface="Source Sans Pro"/>
                  <a:ea typeface="+mn-ea"/>
                  <a:cs typeface="Source Sans Pro"/>
                </a:rPr>
                <a:t>Use of Force</a:t>
              </a:r>
            </a:p>
            <a:p>
              <a:pPr algn="ctr" hangingPunct="0">
                <a:lnSpc>
                  <a:spcPct val="116667"/>
                </a:lnSpc>
              </a:pPr>
              <a:endParaRPr sz="1600" b="1" dirty="0">
                <a:solidFill>
                  <a:srgbClr val="B4B5B8"/>
                </a:solidFill>
                <a:latin typeface="Source Sans Pro"/>
                <a:ea typeface="+mn-ea"/>
                <a:cs typeface="Source Sans Pro"/>
              </a:endParaRPr>
            </a:p>
            <a:p>
              <a:pPr algn="l" hangingPunct="0">
                <a:lnSpc>
                  <a:spcPct val="116667"/>
                </a:lnSpc>
              </a:pPr>
              <a:endParaRPr sz="1600" b="1" dirty="0">
                <a:solidFill>
                  <a:srgbClr val="B4B5B8"/>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Used a carotid restraint hold</a:t>
              </a:r>
            </a:p>
            <a:p>
              <a:pPr algn="l" hangingPunct="0">
                <a:lnSpc>
                  <a:spcPct val="116667"/>
                </a:lnSpc>
              </a:pPr>
              <a:endParaRPr sz="1600" dirty="0">
                <a:solidFill>
                  <a:srgbClr val="FFFFFF"/>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Failure to comply with </a:t>
              </a:r>
            </a:p>
            <a:p>
              <a:pPr algn="l" hangingPunct="0">
                <a:lnSpc>
                  <a:spcPct val="116667"/>
                </a:lnSpc>
              </a:pPr>
              <a:r>
                <a:rPr sz="1600" dirty="0">
                  <a:solidFill>
                    <a:srgbClr val="FFFFFF"/>
                  </a:solidFill>
                  <a:latin typeface="Source Sans Pro"/>
                  <a:ea typeface="+mn-ea"/>
                  <a:cs typeface="Source Sans Pro"/>
                </a:rPr>
                <a:t>DGO 5.01</a:t>
              </a:r>
            </a:p>
            <a:p>
              <a:pPr algn="l" hangingPunct="0">
                <a:lnSpc>
                  <a:spcPct val="116667"/>
                </a:lnSpc>
              </a:pPr>
              <a:endParaRPr sz="1600" dirty="0">
                <a:solidFill>
                  <a:srgbClr val="FFFFFF"/>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Unnecessary or excessive force</a:t>
              </a:r>
            </a:p>
            <a:p>
              <a:pPr algn="l" hangingPunct="0">
                <a:lnSpc>
                  <a:spcPct val="116667"/>
                </a:lnSpc>
              </a:pPr>
              <a:endParaRPr sz="1600" dirty="0">
                <a:solidFill>
                  <a:srgbClr val="FFFFFF"/>
                </a:solidFill>
                <a:latin typeface="Source Sans Pro"/>
                <a:ea typeface="+mn-ea"/>
                <a:cs typeface="Source Sans Pro"/>
              </a:endParaRPr>
            </a:p>
            <a:p>
              <a:pPr algn="l" hangingPunct="0">
                <a:lnSpc>
                  <a:spcPct val="116667"/>
                </a:lnSpc>
              </a:pPr>
              <a:r>
                <a:rPr sz="1600" dirty="0">
                  <a:solidFill>
                    <a:srgbClr val="FFFFFF"/>
                  </a:solidFill>
                  <a:latin typeface="Source Sans Pro"/>
                  <a:ea typeface="+mn-ea"/>
                  <a:cs typeface="Source Sans Pro"/>
                </a:rPr>
                <a:t>Intentionally and improperly discharged a firearm, on- or off-duty</a:t>
              </a:r>
            </a:p>
            <a:p>
              <a:pPr algn="l" hangingPunct="0">
                <a:lnSpc>
                  <a:spcPct val="116667"/>
                </a:lnSpc>
              </a:pPr>
              <a:endParaRPr sz="1050" dirty="0">
                <a:solidFill>
                  <a:srgbClr val="FFFFFF"/>
                </a:solidFill>
                <a:latin typeface="Source Sans Pro"/>
                <a:ea typeface="+mn-ea"/>
                <a:cs typeface="Source Sans Pro"/>
              </a:endParaRPr>
            </a:p>
            <a:p>
              <a:pPr algn="l" hangingPunct="0">
                <a:lnSpc>
                  <a:spcPct val="116667"/>
                </a:lnSpc>
              </a:pPr>
              <a:endParaRPr sz="1050" dirty="0">
                <a:solidFill>
                  <a:srgbClr val="FFFFFF"/>
                </a:solidFill>
                <a:latin typeface="Source Sans Pro"/>
                <a:ea typeface="+mn-ea"/>
                <a:cs typeface="Source Sans Pro"/>
              </a:endParaRPr>
            </a:p>
          </p:txBody>
        </p:sp>
        <p:pic>
          <p:nvPicPr>
            <p:cNvPr id="21" name="Line-2">
              <a:extLst>
                <a:ext uri="{FF2B5EF4-FFF2-40B4-BE49-F238E27FC236}">
                  <a16:creationId xmlns:a16="http://schemas.microsoft.com/office/drawing/2014/main" id="{1E91A3BE-4DAF-4CB4-A2C0-B40604F74F9B}"/>
                </a:ext>
              </a:extLst>
            </p:cNvPr>
            <p:cNvPicPr/>
            <p:nvPr/>
          </p:nvPicPr>
          <p:blipFill rotWithShape="1">
            <a:blip r:embed="rId3"/>
            <a:stretch>
              <a:fillRect/>
            </a:stretch>
          </p:blipFill>
          <p:spPr>
            <a:xfrm rot="-5400000">
              <a:off x="982667" y="4114800"/>
              <a:ext cx="2188038" cy="282629"/>
            </a:xfrm>
            <a:prstGeom prst="rect">
              <a:avLst/>
            </a:prstGeom>
          </p:spPr>
        </p:pic>
        <p:pic>
          <p:nvPicPr>
            <p:cNvPr id="22" name="Line-2 copy 1">
              <a:extLst>
                <a:ext uri="{FF2B5EF4-FFF2-40B4-BE49-F238E27FC236}">
                  <a16:creationId xmlns:a16="http://schemas.microsoft.com/office/drawing/2014/main" id="{BA440C82-52DC-4B64-B149-3EFB5DB77E73}"/>
                </a:ext>
              </a:extLst>
            </p:cNvPr>
            <p:cNvPicPr/>
            <p:nvPr/>
          </p:nvPicPr>
          <p:blipFill rotWithShape="1">
            <a:blip r:embed="rId4"/>
            <a:stretch>
              <a:fillRect/>
            </a:stretch>
          </p:blipFill>
          <p:spPr>
            <a:xfrm rot="-5400000">
              <a:off x="2673914" y="4114800"/>
              <a:ext cx="2168988" cy="238125"/>
            </a:xfrm>
            <a:prstGeom prst="rect">
              <a:avLst/>
            </a:prstGeom>
          </p:spPr>
        </p:pic>
        <p:pic>
          <p:nvPicPr>
            <p:cNvPr id="23" name="Line-2 copy 2">
              <a:extLst>
                <a:ext uri="{FF2B5EF4-FFF2-40B4-BE49-F238E27FC236}">
                  <a16:creationId xmlns:a16="http://schemas.microsoft.com/office/drawing/2014/main" id="{1BC3EC2A-B7F6-4D6D-975D-6722C556CF6F}"/>
                </a:ext>
              </a:extLst>
            </p:cNvPr>
            <p:cNvPicPr/>
            <p:nvPr/>
          </p:nvPicPr>
          <p:blipFill rotWithShape="1">
            <a:blip r:embed="rId5"/>
            <a:stretch>
              <a:fillRect/>
            </a:stretch>
          </p:blipFill>
          <p:spPr>
            <a:xfrm rot="-5400000">
              <a:off x="4462081" y="4029075"/>
              <a:ext cx="2154502" cy="325452"/>
            </a:xfrm>
            <a:prstGeom prst="rect">
              <a:avLst/>
            </a:prstGeom>
          </p:spPr>
        </p:pic>
      </p:grpSp>
    </p:spTree>
    <p:extLst>
      <p:ext uri="{BB962C8B-B14F-4D97-AF65-F5344CB8AC3E}">
        <p14:creationId xmlns:p14="http://schemas.microsoft.com/office/powerpoint/2010/main" val="324877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93FB-7404-4861-957B-B0026D7006F1}"/>
              </a:ext>
            </a:extLst>
          </p:cNvPr>
          <p:cNvSpPr>
            <a:spLocks noGrp="1"/>
          </p:cNvSpPr>
          <p:nvPr>
            <p:ph type="title"/>
          </p:nvPr>
        </p:nvSpPr>
        <p:spPr/>
        <p:txBody>
          <a:bodyPr/>
          <a:lstStyle/>
          <a:p>
            <a:r>
              <a:rPr lang="en-US" dirty="0"/>
              <a:t>Investigative Process</a:t>
            </a:r>
          </a:p>
        </p:txBody>
      </p:sp>
      <p:sp>
        <p:nvSpPr>
          <p:cNvPr id="3" name="Content Placeholder 2">
            <a:extLst>
              <a:ext uri="{FF2B5EF4-FFF2-40B4-BE49-F238E27FC236}">
                <a16:creationId xmlns:a16="http://schemas.microsoft.com/office/drawing/2014/main" id="{1A83C812-221A-4F8F-926F-54C2D5CBBEB9}"/>
              </a:ext>
            </a:extLst>
          </p:cNvPr>
          <p:cNvSpPr>
            <a:spLocks noGrp="1"/>
          </p:cNvSpPr>
          <p:nvPr>
            <p:ph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1629486564"/>
              </p:ext>
            </p:extLst>
          </p:nvPr>
        </p:nvGraphicFramePr>
        <p:xfrm>
          <a:off x="289931" y="1417638"/>
          <a:ext cx="11641873" cy="4893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199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Sample </a:t>
            </a:r>
            <a:br>
              <a:rPr lang="en-US" dirty="0"/>
            </a:br>
            <a:r>
              <a:rPr lang="en-US" dirty="0"/>
              <a:t>Complaint</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6462667" y="267629"/>
            <a:ext cx="5265464" cy="4282068"/>
          </a:xfrm>
          <a:prstGeom prst="rect">
            <a:avLst/>
          </a:prstGeom>
        </p:spPr>
      </p:pic>
    </p:spTree>
    <p:extLst>
      <p:ext uri="{BB962C8B-B14F-4D97-AF65-F5344CB8AC3E}">
        <p14:creationId xmlns:p14="http://schemas.microsoft.com/office/powerpoint/2010/main" val="1889060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TotalTime>
  <Words>1871</Words>
  <Application>Microsoft Office PowerPoint</Application>
  <PresentationFormat>Widescreen</PresentationFormat>
  <Paragraphs>416</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Century Gothic</vt:lpstr>
      <vt:lpstr>Monotype Corsiva</vt:lpstr>
      <vt:lpstr>Source Sans Pro</vt:lpstr>
      <vt:lpstr>Wingdings</vt:lpstr>
      <vt:lpstr>Wingdings 2</vt:lpstr>
      <vt:lpstr>Quotable</vt:lpstr>
      <vt:lpstr>San Francisco  Department of  Police Accountability</vt:lpstr>
      <vt:lpstr>Mission</vt:lpstr>
      <vt:lpstr>PowerPoint Presentation</vt:lpstr>
      <vt:lpstr>History</vt:lpstr>
      <vt:lpstr>Investigations and Audits</vt:lpstr>
      <vt:lpstr>Allegations</vt:lpstr>
      <vt:lpstr>Allegations Subtypes</vt:lpstr>
      <vt:lpstr>Investigative Process</vt:lpstr>
      <vt:lpstr>Sample  Complaint</vt:lpstr>
      <vt:lpstr>Mediation</vt:lpstr>
      <vt:lpstr>PowerPoint Presentation</vt:lpstr>
      <vt:lpstr>Findings</vt:lpstr>
      <vt:lpstr>Discipline</vt:lpstr>
      <vt:lpstr>PowerPoint Presentation</vt:lpstr>
      <vt:lpstr>PowerPoint Presentation</vt:lpstr>
      <vt:lpstr>TOTAL ALLEGATIONS  BY TYPE</vt:lpstr>
      <vt:lpstr>Frequency of Findings</vt:lpstr>
      <vt:lpstr>IMPROPER CONDUCT (SUSTAINED) FINDINGS  BY ALLEGATION TYPE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Francisco  Police Commission Department of  Police Accountability</dc:title>
  <dc:creator>Maunder, Sara (DPA)</dc:creator>
  <cp:lastModifiedBy>Nicole Armstrong</cp:lastModifiedBy>
  <cp:revision>11</cp:revision>
  <dcterms:created xsi:type="dcterms:W3CDTF">2019-05-01T19:26:53Z</dcterms:created>
  <dcterms:modified xsi:type="dcterms:W3CDTF">2021-04-01T18:32:07Z</dcterms:modified>
</cp:coreProperties>
</file>