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7.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drawings/drawing7.xml" ContentType="application/vnd.openxmlformats-officedocument.drawingml.chartshapes+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rawings/drawing5.xml" ContentType="application/vnd.openxmlformats-officedocument.drawingml.chartshapes+xml"/>
  <Override PartName="/ppt/drawings/drawing6.xml" ContentType="application/vnd.openxmlformats-officedocument.drawingml.chartshape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257" r:id="rId3"/>
    <p:sldId id="282" r:id="rId4"/>
    <p:sldId id="258" r:id="rId5"/>
    <p:sldId id="287" r:id="rId6"/>
    <p:sldId id="284" r:id="rId7"/>
    <p:sldId id="260" r:id="rId8"/>
    <p:sldId id="285" r:id="rId9"/>
    <p:sldId id="286" r:id="rId10"/>
    <p:sldId id="270" r:id="rId11"/>
    <p:sldId id="281" r:id="rId12"/>
    <p:sldId id="259" r:id="rId13"/>
    <p:sldId id="261" r:id="rId14"/>
    <p:sldId id="262" r:id="rId15"/>
    <p:sldId id="263" r:id="rId16"/>
    <p:sldId id="264" r:id="rId17"/>
    <p:sldId id="265" r:id="rId18"/>
    <p:sldId id="266" r:id="rId19"/>
    <p:sldId id="267" r:id="rId20"/>
    <p:sldId id="279" r:id="rId21"/>
    <p:sldId id="268" r:id="rId22"/>
    <p:sldId id="269" r:id="rId23"/>
    <p:sldId id="272" r:id="rId24"/>
    <p:sldId id="280" r:id="rId25"/>
    <p:sldId id="274" r:id="rId26"/>
    <p:sldId id="275" r:id="rId27"/>
    <p:sldId id="276" r:id="rId28"/>
    <p:sldId id="277" r:id="rId29"/>
    <p:sldId id="273" r:id="rId30"/>
    <p:sldId id="283" r:id="rId31"/>
    <p:sldId id="278"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90" y="129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nance\Local%20Settings\Temporary%20Internet%20Files\Content.Outlook\SHK2950Y\analysis%20weapon%20charges%20(2).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Weapons%20Offenses%202007%20-%202012%20(2)%20(3).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Anance\Local%20Settings\Temporary%20Internet%20Files\Content.Outlook\SHK2950Y\Weapons%20Offenses%202007%20-%202012%20(2).xlsb"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Documents%20and%20Settings\Anance\Local%20Settings\Temporary%20Internet%20Files\Content.Outlook\SHK2950Y\Weapons%20Offenses%202007%20-%202012%20(2).xlsb"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Documents%20and%20Settings\Anance\Local%20Settings\Temporary%20Internet%20Files\Content.Outlook\SHK2950Y\Weapons%20Offenses%202007%20-%202012%20(2).xlsb"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Documents%20and%20Settings\Anance\Local%20Settings\Temporary%20Internet%20Files\Content.Outlook\SHK2950Y\1-7-13%20(4).xls"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Documents%20and%20Settings\Anance\Local%20Settings\Temporary%20Internet%20Files\Content.Outlook\SHK2950Y\1-7-13.xls"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Documents%20and%20Settings\Anance\Local%20Settings\Temporary%20Internet%20Files\Content.Outlook\SHK2950Y\1-7-13%20(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Weapon</a:t>
            </a:r>
            <a:r>
              <a:rPr lang="en-US" baseline="0" dirty="0" smtClean="0"/>
              <a:t> </a:t>
            </a:r>
            <a:r>
              <a:rPr lang="en-US" dirty="0" smtClean="0"/>
              <a:t>related </a:t>
            </a:r>
            <a:r>
              <a:rPr lang="en-US" dirty="0"/>
              <a:t>petitions </a:t>
            </a:r>
            <a:r>
              <a:rPr lang="en-US" dirty="0" smtClean="0"/>
              <a:t>compared</a:t>
            </a:r>
            <a:r>
              <a:rPr lang="en-US" baseline="0" dirty="0" smtClean="0"/>
              <a:t> to </a:t>
            </a:r>
            <a:r>
              <a:rPr lang="en-US" dirty="0" smtClean="0"/>
              <a:t>all </a:t>
            </a:r>
            <a:r>
              <a:rPr lang="en-US" dirty="0"/>
              <a:t>petitions filed year-by-year:  2007 - 2012</a:t>
            </a:r>
          </a:p>
        </c:rich>
      </c:tx>
      <c:layout/>
    </c:title>
    <c:plotArea>
      <c:layout/>
      <c:barChart>
        <c:barDir val="col"/>
        <c:grouping val="stacked"/>
        <c:ser>
          <c:idx val="0"/>
          <c:order val="0"/>
          <c:tx>
            <c:strRef>
              <c:f>Sheet1!$A$44</c:f>
              <c:strCache>
                <c:ptCount val="1"/>
                <c:pt idx="0">
                  <c:v>Weapons</c:v>
                </c:pt>
              </c:strCache>
            </c:strRef>
          </c:tx>
          <c:dLbls>
            <c:txPr>
              <a:bodyPr/>
              <a:lstStyle/>
              <a:p>
                <a:pPr>
                  <a:defRPr b="1"/>
                </a:pPr>
                <a:endParaRPr lang="en-US"/>
              </a:p>
            </c:txPr>
            <c:showVal val="1"/>
          </c:dLbls>
          <c:cat>
            <c:strRef>
              <c:f>Sheet1!$B$43:$G$43</c:f>
              <c:strCache>
                <c:ptCount val="6"/>
                <c:pt idx="0">
                  <c:v>2007</c:v>
                </c:pt>
                <c:pt idx="1">
                  <c:v>2008</c:v>
                </c:pt>
                <c:pt idx="2">
                  <c:v>2009</c:v>
                </c:pt>
                <c:pt idx="3">
                  <c:v>2010</c:v>
                </c:pt>
                <c:pt idx="4">
                  <c:v>2011</c:v>
                </c:pt>
                <c:pt idx="5">
                  <c:v>2012</c:v>
                </c:pt>
              </c:strCache>
            </c:strRef>
          </c:cat>
          <c:val>
            <c:numRef>
              <c:f>Sheet1!$B$44:$G$44</c:f>
              <c:numCache>
                <c:formatCode>General</c:formatCode>
                <c:ptCount val="6"/>
                <c:pt idx="0">
                  <c:v>354</c:v>
                </c:pt>
                <c:pt idx="1">
                  <c:v>393</c:v>
                </c:pt>
                <c:pt idx="2">
                  <c:v>300</c:v>
                </c:pt>
                <c:pt idx="3">
                  <c:v>273</c:v>
                </c:pt>
                <c:pt idx="4">
                  <c:v>270</c:v>
                </c:pt>
                <c:pt idx="5">
                  <c:v>168</c:v>
                </c:pt>
              </c:numCache>
            </c:numRef>
          </c:val>
        </c:ser>
        <c:ser>
          <c:idx val="1"/>
          <c:order val="1"/>
          <c:tx>
            <c:strRef>
              <c:f>Sheet1!$A$45</c:f>
              <c:strCache>
                <c:ptCount val="1"/>
                <c:pt idx="0">
                  <c:v>Petitions filed</c:v>
                </c:pt>
              </c:strCache>
            </c:strRef>
          </c:tx>
          <c:dLbls>
            <c:txPr>
              <a:bodyPr/>
              <a:lstStyle/>
              <a:p>
                <a:pPr>
                  <a:defRPr b="1"/>
                </a:pPr>
                <a:endParaRPr lang="en-US"/>
              </a:p>
            </c:txPr>
            <c:showVal val="1"/>
          </c:dLbls>
          <c:cat>
            <c:strRef>
              <c:f>Sheet1!$B$43:$G$43</c:f>
              <c:strCache>
                <c:ptCount val="6"/>
                <c:pt idx="0">
                  <c:v>2007</c:v>
                </c:pt>
                <c:pt idx="1">
                  <c:v>2008</c:v>
                </c:pt>
                <c:pt idx="2">
                  <c:v>2009</c:v>
                </c:pt>
                <c:pt idx="3">
                  <c:v>2010</c:v>
                </c:pt>
                <c:pt idx="4">
                  <c:v>2011</c:v>
                </c:pt>
                <c:pt idx="5">
                  <c:v>2012</c:v>
                </c:pt>
              </c:strCache>
            </c:strRef>
          </c:cat>
          <c:val>
            <c:numRef>
              <c:f>Sheet1!$B$45:$G$45</c:f>
              <c:numCache>
                <c:formatCode>General</c:formatCode>
                <c:ptCount val="6"/>
                <c:pt idx="0">
                  <c:v>1500</c:v>
                </c:pt>
                <c:pt idx="1">
                  <c:v>1607</c:v>
                </c:pt>
                <c:pt idx="2">
                  <c:v>1291</c:v>
                </c:pt>
                <c:pt idx="3">
                  <c:v>1209</c:v>
                </c:pt>
                <c:pt idx="4">
                  <c:v>1009</c:v>
                </c:pt>
                <c:pt idx="5">
                  <c:v>823</c:v>
                </c:pt>
              </c:numCache>
            </c:numRef>
          </c:val>
        </c:ser>
        <c:ser>
          <c:idx val="2"/>
          <c:order val="2"/>
          <c:tx>
            <c:strRef>
              <c:f>Sheet1!$A$46</c:f>
              <c:strCache>
                <c:ptCount val="1"/>
                <c:pt idx="0">
                  <c:v>Percentage</c:v>
                </c:pt>
              </c:strCache>
            </c:strRef>
          </c:tx>
          <c:dLbls>
            <c:dLbl>
              <c:idx val="0"/>
              <c:layout>
                <c:manualLayout>
                  <c:x val="1.3473159746911051E-17"/>
                  <c:y val="-2.8313472499305731E-2"/>
                </c:manualLayout>
              </c:layout>
              <c:showVal val="1"/>
            </c:dLbl>
            <c:dLbl>
              <c:idx val="1"/>
              <c:layout>
                <c:manualLayout>
                  <c:x val="0"/>
                  <c:y val="-2.2246299820883084E-2"/>
                </c:manualLayout>
              </c:layout>
              <c:showVal val="1"/>
            </c:dLbl>
            <c:dLbl>
              <c:idx val="2"/>
              <c:layout>
                <c:manualLayout>
                  <c:x val="0"/>
                  <c:y val="-4.449259964176621E-2"/>
                </c:manualLayout>
              </c:layout>
              <c:showVal val="1"/>
            </c:dLbl>
            <c:dLbl>
              <c:idx val="3"/>
              <c:layout>
                <c:manualLayout>
                  <c:x val="-4.4094486730915875E-3"/>
                  <c:y val="-3.4380645177728396E-2"/>
                </c:manualLayout>
              </c:layout>
              <c:showVal val="1"/>
            </c:dLbl>
            <c:dLbl>
              <c:idx val="4"/>
              <c:layout>
                <c:manualLayout>
                  <c:x val="0"/>
                  <c:y val="-4.0447817856151071E-2"/>
                </c:manualLayout>
              </c:layout>
              <c:showVal val="1"/>
            </c:dLbl>
            <c:dLbl>
              <c:idx val="5"/>
              <c:layout>
                <c:manualLayout>
                  <c:x val="-1.4698162243637531E-3"/>
                  <c:y val="-3.2358254284920798E-2"/>
                </c:manualLayout>
              </c:layout>
              <c:showVal val="1"/>
            </c:dLbl>
            <c:txPr>
              <a:bodyPr/>
              <a:lstStyle/>
              <a:p>
                <a:pPr>
                  <a:defRPr b="1"/>
                </a:pPr>
                <a:endParaRPr lang="en-US"/>
              </a:p>
            </c:txPr>
            <c:showVal val="1"/>
          </c:dLbls>
          <c:cat>
            <c:strRef>
              <c:f>Sheet1!$B$43:$G$43</c:f>
              <c:strCache>
                <c:ptCount val="6"/>
                <c:pt idx="0">
                  <c:v>2007</c:v>
                </c:pt>
                <c:pt idx="1">
                  <c:v>2008</c:v>
                </c:pt>
                <c:pt idx="2">
                  <c:v>2009</c:v>
                </c:pt>
                <c:pt idx="3">
                  <c:v>2010</c:v>
                </c:pt>
                <c:pt idx="4">
                  <c:v>2011</c:v>
                </c:pt>
                <c:pt idx="5">
                  <c:v>2012</c:v>
                </c:pt>
              </c:strCache>
            </c:strRef>
          </c:cat>
          <c:val>
            <c:numRef>
              <c:f>Sheet1!$B$46:$G$46</c:f>
              <c:numCache>
                <c:formatCode>0%</c:formatCode>
                <c:ptCount val="6"/>
                <c:pt idx="0">
                  <c:v>0.23600000000000004</c:v>
                </c:pt>
                <c:pt idx="1">
                  <c:v>0.24455507156191669</c:v>
                </c:pt>
                <c:pt idx="2">
                  <c:v>0.2323780015491867</c:v>
                </c:pt>
                <c:pt idx="3">
                  <c:v>0.2258064516129033</c:v>
                </c:pt>
                <c:pt idx="4">
                  <c:v>0.26759167492566915</c:v>
                </c:pt>
                <c:pt idx="5">
                  <c:v>0.20413122721749696</c:v>
                </c:pt>
              </c:numCache>
            </c:numRef>
          </c:val>
        </c:ser>
        <c:gapWidth val="75"/>
        <c:overlap val="100"/>
        <c:axId val="69539328"/>
        <c:axId val="69540864"/>
      </c:barChart>
      <c:catAx>
        <c:axId val="69539328"/>
        <c:scaling>
          <c:orientation val="minMax"/>
        </c:scaling>
        <c:axPos val="b"/>
        <c:majorTickMark val="none"/>
        <c:tickLblPos val="nextTo"/>
        <c:crossAx val="69540864"/>
        <c:crosses val="autoZero"/>
        <c:auto val="1"/>
        <c:lblAlgn val="ctr"/>
        <c:lblOffset val="100"/>
      </c:catAx>
      <c:valAx>
        <c:axId val="69540864"/>
        <c:scaling>
          <c:orientation val="minMax"/>
        </c:scaling>
        <c:axPos val="l"/>
        <c:numFmt formatCode="General" sourceLinked="1"/>
        <c:majorTickMark val="none"/>
        <c:tickLblPos val="nextTo"/>
        <c:crossAx val="69539328"/>
        <c:crosses val="autoZero"/>
        <c:crossBetween val="between"/>
      </c:valAx>
    </c:plotArea>
    <c:legend>
      <c:legendPos val="b"/>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8"/>
  <c:chart>
    <c:plotArea>
      <c:layout/>
      <c:pieChart>
        <c:varyColors val="1"/>
        <c:ser>
          <c:idx val="0"/>
          <c:order val="0"/>
          <c:explosion val="25"/>
          <c:dPt>
            <c:idx val="0"/>
            <c:explosion val="9"/>
          </c:dPt>
          <c:dPt>
            <c:idx val="2"/>
            <c:explosion val="28"/>
          </c:dPt>
          <c:dLbls>
            <c:dLbl>
              <c:idx val="0"/>
              <c:layout>
                <c:manualLayout>
                  <c:x val="4.0626785589854351E-2"/>
                  <c:y val="-0.11546658590753082"/>
                </c:manualLayout>
              </c:layout>
              <c:tx>
                <c:rich>
                  <a:bodyPr/>
                  <a:lstStyle/>
                  <a:p>
                    <a:r>
                      <a:rPr lang="en-US" dirty="0" smtClean="0"/>
                      <a:t>POSSESSION</a:t>
                    </a:r>
                    <a:r>
                      <a:rPr lang="en-US" dirty="0"/>
                      <a:t>, 988</a:t>
                    </a:r>
                  </a:p>
                </c:rich>
              </c:tx>
              <c:showVal val="1"/>
              <c:showCatName val="1"/>
            </c:dLbl>
            <c:dLbl>
              <c:idx val="2"/>
              <c:layout>
                <c:manualLayout>
                  <c:x val="-3.0550484286809277E-2"/>
                  <c:y val="-4.5980214011710112E-3"/>
                </c:manualLayout>
              </c:layout>
              <c:showVal val="1"/>
              <c:showCatName val="1"/>
            </c:dLbl>
            <c:dLbl>
              <c:idx val="3"/>
              <c:layout>
                <c:manualLayout>
                  <c:x val="1.103291292128307E-3"/>
                  <c:y val="2.570866141732284E-2"/>
                </c:manualLayout>
              </c:layout>
              <c:showVal val="1"/>
              <c:showCatName val="1"/>
            </c:dLbl>
            <c:dLbl>
              <c:idx val="7"/>
              <c:layout/>
              <c:tx>
                <c:rich>
                  <a:bodyPr/>
                  <a:lstStyle/>
                  <a:p>
                    <a:r>
                      <a:rPr lang="en-US"/>
                      <a:t>MISCELLANEOUS WEAPON OFFENSES, </a:t>
                    </a:r>
                    <a:r>
                      <a:rPr lang="en-US" smtClean="0"/>
                      <a:t>13</a:t>
                    </a:r>
                    <a:endParaRPr lang="en-US"/>
                  </a:p>
                </c:rich>
              </c:tx>
              <c:showVal val="1"/>
              <c:showCatName val="1"/>
            </c:dLbl>
            <c:txPr>
              <a:bodyPr/>
              <a:lstStyle/>
              <a:p>
                <a:pPr>
                  <a:defRPr sz="1400"/>
                </a:pPr>
                <a:endParaRPr lang="en-US"/>
              </a:p>
            </c:txPr>
            <c:showVal val="1"/>
            <c:showCatName val="1"/>
            <c:showLeaderLines val="1"/>
          </c:dLbls>
          <c:cat>
            <c:strRef>
              <c:f>'CHARGES GROUP A LA VT SS'!$A$94:$A$101</c:f>
              <c:strCache>
                <c:ptCount val="8"/>
                <c:pt idx="0">
                  <c:v>POSSESSION</c:v>
                </c:pt>
                <c:pt idx="1">
                  <c:v>FIREARM AT SCHOOL</c:v>
                </c:pt>
                <c:pt idx="2">
                  <c:v>CRIMINAL STREET GANG ACTIVITY</c:v>
                </c:pt>
                <c:pt idx="3">
                  <c:v>ASSAULT</c:v>
                </c:pt>
                <c:pt idx="4">
                  <c:v>MURDER/ATTEMPTED MURDER</c:v>
                </c:pt>
                <c:pt idx="5">
                  <c:v>POSSESSION OF OTHER WEAPONS</c:v>
                </c:pt>
                <c:pt idx="6">
                  <c:v>CONVICT CARRY FIREARM</c:v>
                </c:pt>
                <c:pt idx="7">
                  <c:v>MISCELLANEOUS WEAPON OFFENSES</c:v>
                </c:pt>
              </c:strCache>
            </c:strRef>
          </c:cat>
          <c:val>
            <c:numRef>
              <c:f>'CHARGES GROUP A LA VT SS'!$B$94:$B$101</c:f>
              <c:numCache>
                <c:formatCode>General</c:formatCode>
                <c:ptCount val="8"/>
                <c:pt idx="0">
                  <c:v>988</c:v>
                </c:pt>
                <c:pt idx="1">
                  <c:v>172</c:v>
                </c:pt>
                <c:pt idx="2">
                  <c:v>141</c:v>
                </c:pt>
                <c:pt idx="3">
                  <c:v>115</c:v>
                </c:pt>
                <c:pt idx="4">
                  <c:v>86</c:v>
                </c:pt>
                <c:pt idx="5">
                  <c:v>44</c:v>
                </c:pt>
                <c:pt idx="6">
                  <c:v>40</c:v>
                </c:pt>
                <c:pt idx="7">
                  <c:v>9</c:v>
                </c:pt>
              </c:numCache>
            </c:numRef>
          </c:val>
        </c:ser>
        <c:ser>
          <c:idx val="1"/>
          <c:order val="1"/>
          <c:explosion val="25"/>
          <c:dLbls>
            <c:showVal val="1"/>
            <c:showCatName val="1"/>
            <c:showLeaderLines val="1"/>
          </c:dLbls>
          <c:cat>
            <c:strRef>
              <c:f>'CHARGES GROUP A LA VT SS'!$A$94:$A$101</c:f>
              <c:strCache>
                <c:ptCount val="8"/>
                <c:pt idx="0">
                  <c:v>POSSESSION</c:v>
                </c:pt>
                <c:pt idx="1">
                  <c:v>FIREARM AT SCHOOL</c:v>
                </c:pt>
                <c:pt idx="2">
                  <c:v>CRIMINAL STREET GANG ACTIVITY</c:v>
                </c:pt>
                <c:pt idx="3">
                  <c:v>ASSAULT</c:v>
                </c:pt>
                <c:pt idx="4">
                  <c:v>MURDER/ATTEMPTED MURDER</c:v>
                </c:pt>
                <c:pt idx="5">
                  <c:v>POSSESSION OF OTHER WEAPONS</c:v>
                </c:pt>
                <c:pt idx="6">
                  <c:v>CONVICT CARRY FIREARM</c:v>
                </c:pt>
                <c:pt idx="7">
                  <c:v>MISCELLANEOUS WEAPON OFFENSES</c:v>
                </c:pt>
              </c:strCache>
            </c:strRef>
          </c:cat>
          <c:val>
            <c:numRef>
              <c:f>'CHARGES GROUP A LA VT SS'!$C$94:$C$101</c:f>
              <c:numCache>
                <c:formatCode>0%</c:formatCode>
                <c:ptCount val="8"/>
                <c:pt idx="0">
                  <c:v>0.61943573667711616</c:v>
                </c:pt>
                <c:pt idx="1">
                  <c:v>0.10783699059561129</c:v>
                </c:pt>
                <c:pt idx="2">
                  <c:v>8.8401253918495279E-2</c:v>
                </c:pt>
                <c:pt idx="3">
                  <c:v>7.2100313479623826E-2</c:v>
                </c:pt>
                <c:pt idx="4">
                  <c:v>5.391849529780568E-2</c:v>
                </c:pt>
                <c:pt idx="5">
                  <c:v>2.7586206896551734E-2</c:v>
                </c:pt>
                <c:pt idx="6">
                  <c:v>2.5078369905956112E-2</c:v>
                </c:pt>
                <c:pt idx="7">
                  <c:v>5.6426332288401285E-3</c:v>
                </c:pt>
              </c:numCache>
            </c:numRef>
          </c:val>
        </c:ser>
        <c:dLbls>
          <c:showVal val="1"/>
          <c:showCatName val="1"/>
        </c:dLbls>
        <c:firstSliceAng val="0"/>
      </c:pieChart>
    </c:plotArea>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0"/>
  <c:chart>
    <c:autoTitleDeleted val="1"/>
    <c:plotArea>
      <c:layout>
        <c:manualLayout>
          <c:layoutTarget val="inner"/>
          <c:xMode val="edge"/>
          <c:yMode val="edge"/>
          <c:x val="0.18190365436846401"/>
          <c:y val="6.8568955473705048E-2"/>
          <c:w val="0.60383357127825821"/>
          <c:h val="0.83049427342935334"/>
        </c:manualLayout>
      </c:layout>
      <c:pieChart>
        <c:varyColors val="1"/>
        <c:ser>
          <c:idx val="0"/>
          <c:order val="0"/>
          <c:dLbls>
            <c:txPr>
              <a:bodyPr/>
              <a:lstStyle/>
              <a:p>
                <a:pPr>
                  <a:defRPr sz="1200" b="0"/>
                </a:pPr>
                <a:endParaRPr lang="en-US"/>
              </a:p>
            </c:txPr>
            <c:showVal val="1"/>
            <c:showCatName val="1"/>
            <c:showLeaderLines val="1"/>
          </c:dLbls>
          <c:cat>
            <c:strRef>
              <c:f>'race.gndr all ptns filed ss '!$A$24:$A$30</c:f>
              <c:strCache>
                <c:ptCount val="7"/>
                <c:pt idx="0">
                  <c:v>African American</c:v>
                </c:pt>
                <c:pt idx="1">
                  <c:v>Latino</c:v>
                </c:pt>
                <c:pt idx="2">
                  <c:v>Asian</c:v>
                </c:pt>
                <c:pt idx="3">
                  <c:v>Samoan/PI</c:v>
                </c:pt>
                <c:pt idx="4">
                  <c:v>Caucasian</c:v>
                </c:pt>
                <c:pt idx="5">
                  <c:v>Other</c:v>
                </c:pt>
                <c:pt idx="6">
                  <c:v>American Indian</c:v>
                </c:pt>
              </c:strCache>
            </c:strRef>
          </c:cat>
          <c:val>
            <c:numRef>
              <c:f>'race.gndr all ptns filed ss '!$B$24:$B$30</c:f>
              <c:numCache>
                <c:formatCode>General</c:formatCode>
                <c:ptCount val="7"/>
                <c:pt idx="0">
                  <c:v>1044</c:v>
                </c:pt>
                <c:pt idx="1">
                  <c:v>380</c:v>
                </c:pt>
                <c:pt idx="2">
                  <c:v>59</c:v>
                </c:pt>
                <c:pt idx="3">
                  <c:v>51</c:v>
                </c:pt>
                <c:pt idx="4">
                  <c:v>47</c:v>
                </c:pt>
                <c:pt idx="5">
                  <c:v>13</c:v>
                </c:pt>
                <c:pt idx="6">
                  <c:v>5</c:v>
                </c:pt>
              </c:numCache>
            </c:numRef>
          </c:val>
        </c:ser>
        <c:ser>
          <c:idx val="1"/>
          <c:order val="1"/>
          <c:dLbls>
            <c:showVal val="1"/>
            <c:showCatName val="1"/>
            <c:showLeaderLines val="1"/>
          </c:dLbls>
          <c:cat>
            <c:strRef>
              <c:f>'race.gndr all ptns filed ss '!$A$24:$A$30</c:f>
              <c:strCache>
                <c:ptCount val="7"/>
                <c:pt idx="0">
                  <c:v>African American</c:v>
                </c:pt>
                <c:pt idx="1">
                  <c:v>Latino</c:v>
                </c:pt>
                <c:pt idx="2">
                  <c:v>Asian</c:v>
                </c:pt>
                <c:pt idx="3">
                  <c:v>Samoan/PI</c:v>
                </c:pt>
                <c:pt idx="4">
                  <c:v>Caucasian</c:v>
                </c:pt>
                <c:pt idx="5">
                  <c:v>Other</c:v>
                </c:pt>
                <c:pt idx="6">
                  <c:v>American Indian</c:v>
                </c:pt>
              </c:strCache>
            </c:strRef>
          </c:cat>
          <c:val>
            <c:numRef>
              <c:f>'race.gndr all ptns filed ss '!$C$24:$C$30</c:f>
              <c:numCache>
                <c:formatCode>0%</c:formatCode>
                <c:ptCount val="7"/>
                <c:pt idx="0">
                  <c:v>0.6529080675422142</c:v>
                </c:pt>
                <c:pt idx="1">
                  <c:v>0.23764853033145725</c:v>
                </c:pt>
                <c:pt idx="2">
                  <c:v>3.6898061288305202E-2</c:v>
                </c:pt>
                <c:pt idx="3">
                  <c:v>3.1894934333958722E-2</c:v>
                </c:pt>
                <c:pt idx="4">
                  <c:v>2.9393370856785492E-2</c:v>
                </c:pt>
                <c:pt idx="5">
                  <c:v>8.130081300813009E-3</c:v>
                </c:pt>
                <c:pt idx="6">
                  <c:v>3.1269543464665442E-3</c:v>
                </c:pt>
              </c:numCache>
            </c:numRef>
          </c:val>
        </c:ser>
        <c:dLbls>
          <c:showVal val="1"/>
          <c:showCatName val="1"/>
        </c:dLbls>
        <c:firstSliceAng val="0"/>
      </c:pieChart>
    </c:plotArea>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pieChart>
        <c:varyColors val="1"/>
        <c:ser>
          <c:idx val="0"/>
          <c:order val="0"/>
          <c:dLbls>
            <c:dLbl>
              <c:idx val="1"/>
              <c:layout>
                <c:manualLayout>
                  <c:x val="-5.7028629578022183E-2"/>
                  <c:y val="-0.12788513479295741"/>
                </c:manualLayout>
              </c:layout>
              <c:showVal val="1"/>
              <c:showCatName val="1"/>
            </c:dLbl>
            <c:txPr>
              <a:bodyPr/>
              <a:lstStyle/>
              <a:p>
                <a:pPr>
                  <a:defRPr sz="1400" b="1"/>
                </a:pPr>
                <a:endParaRPr lang="en-US"/>
              </a:p>
            </c:txPr>
            <c:showVal val="1"/>
            <c:showCatName val="1"/>
            <c:showLeaderLines val="1"/>
          </c:dLbls>
          <c:cat>
            <c:strRef>
              <c:f>'race.gndr all ptns filed ss '!$A$16:$A$18</c:f>
              <c:strCache>
                <c:ptCount val="3"/>
                <c:pt idx="1">
                  <c:v>Male</c:v>
                </c:pt>
                <c:pt idx="2">
                  <c:v>Female</c:v>
                </c:pt>
              </c:strCache>
            </c:strRef>
          </c:cat>
          <c:val>
            <c:numRef>
              <c:f>'race.gndr all ptns filed ss '!$B$16:$B$18</c:f>
              <c:numCache>
                <c:formatCode>General</c:formatCode>
                <c:ptCount val="3"/>
                <c:pt idx="1">
                  <c:v>1485</c:v>
                </c:pt>
                <c:pt idx="2">
                  <c:v>114</c:v>
                </c:pt>
              </c:numCache>
            </c:numRef>
          </c:val>
        </c:ser>
        <c:ser>
          <c:idx val="1"/>
          <c:order val="1"/>
          <c:dLbls>
            <c:showVal val="1"/>
            <c:showCatName val="1"/>
            <c:showLeaderLines val="1"/>
          </c:dLbls>
          <c:cat>
            <c:strRef>
              <c:f>'race.gndr all ptns filed ss '!$A$16:$A$18</c:f>
              <c:strCache>
                <c:ptCount val="3"/>
                <c:pt idx="1">
                  <c:v>Male</c:v>
                </c:pt>
                <c:pt idx="2">
                  <c:v>Female</c:v>
                </c:pt>
              </c:strCache>
            </c:strRef>
          </c:cat>
          <c:val>
            <c:numRef>
              <c:f>'race.gndr all ptns filed ss '!$C$16:$C$18</c:f>
              <c:numCache>
                <c:formatCode>0%</c:formatCode>
                <c:ptCount val="3"/>
                <c:pt idx="1">
                  <c:v>0.93</c:v>
                </c:pt>
                <c:pt idx="2">
                  <c:v>7.0000000000000021E-2</c:v>
                </c:pt>
              </c:numCache>
            </c:numRef>
          </c:val>
        </c:ser>
        <c:dLbls>
          <c:showVal val="1"/>
          <c:showCatName val="1"/>
        </c:dLbls>
        <c:firstSliceAng val="0"/>
      </c:pieChart>
    </c:plotArea>
    <c:plotVisOnly val="1"/>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34"/>
  <c:chart>
    <c:plotArea>
      <c:layout/>
      <c:pieChart>
        <c:varyColors val="1"/>
        <c:ser>
          <c:idx val="0"/>
          <c:order val="0"/>
          <c:dLbls>
            <c:dLbl>
              <c:idx val="0"/>
              <c:layout/>
              <c:tx>
                <c:rich>
                  <a:bodyPr/>
                  <a:lstStyle/>
                  <a:p>
                    <a:r>
                      <a:rPr lang="en-US" baseline="0" dirty="0">
                        <a:solidFill>
                          <a:schemeClr val="bg1"/>
                        </a:solidFill>
                      </a:rPr>
                      <a:t>94124, 418</a:t>
                    </a:r>
                  </a:p>
                </c:rich>
              </c:tx>
              <c:showVal val="1"/>
              <c:showCatName val="1"/>
            </c:dLbl>
            <c:dLbl>
              <c:idx val="1"/>
              <c:layout>
                <c:manualLayout>
                  <c:x val="-0.17272937385778742"/>
                  <c:y val="-0.17396147982334198"/>
                </c:manualLayout>
              </c:layout>
              <c:tx>
                <c:rich>
                  <a:bodyPr/>
                  <a:lstStyle/>
                  <a:p>
                    <a:r>
                      <a:rPr lang="en-US" baseline="0" dirty="0" smtClean="0">
                        <a:solidFill>
                          <a:schemeClr val="bg1"/>
                        </a:solidFill>
                      </a:rPr>
                      <a:t>Out of County, </a:t>
                    </a:r>
                    <a:r>
                      <a:rPr lang="en-US" baseline="0" dirty="0">
                        <a:solidFill>
                          <a:schemeClr val="bg1"/>
                        </a:solidFill>
                      </a:rPr>
                      <a:t>308</a:t>
                    </a:r>
                  </a:p>
                </c:rich>
              </c:tx>
              <c:showVal val="1"/>
              <c:showCatName val="1"/>
            </c:dLbl>
            <c:dLbl>
              <c:idx val="2"/>
              <c:layout>
                <c:manualLayout>
                  <c:x val="9.4517816104534272E-4"/>
                  <c:y val="-0.12468347000186852"/>
                </c:manualLayout>
              </c:layout>
              <c:tx>
                <c:rich>
                  <a:bodyPr/>
                  <a:lstStyle/>
                  <a:p>
                    <a:r>
                      <a:rPr lang="en-US" baseline="0" dirty="0">
                        <a:solidFill>
                          <a:schemeClr val="bg1"/>
                        </a:solidFill>
                      </a:rPr>
                      <a:t>94112, 148</a:t>
                    </a:r>
                  </a:p>
                </c:rich>
              </c:tx>
              <c:showVal val="1"/>
              <c:showCatName val="1"/>
            </c:dLbl>
            <c:dLbl>
              <c:idx val="3"/>
              <c:layout>
                <c:manualLayout>
                  <c:x val="8.558361827078835E-2"/>
                  <c:y val="-0.10838328844535956"/>
                </c:manualLayout>
              </c:layout>
              <c:tx>
                <c:rich>
                  <a:bodyPr/>
                  <a:lstStyle/>
                  <a:p>
                    <a:r>
                      <a:rPr lang="en-US" baseline="0" dirty="0">
                        <a:solidFill>
                          <a:schemeClr val="bg1"/>
                        </a:solidFill>
                      </a:rPr>
                      <a:t>94110, 143</a:t>
                    </a:r>
                  </a:p>
                </c:rich>
              </c:tx>
              <c:showVal val="1"/>
              <c:showCatName val="1"/>
            </c:dLbl>
            <c:dLbl>
              <c:idx val="4"/>
              <c:layout>
                <c:manualLayout>
                  <c:x val="0.11993903485589348"/>
                  <c:y val="-7.5989355685651003E-2"/>
                </c:manualLayout>
              </c:layout>
              <c:tx>
                <c:rich>
                  <a:bodyPr/>
                  <a:lstStyle/>
                  <a:p>
                    <a:r>
                      <a:rPr lang="en-US" baseline="0" dirty="0">
                        <a:solidFill>
                          <a:schemeClr val="bg1"/>
                        </a:solidFill>
                      </a:rPr>
                      <a:t>94134, 114</a:t>
                    </a:r>
                  </a:p>
                </c:rich>
              </c:tx>
              <c:showVal val="1"/>
              <c:showCatName val="1"/>
            </c:dLbl>
            <c:dLbl>
              <c:idx val="5"/>
              <c:layout>
                <c:manualLayout>
                  <c:x val="0.11661418420903788"/>
                  <c:y val="-3.0540712419067199E-2"/>
                </c:manualLayout>
              </c:layout>
              <c:tx>
                <c:rich>
                  <a:bodyPr/>
                  <a:lstStyle/>
                  <a:p>
                    <a:r>
                      <a:rPr lang="en-US" baseline="0" dirty="0">
                        <a:solidFill>
                          <a:schemeClr val="bg1"/>
                        </a:solidFill>
                      </a:rPr>
                      <a:t>94115, 70</a:t>
                    </a:r>
                  </a:p>
                </c:rich>
              </c:tx>
              <c:showVal val="1"/>
              <c:showCatName val="1"/>
            </c:dLbl>
            <c:dLbl>
              <c:idx val="6"/>
              <c:layout>
                <c:manualLayout>
                  <c:x val="0.17052208092999693"/>
                  <c:y val="0.1800266036733264"/>
                </c:manualLayout>
              </c:layout>
              <c:tx>
                <c:rich>
                  <a:bodyPr/>
                  <a:lstStyle/>
                  <a:p>
                    <a:r>
                      <a:rPr lang="en-US" baseline="0" dirty="0" smtClean="0">
                        <a:solidFill>
                          <a:schemeClr val="bg1"/>
                        </a:solidFill>
                      </a:rPr>
                      <a:t>Other SF </a:t>
                    </a:r>
                    <a:r>
                      <a:rPr lang="en-US" baseline="0" dirty="0">
                        <a:solidFill>
                          <a:schemeClr val="bg1"/>
                        </a:solidFill>
                      </a:rPr>
                      <a:t>Zips &amp; Unknown, </a:t>
                    </a:r>
                    <a:r>
                      <a:rPr lang="en-US" baseline="0" dirty="0" smtClean="0">
                        <a:solidFill>
                          <a:schemeClr val="bg1"/>
                        </a:solidFill>
                      </a:rPr>
                      <a:t>398*</a:t>
                    </a:r>
                    <a:endParaRPr lang="en-US" baseline="0" dirty="0">
                      <a:solidFill>
                        <a:schemeClr val="bg1"/>
                      </a:solidFill>
                    </a:endParaRPr>
                  </a:p>
                </c:rich>
              </c:tx>
              <c:showVal val="1"/>
              <c:showCatName val="1"/>
            </c:dLbl>
            <c:txPr>
              <a:bodyPr/>
              <a:lstStyle/>
              <a:p>
                <a:pPr>
                  <a:defRPr sz="1400" b="1"/>
                </a:pPr>
                <a:endParaRPr lang="en-US"/>
              </a:p>
            </c:txPr>
            <c:showVal val="1"/>
            <c:showCatName val="1"/>
            <c:showLeaderLines val="1"/>
          </c:dLbls>
          <c:cat>
            <c:strRef>
              <c:f>'zip.eth all ptns ss '!$Q$2:$Q$8</c:f>
              <c:strCache>
                <c:ptCount val="7"/>
                <c:pt idx="0">
                  <c:v>94124</c:v>
                </c:pt>
                <c:pt idx="1">
                  <c:v>o/c</c:v>
                </c:pt>
                <c:pt idx="2">
                  <c:v>94112</c:v>
                </c:pt>
                <c:pt idx="3">
                  <c:v>94110</c:v>
                </c:pt>
                <c:pt idx="4">
                  <c:v>94134</c:v>
                </c:pt>
                <c:pt idx="5">
                  <c:v>94115</c:v>
                </c:pt>
                <c:pt idx="6">
                  <c:v>Other misc. SF Zips &amp; Unknown</c:v>
                </c:pt>
              </c:strCache>
            </c:strRef>
          </c:cat>
          <c:val>
            <c:numRef>
              <c:f>'zip.eth all ptns ss '!$R$2:$R$8</c:f>
              <c:numCache>
                <c:formatCode>General</c:formatCode>
                <c:ptCount val="7"/>
                <c:pt idx="0">
                  <c:v>418</c:v>
                </c:pt>
                <c:pt idx="1">
                  <c:v>308</c:v>
                </c:pt>
                <c:pt idx="2">
                  <c:v>148</c:v>
                </c:pt>
                <c:pt idx="3">
                  <c:v>143</c:v>
                </c:pt>
                <c:pt idx="4">
                  <c:v>114</c:v>
                </c:pt>
                <c:pt idx="5">
                  <c:v>70</c:v>
                </c:pt>
                <c:pt idx="6">
                  <c:v>398</c:v>
                </c:pt>
              </c:numCache>
            </c:numRef>
          </c:val>
        </c:ser>
        <c:ser>
          <c:idx val="1"/>
          <c:order val="1"/>
          <c:dLbls>
            <c:showVal val="1"/>
            <c:showCatName val="1"/>
            <c:showLeaderLines val="1"/>
          </c:dLbls>
          <c:cat>
            <c:strRef>
              <c:f>'zip.eth all ptns ss '!$Q$2:$Q$8</c:f>
              <c:strCache>
                <c:ptCount val="7"/>
                <c:pt idx="0">
                  <c:v>94124</c:v>
                </c:pt>
                <c:pt idx="1">
                  <c:v>o/c</c:v>
                </c:pt>
                <c:pt idx="2">
                  <c:v>94112</c:v>
                </c:pt>
                <c:pt idx="3">
                  <c:v>94110</c:v>
                </c:pt>
                <c:pt idx="4">
                  <c:v>94134</c:v>
                </c:pt>
                <c:pt idx="5">
                  <c:v>94115</c:v>
                </c:pt>
                <c:pt idx="6">
                  <c:v>Other misc. SF Zips &amp; Unknown</c:v>
                </c:pt>
              </c:strCache>
            </c:strRef>
          </c:cat>
          <c:val>
            <c:numRef>
              <c:f>'zip.eth all ptns ss '!$S$2:$S$8</c:f>
              <c:numCache>
                <c:formatCode>0%</c:formatCode>
                <c:ptCount val="7"/>
                <c:pt idx="0">
                  <c:v>0.26141338336460324</c:v>
                </c:pt>
                <c:pt idx="1">
                  <c:v>0.19262038774233906</c:v>
                </c:pt>
                <c:pt idx="2">
                  <c:v>9.2557848655409752E-2</c:v>
                </c:pt>
                <c:pt idx="3">
                  <c:v>8.9430894308943132E-2</c:v>
                </c:pt>
                <c:pt idx="4">
                  <c:v>7.1294559099437146E-2</c:v>
                </c:pt>
                <c:pt idx="5">
                  <c:v>4.3777360850531626E-2</c:v>
                </c:pt>
                <c:pt idx="6">
                  <c:v>0.2489055659787367</c:v>
                </c:pt>
              </c:numCache>
            </c:numRef>
          </c:val>
        </c:ser>
        <c:dLbls>
          <c:showVal val="1"/>
          <c:showCatName val="1"/>
        </c:dLbls>
        <c:firstSliceAng val="0"/>
      </c:pieChart>
    </c:plotArea>
    <c:plotVisOnly val="1"/>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5"/>
  <c:chart>
    <c:plotArea>
      <c:layout/>
      <c:pieChart>
        <c:varyColors val="1"/>
        <c:ser>
          <c:idx val="0"/>
          <c:order val="0"/>
          <c:dLbls>
            <c:dLbl>
              <c:idx val="0"/>
              <c:layout>
                <c:manualLayout>
                  <c:x val="-0.17021258104326378"/>
                  <c:y val="-6.4941153979424807E-2"/>
                </c:manualLayout>
              </c:layout>
              <c:tx>
                <c:rich>
                  <a:bodyPr/>
                  <a:lstStyle/>
                  <a:p>
                    <a:r>
                      <a:rPr lang="en-US" sz="1400" dirty="0" smtClean="0"/>
                      <a:t>Robbery</a:t>
                    </a:r>
                    <a:r>
                      <a:rPr lang="en-US" sz="1400" dirty="0"/>
                      <a:t>, 30</a:t>
                    </a:r>
                    <a:endParaRPr lang="en-US" dirty="0"/>
                  </a:p>
                </c:rich>
              </c:tx>
              <c:dLblPos val="bestFit"/>
              <c:showVal val="1"/>
              <c:showCatName val="1"/>
            </c:dLbl>
            <c:dLbl>
              <c:idx val="1"/>
              <c:layout>
                <c:manualLayout>
                  <c:x val="0.1246235362963736"/>
                  <c:y val="-0.11878380908001072"/>
                </c:manualLayout>
              </c:layout>
              <c:dLblPos val="bestFit"/>
              <c:showVal val="1"/>
              <c:showCatName val="1"/>
            </c:dLbl>
            <c:dLbl>
              <c:idx val="5"/>
              <c:layout/>
              <c:tx>
                <c:rich>
                  <a:bodyPr/>
                  <a:lstStyle/>
                  <a:p>
                    <a:r>
                      <a:rPr lang="en-US" smtClean="0"/>
                      <a:t>Gun </a:t>
                    </a:r>
                    <a:r>
                      <a:rPr lang="en-US"/>
                      <a:t>charge, 2</a:t>
                    </a:r>
                  </a:p>
                </c:rich>
              </c:tx>
              <c:showVal val="1"/>
              <c:showCatName val="1"/>
            </c:dLbl>
            <c:txPr>
              <a:bodyPr/>
              <a:lstStyle/>
              <a:p>
                <a:pPr>
                  <a:defRPr sz="1400"/>
                </a:pPr>
                <a:endParaRPr lang="en-US"/>
              </a:p>
            </c:txPr>
            <c:showVal val="1"/>
            <c:showCatName val="1"/>
            <c:showLeaderLines val="1"/>
          </c:dLbls>
          <c:cat>
            <c:strRef>
              <c:f>RptHouselistReview!$A$107:$A$113</c:f>
              <c:strCache>
                <c:ptCount val="7"/>
                <c:pt idx="0">
                  <c:v>robbery</c:v>
                </c:pt>
                <c:pt idx="1">
                  <c:v>Agg. Ass't</c:v>
                </c:pt>
                <c:pt idx="2">
                  <c:v>Murder/Att'd Murder</c:v>
                </c:pt>
                <c:pt idx="3">
                  <c:v>Arson</c:v>
                </c:pt>
                <c:pt idx="4">
                  <c:v>Kidnapping</c:v>
                </c:pt>
                <c:pt idx="5">
                  <c:v>gun charge</c:v>
                </c:pt>
                <c:pt idx="6">
                  <c:v>rape</c:v>
                </c:pt>
              </c:strCache>
            </c:strRef>
          </c:cat>
          <c:val>
            <c:numRef>
              <c:f>RptHouselistReview!$B$107:$B$113</c:f>
              <c:numCache>
                <c:formatCode>General</c:formatCode>
                <c:ptCount val="7"/>
                <c:pt idx="0">
                  <c:v>30</c:v>
                </c:pt>
                <c:pt idx="1">
                  <c:v>7</c:v>
                </c:pt>
                <c:pt idx="2">
                  <c:v>8</c:v>
                </c:pt>
                <c:pt idx="3">
                  <c:v>1</c:v>
                </c:pt>
                <c:pt idx="4">
                  <c:v>1</c:v>
                </c:pt>
                <c:pt idx="5">
                  <c:v>2</c:v>
                </c:pt>
                <c:pt idx="6">
                  <c:v>2</c:v>
                </c:pt>
              </c:numCache>
            </c:numRef>
          </c:val>
        </c:ser>
        <c:dLbls>
          <c:showVal val="1"/>
          <c:showCatName val="1"/>
        </c:dLbls>
        <c:firstSliceAng val="0"/>
      </c:pieChart>
      <c:spPr>
        <a:noFill/>
        <a:ln w="25400">
          <a:noFill/>
        </a:ln>
      </c:spPr>
    </c:plotArea>
    <c:plotVisOnly val="1"/>
    <c:dispBlanksAs val="zero"/>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9796260566766904"/>
          <c:y val="8.4755793993125744E-2"/>
          <c:w val="0.60407490454421675"/>
          <c:h val="0.83048841201374923"/>
        </c:manualLayout>
      </c:layout>
      <c:pieChart>
        <c:varyColors val="1"/>
        <c:dLbls>
          <c:showVal val="1"/>
          <c:showCatName val="1"/>
        </c:dLbls>
        <c:firstSliceAng val="0"/>
      </c:pieChart>
      <c:spPr>
        <a:noFill/>
        <a:ln w="25400">
          <a:noFill/>
        </a:ln>
      </c:spPr>
    </c:plotArea>
    <c:plotVisOnly val="1"/>
    <c:dispBlanksAs val="zero"/>
  </c:chart>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pieChart>
        <c:varyColors val="1"/>
        <c:ser>
          <c:idx val="0"/>
          <c:order val="0"/>
          <c:dLbls>
            <c:dLbl>
              <c:idx val="3"/>
              <c:layout>
                <c:manualLayout>
                  <c:x val="-0.16128614717862269"/>
                  <c:y val="8.348288785601345E-3"/>
                </c:manualLayout>
              </c:layout>
              <c:dLblPos val="bestFit"/>
              <c:showVal val="1"/>
              <c:showCatName val="1"/>
            </c:dLbl>
            <c:dLbl>
              <c:idx val="4"/>
              <c:layout>
                <c:manualLayout>
                  <c:x val="-9.3695109303390242E-2"/>
                  <c:y val="-0.21299845865245631"/>
                </c:manualLayout>
              </c:layout>
              <c:dLblPos val="bestFit"/>
              <c:showVal val="1"/>
              <c:showCatName val="1"/>
            </c:dLbl>
            <c:dLbl>
              <c:idx val="5"/>
              <c:layout>
                <c:manualLayout>
                  <c:x val="0.15316026721825335"/>
                  <c:y val="-7.6069125653678724E-2"/>
                </c:manualLayout>
              </c:layout>
              <c:dLblPos val="bestFit"/>
              <c:showVal val="1"/>
              <c:showCatName val="1"/>
            </c:dLbl>
            <c:txPr>
              <a:bodyPr/>
              <a:lstStyle/>
              <a:p>
                <a:pPr>
                  <a:defRPr sz="1400"/>
                </a:pPr>
                <a:endParaRPr lang="en-US"/>
              </a:p>
            </c:txPr>
            <c:showVal val="1"/>
            <c:showCatName val="1"/>
            <c:showLeaderLines val="1"/>
          </c:dLbls>
          <c:cat>
            <c:strRef>
              <c:f>ages!$A$2:$A$8</c:f>
              <c:strCache>
                <c:ptCount val="7"/>
                <c:pt idx="0">
                  <c:v>Twelve</c:v>
                </c:pt>
                <c:pt idx="1">
                  <c:v>Thirteen</c:v>
                </c:pt>
                <c:pt idx="2">
                  <c:v>Fourteen</c:v>
                </c:pt>
                <c:pt idx="3">
                  <c:v>Fifteen</c:v>
                </c:pt>
                <c:pt idx="4">
                  <c:v>Sixteen</c:v>
                </c:pt>
                <c:pt idx="5">
                  <c:v>Seventeen</c:v>
                </c:pt>
                <c:pt idx="6">
                  <c:v>Eighteen</c:v>
                </c:pt>
              </c:strCache>
            </c:strRef>
          </c:cat>
          <c:val>
            <c:numRef>
              <c:f>ages!$B$2:$B$8</c:f>
              <c:numCache>
                <c:formatCode>General</c:formatCode>
                <c:ptCount val="7"/>
                <c:pt idx="0">
                  <c:v>1</c:v>
                </c:pt>
                <c:pt idx="1">
                  <c:v>1</c:v>
                </c:pt>
                <c:pt idx="2">
                  <c:v>6</c:v>
                </c:pt>
                <c:pt idx="3">
                  <c:v>8</c:v>
                </c:pt>
                <c:pt idx="4">
                  <c:v>14</c:v>
                </c:pt>
                <c:pt idx="5">
                  <c:v>12</c:v>
                </c:pt>
                <c:pt idx="6">
                  <c:v>9</c:v>
                </c:pt>
              </c:numCache>
            </c:numRef>
          </c:val>
        </c:ser>
        <c:dLbls>
          <c:showVal val="1"/>
          <c:showCatName val="1"/>
        </c:dLbls>
        <c:firstSliceAng val="0"/>
      </c:pieChart>
      <c:spPr>
        <a:noFill/>
        <a:ln w="25400">
          <a:noFill/>
        </a:ln>
      </c:spPr>
    </c:plotArea>
    <c:plotVisOnly val="1"/>
    <c:dispBlanksAs val="zero"/>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0.60177</cdr:x>
      <cdr:y>0.55714</cdr:y>
    </cdr:from>
    <cdr:to>
      <cdr:x>0.6653</cdr:x>
      <cdr:y>0.62007</cdr:y>
    </cdr:to>
    <cdr:sp macro="" textlink="">
      <cdr:nvSpPr>
        <cdr:cNvPr id="2" name="TextBox 1"/>
        <cdr:cNvSpPr txBox="1"/>
      </cdr:nvSpPr>
      <cdr:spPr>
        <a:xfrm xmlns:a="http://schemas.openxmlformats.org/drawingml/2006/main">
          <a:off x="5181600" y="2971800"/>
          <a:ext cx="547032" cy="3356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62%</a:t>
          </a:r>
        </a:p>
      </cdr:txBody>
    </cdr:sp>
  </cdr:relSizeAnchor>
  <cdr:relSizeAnchor xmlns:cdr="http://schemas.openxmlformats.org/drawingml/2006/chartDrawing">
    <cdr:from>
      <cdr:x>0.28319</cdr:x>
      <cdr:y>0.62857</cdr:y>
    </cdr:from>
    <cdr:to>
      <cdr:x>0.33529</cdr:x>
      <cdr:y>0.68167</cdr:y>
    </cdr:to>
    <cdr:sp macro="" textlink="">
      <cdr:nvSpPr>
        <cdr:cNvPr id="3" name="TextBox 2"/>
        <cdr:cNvSpPr txBox="1"/>
      </cdr:nvSpPr>
      <cdr:spPr>
        <a:xfrm xmlns:a="http://schemas.openxmlformats.org/drawingml/2006/main">
          <a:off x="2438400" y="3352800"/>
          <a:ext cx="448612" cy="2832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11%</a:t>
          </a:r>
        </a:p>
      </cdr:txBody>
    </cdr:sp>
  </cdr:relSizeAnchor>
  <cdr:relSizeAnchor xmlns:cdr="http://schemas.openxmlformats.org/drawingml/2006/chartDrawing">
    <cdr:from>
      <cdr:x>0.26549</cdr:x>
      <cdr:y>0.44286</cdr:y>
    </cdr:from>
    <cdr:to>
      <cdr:x>0.30689</cdr:x>
      <cdr:y>0.48908</cdr:y>
    </cdr:to>
    <cdr:sp macro="" textlink="">
      <cdr:nvSpPr>
        <cdr:cNvPr id="4" name="TextBox 3"/>
        <cdr:cNvSpPr txBox="1"/>
      </cdr:nvSpPr>
      <cdr:spPr>
        <a:xfrm xmlns:a="http://schemas.openxmlformats.org/drawingml/2006/main">
          <a:off x="2286000" y="2362200"/>
          <a:ext cx="356479" cy="2465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9%</a:t>
          </a:r>
        </a:p>
      </cdr:txBody>
    </cdr:sp>
  </cdr:relSizeAnchor>
  <cdr:relSizeAnchor xmlns:cdr="http://schemas.openxmlformats.org/drawingml/2006/chartDrawing">
    <cdr:from>
      <cdr:x>0.30088</cdr:x>
      <cdr:y>0.28571</cdr:y>
    </cdr:from>
    <cdr:to>
      <cdr:x>0.35156</cdr:x>
      <cdr:y>0.34176</cdr:y>
    </cdr:to>
    <cdr:sp macro="" textlink="">
      <cdr:nvSpPr>
        <cdr:cNvPr id="5" name="TextBox 4"/>
        <cdr:cNvSpPr txBox="1"/>
      </cdr:nvSpPr>
      <cdr:spPr>
        <a:xfrm xmlns:a="http://schemas.openxmlformats.org/drawingml/2006/main">
          <a:off x="2590800" y="1524000"/>
          <a:ext cx="436385" cy="2989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7%</a:t>
          </a:r>
        </a:p>
      </cdr:txBody>
    </cdr:sp>
  </cdr:relSizeAnchor>
  <cdr:relSizeAnchor xmlns:cdr="http://schemas.openxmlformats.org/drawingml/2006/chartDrawing">
    <cdr:from>
      <cdr:x>0.36283</cdr:x>
      <cdr:y>0.17143</cdr:y>
    </cdr:from>
    <cdr:to>
      <cdr:x>0.41208</cdr:x>
      <cdr:y>0.2265</cdr:y>
    </cdr:to>
    <cdr:sp macro="" textlink="">
      <cdr:nvSpPr>
        <cdr:cNvPr id="6" name="TextBox 5"/>
        <cdr:cNvSpPr txBox="1"/>
      </cdr:nvSpPr>
      <cdr:spPr>
        <a:xfrm xmlns:a="http://schemas.openxmlformats.org/drawingml/2006/main">
          <a:off x="3124200" y="914400"/>
          <a:ext cx="424072" cy="2937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5%</a:t>
          </a:r>
        </a:p>
      </cdr:txBody>
    </cdr:sp>
  </cdr:relSizeAnchor>
  <cdr:relSizeAnchor xmlns:cdr="http://schemas.openxmlformats.org/drawingml/2006/chartDrawing">
    <cdr:from>
      <cdr:x>0.41593</cdr:x>
      <cdr:y>0.12857</cdr:y>
    </cdr:from>
    <cdr:to>
      <cdr:x>0.45662</cdr:x>
      <cdr:y>0.17577</cdr:y>
    </cdr:to>
    <cdr:sp macro="" textlink="">
      <cdr:nvSpPr>
        <cdr:cNvPr id="7" name="TextBox 6"/>
        <cdr:cNvSpPr txBox="1"/>
      </cdr:nvSpPr>
      <cdr:spPr>
        <a:xfrm xmlns:a="http://schemas.openxmlformats.org/drawingml/2006/main">
          <a:off x="3581400" y="685800"/>
          <a:ext cx="350365" cy="25176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3%</a:t>
          </a:r>
        </a:p>
      </cdr:txBody>
    </cdr:sp>
  </cdr:relSizeAnchor>
  <cdr:relSizeAnchor xmlns:cdr="http://schemas.openxmlformats.org/drawingml/2006/chartDrawing">
    <cdr:from>
      <cdr:x>0.45253</cdr:x>
      <cdr:y>0.10521</cdr:y>
    </cdr:from>
    <cdr:to>
      <cdr:x>0.48965</cdr:x>
      <cdr:y>0.14454</cdr:y>
    </cdr:to>
    <cdr:sp macro="" textlink="">
      <cdr:nvSpPr>
        <cdr:cNvPr id="8" name="TextBox 7"/>
        <cdr:cNvSpPr txBox="1"/>
      </cdr:nvSpPr>
      <cdr:spPr>
        <a:xfrm xmlns:a="http://schemas.openxmlformats.org/drawingml/2006/main">
          <a:off x="3921331" y="661802"/>
          <a:ext cx="321623" cy="2474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3%</a:t>
          </a:r>
        </a:p>
      </cdr:txBody>
    </cdr:sp>
  </cdr:relSizeAnchor>
  <cdr:relSizeAnchor xmlns:cdr="http://schemas.openxmlformats.org/drawingml/2006/chartDrawing">
    <cdr:from>
      <cdr:x>0.47894</cdr:x>
      <cdr:y>0.16814</cdr:y>
    </cdr:from>
    <cdr:to>
      <cdr:x>0.52534</cdr:x>
      <cdr:y>0.20944</cdr:y>
    </cdr:to>
    <cdr:sp macro="" textlink="">
      <cdr:nvSpPr>
        <cdr:cNvPr id="9" name="TextBox 8"/>
        <cdr:cNvSpPr txBox="1"/>
      </cdr:nvSpPr>
      <cdr:spPr>
        <a:xfrm xmlns:a="http://schemas.openxmlformats.org/drawingml/2006/main">
          <a:off x="4150179" y="1057646"/>
          <a:ext cx="402029" cy="2597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1%</a:t>
          </a:r>
        </a:p>
      </cdr:txBody>
    </cdr:sp>
  </cdr:relSizeAnchor>
</c:userShapes>
</file>

<file path=ppt/drawings/drawing2.xml><?xml version="1.0" encoding="utf-8"?>
<c:userShapes xmlns:c="http://schemas.openxmlformats.org/drawingml/2006/chart">
  <cdr:relSizeAnchor xmlns:cdr="http://schemas.openxmlformats.org/drawingml/2006/chartDrawing">
    <cdr:from>
      <cdr:x>0.71818</cdr:x>
      <cdr:y>0.64961</cdr:y>
    </cdr:from>
    <cdr:to>
      <cdr:x>0.78122</cdr:x>
      <cdr:y>0.70971</cdr:y>
    </cdr:to>
    <cdr:sp macro="" textlink="">
      <cdr:nvSpPr>
        <cdr:cNvPr id="2" name="TextBox 1"/>
        <cdr:cNvSpPr txBox="1"/>
      </cdr:nvSpPr>
      <cdr:spPr>
        <a:xfrm xmlns:a="http://schemas.openxmlformats.org/drawingml/2006/main">
          <a:off x="6019800" y="3276600"/>
          <a:ext cx="528401" cy="30313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65%</a:t>
          </a:r>
        </a:p>
      </cdr:txBody>
    </cdr:sp>
  </cdr:relSizeAnchor>
  <cdr:relSizeAnchor xmlns:cdr="http://schemas.openxmlformats.org/drawingml/2006/chartDrawing">
    <cdr:from>
      <cdr:x>0.18407</cdr:x>
      <cdr:y>0.47391</cdr:y>
    </cdr:from>
    <cdr:to>
      <cdr:x>0.23922</cdr:x>
      <cdr:y>0.53795</cdr:y>
    </cdr:to>
    <cdr:sp macro="" textlink="">
      <cdr:nvSpPr>
        <cdr:cNvPr id="3" name="TextBox 2"/>
        <cdr:cNvSpPr txBox="1"/>
      </cdr:nvSpPr>
      <cdr:spPr>
        <a:xfrm xmlns:a="http://schemas.openxmlformats.org/drawingml/2006/main">
          <a:off x="1524000" y="2209800"/>
          <a:ext cx="456619" cy="2986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24%</a:t>
          </a:r>
        </a:p>
      </cdr:txBody>
    </cdr:sp>
  </cdr:relSizeAnchor>
  <cdr:relSizeAnchor xmlns:cdr="http://schemas.openxmlformats.org/drawingml/2006/chartDrawing">
    <cdr:from>
      <cdr:x>0.35602</cdr:x>
      <cdr:y>0.21478</cdr:y>
    </cdr:from>
    <cdr:to>
      <cdr:x>0.39685</cdr:x>
      <cdr:y>0.25813</cdr:y>
    </cdr:to>
    <cdr:sp macro="" textlink="">
      <cdr:nvSpPr>
        <cdr:cNvPr id="4" name="TextBox 3"/>
        <cdr:cNvSpPr txBox="1"/>
      </cdr:nvSpPr>
      <cdr:spPr>
        <a:xfrm xmlns:a="http://schemas.openxmlformats.org/drawingml/2006/main">
          <a:off x="3073977" y="1348344"/>
          <a:ext cx="352549" cy="2721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4%</a:t>
          </a:r>
        </a:p>
      </cdr:txBody>
    </cdr:sp>
  </cdr:relSizeAnchor>
  <cdr:relSizeAnchor xmlns:cdr="http://schemas.openxmlformats.org/drawingml/2006/chartDrawing">
    <cdr:from>
      <cdr:x>0.39112</cdr:x>
      <cdr:y>0.13498</cdr:y>
    </cdr:from>
    <cdr:to>
      <cdr:x>0.43052</cdr:x>
      <cdr:y>0.18128</cdr:y>
    </cdr:to>
    <cdr:sp macro="" textlink="">
      <cdr:nvSpPr>
        <cdr:cNvPr id="5" name="TextBox 4"/>
        <cdr:cNvSpPr txBox="1"/>
      </cdr:nvSpPr>
      <cdr:spPr>
        <a:xfrm xmlns:a="http://schemas.openxmlformats.org/drawingml/2006/main">
          <a:off x="3377046" y="847354"/>
          <a:ext cx="340178" cy="2906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3%</a:t>
          </a:r>
        </a:p>
      </cdr:txBody>
    </cdr:sp>
  </cdr:relSizeAnchor>
  <cdr:relSizeAnchor xmlns:cdr="http://schemas.openxmlformats.org/drawingml/2006/chartDrawing">
    <cdr:from>
      <cdr:x>0.44484</cdr:x>
      <cdr:y>0.16158</cdr:y>
    </cdr:from>
    <cdr:to>
      <cdr:x>0.48138</cdr:x>
      <cdr:y>0.20788</cdr:y>
    </cdr:to>
    <cdr:sp macro="" textlink="">
      <cdr:nvSpPr>
        <cdr:cNvPr id="6" name="TextBox 5"/>
        <cdr:cNvSpPr txBox="1"/>
      </cdr:nvSpPr>
      <cdr:spPr>
        <a:xfrm xmlns:a="http://schemas.openxmlformats.org/drawingml/2006/main">
          <a:off x="3840925" y="1014351"/>
          <a:ext cx="315438" cy="2906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3%</a:t>
          </a:r>
        </a:p>
      </cdr:txBody>
    </cdr:sp>
  </cdr:relSizeAnchor>
  <cdr:relSizeAnchor xmlns:cdr="http://schemas.openxmlformats.org/drawingml/2006/chartDrawing">
    <cdr:from>
      <cdr:x>0.47278</cdr:x>
      <cdr:y>0.09655</cdr:y>
    </cdr:from>
    <cdr:to>
      <cdr:x>0.51003</cdr:x>
      <cdr:y>0.1399</cdr:y>
    </cdr:to>
    <cdr:sp macro="" textlink="">
      <cdr:nvSpPr>
        <cdr:cNvPr id="7" name="TextBox 6"/>
        <cdr:cNvSpPr txBox="1"/>
      </cdr:nvSpPr>
      <cdr:spPr>
        <a:xfrm xmlns:a="http://schemas.openxmlformats.org/drawingml/2006/main">
          <a:off x="4082144" y="606136"/>
          <a:ext cx="321623" cy="2721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1%</a:t>
          </a:r>
        </a:p>
      </cdr:txBody>
    </cdr:sp>
  </cdr:relSizeAnchor>
  <cdr:relSizeAnchor xmlns:cdr="http://schemas.openxmlformats.org/drawingml/2006/chartDrawing">
    <cdr:from>
      <cdr:x>0.63252</cdr:x>
      <cdr:y>0.04039</cdr:y>
    </cdr:from>
    <cdr:to>
      <cdr:x>0.67407</cdr:x>
      <cdr:y>0.07882</cdr:y>
    </cdr:to>
    <cdr:sp macro="" textlink="">
      <cdr:nvSpPr>
        <cdr:cNvPr id="8" name="TextBox 7"/>
        <cdr:cNvSpPr txBox="1"/>
      </cdr:nvSpPr>
      <cdr:spPr>
        <a:xfrm xmlns:a="http://schemas.openxmlformats.org/drawingml/2006/main">
          <a:off x="5461413" y="253588"/>
          <a:ext cx="358733" cy="24121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0%</a:t>
          </a:r>
        </a:p>
      </cdr:txBody>
    </cdr:sp>
  </cdr:relSizeAnchor>
  <cdr:relSizeAnchor xmlns:cdr="http://schemas.openxmlformats.org/drawingml/2006/chartDrawing">
    <cdr:from>
      <cdr:x>0.50501</cdr:x>
      <cdr:y>0.07291</cdr:y>
    </cdr:from>
    <cdr:to>
      <cdr:x>0.64112</cdr:x>
      <cdr:y>0.09458</cdr:y>
    </cdr:to>
    <cdr:sp macro="" textlink="">
      <cdr:nvSpPr>
        <cdr:cNvPr id="10" name="Straight Arrow Connector 9"/>
        <cdr:cNvSpPr/>
      </cdr:nvSpPr>
      <cdr:spPr>
        <a:xfrm xmlns:a="http://schemas.openxmlformats.org/drawingml/2006/main" flipH="1">
          <a:off x="4360471" y="457695"/>
          <a:ext cx="1175162" cy="136071"/>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0.04545</cdr:x>
      <cdr:y>0.90644</cdr:y>
    </cdr:from>
    <cdr:to>
      <cdr:x>0.98182</cdr:x>
      <cdr:y>0.9654</cdr:y>
    </cdr:to>
    <cdr:sp macro="" textlink="">
      <cdr:nvSpPr>
        <cdr:cNvPr id="12" name="TextBox 11"/>
        <cdr:cNvSpPr txBox="1"/>
      </cdr:nvSpPr>
      <cdr:spPr>
        <a:xfrm xmlns:a="http://schemas.openxmlformats.org/drawingml/2006/main">
          <a:off x="380962" y="4572011"/>
          <a:ext cx="7848638" cy="2973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Ethnicity</a:t>
          </a:r>
          <a:r>
            <a:rPr lang="en-US" sz="1400" baseline="0" dirty="0"/>
            <a:t> </a:t>
          </a:r>
          <a:r>
            <a:rPr lang="en-US" sz="1400" dirty="0"/>
            <a:t>Analysis of youth with a </a:t>
          </a:r>
          <a:r>
            <a:rPr lang="en-US" sz="1400" dirty="0" smtClean="0"/>
            <a:t>weapon/violence related </a:t>
          </a:r>
          <a:r>
            <a:rPr lang="en-US" sz="1400" dirty="0"/>
            <a:t>petition filed from 2007 </a:t>
          </a:r>
          <a:r>
            <a:rPr lang="en-US" sz="1400" dirty="0" smtClean="0"/>
            <a:t>– 2012 (N=1599)</a:t>
          </a:r>
          <a:endParaRPr lang="en-US"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0.44599</cdr:x>
      <cdr:y>0.25726</cdr:y>
    </cdr:from>
    <cdr:to>
      <cdr:x>0.48897</cdr:x>
      <cdr:y>0.31047</cdr:y>
    </cdr:to>
    <cdr:sp macro="" textlink="">
      <cdr:nvSpPr>
        <cdr:cNvPr id="2" name="TextBox 1"/>
        <cdr:cNvSpPr txBox="1"/>
      </cdr:nvSpPr>
      <cdr:spPr>
        <a:xfrm xmlns:a="http://schemas.openxmlformats.org/drawingml/2006/main">
          <a:off x="3352800" y="1219200"/>
          <a:ext cx="323105" cy="2521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7%</a:t>
          </a:r>
        </a:p>
      </cdr:txBody>
    </cdr:sp>
  </cdr:relSizeAnchor>
  <cdr:relSizeAnchor xmlns:cdr="http://schemas.openxmlformats.org/drawingml/2006/chartDrawing">
    <cdr:from>
      <cdr:x>0.50681</cdr:x>
      <cdr:y>0.70747</cdr:y>
    </cdr:from>
    <cdr:to>
      <cdr:x>0.55982</cdr:x>
      <cdr:y>0.76954</cdr:y>
    </cdr:to>
    <cdr:sp macro="" textlink="">
      <cdr:nvSpPr>
        <cdr:cNvPr id="3" name="TextBox 2"/>
        <cdr:cNvSpPr txBox="1"/>
      </cdr:nvSpPr>
      <cdr:spPr>
        <a:xfrm xmlns:a="http://schemas.openxmlformats.org/drawingml/2006/main">
          <a:off x="3810000" y="3352800"/>
          <a:ext cx="398507" cy="2941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93%</a:t>
          </a:r>
        </a:p>
      </cdr:txBody>
    </cdr:sp>
  </cdr:relSizeAnchor>
  <cdr:relSizeAnchor xmlns:cdr="http://schemas.openxmlformats.org/drawingml/2006/chartDrawing">
    <cdr:from>
      <cdr:x>0.2106</cdr:x>
      <cdr:y>0.01773</cdr:y>
    </cdr:from>
    <cdr:to>
      <cdr:x>0.71418</cdr:x>
      <cdr:y>0.14187</cdr:y>
    </cdr:to>
    <cdr:sp macro="" textlink="">
      <cdr:nvSpPr>
        <cdr:cNvPr id="4" name="TextBox 3"/>
        <cdr:cNvSpPr txBox="1"/>
      </cdr:nvSpPr>
      <cdr:spPr>
        <a:xfrm xmlns:a="http://schemas.openxmlformats.org/drawingml/2006/main">
          <a:off x="1818410" y="111331"/>
          <a:ext cx="4348100" cy="77931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0.03846</cdr:x>
      <cdr:y>0</cdr:y>
    </cdr:from>
    <cdr:to>
      <cdr:x>0.57212</cdr:x>
      <cdr:y>0.04631</cdr:y>
    </cdr:to>
    <cdr:sp macro="" textlink="">
      <cdr:nvSpPr>
        <cdr:cNvPr id="5" name="TextBox 4"/>
        <cdr:cNvSpPr txBox="1"/>
      </cdr:nvSpPr>
      <cdr:spPr>
        <a:xfrm xmlns:a="http://schemas.openxmlformats.org/drawingml/2006/main">
          <a:off x="304800" y="0"/>
          <a:ext cx="4229149" cy="2681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latin typeface="+mj-lt"/>
            </a:rPr>
            <a:t>Gender Analysis of youth with </a:t>
          </a:r>
          <a:r>
            <a:rPr lang="en-US" sz="1600" dirty="0" smtClean="0">
              <a:latin typeface="+mj-lt"/>
            </a:rPr>
            <a:t>a weapon/violence related </a:t>
          </a:r>
          <a:r>
            <a:rPr lang="en-US" sz="1600" dirty="0">
              <a:latin typeface="+mj-lt"/>
            </a:rPr>
            <a:t>petition</a:t>
          </a:r>
          <a:r>
            <a:rPr lang="en-US" sz="1600" baseline="0" dirty="0">
              <a:latin typeface="+mj-lt"/>
            </a:rPr>
            <a:t> filed from 2007 - 2012</a:t>
          </a:r>
          <a:endParaRPr lang="en-US" sz="1600" dirty="0">
            <a:latin typeface="+mj-l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0.72453</cdr:x>
      <cdr:y>0.17791</cdr:y>
    </cdr:from>
    <cdr:to>
      <cdr:x>0.77467</cdr:x>
      <cdr:y>0.23407</cdr:y>
    </cdr:to>
    <cdr:sp macro="" textlink="">
      <cdr:nvSpPr>
        <cdr:cNvPr id="2" name="TextBox 1"/>
        <cdr:cNvSpPr txBox="1"/>
      </cdr:nvSpPr>
      <cdr:spPr>
        <a:xfrm xmlns:a="http://schemas.openxmlformats.org/drawingml/2006/main">
          <a:off x="5943600" y="990600"/>
          <a:ext cx="411318" cy="3127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26%</a:t>
          </a:r>
        </a:p>
      </cdr:txBody>
    </cdr:sp>
  </cdr:relSizeAnchor>
  <cdr:relSizeAnchor xmlns:cdr="http://schemas.openxmlformats.org/drawingml/2006/chartDrawing">
    <cdr:from>
      <cdr:x>0.72453</cdr:x>
      <cdr:y>0.75269</cdr:y>
    </cdr:from>
    <cdr:to>
      <cdr:x>0.77825</cdr:x>
      <cdr:y>0.79702</cdr:y>
    </cdr:to>
    <cdr:sp macro="" textlink="">
      <cdr:nvSpPr>
        <cdr:cNvPr id="3" name="TextBox 2"/>
        <cdr:cNvSpPr txBox="1"/>
      </cdr:nvSpPr>
      <cdr:spPr>
        <a:xfrm xmlns:a="http://schemas.openxmlformats.org/drawingml/2006/main">
          <a:off x="5943600" y="4191000"/>
          <a:ext cx="440685" cy="2468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19%</a:t>
          </a:r>
        </a:p>
      </cdr:txBody>
    </cdr:sp>
  </cdr:relSizeAnchor>
  <cdr:relSizeAnchor xmlns:cdr="http://schemas.openxmlformats.org/drawingml/2006/chartDrawing">
    <cdr:from>
      <cdr:x>0.48302</cdr:x>
      <cdr:y>0.91691</cdr:y>
    </cdr:from>
    <cdr:to>
      <cdr:x>0.52314</cdr:x>
      <cdr:y>0.97561</cdr:y>
    </cdr:to>
    <cdr:sp macro="" textlink="">
      <cdr:nvSpPr>
        <cdr:cNvPr id="4" name="TextBox 3"/>
        <cdr:cNvSpPr txBox="1"/>
      </cdr:nvSpPr>
      <cdr:spPr>
        <a:xfrm xmlns:a="http://schemas.openxmlformats.org/drawingml/2006/main">
          <a:off x="3962400" y="5105400"/>
          <a:ext cx="329120" cy="3268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9%</a:t>
          </a:r>
        </a:p>
      </cdr:txBody>
    </cdr:sp>
  </cdr:relSizeAnchor>
  <cdr:relSizeAnchor xmlns:cdr="http://schemas.openxmlformats.org/drawingml/2006/chartDrawing">
    <cdr:from>
      <cdr:x>0.28795</cdr:x>
      <cdr:y>0.84848</cdr:y>
    </cdr:from>
    <cdr:to>
      <cdr:x>0.33881</cdr:x>
      <cdr:y>0.89295</cdr:y>
    </cdr:to>
    <cdr:sp macro="" textlink="">
      <cdr:nvSpPr>
        <cdr:cNvPr id="5" name="TextBox 4"/>
        <cdr:cNvSpPr txBox="1"/>
      </cdr:nvSpPr>
      <cdr:spPr>
        <a:xfrm xmlns:a="http://schemas.openxmlformats.org/drawingml/2006/main">
          <a:off x="2362200" y="4724400"/>
          <a:ext cx="417223" cy="2476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9%</a:t>
          </a:r>
        </a:p>
      </cdr:txBody>
    </cdr:sp>
  </cdr:relSizeAnchor>
  <cdr:relSizeAnchor xmlns:cdr="http://schemas.openxmlformats.org/drawingml/2006/chartDrawing">
    <cdr:from>
      <cdr:x>0.19507</cdr:x>
      <cdr:y>0.69795</cdr:y>
    </cdr:from>
    <cdr:to>
      <cdr:x>0.2359</cdr:x>
      <cdr:y>0.74143</cdr:y>
    </cdr:to>
    <cdr:sp macro="" textlink="">
      <cdr:nvSpPr>
        <cdr:cNvPr id="6" name="TextBox 5"/>
        <cdr:cNvSpPr txBox="1"/>
      </cdr:nvSpPr>
      <cdr:spPr>
        <a:xfrm xmlns:a="http://schemas.openxmlformats.org/drawingml/2006/main">
          <a:off x="1600200" y="3886200"/>
          <a:ext cx="334944" cy="2420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7%</a:t>
          </a:r>
        </a:p>
      </cdr:txBody>
    </cdr:sp>
  </cdr:relSizeAnchor>
  <cdr:relSizeAnchor xmlns:cdr="http://schemas.openxmlformats.org/drawingml/2006/chartDrawing">
    <cdr:from>
      <cdr:x>0.1672</cdr:x>
      <cdr:y>0.54741</cdr:y>
    </cdr:from>
    <cdr:to>
      <cdr:x>0.20947</cdr:x>
      <cdr:y>0.60215</cdr:y>
    </cdr:to>
    <cdr:sp macro="" textlink="">
      <cdr:nvSpPr>
        <cdr:cNvPr id="7" name="TextBox 6"/>
        <cdr:cNvSpPr txBox="1"/>
      </cdr:nvSpPr>
      <cdr:spPr>
        <a:xfrm xmlns:a="http://schemas.openxmlformats.org/drawingml/2006/main">
          <a:off x="1371600" y="3048000"/>
          <a:ext cx="346757"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4%</a:t>
          </a:r>
        </a:p>
      </cdr:txBody>
    </cdr:sp>
  </cdr:relSizeAnchor>
  <cdr:relSizeAnchor xmlns:cdr="http://schemas.openxmlformats.org/drawingml/2006/chartDrawing">
    <cdr:from>
      <cdr:x>0.23222</cdr:x>
      <cdr:y>0.15054</cdr:y>
    </cdr:from>
    <cdr:to>
      <cdr:x>0.29884</cdr:x>
      <cdr:y>0.195</cdr:y>
    </cdr:to>
    <cdr:sp macro="" textlink="">
      <cdr:nvSpPr>
        <cdr:cNvPr id="8" name="TextBox 7"/>
        <cdr:cNvSpPr txBox="1"/>
      </cdr:nvSpPr>
      <cdr:spPr>
        <a:xfrm xmlns:a="http://schemas.openxmlformats.org/drawingml/2006/main">
          <a:off x="1905000" y="838200"/>
          <a:ext cx="546509" cy="2475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25%</a:t>
          </a:r>
        </a:p>
      </cdr:txBody>
    </cdr:sp>
  </cdr:relSizeAnchor>
  <cdr:relSizeAnchor xmlns:cdr="http://schemas.openxmlformats.org/drawingml/2006/chartDrawing">
    <cdr:from>
      <cdr:x>0.12076</cdr:x>
      <cdr:y>0.01369</cdr:y>
    </cdr:from>
    <cdr:to>
      <cdr:x>0.89173</cdr:x>
      <cdr:y>0.06705</cdr:y>
    </cdr:to>
    <cdr:sp macro="" textlink="">
      <cdr:nvSpPr>
        <cdr:cNvPr id="9" name="TextBox 8"/>
        <cdr:cNvSpPr txBox="1"/>
      </cdr:nvSpPr>
      <cdr:spPr>
        <a:xfrm xmlns:a="http://schemas.openxmlformats.org/drawingml/2006/main">
          <a:off x="990600" y="76200"/>
          <a:ext cx="6324586" cy="2971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Zip Codes of </a:t>
          </a:r>
          <a:r>
            <a:rPr lang="en-US" sz="1400" dirty="0" smtClean="0"/>
            <a:t>youths </a:t>
          </a:r>
          <a:r>
            <a:rPr lang="en-US" sz="1400" dirty="0"/>
            <a:t>with a </a:t>
          </a:r>
          <a:r>
            <a:rPr lang="en-US" sz="1400" dirty="0" smtClean="0"/>
            <a:t>weapon/violence</a:t>
          </a:r>
          <a:r>
            <a:rPr lang="en-US" sz="1400" baseline="0" dirty="0" smtClean="0"/>
            <a:t> </a:t>
          </a:r>
          <a:r>
            <a:rPr lang="en-US" sz="1400" baseline="0" dirty="0"/>
            <a:t>petition filed between 2007 </a:t>
          </a:r>
          <a:r>
            <a:rPr lang="en-US" sz="1400" baseline="0" dirty="0" smtClean="0"/>
            <a:t>– 2012 (N=1599)</a:t>
          </a:r>
          <a:endParaRPr lang="en-US" sz="1400" dirty="0"/>
        </a:p>
      </cdr:txBody>
    </cdr:sp>
  </cdr:relSizeAnchor>
  <cdr:relSizeAnchor xmlns:cdr="http://schemas.openxmlformats.org/drawingml/2006/chartDrawing">
    <cdr:from>
      <cdr:x>0.03716</cdr:x>
      <cdr:y>0.88954</cdr:y>
    </cdr:from>
    <cdr:to>
      <cdr:x>0.19507</cdr:x>
      <cdr:y>0.95797</cdr:y>
    </cdr:to>
    <cdr:sp macro="" textlink="">
      <cdr:nvSpPr>
        <cdr:cNvPr id="10" name="TextBox 9"/>
        <cdr:cNvSpPr txBox="1"/>
      </cdr:nvSpPr>
      <cdr:spPr>
        <a:xfrm xmlns:a="http://schemas.openxmlformats.org/drawingml/2006/main">
          <a:off x="304800" y="4953000"/>
          <a:ext cx="1295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0.03716</cdr:x>
      <cdr:y>0.84848</cdr:y>
    </cdr:from>
    <cdr:to>
      <cdr:x>0.19507</cdr:x>
      <cdr:y>0.95797</cdr:y>
    </cdr:to>
    <cdr:sp macro="" textlink="">
      <cdr:nvSpPr>
        <cdr:cNvPr id="11" name="TextBox 10"/>
        <cdr:cNvSpPr txBox="1"/>
      </cdr:nvSpPr>
      <cdr:spPr>
        <a:xfrm xmlns:a="http://schemas.openxmlformats.org/drawingml/2006/main">
          <a:off x="304800" y="4724400"/>
          <a:ext cx="12954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*Includes SF Counties with less than 4% </a:t>
          </a:r>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0.19373</cdr:x>
      <cdr:y>0</cdr:y>
    </cdr:from>
    <cdr:to>
      <cdr:x>0.82083</cdr:x>
      <cdr:y>0.06306</cdr:y>
    </cdr:to>
    <cdr:sp macro="" textlink="">
      <cdr:nvSpPr>
        <cdr:cNvPr id="2" name="TextBox 1"/>
        <cdr:cNvSpPr txBox="1"/>
      </cdr:nvSpPr>
      <cdr:spPr>
        <a:xfrm xmlns:a="http://schemas.openxmlformats.org/drawingml/2006/main">
          <a:off x="1647825" y="0"/>
          <a:ext cx="5334000" cy="3708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Current detainees with a </a:t>
          </a:r>
          <a:r>
            <a:rPr lang="en-US" sz="1400" dirty="0" smtClean="0"/>
            <a:t>weapon/violence related </a:t>
          </a:r>
          <a:r>
            <a:rPr lang="en-US" sz="1400" dirty="0"/>
            <a:t>petition:</a:t>
          </a:r>
          <a:r>
            <a:rPr lang="en-US" sz="1400" baseline="0" dirty="0"/>
            <a:t>  1/7/13.  T=51  </a:t>
          </a:r>
          <a:endParaRPr lang="en-US" sz="1400" dirty="0"/>
        </a:p>
      </cdr:txBody>
    </cdr:sp>
  </cdr:relSizeAnchor>
  <cdr:relSizeAnchor xmlns:cdr="http://schemas.openxmlformats.org/drawingml/2006/chartDrawing">
    <cdr:from>
      <cdr:x>0.01791</cdr:x>
      <cdr:y>0.92118</cdr:y>
    </cdr:from>
    <cdr:to>
      <cdr:x>0.62751</cdr:x>
      <cdr:y>0.97635</cdr:y>
    </cdr:to>
    <cdr:sp macro="" textlink="">
      <cdr:nvSpPr>
        <cdr:cNvPr id="3" name="TextBox 2"/>
        <cdr:cNvSpPr txBox="1"/>
      </cdr:nvSpPr>
      <cdr:spPr>
        <a:xfrm xmlns:a="http://schemas.openxmlformats.org/drawingml/2006/main">
          <a:off x="154627" y="5783035"/>
          <a:ext cx="5263491" cy="3463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Note:  there are currently 79 detained youth; 51 (65%) have a weapon/violence</a:t>
          </a:r>
          <a:r>
            <a:rPr lang="en-US" sz="1100" baseline="0"/>
            <a:t> related </a:t>
          </a:r>
          <a:r>
            <a:rPr lang="en-US" sz="1100"/>
            <a:t>petition filed</a:t>
          </a:r>
        </a:p>
      </cdr:txBody>
    </cdr:sp>
  </cdr:relSizeAnchor>
  <cdr:relSizeAnchor xmlns:cdr="http://schemas.openxmlformats.org/drawingml/2006/chartDrawing">
    <cdr:from>
      <cdr:x>0.64147</cdr:x>
      <cdr:y>0.57446</cdr:y>
    </cdr:from>
    <cdr:to>
      <cdr:x>0.69307</cdr:x>
      <cdr:y>0.62866</cdr:y>
    </cdr:to>
    <cdr:sp macro="" textlink="">
      <cdr:nvSpPr>
        <cdr:cNvPr id="4" name="TextBox 3"/>
        <cdr:cNvSpPr txBox="1"/>
      </cdr:nvSpPr>
      <cdr:spPr>
        <a:xfrm xmlns:a="http://schemas.openxmlformats.org/drawingml/2006/main">
          <a:off x="5535634" y="3605893"/>
          <a:ext cx="445324" cy="3401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59%</a:t>
          </a:r>
        </a:p>
      </cdr:txBody>
    </cdr:sp>
  </cdr:relSizeAnchor>
  <cdr:relSizeAnchor xmlns:cdr="http://schemas.openxmlformats.org/drawingml/2006/chartDrawing">
    <cdr:from>
      <cdr:x>0.29314</cdr:x>
      <cdr:y>0.65723</cdr:y>
    </cdr:from>
    <cdr:to>
      <cdr:x>0.34474</cdr:x>
      <cdr:y>0.6996</cdr:y>
    </cdr:to>
    <cdr:sp macro="" textlink="">
      <cdr:nvSpPr>
        <cdr:cNvPr id="5" name="TextBox 4"/>
        <cdr:cNvSpPr txBox="1"/>
      </cdr:nvSpPr>
      <cdr:spPr>
        <a:xfrm xmlns:a="http://schemas.openxmlformats.org/drawingml/2006/main">
          <a:off x="2529691" y="4125438"/>
          <a:ext cx="445325" cy="2659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14%</a:t>
          </a:r>
        </a:p>
      </cdr:txBody>
    </cdr:sp>
  </cdr:relSizeAnchor>
  <cdr:relSizeAnchor xmlns:cdr="http://schemas.openxmlformats.org/drawingml/2006/chartDrawing">
    <cdr:from>
      <cdr:x>0.24942</cdr:x>
      <cdr:y>0.44834</cdr:y>
    </cdr:from>
    <cdr:to>
      <cdr:x>0.30317</cdr:x>
      <cdr:y>0.49859</cdr:y>
    </cdr:to>
    <cdr:sp macro="" textlink="">
      <cdr:nvSpPr>
        <cdr:cNvPr id="6" name="TextBox 5"/>
        <cdr:cNvSpPr txBox="1"/>
      </cdr:nvSpPr>
      <cdr:spPr>
        <a:xfrm xmlns:a="http://schemas.openxmlformats.org/drawingml/2006/main">
          <a:off x="2152402" y="2814204"/>
          <a:ext cx="463880" cy="3154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16%</a:t>
          </a:r>
        </a:p>
      </cdr:txBody>
    </cdr:sp>
  </cdr:relSizeAnchor>
  <cdr:relSizeAnchor xmlns:cdr="http://schemas.openxmlformats.org/drawingml/2006/chartDrawing">
    <cdr:from>
      <cdr:x>0.39706</cdr:x>
      <cdr:y>0.19707</cdr:y>
    </cdr:from>
    <cdr:to>
      <cdr:x>0.43792</cdr:x>
      <cdr:y>0.23353</cdr:y>
    </cdr:to>
    <cdr:sp macro="" textlink="">
      <cdr:nvSpPr>
        <cdr:cNvPr id="7" name="TextBox 6"/>
        <cdr:cNvSpPr txBox="1"/>
      </cdr:nvSpPr>
      <cdr:spPr>
        <a:xfrm xmlns:a="http://schemas.openxmlformats.org/drawingml/2006/main">
          <a:off x="3426527" y="1237013"/>
          <a:ext cx="352548" cy="2288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4%</a:t>
          </a:r>
        </a:p>
      </cdr:txBody>
    </cdr:sp>
  </cdr:relSizeAnchor>
  <cdr:relSizeAnchor xmlns:cdr="http://schemas.openxmlformats.org/drawingml/2006/chartDrawing">
    <cdr:from>
      <cdr:x>0.45297</cdr:x>
      <cdr:y>0.16061</cdr:y>
    </cdr:from>
    <cdr:to>
      <cdr:x>0.49382</cdr:x>
      <cdr:y>0.20791</cdr:y>
    </cdr:to>
    <cdr:sp macro="" textlink="">
      <cdr:nvSpPr>
        <cdr:cNvPr id="8" name="TextBox 7"/>
        <cdr:cNvSpPr txBox="1"/>
      </cdr:nvSpPr>
      <cdr:spPr>
        <a:xfrm xmlns:a="http://schemas.openxmlformats.org/drawingml/2006/main">
          <a:off x="3908961" y="1008166"/>
          <a:ext cx="352549" cy="2968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4%</a:t>
          </a:r>
        </a:p>
      </cdr:txBody>
    </cdr:sp>
  </cdr:relSizeAnchor>
  <cdr:relSizeAnchor xmlns:cdr="http://schemas.openxmlformats.org/drawingml/2006/chartDrawing">
    <cdr:from>
      <cdr:x>0.31034</cdr:x>
      <cdr:y>0.19313</cdr:y>
    </cdr:from>
    <cdr:to>
      <cdr:x>0.35048</cdr:x>
      <cdr:y>0.24141</cdr:y>
    </cdr:to>
    <cdr:sp macro="" textlink="">
      <cdr:nvSpPr>
        <cdr:cNvPr id="9" name="TextBox 8"/>
        <cdr:cNvSpPr txBox="1"/>
      </cdr:nvSpPr>
      <cdr:spPr>
        <a:xfrm xmlns:a="http://schemas.openxmlformats.org/drawingml/2006/main">
          <a:off x="2678134" y="1212273"/>
          <a:ext cx="346363" cy="3030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2%</a:t>
          </a:r>
        </a:p>
      </cdr:txBody>
    </cdr:sp>
  </cdr:relSizeAnchor>
  <cdr:relSizeAnchor xmlns:cdr="http://schemas.openxmlformats.org/drawingml/2006/chartDrawing">
    <cdr:from>
      <cdr:x>0.35048</cdr:x>
      <cdr:y>0.19017</cdr:y>
    </cdr:from>
    <cdr:to>
      <cdr:x>0.3899</cdr:x>
      <cdr:y>0.23254</cdr:y>
    </cdr:to>
    <cdr:sp macro="" textlink="">
      <cdr:nvSpPr>
        <cdr:cNvPr id="10" name="TextBox 9"/>
        <cdr:cNvSpPr txBox="1"/>
      </cdr:nvSpPr>
      <cdr:spPr>
        <a:xfrm xmlns:a="http://schemas.openxmlformats.org/drawingml/2006/main">
          <a:off x="3024497" y="1193718"/>
          <a:ext cx="340179" cy="2659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2%</a:t>
          </a:r>
        </a:p>
      </cdr:txBody>
    </cdr:sp>
  </cdr:relSizeAnchor>
</c:userShapes>
</file>

<file path=ppt/drawings/drawing6.xml><?xml version="1.0" encoding="utf-8"?>
<c:userShapes xmlns:c="http://schemas.openxmlformats.org/drawingml/2006/chart">
  <cdr:relSizeAnchor xmlns:cdr="http://schemas.openxmlformats.org/drawingml/2006/chartDrawing">
    <cdr:from>
      <cdr:x>0.00956</cdr:x>
      <cdr:y>0.02667</cdr:y>
    </cdr:from>
    <cdr:to>
      <cdr:x>0.32497</cdr:x>
      <cdr:y>0.16</cdr:y>
    </cdr:to>
    <cdr:sp macro="" textlink="">
      <cdr:nvSpPr>
        <cdr:cNvPr id="2" name="TextBox 1"/>
        <cdr:cNvSpPr txBox="1"/>
      </cdr:nvSpPr>
      <cdr:spPr>
        <a:xfrm xmlns:a="http://schemas.openxmlformats.org/drawingml/2006/main">
          <a:off x="76200" y="152400"/>
          <a:ext cx="2514600"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Current JJC detainees with weapon/violence related petitions by age (</a:t>
          </a:r>
          <a:r>
            <a:rPr lang="en-US" sz="1200" dirty="0"/>
            <a:t>1/7/13</a:t>
          </a:r>
          <a:r>
            <a:rPr lang="en-US" sz="1200" dirty="0" smtClean="0"/>
            <a:t>).</a:t>
          </a:r>
          <a:endParaRPr lang="en-US" sz="1200" dirty="0"/>
        </a:p>
      </cdr:txBody>
    </cdr:sp>
  </cdr:relSizeAnchor>
  <cdr:relSizeAnchor xmlns:cdr="http://schemas.openxmlformats.org/drawingml/2006/chartDrawing">
    <cdr:from>
      <cdr:x>0.75968</cdr:x>
      <cdr:y>0.86554</cdr:y>
    </cdr:from>
    <cdr:to>
      <cdr:x>0.94831</cdr:x>
      <cdr:y>0.95979</cdr:y>
    </cdr:to>
    <cdr:sp macro="" textlink="">
      <cdr:nvSpPr>
        <cdr:cNvPr id="3" name="TextBox 2"/>
        <cdr:cNvSpPr txBox="1"/>
      </cdr:nvSpPr>
      <cdr:spPr>
        <a:xfrm xmlns:a="http://schemas.openxmlformats.org/drawingml/2006/main">
          <a:off x="6555757" y="5432960"/>
          <a:ext cx="1627807" cy="5916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N=51</a:t>
          </a:r>
        </a:p>
        <a:p xmlns:a="http://schemas.openxmlformats.org/drawingml/2006/main">
          <a:r>
            <a:rPr lang="en-US" sz="1100" dirty="0"/>
            <a:t>JJC Population = </a:t>
          </a:r>
          <a:r>
            <a:rPr lang="en-US" sz="1100" dirty="0" smtClean="0"/>
            <a:t>79</a:t>
          </a:r>
          <a:endParaRPr 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0.32611</cdr:x>
      <cdr:y>0.23846</cdr:y>
    </cdr:from>
    <cdr:to>
      <cdr:x>0.37485</cdr:x>
      <cdr:y>0.28477</cdr:y>
    </cdr:to>
    <cdr:sp macro="" textlink="">
      <cdr:nvSpPr>
        <cdr:cNvPr id="3" name="TextBox 2"/>
        <cdr:cNvSpPr txBox="1"/>
      </cdr:nvSpPr>
      <cdr:spPr>
        <a:xfrm xmlns:a="http://schemas.openxmlformats.org/drawingml/2006/main">
          <a:off x="2814204" y="1496786"/>
          <a:ext cx="420585" cy="2906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18%</a:t>
          </a:r>
        </a:p>
      </cdr:txBody>
    </cdr:sp>
  </cdr:relSizeAnchor>
  <cdr:relSizeAnchor xmlns:cdr="http://schemas.openxmlformats.org/drawingml/2006/chartDrawing">
    <cdr:from>
      <cdr:x>0.26734</cdr:x>
      <cdr:y>0.57249</cdr:y>
    </cdr:from>
    <cdr:to>
      <cdr:x>0.32109</cdr:x>
      <cdr:y>0.61979</cdr:y>
    </cdr:to>
    <cdr:sp macro="" textlink="">
      <cdr:nvSpPr>
        <cdr:cNvPr id="4" name="TextBox 3"/>
        <cdr:cNvSpPr txBox="1"/>
      </cdr:nvSpPr>
      <cdr:spPr>
        <a:xfrm xmlns:a="http://schemas.openxmlformats.org/drawingml/2006/main">
          <a:off x="2307030" y="3593523"/>
          <a:ext cx="463880" cy="2968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24%</a:t>
          </a:r>
        </a:p>
      </cdr:txBody>
    </cdr:sp>
  </cdr:relSizeAnchor>
  <cdr:relSizeAnchor xmlns:cdr="http://schemas.openxmlformats.org/drawingml/2006/chartDrawing">
    <cdr:from>
      <cdr:x>0.51747</cdr:x>
      <cdr:y>0.73015</cdr:y>
    </cdr:from>
    <cdr:to>
      <cdr:x>0.56621</cdr:x>
      <cdr:y>0.78336</cdr:y>
    </cdr:to>
    <cdr:sp macro="" textlink="">
      <cdr:nvSpPr>
        <cdr:cNvPr id="5" name="TextBox 4"/>
        <cdr:cNvSpPr txBox="1"/>
      </cdr:nvSpPr>
      <cdr:spPr>
        <a:xfrm xmlns:a="http://schemas.openxmlformats.org/drawingml/2006/main">
          <a:off x="4465618" y="4583133"/>
          <a:ext cx="420584" cy="3339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27%</a:t>
          </a:r>
        </a:p>
      </cdr:txBody>
    </cdr:sp>
  </cdr:relSizeAnchor>
  <cdr:relSizeAnchor xmlns:cdr="http://schemas.openxmlformats.org/drawingml/2006/chartDrawing">
    <cdr:from>
      <cdr:x>0.66727</cdr:x>
      <cdr:y>0.48874</cdr:y>
    </cdr:from>
    <cdr:to>
      <cdr:x>0.71386</cdr:x>
      <cdr:y>0.53209</cdr:y>
    </cdr:to>
    <cdr:sp macro="" textlink="">
      <cdr:nvSpPr>
        <cdr:cNvPr id="6" name="TextBox 5"/>
        <cdr:cNvSpPr txBox="1"/>
      </cdr:nvSpPr>
      <cdr:spPr>
        <a:xfrm xmlns:a="http://schemas.openxmlformats.org/drawingml/2006/main">
          <a:off x="5758296" y="3067791"/>
          <a:ext cx="402029" cy="27214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16%</a:t>
          </a:r>
        </a:p>
      </cdr:txBody>
    </cdr:sp>
  </cdr:relSizeAnchor>
  <cdr:relSizeAnchor xmlns:cdr="http://schemas.openxmlformats.org/drawingml/2006/chartDrawing">
    <cdr:from>
      <cdr:x>0.62928</cdr:x>
      <cdr:y>0.23846</cdr:y>
    </cdr:from>
    <cdr:to>
      <cdr:x>0.68519</cdr:x>
      <cdr:y>0.28575</cdr:y>
    </cdr:to>
    <cdr:sp macro="" textlink="">
      <cdr:nvSpPr>
        <cdr:cNvPr id="7" name="TextBox 6"/>
        <cdr:cNvSpPr txBox="1"/>
      </cdr:nvSpPr>
      <cdr:spPr>
        <a:xfrm xmlns:a="http://schemas.openxmlformats.org/drawingml/2006/main">
          <a:off x="5430487" y="1496786"/>
          <a:ext cx="482435" cy="2968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12%</a:t>
          </a:r>
        </a:p>
      </cdr:txBody>
    </cdr:sp>
  </cdr:relSizeAnchor>
  <cdr:relSizeAnchor xmlns:cdr="http://schemas.openxmlformats.org/drawingml/2006/chartDrawing">
    <cdr:from>
      <cdr:x>0.53468</cdr:x>
      <cdr:y>0.11233</cdr:y>
    </cdr:from>
    <cdr:to>
      <cdr:x>0.56263</cdr:x>
      <cdr:y>0.14288</cdr:y>
    </cdr:to>
    <cdr:sp macro="" textlink="">
      <cdr:nvSpPr>
        <cdr:cNvPr id="8" name="TextBox 7"/>
        <cdr:cNvSpPr txBox="1"/>
      </cdr:nvSpPr>
      <cdr:spPr>
        <a:xfrm xmlns:a="http://schemas.openxmlformats.org/drawingml/2006/main">
          <a:off x="4614059" y="705097"/>
          <a:ext cx="241217" cy="1917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2%</a:t>
          </a:r>
        </a:p>
      </cdr:txBody>
    </cdr:sp>
  </cdr:relSizeAnchor>
  <cdr:relSizeAnchor xmlns:cdr="http://schemas.openxmlformats.org/drawingml/2006/chartDrawing">
    <cdr:from>
      <cdr:x>0.49311</cdr:x>
      <cdr:y>0.11332</cdr:y>
    </cdr:from>
    <cdr:to>
      <cdr:x>0.53324</cdr:x>
      <cdr:y>0.15569</cdr:y>
    </cdr:to>
    <cdr:sp macro="" textlink="">
      <cdr:nvSpPr>
        <cdr:cNvPr id="9" name="TextBox 8"/>
        <cdr:cNvSpPr txBox="1"/>
      </cdr:nvSpPr>
      <cdr:spPr>
        <a:xfrm xmlns:a="http://schemas.openxmlformats.org/drawingml/2006/main">
          <a:off x="4255325" y="711283"/>
          <a:ext cx="346363" cy="2659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67AEC6E-A7CA-49E4-BC62-D6C5654E9003}" type="datetimeFigureOut">
              <a:rPr lang="en-US" smtClean="0"/>
              <a:pPr/>
              <a:t>1/10/2013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8677359-2AB3-4FB9-BBFF-29E9DFB2E25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5CACA3C-B9C6-47AD-9854-064ED0597DD4}" type="datetimeFigureOut">
              <a:rPr lang="en-US" smtClean="0"/>
              <a:pPr/>
              <a:t>1/10/2013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CB705D4-6433-4637-AA79-39522AE3BF8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though the number of over all petitions filed including those for weapons related charges,</a:t>
            </a:r>
            <a:r>
              <a:rPr lang="en-US" baseline="0" dirty="0" smtClean="0"/>
              <a:t> </a:t>
            </a:r>
            <a:r>
              <a:rPr lang="en-US" dirty="0" smtClean="0"/>
              <a:t>has steadily declined since 2008, the percentage</a:t>
            </a:r>
            <a:r>
              <a:rPr lang="en-US" baseline="0" dirty="0" smtClean="0"/>
              <a:t> of weapons related offenses compared to the total number of petitions filed has remained relatively constant at just over 20%. Petitions are duplicated counts (One youth may have more than one).</a:t>
            </a:r>
            <a:endParaRPr lang="en-US" dirty="0"/>
          </a:p>
        </p:txBody>
      </p:sp>
      <p:sp>
        <p:nvSpPr>
          <p:cNvPr id="4" name="Slide Number Placeholder 3"/>
          <p:cNvSpPr>
            <a:spLocks noGrp="1"/>
          </p:cNvSpPr>
          <p:nvPr>
            <p:ph type="sldNum" sz="quarter" idx="10"/>
          </p:nvPr>
        </p:nvSpPr>
        <p:spPr/>
        <p:txBody>
          <a:bodyPr/>
          <a:lstStyle/>
          <a:p>
            <a:fld id="{CCB705D4-6433-4637-AA79-39522AE3BF80}"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unduplicated count.</a:t>
            </a:r>
            <a:endParaRPr lang="en-US" dirty="0"/>
          </a:p>
        </p:txBody>
      </p:sp>
      <p:sp>
        <p:nvSpPr>
          <p:cNvPr id="4" name="Slide Number Placeholder 3"/>
          <p:cNvSpPr>
            <a:spLocks noGrp="1"/>
          </p:cNvSpPr>
          <p:nvPr>
            <p:ph type="sldNum" sz="quarter" idx="10"/>
          </p:nvPr>
        </p:nvSpPr>
        <p:spPr/>
        <p:txBody>
          <a:bodyPr/>
          <a:lstStyle/>
          <a:p>
            <a:fld id="{CCB705D4-6433-4637-AA79-39522AE3BF80}"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 data on High risk Youths. What percentage of the whole and demographics of the population. </a:t>
            </a:r>
            <a:r>
              <a:rPr lang="en-US" baseline="0" dirty="0" smtClean="0"/>
              <a:t>(We should also stress that violence deserves an override to high risk until otherwise determined)</a:t>
            </a:r>
            <a:r>
              <a:rPr lang="en-US" dirty="0" smtClean="0"/>
              <a:t> </a:t>
            </a:r>
            <a:endParaRPr lang="en-US" dirty="0"/>
          </a:p>
        </p:txBody>
      </p:sp>
      <p:sp>
        <p:nvSpPr>
          <p:cNvPr id="4" name="Slide Number Placeholder 3"/>
          <p:cNvSpPr>
            <a:spLocks noGrp="1"/>
          </p:cNvSpPr>
          <p:nvPr>
            <p:ph type="sldNum" sz="quarter" idx="10"/>
          </p:nvPr>
        </p:nvSpPr>
        <p:spPr/>
        <p:txBody>
          <a:bodyPr/>
          <a:lstStyle/>
          <a:p>
            <a:fld id="{CCB705D4-6433-4637-AA79-39522AE3BF80}"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identifies</a:t>
            </a:r>
            <a:r>
              <a:rPr lang="en-US" baseline="0" dirty="0" smtClean="0"/>
              <a:t> the zip codes of youths arrested for violence and gun related charges. Almost 20% of the youths reside outside of San Francisco. In many instances the zip code is unknown</a:t>
            </a:r>
            <a:endParaRPr lang="en-US" dirty="0"/>
          </a:p>
        </p:txBody>
      </p:sp>
      <p:sp>
        <p:nvSpPr>
          <p:cNvPr id="4" name="Slide Number Placeholder 3"/>
          <p:cNvSpPr>
            <a:spLocks noGrp="1"/>
          </p:cNvSpPr>
          <p:nvPr>
            <p:ph type="sldNum" sz="quarter" idx="10"/>
          </p:nvPr>
        </p:nvSpPr>
        <p:spPr/>
        <p:txBody>
          <a:bodyPr/>
          <a:lstStyle/>
          <a:p>
            <a:fld id="{CCB705D4-6433-4637-AA79-39522AE3BF80}"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should show a Pie Chart grouping</a:t>
            </a:r>
            <a:r>
              <a:rPr lang="en-US" baseline="0" dirty="0" smtClean="0"/>
              <a:t> the offenses (Could be possession, discharge, possession at a school, use in robbery, murder or </a:t>
            </a:r>
            <a:r>
              <a:rPr lang="en-US" baseline="0" dirty="0" err="1" smtClean="0"/>
              <a:t>att</a:t>
            </a:r>
            <a:r>
              <a:rPr lang="en-US" baseline="0" dirty="0" smtClean="0"/>
              <a:t> murder). We need to keep in mind that some of the weapons charges are knives or other weapon types.</a:t>
            </a:r>
            <a:endParaRPr lang="en-US" dirty="0"/>
          </a:p>
        </p:txBody>
      </p:sp>
      <p:sp>
        <p:nvSpPr>
          <p:cNvPr id="4" name="Slide Number Placeholder 3"/>
          <p:cNvSpPr>
            <a:spLocks noGrp="1"/>
          </p:cNvSpPr>
          <p:nvPr>
            <p:ph type="sldNum" sz="quarter" idx="10"/>
          </p:nvPr>
        </p:nvSpPr>
        <p:spPr/>
        <p:txBody>
          <a:bodyPr/>
          <a:lstStyle/>
          <a:p>
            <a:fld id="{CCB705D4-6433-4637-AA79-39522AE3BF80}"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r>
              <a:rPr lang="en-US" dirty="0" smtClean="0"/>
              <a:t>Snapshot: 65% of JJC Youths in custody on 1-7-13 had a petition filed alleging violence or gun related offenses. Current JJC detainees with Violence and Gun related petitions by age (1/7/13).</a:t>
            </a:r>
          </a:p>
          <a:p>
            <a:endParaRPr lang="en-US" dirty="0"/>
          </a:p>
        </p:txBody>
      </p:sp>
      <p:sp>
        <p:nvSpPr>
          <p:cNvPr id="4" name="Slide Number Placeholder 3"/>
          <p:cNvSpPr>
            <a:spLocks noGrp="1"/>
          </p:cNvSpPr>
          <p:nvPr>
            <p:ph type="sldNum" sz="quarter" idx="10"/>
          </p:nvPr>
        </p:nvSpPr>
        <p:spPr/>
        <p:txBody>
          <a:bodyPr/>
          <a:lstStyle/>
          <a:p>
            <a:fld id="{CCB705D4-6433-4637-AA79-39522AE3BF80}"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that the faces of the Juveniles have been altered to protect the </a:t>
            </a:r>
            <a:endParaRPr lang="en-US" dirty="0"/>
          </a:p>
        </p:txBody>
      </p:sp>
      <p:sp>
        <p:nvSpPr>
          <p:cNvPr id="4" name="Slide Number Placeholder 3"/>
          <p:cNvSpPr>
            <a:spLocks noGrp="1"/>
          </p:cNvSpPr>
          <p:nvPr>
            <p:ph type="sldNum" sz="quarter" idx="10"/>
          </p:nvPr>
        </p:nvSpPr>
        <p:spPr/>
        <p:txBody>
          <a:bodyPr/>
          <a:lstStyle/>
          <a:p>
            <a:fld id="{CCB705D4-6433-4637-AA79-39522AE3BF80}" type="slidenum">
              <a:rPr lang="en-US" smtClean="0"/>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Photos of each gun including</a:t>
            </a:r>
            <a:r>
              <a:rPr lang="en-US" baseline="0" dirty="0" smtClean="0"/>
              <a:t> a brief synopsis of the circumstances under which the weapon was recovered as well as visual characteristics of the weapon (marks, attempts to remove serial numbers, capacity of clip, bullets, type of weapon, etc).</a:t>
            </a:r>
            <a:endParaRPr lang="en-US" dirty="0"/>
          </a:p>
        </p:txBody>
      </p:sp>
      <p:sp>
        <p:nvSpPr>
          <p:cNvPr id="4" name="Slide Number Placeholder 3"/>
          <p:cNvSpPr>
            <a:spLocks noGrp="1"/>
          </p:cNvSpPr>
          <p:nvPr>
            <p:ph type="sldNum" sz="quarter" idx="10"/>
          </p:nvPr>
        </p:nvSpPr>
        <p:spPr/>
        <p:txBody>
          <a:bodyPr/>
          <a:lstStyle/>
          <a:p>
            <a:fld id="{CCB705D4-6433-4637-AA79-39522AE3BF80}" type="slidenum">
              <a:rPr lang="en-US" smtClean="0"/>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last slide should show</a:t>
            </a:r>
            <a:r>
              <a:rPr lang="en-US" baseline="0" dirty="0" smtClean="0"/>
              <a:t> the two probationers at the gun range perfecting their aim and capacity to use these weapons, thus further illustrating their lack of regard for court orders, probation directives, and societal norms. They represent high levels of criminal sophistication that compromise public safety. </a:t>
            </a:r>
            <a:endParaRPr lang="en-US" dirty="0"/>
          </a:p>
        </p:txBody>
      </p:sp>
      <p:sp>
        <p:nvSpPr>
          <p:cNvPr id="4" name="Slide Number Placeholder 3"/>
          <p:cNvSpPr>
            <a:spLocks noGrp="1"/>
          </p:cNvSpPr>
          <p:nvPr>
            <p:ph type="sldNum" sz="quarter" idx="10"/>
          </p:nvPr>
        </p:nvSpPr>
        <p:spPr/>
        <p:txBody>
          <a:bodyPr/>
          <a:lstStyle/>
          <a:p>
            <a:fld id="{CCB705D4-6433-4637-AA79-39522AE3BF80}"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83E45D2-973A-43B5-B254-4CE22B2A77AC}" type="datetimeFigureOut">
              <a:rPr lang="en-US" smtClean="0"/>
              <a:pPr/>
              <a:t>1/10/2013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A6C504C-6148-4508-8788-D25B3B1CD2B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3E45D2-973A-43B5-B254-4CE22B2A77AC}" type="datetimeFigureOut">
              <a:rPr lang="en-US" smtClean="0"/>
              <a:pPr/>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C504C-6148-4508-8788-D25B3B1CD2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3E45D2-973A-43B5-B254-4CE22B2A77AC}" type="datetimeFigureOut">
              <a:rPr lang="en-US" smtClean="0"/>
              <a:pPr/>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C504C-6148-4508-8788-D25B3B1CD2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3E45D2-973A-43B5-B254-4CE22B2A77AC}" type="datetimeFigureOut">
              <a:rPr lang="en-US" smtClean="0"/>
              <a:pPr/>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C504C-6148-4508-8788-D25B3B1CD2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83E45D2-973A-43B5-B254-4CE22B2A77AC}" type="datetimeFigureOut">
              <a:rPr lang="en-US" smtClean="0"/>
              <a:pPr/>
              <a:t>1/10/2013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C504C-6148-4508-8788-D25B3B1CD2B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3E45D2-973A-43B5-B254-4CE22B2A77AC}" type="datetimeFigureOut">
              <a:rPr lang="en-US" smtClean="0"/>
              <a:pPr/>
              <a:t>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C504C-6148-4508-8788-D25B3B1CD2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83E45D2-973A-43B5-B254-4CE22B2A77AC}" type="datetimeFigureOut">
              <a:rPr lang="en-US" smtClean="0"/>
              <a:pPr/>
              <a:t>1/10/2013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6C504C-6148-4508-8788-D25B3B1CD2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83E45D2-973A-43B5-B254-4CE22B2A77AC}" type="datetimeFigureOut">
              <a:rPr lang="en-US" smtClean="0"/>
              <a:pPr/>
              <a:t>1/10/2013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6C504C-6148-4508-8788-D25B3B1CD2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3E45D2-973A-43B5-B254-4CE22B2A77AC}" type="datetimeFigureOut">
              <a:rPr lang="en-US" smtClean="0"/>
              <a:pPr/>
              <a:t>1/10/2013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6C504C-6148-4508-8788-D25B3B1CD2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3E45D2-973A-43B5-B254-4CE22B2A77AC}" type="datetimeFigureOut">
              <a:rPr lang="en-US" smtClean="0"/>
              <a:pPr/>
              <a:t>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C504C-6148-4508-8788-D25B3B1CD2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83E45D2-973A-43B5-B254-4CE22B2A77AC}" type="datetimeFigureOut">
              <a:rPr lang="en-US" smtClean="0"/>
              <a:pPr/>
              <a:t>1/10/2013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A6C504C-6148-4508-8788-D25B3B1CD2B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3E45D2-973A-43B5-B254-4CE22B2A77AC}" type="datetimeFigureOut">
              <a:rPr lang="en-US" smtClean="0"/>
              <a:pPr/>
              <a:t>1/10/2013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A6C504C-6148-4508-8788-D25B3B1CD2B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0"/>
            <a:ext cx="7851648" cy="1828800"/>
          </a:xfrm>
        </p:spPr>
        <p:txBody>
          <a:bodyPr>
            <a:noAutofit/>
          </a:bodyPr>
          <a:lstStyle/>
          <a:p>
            <a:pPr algn="ctr">
              <a:lnSpc>
                <a:spcPts val="4000"/>
              </a:lnSpc>
            </a:pPr>
            <a:r>
              <a:rPr lang="en-US" sz="3600" dirty="0" smtClean="0"/>
              <a:t>Juvenile Probation Officer </a:t>
            </a:r>
            <a:br>
              <a:rPr lang="en-US" sz="3600" dirty="0" smtClean="0"/>
            </a:br>
            <a:r>
              <a:rPr lang="en-US" sz="3600" dirty="0" smtClean="0"/>
              <a:t>Field Safety</a:t>
            </a:r>
            <a:br>
              <a:rPr lang="en-US" sz="3600" dirty="0" smtClean="0"/>
            </a:br>
            <a:r>
              <a:rPr lang="en-US" sz="3600" dirty="0" smtClean="0"/>
              <a:t>and </a:t>
            </a:r>
            <a:br>
              <a:rPr lang="en-US" sz="3600" dirty="0" smtClean="0"/>
            </a:br>
            <a:r>
              <a:rPr lang="en-US" sz="3600" dirty="0" smtClean="0"/>
              <a:t>Monitoring Compliance</a:t>
            </a:r>
            <a:endParaRPr lang="en-US" sz="3600" dirty="0"/>
          </a:p>
        </p:txBody>
      </p:sp>
      <p:sp>
        <p:nvSpPr>
          <p:cNvPr id="3" name="Subtitle 2"/>
          <p:cNvSpPr>
            <a:spLocks noGrp="1"/>
          </p:cNvSpPr>
          <p:nvPr>
            <p:ph type="subTitle" idx="1"/>
          </p:nvPr>
        </p:nvSpPr>
        <p:spPr>
          <a:xfrm>
            <a:off x="533400" y="3581400"/>
            <a:ext cx="7854696" cy="2209800"/>
          </a:xfrm>
        </p:spPr>
        <p:txBody>
          <a:bodyPr>
            <a:normAutofit fontScale="62500" lnSpcReduction="20000"/>
          </a:bodyPr>
          <a:lstStyle/>
          <a:p>
            <a:pPr algn="ctr"/>
            <a:r>
              <a:rPr lang="en-US" i="1" dirty="0" smtClean="0"/>
              <a:t>The Changing Landscape in </a:t>
            </a:r>
          </a:p>
          <a:p>
            <a:pPr algn="ctr"/>
            <a:r>
              <a:rPr lang="en-US" i="1" dirty="0" smtClean="0"/>
              <a:t>Community Corrections and Supervision of High Risk Offenders</a:t>
            </a:r>
          </a:p>
          <a:p>
            <a:pPr algn="ctr"/>
            <a:endParaRPr lang="en-US" i="1" dirty="0" smtClean="0"/>
          </a:p>
          <a:p>
            <a:pPr algn="ctr"/>
            <a:r>
              <a:rPr lang="en-US" dirty="0" smtClean="0"/>
              <a:t>San Francisco Juvenile Probation Department</a:t>
            </a:r>
          </a:p>
          <a:p>
            <a:pPr algn="ctr"/>
            <a:r>
              <a:rPr lang="en-US" dirty="0" smtClean="0"/>
              <a:t>Juvenile Probation  Commission Meeting</a:t>
            </a:r>
          </a:p>
          <a:p>
            <a:pPr algn="ctr"/>
            <a:r>
              <a:rPr lang="en-US" dirty="0" smtClean="0"/>
              <a:t>January 9, 2013</a:t>
            </a:r>
          </a:p>
          <a:p>
            <a:pPr algn="ctr"/>
            <a:endParaRPr lang="en-US" dirty="0" smtClean="0"/>
          </a:p>
          <a:p>
            <a:pPr algn="ctr"/>
            <a:r>
              <a:rPr lang="en-US" sz="2700" dirty="0" smtClean="0"/>
              <a:t>Allen Nance, Assistant Chief Probation Officer</a:t>
            </a:r>
            <a:endParaRPr lang="en-US" sz="27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935163"/>
            <a:ext cx="8229600" cy="4389437"/>
          </a:xfrm>
        </p:spPr>
        <p:txBody>
          <a:bodyPr/>
          <a:lstStyle/>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a:p>
        </p:txBody>
      </p:sp>
      <p:graphicFrame>
        <p:nvGraphicFramePr>
          <p:cNvPr id="5" name="Chart 4"/>
          <p:cNvGraphicFramePr>
            <a:graphicFrameLocks noGrp="1"/>
          </p:cNvGraphicFramePr>
          <p:nvPr/>
        </p:nvGraphicFramePr>
        <p:xfrm>
          <a:off x="257175" y="685800"/>
          <a:ext cx="8505825" cy="588168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609600" y="838200"/>
          <a:ext cx="7972425" cy="5715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noGrp="1"/>
          </p:cNvGraphicFramePr>
          <p:nvPr/>
        </p:nvGraphicFramePr>
        <p:xfrm>
          <a:off x="304800" y="685800"/>
          <a:ext cx="8629650" cy="60483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458200" cy="685800"/>
          </a:xfrm>
        </p:spPr>
        <p:txBody>
          <a:bodyPr>
            <a:noAutofit/>
          </a:bodyPr>
          <a:lstStyle/>
          <a:p>
            <a:r>
              <a:rPr lang="en-US" sz="4400" dirty="0" smtClean="0"/>
              <a:t>Assessment of Youth Risk and Needs</a:t>
            </a:r>
            <a:endParaRPr lang="en-US" sz="4400" dirty="0"/>
          </a:p>
        </p:txBody>
      </p:sp>
      <p:sp>
        <p:nvSpPr>
          <p:cNvPr id="3" name="Content Placeholder 2"/>
          <p:cNvSpPr>
            <a:spLocks noGrp="1"/>
          </p:cNvSpPr>
          <p:nvPr>
            <p:ph idx="1"/>
          </p:nvPr>
        </p:nvSpPr>
        <p:spPr/>
        <p:txBody>
          <a:bodyPr/>
          <a:lstStyle/>
          <a:p>
            <a:r>
              <a:rPr lang="en-US" dirty="0" smtClean="0"/>
              <a:t>Comprehensive and empirically-based assessment of risk to reoffend using the Youth Assessment and Screening Instrument (YASI) </a:t>
            </a:r>
          </a:p>
          <a:p>
            <a:r>
              <a:rPr lang="en-US" dirty="0" smtClean="0"/>
              <a:t>Juvenile Probation Officers assess risk and needs based on a number of factors</a:t>
            </a:r>
          </a:p>
          <a:p>
            <a:pPr lvl="1"/>
            <a:r>
              <a:rPr lang="en-US" dirty="0" smtClean="0"/>
              <a:t>Risk and Protective factors (Static and Dynamic)</a:t>
            </a:r>
          </a:p>
          <a:p>
            <a:r>
              <a:rPr lang="en-US" dirty="0" smtClean="0"/>
              <a:t>High Risk is often assessed based on the YASI and by criminal offense history with specific emphasis on chronic, serious, and violent offenses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processing and changes in state law</a:t>
            </a:r>
            <a:endParaRPr lang="en-US" dirty="0"/>
          </a:p>
        </p:txBody>
      </p:sp>
      <p:sp>
        <p:nvSpPr>
          <p:cNvPr id="3" name="Content Placeholder 2"/>
          <p:cNvSpPr>
            <a:spLocks noGrp="1"/>
          </p:cNvSpPr>
          <p:nvPr>
            <p:ph idx="1"/>
          </p:nvPr>
        </p:nvSpPr>
        <p:spPr/>
        <p:txBody>
          <a:bodyPr/>
          <a:lstStyle/>
          <a:p>
            <a:r>
              <a:rPr lang="en-US" dirty="0" smtClean="0"/>
              <a:t>SB 81 and SF practice reduced the number of youths committed to the Division of Juvenile Facilities (DJF) (Formerly CYA)</a:t>
            </a:r>
          </a:p>
          <a:p>
            <a:r>
              <a:rPr lang="en-US" dirty="0" smtClean="0"/>
              <a:t>Few 707(b) offenders are committed to DJF by SF. Most committed to group home placements or Log Cabin Ranch, juvenile  camp</a:t>
            </a:r>
          </a:p>
          <a:p>
            <a:r>
              <a:rPr lang="en-US" dirty="0" smtClean="0"/>
              <a:t>On December 31, 2012 State Juvenile Parole was eliminated shifting responsibility for supervision to the Counties</a:t>
            </a:r>
          </a:p>
          <a:p>
            <a:r>
              <a:rPr lang="en-US" dirty="0" smtClean="0"/>
              <a:t>AB12 provides Extended Foster Care  </a:t>
            </a:r>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Division of Juvenile Facilities</a:t>
            </a:r>
            <a:endParaRPr lang="en-US" dirty="0"/>
          </a:p>
        </p:txBody>
      </p:sp>
      <p:sp>
        <p:nvSpPr>
          <p:cNvPr id="3" name="Content Placeholder 2"/>
          <p:cNvSpPr>
            <a:spLocks noGrp="1"/>
          </p:cNvSpPr>
          <p:nvPr>
            <p:ph idx="1"/>
          </p:nvPr>
        </p:nvSpPr>
        <p:spPr/>
        <p:txBody>
          <a:bodyPr/>
          <a:lstStyle/>
          <a:p>
            <a:r>
              <a:rPr lang="en-US" dirty="0" smtClean="0"/>
              <a:t>Youths committed to DJF by SF are adults at the time of release (Up to age 25 years old)</a:t>
            </a:r>
          </a:p>
          <a:p>
            <a:r>
              <a:rPr lang="en-US" dirty="0" smtClean="0"/>
              <a:t>These youths were committed to DJF on serious and violent offenses including gun violence and murder</a:t>
            </a:r>
          </a:p>
          <a:p>
            <a:r>
              <a:rPr lang="en-US" dirty="0" smtClean="0"/>
              <a:t>Most have a history of chronic criminal conduct including gang related offenses and probation violations</a:t>
            </a:r>
          </a:p>
          <a:p>
            <a:r>
              <a:rPr lang="en-US" dirty="0" smtClean="0"/>
              <a:t>All return to SF jurisdiction and require community supervision by Juvenile Probation Officers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76600"/>
            <a:ext cx="8305800" cy="1143000"/>
          </a:xfrm>
        </p:spPr>
        <p:txBody>
          <a:bodyPr>
            <a:normAutofit fontScale="90000"/>
          </a:bodyPr>
          <a:lstStyle/>
          <a:p>
            <a:pPr algn="ctr"/>
            <a:r>
              <a:rPr lang="en-US" dirty="0" smtClean="0">
                <a:latin typeface="Brush Script MT" pitchFamily="66" charset="0"/>
              </a:rPr>
              <a:t>Community Supervision</a:t>
            </a:r>
            <a:br>
              <a:rPr lang="en-US" dirty="0" smtClean="0">
                <a:latin typeface="Brush Script MT" pitchFamily="66" charset="0"/>
              </a:rPr>
            </a:br>
            <a:r>
              <a:rPr lang="en-US" dirty="0" smtClean="0">
                <a:latin typeface="Brush Script MT" pitchFamily="66" charset="0"/>
              </a:rPr>
              <a:t>Strategies and Challenges</a:t>
            </a:r>
            <a:r>
              <a:rPr lang="en-US" dirty="0" smtClean="0"/>
              <a:t/>
            </a:r>
            <a:br>
              <a:rPr lang="en-US" dirty="0" smtClean="0"/>
            </a:br>
            <a:endParaRPr lang="en-US"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Supervision Efforts</a:t>
            </a:r>
            <a:endParaRPr lang="en-US" dirty="0"/>
          </a:p>
        </p:txBody>
      </p:sp>
      <p:sp>
        <p:nvSpPr>
          <p:cNvPr id="3" name="Content Placeholder 2"/>
          <p:cNvSpPr>
            <a:spLocks noGrp="1"/>
          </p:cNvSpPr>
          <p:nvPr>
            <p:ph idx="1"/>
          </p:nvPr>
        </p:nvSpPr>
        <p:spPr/>
        <p:txBody>
          <a:bodyPr/>
          <a:lstStyle/>
          <a:p>
            <a:r>
              <a:rPr lang="en-US" dirty="0" smtClean="0"/>
              <a:t>School visits to monitor attendance and academic performance</a:t>
            </a:r>
          </a:p>
          <a:p>
            <a:r>
              <a:rPr lang="en-US" dirty="0" smtClean="0"/>
              <a:t>Home and field visits to monitor compliance with curfew, court orders, and other probation conditions</a:t>
            </a:r>
          </a:p>
          <a:p>
            <a:r>
              <a:rPr lang="en-US" dirty="0" smtClean="0"/>
              <a:t>Referrals for community-based counseling, substance abuse treatment, anger management, educational, vocational, and recreational programs</a:t>
            </a:r>
          </a:p>
          <a:p>
            <a:r>
              <a:rPr lang="en-US" dirty="0" smtClean="0"/>
              <a:t>Coordination and collaboration with parents, guardians, and community partners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dirty="0" smtClean="0"/>
              <a:t>Community Supervision Efforts Cont’d.</a:t>
            </a:r>
            <a:endParaRPr lang="en-US" dirty="0"/>
          </a:p>
        </p:txBody>
      </p:sp>
      <p:sp>
        <p:nvSpPr>
          <p:cNvPr id="3" name="Content Placeholder 2"/>
          <p:cNvSpPr>
            <a:spLocks noGrp="1"/>
          </p:cNvSpPr>
          <p:nvPr>
            <p:ph idx="1"/>
          </p:nvPr>
        </p:nvSpPr>
        <p:spPr>
          <a:xfrm>
            <a:off x="457200" y="2438400"/>
            <a:ext cx="8229600" cy="3886200"/>
          </a:xfrm>
        </p:spPr>
        <p:txBody>
          <a:bodyPr>
            <a:normAutofit fontScale="92500" lnSpcReduction="20000"/>
          </a:bodyPr>
          <a:lstStyle/>
          <a:p>
            <a:r>
              <a:rPr lang="en-US" dirty="0" smtClean="0"/>
              <a:t>Participation in cross-agency public safety operations</a:t>
            </a:r>
          </a:p>
          <a:p>
            <a:pPr lvl="1"/>
            <a:r>
              <a:rPr lang="en-US" dirty="0" smtClean="0"/>
              <a:t>Operation Ceasefire</a:t>
            </a:r>
          </a:p>
          <a:p>
            <a:pPr lvl="1"/>
            <a:r>
              <a:rPr lang="en-US" dirty="0" smtClean="0"/>
              <a:t>Peace Officer presence for Special Events</a:t>
            </a:r>
          </a:p>
          <a:p>
            <a:pPr lvl="2"/>
            <a:r>
              <a:rPr lang="en-US" dirty="0" smtClean="0"/>
              <a:t>Pink Saturday		</a:t>
            </a:r>
          </a:p>
          <a:p>
            <a:pPr lvl="2"/>
            <a:r>
              <a:rPr lang="en-US" dirty="0" smtClean="0"/>
              <a:t>Halloween in the Castro</a:t>
            </a:r>
          </a:p>
          <a:p>
            <a:pPr lvl="2"/>
            <a:r>
              <a:rPr lang="en-US" dirty="0" smtClean="0"/>
              <a:t>Public Housing events</a:t>
            </a:r>
          </a:p>
          <a:p>
            <a:pPr lvl="2"/>
            <a:r>
              <a:rPr lang="en-US" dirty="0" smtClean="0"/>
              <a:t>Community Activities</a:t>
            </a:r>
          </a:p>
          <a:p>
            <a:r>
              <a:rPr lang="en-US" dirty="0" smtClean="0"/>
              <a:t>Juvenile Collaborative Re-entry Unit</a:t>
            </a:r>
          </a:p>
          <a:p>
            <a:pPr lvl="1"/>
            <a:r>
              <a:rPr lang="en-US" dirty="0" smtClean="0"/>
              <a:t>Enhanced supervision and service delivery for youths returning from group home placement and Log Cabin Ranch</a:t>
            </a:r>
          </a:p>
          <a:p>
            <a:pPr lvl="1"/>
            <a:r>
              <a:rPr lang="en-US" dirty="0" smtClean="0"/>
              <a:t>Addition of social workers to focus on social and clinical case coordination</a:t>
            </a:r>
          </a:p>
          <a:p>
            <a:pPr lvl="1">
              <a:buNone/>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Risks and Challenges in Community Supervision</a:t>
            </a:r>
            <a:endParaRPr lang="en-US" dirty="0"/>
          </a:p>
        </p:txBody>
      </p:sp>
      <p:sp>
        <p:nvSpPr>
          <p:cNvPr id="3" name="Content Placeholder 2"/>
          <p:cNvSpPr>
            <a:spLocks noGrp="1"/>
          </p:cNvSpPr>
          <p:nvPr>
            <p:ph idx="1"/>
          </p:nvPr>
        </p:nvSpPr>
        <p:spPr/>
        <p:txBody>
          <a:bodyPr>
            <a:normAutofit lnSpcReduction="10000"/>
          </a:bodyPr>
          <a:lstStyle/>
          <a:p>
            <a:r>
              <a:rPr lang="en-US" dirty="0" smtClean="0"/>
              <a:t>A small yet significant number of </a:t>
            </a:r>
            <a:r>
              <a:rPr lang="en-US" u="sng" dirty="0" smtClean="0"/>
              <a:t>high risk </a:t>
            </a:r>
            <a:r>
              <a:rPr lang="en-US" dirty="0" smtClean="0"/>
              <a:t>offenders are not invested in behavioral change</a:t>
            </a:r>
          </a:p>
          <a:p>
            <a:r>
              <a:rPr lang="en-US" dirty="0" smtClean="0"/>
              <a:t>History of serious, chronic, and violent offense patterns (Murder, gun violence, robberies, and assaults)</a:t>
            </a:r>
          </a:p>
          <a:p>
            <a:r>
              <a:rPr lang="en-US" dirty="0" smtClean="0"/>
              <a:t>History of non-compliance with court orders and probation officer directives</a:t>
            </a:r>
          </a:p>
          <a:p>
            <a:r>
              <a:rPr lang="en-US" dirty="0" smtClean="0"/>
              <a:t>Firearms possession is common, including high capacity assault weapons</a:t>
            </a:r>
          </a:p>
          <a:p>
            <a:r>
              <a:rPr lang="en-US" dirty="0" smtClean="0"/>
              <a:t>Pose serious public safety risk with devastating impacts on victims and the community</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Risks and Challenges in Community Supervision Cont’d.</a:t>
            </a:r>
            <a:endParaRPr lang="en-US" dirty="0"/>
          </a:p>
        </p:txBody>
      </p:sp>
      <p:sp>
        <p:nvSpPr>
          <p:cNvPr id="3" name="Content Placeholder 2"/>
          <p:cNvSpPr>
            <a:spLocks noGrp="1"/>
          </p:cNvSpPr>
          <p:nvPr>
            <p:ph idx="1"/>
          </p:nvPr>
        </p:nvSpPr>
        <p:spPr/>
        <p:txBody>
          <a:bodyPr/>
          <a:lstStyle/>
          <a:p>
            <a:r>
              <a:rPr lang="en-US" dirty="0" smtClean="0"/>
              <a:t>Criminal sophistication including associations with criminal networks, gangs, sets, and adult offenders</a:t>
            </a:r>
          </a:p>
          <a:p>
            <a:r>
              <a:rPr lang="en-US" dirty="0" smtClean="0"/>
              <a:t>Managing threats to youths in custody during transports to criminal court, especially in cases involving murder or other acts of violence</a:t>
            </a:r>
          </a:p>
          <a:p>
            <a:r>
              <a:rPr lang="en-US" dirty="0" smtClean="0"/>
              <a:t>Arrests of absconders and other individuals with active arrest warrants</a:t>
            </a:r>
          </a:p>
          <a:p>
            <a:r>
              <a:rPr lang="en-US" dirty="0" smtClean="0"/>
              <a:t>Weapons found during searches pursuant 1035 P.C.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Highlight the nature and characteristics of Juvenile Court referrals</a:t>
            </a:r>
          </a:p>
          <a:p>
            <a:r>
              <a:rPr lang="en-US" dirty="0" smtClean="0"/>
              <a:t>Describe assessment of criminal risk (High Risk offenders)</a:t>
            </a:r>
          </a:p>
          <a:p>
            <a:r>
              <a:rPr lang="en-US" dirty="0" smtClean="0"/>
              <a:t>Present updates regarding changes in state laws that impact juvenile probation supervision</a:t>
            </a:r>
          </a:p>
          <a:p>
            <a:r>
              <a:rPr lang="en-US" dirty="0" smtClean="0"/>
              <a:t>Report on specific Community monitoring and Supervision strategies and challenges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371600"/>
            <a:ext cx="7851648" cy="1219200"/>
          </a:xfrm>
        </p:spPr>
        <p:txBody>
          <a:bodyPr>
            <a:normAutofit/>
          </a:bodyPr>
          <a:lstStyle/>
          <a:p>
            <a:pPr algn="ctr"/>
            <a:r>
              <a:rPr lang="en-US" dirty="0" smtClean="0"/>
              <a:t>Slideshow Presentation</a:t>
            </a:r>
            <a:endParaRPr lang="en-US" dirty="0"/>
          </a:p>
        </p:txBody>
      </p:sp>
      <p:sp>
        <p:nvSpPr>
          <p:cNvPr id="5" name="Subtitle 4"/>
          <p:cNvSpPr>
            <a:spLocks noGrp="1"/>
          </p:cNvSpPr>
          <p:nvPr>
            <p:ph type="subTitle" idx="1"/>
          </p:nvPr>
        </p:nvSpPr>
        <p:spPr>
          <a:xfrm>
            <a:off x="533400" y="3228536"/>
            <a:ext cx="7854696" cy="2181664"/>
          </a:xfrm>
        </p:spPr>
        <p:txBody>
          <a:bodyPr>
            <a:normAutofit fontScale="92500" lnSpcReduction="10000"/>
          </a:bodyPr>
          <a:lstStyle/>
          <a:p>
            <a:pPr algn="l"/>
            <a:r>
              <a:rPr lang="en-US" dirty="0" smtClean="0"/>
              <a:t>Warning: The images on the following slides may be disturbing to some viewers, particularly younger viewers. The faces of the individuals have been altered to protect their identity. All individuals depicted in the images are innocent until otherwise determined by a court of competent jurisdiction.</a:t>
            </a:r>
            <a:endParaRPr lang="en-US" dirty="0"/>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Guns possessed by Juveniles in San Francisco</a:t>
            </a:r>
            <a:endParaRPr lang="en-US" sz="4000"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a:p>
        </p:txBody>
      </p:sp>
      <p:pic>
        <p:nvPicPr>
          <p:cNvPr id="4" name="Picture 3" descr="Gun Photos More_6-Pres.jpg"/>
          <p:cNvPicPr>
            <a:picLocks noChangeAspect="1"/>
          </p:cNvPicPr>
          <p:nvPr/>
        </p:nvPicPr>
        <p:blipFill>
          <a:blip r:embed="rId3" cstate="print"/>
          <a:stretch>
            <a:fillRect/>
          </a:stretch>
        </p:blipFill>
        <p:spPr>
          <a:xfrm>
            <a:off x="533400" y="1981200"/>
            <a:ext cx="3404604" cy="3429000"/>
          </a:xfrm>
          <a:prstGeom prst="rect">
            <a:avLst/>
          </a:prstGeom>
        </p:spPr>
      </p:pic>
      <p:pic>
        <p:nvPicPr>
          <p:cNvPr id="5" name="Picture 4" descr="Gun Photos_1-Pres.jpg"/>
          <p:cNvPicPr>
            <a:picLocks noChangeAspect="1"/>
          </p:cNvPicPr>
          <p:nvPr/>
        </p:nvPicPr>
        <p:blipFill>
          <a:blip r:embed="rId4" cstate="print"/>
          <a:stretch>
            <a:fillRect/>
          </a:stretch>
        </p:blipFill>
        <p:spPr>
          <a:xfrm>
            <a:off x="5029200" y="1981200"/>
            <a:ext cx="3657600" cy="3429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Guns carried by Juveniles cont’d</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p:txBody>
      </p:sp>
      <p:pic>
        <p:nvPicPr>
          <p:cNvPr id="9" name="Picture 8" descr="Gun Photos More_3-pres-final.jpg"/>
          <p:cNvPicPr>
            <a:picLocks noChangeAspect="1"/>
          </p:cNvPicPr>
          <p:nvPr/>
        </p:nvPicPr>
        <p:blipFill>
          <a:blip r:embed="rId3" cstate="print"/>
          <a:stretch>
            <a:fillRect/>
          </a:stretch>
        </p:blipFill>
        <p:spPr>
          <a:xfrm>
            <a:off x="533400" y="2209800"/>
            <a:ext cx="3038778" cy="3048000"/>
          </a:xfrm>
          <a:prstGeom prst="rect">
            <a:avLst/>
          </a:prstGeom>
        </p:spPr>
      </p:pic>
      <p:pic>
        <p:nvPicPr>
          <p:cNvPr id="10" name="Picture 9" descr="Gun Photos More_1-pres.jpg"/>
          <p:cNvPicPr>
            <a:picLocks noChangeAspect="1"/>
          </p:cNvPicPr>
          <p:nvPr/>
        </p:nvPicPr>
        <p:blipFill>
          <a:blip r:embed="rId4" cstate="print"/>
          <a:stretch>
            <a:fillRect/>
          </a:stretch>
        </p:blipFill>
        <p:spPr>
          <a:xfrm>
            <a:off x="3962400" y="2209800"/>
            <a:ext cx="4571999" cy="31242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Juveniles with Guns Cont’d</a:t>
            </a:r>
            <a:endParaRPr lang="en-US" dirty="0"/>
          </a:p>
        </p:txBody>
      </p:sp>
      <p:pic>
        <p:nvPicPr>
          <p:cNvPr id="4" name="Content Placeholder 3" descr="Gun Photos More_8-Pres.jpg"/>
          <p:cNvPicPr>
            <a:picLocks noGrp="1" noChangeAspect="1"/>
          </p:cNvPicPr>
          <p:nvPr>
            <p:ph idx="1"/>
          </p:nvPr>
        </p:nvPicPr>
        <p:blipFill>
          <a:blip r:embed="rId2" cstate="print"/>
          <a:stretch>
            <a:fillRect/>
          </a:stretch>
        </p:blipFill>
        <p:spPr>
          <a:xfrm rot="20660321">
            <a:off x="708407" y="2532167"/>
            <a:ext cx="3429000" cy="3461814"/>
          </a:xfrm>
        </p:spPr>
      </p:pic>
      <p:pic>
        <p:nvPicPr>
          <p:cNvPr id="5" name="Picture 4" descr="Gun Photos More_5-Pres.jpg"/>
          <p:cNvPicPr>
            <a:picLocks noChangeAspect="1"/>
          </p:cNvPicPr>
          <p:nvPr/>
        </p:nvPicPr>
        <p:blipFill>
          <a:blip r:embed="rId3" cstate="print"/>
          <a:stretch>
            <a:fillRect/>
          </a:stretch>
        </p:blipFill>
        <p:spPr>
          <a:xfrm rot="1062844">
            <a:off x="4455231" y="3319652"/>
            <a:ext cx="3962400" cy="2735766"/>
          </a:xfrm>
          <a:prstGeom prst="rect">
            <a:avLst/>
          </a:prstGeom>
        </p:spPr>
      </p:pic>
      <p:pic>
        <p:nvPicPr>
          <p:cNvPr id="6" name="Picture 5" descr="Gun Photos More_7-Pres.jpg"/>
          <p:cNvPicPr>
            <a:picLocks noChangeAspect="1"/>
          </p:cNvPicPr>
          <p:nvPr/>
        </p:nvPicPr>
        <p:blipFill>
          <a:blip r:embed="rId4" cstate="print"/>
          <a:stretch>
            <a:fillRect/>
          </a:stretch>
        </p:blipFill>
        <p:spPr>
          <a:xfrm>
            <a:off x="4191000" y="1981200"/>
            <a:ext cx="2268193" cy="228003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0"/>
            <a:ext cx="8305800" cy="1600200"/>
          </a:xfrm>
        </p:spPr>
        <p:txBody>
          <a:bodyPr>
            <a:normAutofit/>
          </a:bodyPr>
          <a:lstStyle/>
          <a:p>
            <a:r>
              <a:rPr lang="en-US" dirty="0" smtClean="0">
                <a:latin typeface="Brush Script MT" pitchFamily="66" charset="0"/>
              </a:rPr>
              <a:t>Weapons Recovered by SFPD including those identified by SFJPD</a:t>
            </a:r>
            <a:endParaRPr lang="en-US" dirty="0">
              <a:latin typeface="Brush Script MT" pitchFamily="66" charset="0"/>
            </a:endParaRP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Recovered</a:t>
            </a:r>
            <a:endParaRPr lang="en-US" dirty="0"/>
          </a:p>
        </p:txBody>
      </p:sp>
      <p:pic>
        <p:nvPicPr>
          <p:cNvPr id="4" name="Content Placeholder 3" descr="SOP015.jpg"/>
          <p:cNvPicPr>
            <a:picLocks noGrp="1" noChangeAspect="1"/>
          </p:cNvPicPr>
          <p:nvPr>
            <p:ph idx="1"/>
          </p:nvPr>
        </p:nvPicPr>
        <p:blipFill>
          <a:blip r:embed="rId2" cstate="print"/>
          <a:stretch>
            <a:fillRect/>
          </a:stretch>
        </p:blipFill>
        <p:spPr>
          <a:xfrm>
            <a:off x="609600" y="2057400"/>
            <a:ext cx="3678424" cy="2842418"/>
          </a:xfrm>
        </p:spPr>
      </p:pic>
      <p:pic>
        <p:nvPicPr>
          <p:cNvPr id="5" name="Picture 4" descr="SOP013.jpg"/>
          <p:cNvPicPr>
            <a:picLocks noChangeAspect="1"/>
          </p:cNvPicPr>
          <p:nvPr/>
        </p:nvPicPr>
        <p:blipFill>
          <a:blip r:embed="rId3" cstate="print"/>
          <a:stretch>
            <a:fillRect/>
          </a:stretch>
        </p:blipFill>
        <p:spPr>
          <a:xfrm>
            <a:off x="4343400" y="2057400"/>
            <a:ext cx="3886200" cy="27432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Recovered</a:t>
            </a:r>
            <a:endParaRPr lang="en-US" dirty="0"/>
          </a:p>
        </p:txBody>
      </p:sp>
      <p:pic>
        <p:nvPicPr>
          <p:cNvPr id="4" name="Content Placeholder 3" descr="SOP010.jpg"/>
          <p:cNvPicPr>
            <a:picLocks noGrp="1" noChangeAspect="1"/>
          </p:cNvPicPr>
          <p:nvPr>
            <p:ph idx="1"/>
          </p:nvPr>
        </p:nvPicPr>
        <p:blipFill>
          <a:blip r:embed="rId2" cstate="print"/>
          <a:stretch>
            <a:fillRect/>
          </a:stretch>
        </p:blipFill>
        <p:spPr>
          <a:xfrm>
            <a:off x="228600" y="1905000"/>
            <a:ext cx="3391838" cy="4389437"/>
          </a:xfrm>
        </p:spPr>
      </p:pic>
      <p:pic>
        <p:nvPicPr>
          <p:cNvPr id="6" name="Picture 5" descr="SOP002.jpg"/>
          <p:cNvPicPr>
            <a:picLocks noChangeAspect="1"/>
          </p:cNvPicPr>
          <p:nvPr/>
        </p:nvPicPr>
        <p:blipFill>
          <a:blip r:embed="rId3" cstate="print"/>
          <a:stretch>
            <a:fillRect/>
          </a:stretch>
        </p:blipFill>
        <p:spPr>
          <a:xfrm>
            <a:off x="3599329" y="1905000"/>
            <a:ext cx="5544671" cy="4284517"/>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Recovered</a:t>
            </a:r>
            <a:endParaRPr lang="en-US" dirty="0"/>
          </a:p>
        </p:txBody>
      </p:sp>
      <p:pic>
        <p:nvPicPr>
          <p:cNvPr id="4" name="Content Placeholder 3" descr="SOP009.jpg"/>
          <p:cNvPicPr>
            <a:picLocks noGrp="1" noChangeAspect="1"/>
          </p:cNvPicPr>
          <p:nvPr>
            <p:ph idx="1"/>
          </p:nvPr>
        </p:nvPicPr>
        <p:blipFill>
          <a:blip r:embed="rId2" cstate="print"/>
          <a:stretch>
            <a:fillRect/>
          </a:stretch>
        </p:blipFill>
        <p:spPr>
          <a:xfrm>
            <a:off x="152400" y="2286000"/>
            <a:ext cx="3733800" cy="2885209"/>
          </a:xfrm>
        </p:spPr>
      </p:pic>
      <p:pic>
        <p:nvPicPr>
          <p:cNvPr id="5" name="Picture 4" descr="SOP008.jpg"/>
          <p:cNvPicPr>
            <a:picLocks noChangeAspect="1"/>
          </p:cNvPicPr>
          <p:nvPr/>
        </p:nvPicPr>
        <p:blipFill>
          <a:blip r:embed="rId3" cstate="print"/>
          <a:stretch>
            <a:fillRect/>
          </a:stretch>
        </p:blipFill>
        <p:spPr>
          <a:xfrm>
            <a:off x="4419600" y="2286000"/>
            <a:ext cx="3774142" cy="291638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Recovered</a:t>
            </a:r>
            <a:endParaRPr lang="en-US" dirty="0"/>
          </a:p>
        </p:txBody>
      </p:sp>
      <p:pic>
        <p:nvPicPr>
          <p:cNvPr id="4" name="Content Placeholder 3" descr="SOP007.jpg"/>
          <p:cNvPicPr>
            <a:picLocks noGrp="1" noChangeAspect="1"/>
          </p:cNvPicPr>
          <p:nvPr>
            <p:ph idx="1"/>
          </p:nvPr>
        </p:nvPicPr>
        <p:blipFill>
          <a:blip r:embed="rId2" cstate="print"/>
          <a:stretch>
            <a:fillRect/>
          </a:stretch>
        </p:blipFill>
        <p:spPr>
          <a:xfrm>
            <a:off x="2667000" y="1981200"/>
            <a:ext cx="3391838" cy="4389437"/>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Juvenile Probationers</a:t>
            </a:r>
            <a:br>
              <a:rPr lang="en-US" dirty="0" smtClean="0"/>
            </a:br>
            <a:r>
              <a:rPr lang="en-US" dirty="0" smtClean="0"/>
              <a:t>At the Gun Range</a:t>
            </a:r>
            <a:endParaRPr lang="en-US" dirty="0"/>
          </a:p>
        </p:txBody>
      </p:sp>
      <p:pic>
        <p:nvPicPr>
          <p:cNvPr id="4" name="Content Placeholder 3" descr="SOP 2-Final-Pres.jpg"/>
          <p:cNvPicPr>
            <a:picLocks noGrp="1" noChangeAspect="1"/>
          </p:cNvPicPr>
          <p:nvPr>
            <p:ph idx="1"/>
          </p:nvPr>
        </p:nvPicPr>
        <p:blipFill>
          <a:blip r:embed="rId2" cstate="print"/>
          <a:stretch>
            <a:fillRect/>
          </a:stretch>
        </p:blipFill>
        <p:spPr>
          <a:xfrm>
            <a:off x="304800" y="2286000"/>
            <a:ext cx="3657600" cy="3657600"/>
          </a:xfrm>
        </p:spPr>
      </p:pic>
      <p:pic>
        <p:nvPicPr>
          <p:cNvPr id="5" name="Picture 4" descr="SOP 1-Pres.jpg"/>
          <p:cNvPicPr>
            <a:picLocks noChangeAspect="1"/>
          </p:cNvPicPr>
          <p:nvPr/>
        </p:nvPicPr>
        <p:blipFill>
          <a:blip r:embed="rId3" cstate="print"/>
          <a:stretch>
            <a:fillRect/>
          </a:stretch>
        </p:blipFill>
        <p:spPr>
          <a:xfrm>
            <a:off x="4419600" y="2286000"/>
            <a:ext cx="3820168" cy="363121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19400"/>
            <a:ext cx="8305800" cy="1143000"/>
          </a:xfrm>
        </p:spPr>
        <p:txBody>
          <a:bodyPr/>
          <a:lstStyle/>
          <a:p>
            <a:pPr algn="ctr"/>
            <a:r>
              <a:rPr lang="en-US" dirty="0" smtClean="0">
                <a:latin typeface="Freestyle Script" pitchFamily="66" charset="0"/>
              </a:rPr>
              <a:t>By the Numbers</a:t>
            </a:r>
            <a:endParaRPr lang="en-US" dirty="0">
              <a:latin typeface="Freestyle Script" pitchFamily="66"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667000"/>
            <a:ext cx="8305800" cy="1143000"/>
          </a:xfrm>
        </p:spPr>
        <p:txBody>
          <a:bodyPr/>
          <a:lstStyle/>
          <a:p>
            <a:pPr algn="ctr"/>
            <a:r>
              <a:rPr lang="en-US" dirty="0" smtClean="0">
                <a:latin typeface="Brush Script MT" pitchFamily="66" charset="0"/>
              </a:rPr>
              <a:t>End</a:t>
            </a:r>
            <a:endParaRPr lang="en-US" dirty="0">
              <a:latin typeface="Brush Script MT" pitchFamily="66" charset="0"/>
            </a:endParaRP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514600"/>
            <a:ext cx="7772400" cy="1362456"/>
          </a:xfrm>
        </p:spPr>
        <p:txBody>
          <a:bodyPr/>
          <a:lstStyle/>
          <a:p>
            <a:pPr algn="ctr"/>
            <a:r>
              <a:rPr lang="en-US" dirty="0" smtClean="0"/>
              <a:t>Questions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935163"/>
            <a:ext cx="8229600" cy="4389437"/>
          </a:xfrm>
        </p:spPr>
        <p:txBody>
          <a:bodyPr/>
          <a:lstStyle/>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p:txBody>
      </p:sp>
      <p:graphicFrame>
        <p:nvGraphicFramePr>
          <p:cNvPr id="8" name="Chart 7"/>
          <p:cNvGraphicFramePr>
            <a:graphicFrameLocks noGrp="1"/>
          </p:cNvGraphicFramePr>
          <p:nvPr/>
        </p:nvGraphicFramePr>
        <p:xfrm>
          <a:off x="533400" y="990600"/>
          <a:ext cx="8054068" cy="54258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305800" cy="438912"/>
          </a:xfrm>
        </p:spPr>
        <p:txBody>
          <a:bodyPr>
            <a:noAutofit/>
          </a:bodyPr>
          <a:lstStyle/>
          <a:p>
            <a:r>
              <a:rPr lang="en-US" sz="4000" dirty="0" smtClean="0"/>
              <a:t>Weapons and violence related offenses</a:t>
            </a:r>
            <a:endParaRPr lang="en-US" sz="4000" dirty="0"/>
          </a:p>
        </p:txBody>
      </p:sp>
      <p:graphicFrame>
        <p:nvGraphicFramePr>
          <p:cNvPr id="4" name="Chart 3"/>
          <p:cNvGraphicFramePr>
            <a:graphicFrameLocks noGrp="1"/>
          </p:cNvGraphicFramePr>
          <p:nvPr/>
        </p:nvGraphicFramePr>
        <p:xfrm>
          <a:off x="228600" y="1219200"/>
          <a:ext cx="8610600" cy="533400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81000" y="6096000"/>
            <a:ext cx="8305800" cy="646331"/>
          </a:xfrm>
          <a:prstGeom prst="rect">
            <a:avLst/>
          </a:prstGeom>
          <a:noFill/>
        </p:spPr>
        <p:txBody>
          <a:bodyPr wrap="square" rtlCol="0">
            <a:spAutoFit/>
          </a:bodyPr>
          <a:lstStyle/>
          <a:p>
            <a:r>
              <a:rPr lang="en-US" dirty="0" smtClean="0"/>
              <a:t>Analysis of youth with a weapon/violence related petition filed from 2007 – 2012 (N=1599)</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458200" cy="591312"/>
          </a:xfrm>
        </p:spPr>
        <p:txBody>
          <a:bodyPr>
            <a:normAutofit fontScale="90000"/>
          </a:bodyPr>
          <a:lstStyle/>
          <a:p>
            <a:r>
              <a:rPr lang="en-US" sz="3600" dirty="0" smtClean="0"/>
              <a:t>Youths charged with weapon/violence by Ethnicity</a:t>
            </a:r>
            <a:endParaRPr lang="en-US" sz="3600" dirty="0"/>
          </a:p>
        </p:txBody>
      </p:sp>
      <p:graphicFrame>
        <p:nvGraphicFramePr>
          <p:cNvPr id="4" name="Chart 3"/>
          <p:cNvGraphicFramePr>
            <a:graphicFrameLocks noGrp="1"/>
          </p:cNvGraphicFramePr>
          <p:nvPr/>
        </p:nvGraphicFramePr>
        <p:xfrm>
          <a:off x="381000" y="1371600"/>
          <a:ext cx="8382000" cy="50439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p:txBody>
      </p:sp>
      <p:graphicFrame>
        <p:nvGraphicFramePr>
          <p:cNvPr id="4" name="Chart 3"/>
          <p:cNvGraphicFramePr>
            <a:graphicFrameLocks noGrp="1"/>
          </p:cNvGraphicFramePr>
          <p:nvPr/>
        </p:nvGraphicFramePr>
        <p:xfrm>
          <a:off x="533400" y="762000"/>
          <a:ext cx="7924800" cy="5791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457200" y="990600"/>
          <a:ext cx="8203376" cy="556804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305800" cy="1143000"/>
          </a:xfrm>
        </p:spPr>
        <p:txBody>
          <a:bodyPr>
            <a:normAutofit fontScale="90000"/>
          </a:bodyPr>
          <a:lstStyle/>
          <a:p>
            <a:pPr algn="ctr"/>
            <a:r>
              <a:rPr lang="en-US" dirty="0" smtClean="0">
                <a:latin typeface="Brush Script MT" pitchFamily="66" charset="0"/>
              </a:rPr>
              <a:t>A Snapshot of Youths detained at the Juvenile Justice Center (JJC) on </a:t>
            </a:r>
            <a:br>
              <a:rPr lang="en-US" dirty="0" smtClean="0">
                <a:latin typeface="Brush Script MT" pitchFamily="66" charset="0"/>
              </a:rPr>
            </a:br>
            <a:r>
              <a:rPr lang="en-US" dirty="0" smtClean="0">
                <a:latin typeface="Brush Script MT" pitchFamily="66" charset="0"/>
              </a:rPr>
              <a:t>January 7, 2013</a:t>
            </a:r>
            <a:endParaRPr lang="en-US" dirty="0">
              <a:latin typeface="Brush Script MT" pitchFamily="66" charset="0"/>
            </a:endParaRP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1974</TotalTime>
  <Words>1261</Words>
  <Application>Microsoft Office PowerPoint</Application>
  <PresentationFormat>On-screen Show (4:3)</PresentationFormat>
  <Paragraphs>178</Paragraphs>
  <Slides>31</Slides>
  <Notes>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Juvenile Probation Officer  Field Safety and  Monitoring Compliance</vt:lpstr>
      <vt:lpstr>Objectives</vt:lpstr>
      <vt:lpstr>By the Numbers</vt:lpstr>
      <vt:lpstr>Slide 4</vt:lpstr>
      <vt:lpstr>Weapons and violence related offenses</vt:lpstr>
      <vt:lpstr>Youths charged with weapon/violence by Ethnicity</vt:lpstr>
      <vt:lpstr>Slide 7</vt:lpstr>
      <vt:lpstr>Slide 8</vt:lpstr>
      <vt:lpstr>A Snapshot of Youths detained at the Juvenile Justice Center (JJC) on  January 7, 2013</vt:lpstr>
      <vt:lpstr>Slide 10</vt:lpstr>
      <vt:lpstr>Slide 11</vt:lpstr>
      <vt:lpstr>Assessment of Youth Risk and Needs</vt:lpstr>
      <vt:lpstr>Case processing and changes in state law</vt:lpstr>
      <vt:lpstr>Division of Juvenile Facilities</vt:lpstr>
      <vt:lpstr>Community Supervision Strategies and Challenges </vt:lpstr>
      <vt:lpstr>Community Supervision Efforts</vt:lpstr>
      <vt:lpstr>Community Supervision Efforts Cont’d.</vt:lpstr>
      <vt:lpstr>Risks and Challenges in Community Supervision</vt:lpstr>
      <vt:lpstr>Risks and Challenges in Community Supervision Cont’d.</vt:lpstr>
      <vt:lpstr>Slideshow Presentation</vt:lpstr>
      <vt:lpstr>Guns possessed by Juveniles in San Francisco</vt:lpstr>
      <vt:lpstr>Guns carried by Juveniles cont’d</vt:lpstr>
      <vt:lpstr>Juveniles with Guns Cont’d</vt:lpstr>
      <vt:lpstr>Weapons Recovered by SFPD including those identified by SFJPD</vt:lpstr>
      <vt:lpstr>Weapons Recovered</vt:lpstr>
      <vt:lpstr>Weapons Recovered</vt:lpstr>
      <vt:lpstr>Weapons Recovered</vt:lpstr>
      <vt:lpstr>Weapons Recovered</vt:lpstr>
      <vt:lpstr>Juvenile Probationers At the Gun Range</vt:lpstr>
      <vt:lpstr>End</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Juvenile Probation Officer Safety</dc:title>
  <dc:creator>Allen Nance</dc:creator>
  <cp:lastModifiedBy>Pauline</cp:lastModifiedBy>
  <cp:revision>93</cp:revision>
  <dcterms:created xsi:type="dcterms:W3CDTF">2013-01-07T18:46:48Z</dcterms:created>
  <dcterms:modified xsi:type="dcterms:W3CDTF">2013-01-11T01:32:54Z</dcterms:modified>
</cp:coreProperties>
</file>