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4" d="100"/>
          <a:sy n="64" d="100"/>
        </p:scale>
        <p:origin x="6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evas, Celina (JUV)" userId="8f12db30-ba8f-4597-82c6-8f2d1329aed4" providerId="ADAL" clId="{BDD45DD7-0952-4988-83CD-29DAEDDC9057}"/>
    <pc:docChg chg="custSel delSld modSld">
      <pc:chgData name="Cuevas, Celina (JUV)" userId="8f12db30-ba8f-4597-82c6-8f2d1329aed4" providerId="ADAL" clId="{BDD45DD7-0952-4988-83CD-29DAEDDC9057}" dt="2021-12-03T00:39:48.919" v="32" actId="20577"/>
      <pc:docMkLst>
        <pc:docMk/>
      </pc:docMkLst>
      <pc:sldChg chg="modSp mod">
        <pc:chgData name="Cuevas, Celina (JUV)" userId="8f12db30-ba8f-4597-82c6-8f2d1329aed4" providerId="ADAL" clId="{BDD45DD7-0952-4988-83CD-29DAEDDC9057}" dt="2021-12-03T00:39:48.919" v="32" actId="20577"/>
        <pc:sldMkLst>
          <pc:docMk/>
          <pc:sldMk cId="150894443" sldId="256"/>
        </pc:sldMkLst>
        <pc:spChg chg="mod">
          <ac:chgData name="Cuevas, Celina (JUV)" userId="8f12db30-ba8f-4597-82c6-8f2d1329aed4" providerId="ADAL" clId="{BDD45DD7-0952-4988-83CD-29DAEDDC9057}" dt="2021-12-03T00:39:17.680" v="0" actId="6549"/>
          <ac:spMkLst>
            <pc:docMk/>
            <pc:sldMk cId="150894443" sldId="256"/>
            <ac:spMk id="2" creationId="{880C31D4-05C9-4D1A-A9DE-F5967BB73CF4}"/>
          </ac:spMkLst>
        </pc:spChg>
        <pc:spChg chg="mod">
          <ac:chgData name="Cuevas, Celina (JUV)" userId="8f12db30-ba8f-4597-82c6-8f2d1329aed4" providerId="ADAL" clId="{BDD45DD7-0952-4988-83CD-29DAEDDC9057}" dt="2021-12-03T00:39:48.919" v="32" actId="20577"/>
          <ac:spMkLst>
            <pc:docMk/>
            <pc:sldMk cId="150894443" sldId="256"/>
            <ac:spMk id="6" creationId="{3D6184A2-C191-49DF-8CB5-B84960437F06}"/>
          </ac:spMkLst>
        </pc:spChg>
      </pc:sldChg>
      <pc:sldChg chg="delSp mod">
        <pc:chgData name="Cuevas, Celina (JUV)" userId="8f12db30-ba8f-4597-82c6-8f2d1329aed4" providerId="ADAL" clId="{BDD45DD7-0952-4988-83CD-29DAEDDC9057}" dt="2021-12-03T00:39:32.499" v="2" actId="478"/>
        <pc:sldMkLst>
          <pc:docMk/>
          <pc:sldMk cId="2414377838" sldId="259"/>
        </pc:sldMkLst>
        <pc:spChg chg="del">
          <ac:chgData name="Cuevas, Celina (JUV)" userId="8f12db30-ba8f-4597-82c6-8f2d1329aed4" providerId="ADAL" clId="{BDD45DD7-0952-4988-83CD-29DAEDDC9057}" dt="2021-12-03T00:39:29.329" v="1" actId="478"/>
          <ac:spMkLst>
            <pc:docMk/>
            <pc:sldMk cId="2414377838" sldId="259"/>
            <ac:spMk id="2" creationId="{C51FE32C-5466-485A-80C2-458C050C7BEA}"/>
          </ac:spMkLst>
        </pc:spChg>
        <pc:spChg chg="del">
          <ac:chgData name="Cuevas, Celina (JUV)" userId="8f12db30-ba8f-4597-82c6-8f2d1329aed4" providerId="ADAL" clId="{BDD45DD7-0952-4988-83CD-29DAEDDC9057}" dt="2021-12-03T00:39:32.499" v="2" actId="478"/>
          <ac:spMkLst>
            <pc:docMk/>
            <pc:sldMk cId="2414377838" sldId="259"/>
            <ac:spMk id="3" creationId="{A0A46130-907E-4CFC-9103-68696250F949}"/>
          </ac:spMkLst>
        </pc:spChg>
      </pc:sldChg>
      <pc:sldChg chg="delSp del mod">
        <pc:chgData name="Cuevas, Celina (JUV)" userId="8f12db30-ba8f-4597-82c6-8f2d1329aed4" providerId="ADAL" clId="{BDD45DD7-0952-4988-83CD-29DAEDDC9057}" dt="2021-12-03T00:39:38.876" v="5" actId="47"/>
        <pc:sldMkLst>
          <pc:docMk/>
          <pc:sldMk cId="2477569968" sldId="260"/>
        </pc:sldMkLst>
        <pc:spChg chg="del">
          <ac:chgData name="Cuevas, Celina (JUV)" userId="8f12db30-ba8f-4597-82c6-8f2d1329aed4" providerId="ADAL" clId="{BDD45DD7-0952-4988-83CD-29DAEDDC9057}" dt="2021-12-03T00:39:37.914" v="4" actId="478"/>
          <ac:spMkLst>
            <pc:docMk/>
            <pc:sldMk cId="2477569968" sldId="260"/>
            <ac:spMk id="2" creationId="{C51FE32C-5466-485A-80C2-458C050C7BEA}"/>
          </ac:spMkLst>
        </pc:spChg>
        <pc:spChg chg="del">
          <ac:chgData name="Cuevas, Celina (JUV)" userId="8f12db30-ba8f-4597-82c6-8f2d1329aed4" providerId="ADAL" clId="{BDD45DD7-0952-4988-83CD-29DAEDDC9057}" dt="2021-12-03T00:39:36.706" v="3" actId="478"/>
          <ac:spMkLst>
            <pc:docMk/>
            <pc:sldMk cId="2477569968" sldId="260"/>
            <ac:spMk id="3" creationId="{A0A46130-907E-4CFC-9103-68696250F949}"/>
          </ac:spMkLst>
        </pc:spChg>
      </pc:sldChg>
    </pc:docChg>
  </pc:docChgLst>
  <pc:docChgLst>
    <pc:chgData name="Cuevas, Celina (JUV)" userId="8f12db30-ba8f-4597-82c6-8f2d1329aed4" providerId="ADAL" clId="{50EEED2D-2B90-48FD-AC58-9B0DCBC05463}"/>
    <pc:docChg chg="undo custSel addSld delSld modSld sldOrd">
      <pc:chgData name="Cuevas, Celina (JUV)" userId="8f12db30-ba8f-4597-82c6-8f2d1329aed4" providerId="ADAL" clId="{50EEED2D-2B90-48FD-AC58-9B0DCBC05463}" dt="2021-05-26T17:30:42.254" v="2003" actId="2696"/>
      <pc:docMkLst>
        <pc:docMk/>
      </pc:docMkLst>
      <pc:sldChg chg="addSp delSp modSp mod">
        <pc:chgData name="Cuevas, Celina (JUV)" userId="8f12db30-ba8f-4597-82c6-8f2d1329aed4" providerId="ADAL" clId="{50EEED2D-2B90-48FD-AC58-9B0DCBC05463}" dt="2021-05-24T13:55:09.363" v="653" actId="20577"/>
        <pc:sldMkLst>
          <pc:docMk/>
          <pc:sldMk cId="150894443" sldId="256"/>
        </pc:sldMkLst>
        <pc:spChg chg="mod">
          <ac:chgData name="Cuevas, Celina (JUV)" userId="8f12db30-ba8f-4597-82c6-8f2d1329aed4" providerId="ADAL" clId="{50EEED2D-2B90-48FD-AC58-9B0DCBC05463}" dt="2021-05-24T13:39:56.090" v="92" actId="20577"/>
          <ac:spMkLst>
            <pc:docMk/>
            <pc:sldMk cId="150894443" sldId="256"/>
            <ac:spMk id="2" creationId="{880C31D4-05C9-4D1A-A9DE-F5967BB73CF4}"/>
          </ac:spMkLst>
        </pc:spChg>
        <pc:spChg chg="del mod">
          <ac:chgData name="Cuevas, Celina (JUV)" userId="8f12db30-ba8f-4597-82c6-8f2d1329aed4" providerId="ADAL" clId="{50EEED2D-2B90-48FD-AC58-9B0DCBC05463}" dt="2021-05-24T13:47:44.531" v="519" actId="478"/>
          <ac:spMkLst>
            <pc:docMk/>
            <pc:sldMk cId="150894443" sldId="256"/>
            <ac:spMk id="3" creationId="{CE57EE63-A72F-46F9-B276-EE849D44C286}"/>
          </ac:spMkLst>
        </pc:spChg>
        <pc:spChg chg="add del mod">
          <ac:chgData name="Cuevas, Celina (JUV)" userId="8f12db30-ba8f-4597-82c6-8f2d1329aed4" providerId="ADAL" clId="{50EEED2D-2B90-48FD-AC58-9B0DCBC05463}" dt="2021-05-24T13:47:56.397" v="521" actId="478"/>
          <ac:spMkLst>
            <pc:docMk/>
            <pc:sldMk cId="150894443" sldId="256"/>
            <ac:spMk id="5" creationId="{05C1724A-01B6-4860-A751-74E9F68A7C69}"/>
          </ac:spMkLst>
        </pc:spChg>
        <pc:spChg chg="add mod">
          <ac:chgData name="Cuevas, Celina (JUV)" userId="8f12db30-ba8f-4597-82c6-8f2d1329aed4" providerId="ADAL" clId="{50EEED2D-2B90-48FD-AC58-9B0DCBC05463}" dt="2021-05-24T13:55:09.363" v="653" actId="20577"/>
          <ac:spMkLst>
            <pc:docMk/>
            <pc:sldMk cId="150894443" sldId="256"/>
            <ac:spMk id="6" creationId="{3D6184A2-C191-49DF-8CB5-B84960437F06}"/>
          </ac:spMkLst>
        </pc:spChg>
      </pc:sldChg>
      <pc:sldChg chg="del">
        <pc:chgData name="Cuevas, Celina (JUV)" userId="8f12db30-ba8f-4597-82c6-8f2d1329aed4" providerId="ADAL" clId="{50EEED2D-2B90-48FD-AC58-9B0DCBC05463}" dt="2021-05-26T17:30:42.254" v="2003" actId="2696"/>
        <pc:sldMkLst>
          <pc:docMk/>
          <pc:sldMk cId="2549981875" sldId="257"/>
        </pc:sldMkLst>
      </pc:sldChg>
      <pc:sldChg chg="del">
        <pc:chgData name="Cuevas, Celina (JUV)" userId="8f12db30-ba8f-4597-82c6-8f2d1329aed4" providerId="ADAL" clId="{50EEED2D-2B90-48FD-AC58-9B0DCBC05463}" dt="2021-05-26T17:30:42.254" v="2003" actId="2696"/>
        <pc:sldMkLst>
          <pc:docMk/>
          <pc:sldMk cId="442748732" sldId="258"/>
        </pc:sldMkLst>
      </pc:sldChg>
      <pc:sldChg chg="modSp new mod ord">
        <pc:chgData name="Cuevas, Celina (JUV)" userId="8f12db30-ba8f-4597-82c6-8f2d1329aed4" providerId="ADAL" clId="{50EEED2D-2B90-48FD-AC58-9B0DCBC05463}" dt="2021-05-26T17:30:26.570" v="2000" actId="20577"/>
        <pc:sldMkLst>
          <pc:docMk/>
          <pc:sldMk cId="2414377838" sldId="259"/>
        </pc:sldMkLst>
        <pc:spChg chg="mod">
          <ac:chgData name="Cuevas, Celina (JUV)" userId="8f12db30-ba8f-4597-82c6-8f2d1329aed4" providerId="ADAL" clId="{50EEED2D-2B90-48FD-AC58-9B0DCBC05463}" dt="2021-05-26T17:30:26.570" v="2000" actId="20577"/>
          <ac:spMkLst>
            <pc:docMk/>
            <pc:sldMk cId="2414377838" sldId="259"/>
            <ac:spMk id="2" creationId="{C51FE32C-5466-485A-80C2-458C050C7BEA}"/>
          </ac:spMkLst>
        </pc:spChg>
        <pc:spChg chg="mod">
          <ac:chgData name="Cuevas, Celina (JUV)" userId="8f12db30-ba8f-4597-82c6-8f2d1329aed4" providerId="ADAL" clId="{50EEED2D-2B90-48FD-AC58-9B0DCBC05463}" dt="2021-05-26T17:30:24.144" v="1999" actId="20577"/>
          <ac:spMkLst>
            <pc:docMk/>
            <pc:sldMk cId="2414377838" sldId="259"/>
            <ac:spMk id="3" creationId="{A0A46130-907E-4CFC-9103-68696250F949}"/>
          </ac:spMkLst>
        </pc:spChg>
      </pc:sldChg>
      <pc:sldChg chg="modSp add mod">
        <pc:chgData name="Cuevas, Celina (JUV)" userId="8f12db30-ba8f-4597-82c6-8f2d1329aed4" providerId="ADAL" clId="{50EEED2D-2B90-48FD-AC58-9B0DCBC05463}" dt="2021-05-26T17:30:31.896" v="2002" actId="20577"/>
        <pc:sldMkLst>
          <pc:docMk/>
          <pc:sldMk cId="2477569968" sldId="260"/>
        </pc:sldMkLst>
        <pc:spChg chg="mod">
          <ac:chgData name="Cuevas, Celina (JUV)" userId="8f12db30-ba8f-4597-82c6-8f2d1329aed4" providerId="ADAL" clId="{50EEED2D-2B90-48FD-AC58-9B0DCBC05463}" dt="2021-05-26T17:30:31.896" v="2002" actId="20577"/>
          <ac:spMkLst>
            <pc:docMk/>
            <pc:sldMk cId="2477569968" sldId="260"/>
            <ac:spMk id="2" creationId="{C51FE32C-5466-485A-80C2-458C050C7BEA}"/>
          </ac:spMkLst>
        </pc:spChg>
        <pc:spChg chg="mod">
          <ac:chgData name="Cuevas, Celina (JUV)" userId="8f12db30-ba8f-4597-82c6-8f2d1329aed4" providerId="ADAL" clId="{50EEED2D-2B90-48FD-AC58-9B0DCBC05463}" dt="2021-05-26T17:30:29.647" v="2001" actId="20577"/>
          <ac:spMkLst>
            <pc:docMk/>
            <pc:sldMk cId="2477569968" sldId="260"/>
            <ac:spMk id="3" creationId="{A0A46130-907E-4CFC-9103-68696250F949}"/>
          </ac:spMkLst>
        </pc:spChg>
      </pc:sldChg>
      <pc:sldChg chg="addSp delSp modSp add del mod">
        <pc:chgData name="Cuevas, Celina (JUV)" userId="8f12db30-ba8f-4597-82c6-8f2d1329aed4" providerId="ADAL" clId="{50EEED2D-2B90-48FD-AC58-9B0DCBC05463}" dt="2021-05-26T17:30:42.254" v="2003" actId="2696"/>
        <pc:sldMkLst>
          <pc:docMk/>
          <pc:sldMk cId="2565888440" sldId="261"/>
        </pc:sldMkLst>
        <pc:spChg chg="mod">
          <ac:chgData name="Cuevas, Celina (JUV)" userId="8f12db30-ba8f-4597-82c6-8f2d1329aed4" providerId="ADAL" clId="{50EEED2D-2B90-48FD-AC58-9B0DCBC05463}" dt="2021-05-24T15:41:43.401" v="1941" actId="20577"/>
          <ac:spMkLst>
            <pc:docMk/>
            <pc:sldMk cId="2565888440" sldId="261"/>
            <ac:spMk id="2" creationId="{C51FE32C-5466-485A-80C2-458C050C7BEA}"/>
          </ac:spMkLst>
        </pc:spChg>
        <pc:spChg chg="mod">
          <ac:chgData name="Cuevas, Celina (JUV)" userId="8f12db30-ba8f-4597-82c6-8f2d1329aed4" providerId="ADAL" clId="{50EEED2D-2B90-48FD-AC58-9B0DCBC05463}" dt="2021-05-24T14:38:33.939" v="1394" actId="5793"/>
          <ac:spMkLst>
            <pc:docMk/>
            <pc:sldMk cId="2565888440" sldId="261"/>
            <ac:spMk id="3" creationId="{A0A46130-907E-4CFC-9103-68696250F949}"/>
          </ac:spMkLst>
        </pc:spChg>
        <pc:graphicFrameChg chg="add mod">
          <ac:chgData name="Cuevas, Celina (JUV)" userId="8f12db30-ba8f-4597-82c6-8f2d1329aed4" providerId="ADAL" clId="{50EEED2D-2B90-48FD-AC58-9B0DCBC05463}" dt="2021-05-24T15:34:50.753" v="1687" actId="14100"/>
          <ac:graphicFrameMkLst>
            <pc:docMk/>
            <pc:sldMk cId="2565888440" sldId="261"/>
            <ac:graphicFrameMk id="5" creationId="{C0571FBA-49F2-491C-B839-A112CBB2FC0B}"/>
          </ac:graphicFrameMkLst>
        </pc:graphicFrameChg>
        <pc:graphicFrameChg chg="add del mod">
          <ac:chgData name="Cuevas, Celina (JUV)" userId="8f12db30-ba8f-4597-82c6-8f2d1329aed4" providerId="ADAL" clId="{50EEED2D-2B90-48FD-AC58-9B0DCBC05463}" dt="2021-05-24T14:44:29.084" v="1502" actId="478"/>
          <ac:graphicFrameMkLst>
            <pc:docMk/>
            <pc:sldMk cId="2565888440" sldId="261"/>
            <ac:graphicFrameMk id="6" creationId="{9C3B0844-D149-47FD-AF1A-F376C71569B1}"/>
          </ac:graphicFrameMkLst>
        </pc:graphicFrameChg>
        <pc:graphicFrameChg chg="add mod">
          <ac:chgData name="Cuevas, Celina (JUV)" userId="8f12db30-ba8f-4597-82c6-8f2d1329aed4" providerId="ADAL" clId="{50EEED2D-2B90-48FD-AC58-9B0DCBC05463}" dt="2021-05-24T15:38:51.013" v="1766" actId="1076"/>
          <ac:graphicFrameMkLst>
            <pc:docMk/>
            <pc:sldMk cId="2565888440" sldId="261"/>
            <ac:graphicFrameMk id="7" creationId="{9C3B0844-D149-47FD-AF1A-F376C71569B1}"/>
          </ac:graphicFrameMkLst>
        </pc:graphicFrameChg>
        <pc:graphicFrameChg chg="add del mod">
          <ac:chgData name="Cuevas, Celina (JUV)" userId="8f12db30-ba8f-4597-82c6-8f2d1329aed4" providerId="ADAL" clId="{50EEED2D-2B90-48FD-AC58-9B0DCBC05463}" dt="2021-05-24T15:28:54.681" v="1590" actId="478"/>
          <ac:graphicFrameMkLst>
            <pc:docMk/>
            <pc:sldMk cId="2565888440" sldId="261"/>
            <ac:graphicFrameMk id="8" creationId="{AD351B65-1298-4106-B0B5-D124EAF451EB}"/>
          </ac:graphicFrameMkLst>
        </pc:graphicFrameChg>
        <pc:graphicFrameChg chg="add del mod">
          <ac:chgData name="Cuevas, Celina (JUV)" userId="8f12db30-ba8f-4597-82c6-8f2d1329aed4" providerId="ADAL" clId="{50EEED2D-2B90-48FD-AC58-9B0DCBC05463}" dt="2021-05-24T15:30:14.342" v="1600" actId="478"/>
          <ac:graphicFrameMkLst>
            <pc:docMk/>
            <pc:sldMk cId="2565888440" sldId="261"/>
            <ac:graphicFrameMk id="9" creationId="{AD351B65-1298-4106-B0B5-D124EAF451EB}"/>
          </ac:graphicFrameMkLst>
        </pc:graphicFrameChg>
        <pc:graphicFrameChg chg="add del mod">
          <ac:chgData name="Cuevas, Celina (JUV)" userId="8f12db30-ba8f-4597-82c6-8f2d1329aed4" providerId="ADAL" clId="{50EEED2D-2B90-48FD-AC58-9B0DCBC05463}" dt="2021-05-24T15:36:04.201" v="1707" actId="478"/>
          <ac:graphicFrameMkLst>
            <pc:docMk/>
            <pc:sldMk cId="2565888440" sldId="261"/>
            <ac:graphicFrameMk id="10" creationId="{AD351B65-1298-4106-B0B5-D124EAF451EB}"/>
          </ac:graphicFrameMkLst>
        </pc:graphicFrameChg>
        <pc:graphicFrameChg chg="add mod">
          <ac:chgData name="Cuevas, Celina (JUV)" userId="8f12db30-ba8f-4597-82c6-8f2d1329aed4" providerId="ADAL" clId="{50EEED2D-2B90-48FD-AC58-9B0DCBC05463}" dt="2021-05-24T15:38:24.711" v="1765"/>
          <ac:graphicFrameMkLst>
            <pc:docMk/>
            <pc:sldMk cId="2565888440" sldId="261"/>
            <ac:graphicFrameMk id="11" creationId="{AD351B65-1298-4106-B0B5-D124EAF451EB}"/>
          </ac:graphicFrameMkLst>
        </pc:graphicFrameChg>
      </pc:sldChg>
      <pc:sldChg chg="modSp new del mod">
        <pc:chgData name="Cuevas, Celina (JUV)" userId="8f12db30-ba8f-4597-82c6-8f2d1329aed4" providerId="ADAL" clId="{50EEED2D-2B90-48FD-AC58-9B0DCBC05463}" dt="2021-05-26T17:30:42.254" v="2003" actId="2696"/>
        <pc:sldMkLst>
          <pc:docMk/>
          <pc:sldMk cId="326178031" sldId="262"/>
        </pc:sldMkLst>
        <pc:spChg chg="mod">
          <ac:chgData name="Cuevas, Celina (JUV)" userId="8f12db30-ba8f-4597-82c6-8f2d1329aed4" providerId="ADAL" clId="{50EEED2D-2B90-48FD-AC58-9B0DCBC05463}" dt="2021-05-24T15:39:20.103" v="1793" actId="20577"/>
          <ac:spMkLst>
            <pc:docMk/>
            <pc:sldMk cId="326178031" sldId="262"/>
            <ac:spMk id="2" creationId="{DEA9BD97-8C6D-4F9F-B251-F9EC374ED0D2}"/>
          </ac:spMkLst>
        </pc:spChg>
      </pc:sldChg>
      <pc:sldChg chg="delSp modSp add del mod">
        <pc:chgData name="Cuevas, Celina (JUV)" userId="8f12db30-ba8f-4597-82c6-8f2d1329aed4" providerId="ADAL" clId="{50EEED2D-2B90-48FD-AC58-9B0DCBC05463}" dt="2021-05-26T17:30:42.254" v="2003" actId="2696"/>
        <pc:sldMkLst>
          <pc:docMk/>
          <pc:sldMk cId="3682347877" sldId="263"/>
        </pc:sldMkLst>
        <pc:spChg chg="mod">
          <ac:chgData name="Cuevas, Celina (JUV)" userId="8f12db30-ba8f-4597-82c6-8f2d1329aed4" providerId="ADAL" clId="{50EEED2D-2B90-48FD-AC58-9B0DCBC05463}" dt="2021-05-24T15:39:32.871" v="1819" actId="20577"/>
          <ac:spMkLst>
            <pc:docMk/>
            <pc:sldMk cId="3682347877" sldId="263"/>
            <ac:spMk id="2" creationId="{C51FE32C-5466-485A-80C2-458C050C7BEA}"/>
          </ac:spMkLst>
        </pc:spChg>
        <pc:graphicFrameChg chg="del">
          <ac:chgData name="Cuevas, Celina (JUV)" userId="8f12db30-ba8f-4597-82c6-8f2d1329aed4" providerId="ADAL" clId="{50EEED2D-2B90-48FD-AC58-9B0DCBC05463}" dt="2021-05-24T15:39:35.073" v="1820" actId="478"/>
          <ac:graphicFrameMkLst>
            <pc:docMk/>
            <pc:sldMk cId="3682347877" sldId="263"/>
            <ac:graphicFrameMk id="5" creationId="{C0571FBA-49F2-491C-B839-A112CBB2FC0B}"/>
          </ac:graphicFrameMkLst>
        </pc:graphicFrameChg>
        <pc:graphicFrameChg chg="del">
          <ac:chgData name="Cuevas, Celina (JUV)" userId="8f12db30-ba8f-4597-82c6-8f2d1329aed4" providerId="ADAL" clId="{50EEED2D-2B90-48FD-AC58-9B0DCBC05463}" dt="2021-05-24T15:39:37.732" v="1821" actId="478"/>
          <ac:graphicFrameMkLst>
            <pc:docMk/>
            <pc:sldMk cId="3682347877" sldId="263"/>
            <ac:graphicFrameMk id="7" creationId="{9C3B0844-D149-47FD-AF1A-F376C71569B1}"/>
          </ac:graphicFrameMkLst>
        </pc:graphicFrameChg>
        <pc:graphicFrameChg chg="del mod">
          <ac:chgData name="Cuevas, Celina (JUV)" userId="8f12db30-ba8f-4597-82c6-8f2d1329aed4" providerId="ADAL" clId="{50EEED2D-2B90-48FD-AC58-9B0DCBC05463}" dt="2021-05-24T15:39:39.892" v="1823" actId="478"/>
          <ac:graphicFrameMkLst>
            <pc:docMk/>
            <pc:sldMk cId="3682347877" sldId="263"/>
            <ac:graphicFrameMk id="11" creationId="{AD351B65-1298-4106-B0B5-D124EAF451EB}"/>
          </ac:graphicFrameMkLst>
        </pc:graphicFrameChg>
      </pc:sldChg>
      <pc:sldChg chg="addSp delSp modSp add del mod">
        <pc:chgData name="Cuevas, Celina (JUV)" userId="8f12db30-ba8f-4597-82c6-8f2d1329aed4" providerId="ADAL" clId="{50EEED2D-2B90-48FD-AC58-9B0DCBC05463}" dt="2021-05-26T17:30:42.254" v="2003" actId="2696"/>
        <pc:sldMkLst>
          <pc:docMk/>
          <pc:sldMk cId="3776560845" sldId="264"/>
        </pc:sldMkLst>
        <pc:spChg chg="mod">
          <ac:chgData name="Cuevas, Celina (JUV)" userId="8f12db30-ba8f-4597-82c6-8f2d1329aed4" providerId="ADAL" clId="{50EEED2D-2B90-48FD-AC58-9B0DCBC05463}" dt="2021-05-24T15:42:12.831" v="1975" actId="20577"/>
          <ac:spMkLst>
            <pc:docMk/>
            <pc:sldMk cId="3776560845" sldId="264"/>
            <ac:spMk id="2" creationId="{C51FE32C-5466-485A-80C2-458C050C7BEA}"/>
          </ac:spMkLst>
        </pc:spChg>
        <pc:graphicFrameChg chg="del">
          <ac:chgData name="Cuevas, Celina (JUV)" userId="8f12db30-ba8f-4597-82c6-8f2d1329aed4" providerId="ADAL" clId="{50EEED2D-2B90-48FD-AC58-9B0DCBC05463}" dt="2021-05-24T15:42:16.375" v="1976" actId="478"/>
          <ac:graphicFrameMkLst>
            <pc:docMk/>
            <pc:sldMk cId="3776560845" sldId="264"/>
            <ac:graphicFrameMk id="5" creationId="{C0571FBA-49F2-491C-B839-A112CBB2FC0B}"/>
          </ac:graphicFrameMkLst>
        </pc:graphicFrameChg>
        <pc:graphicFrameChg chg="del">
          <ac:chgData name="Cuevas, Celina (JUV)" userId="8f12db30-ba8f-4597-82c6-8f2d1329aed4" providerId="ADAL" clId="{50EEED2D-2B90-48FD-AC58-9B0DCBC05463}" dt="2021-05-24T15:42:18.373" v="1977" actId="478"/>
          <ac:graphicFrameMkLst>
            <pc:docMk/>
            <pc:sldMk cId="3776560845" sldId="264"/>
            <ac:graphicFrameMk id="7" creationId="{9C3B0844-D149-47FD-AF1A-F376C71569B1}"/>
          </ac:graphicFrameMkLst>
        </pc:graphicFrameChg>
        <pc:graphicFrameChg chg="add mod">
          <ac:chgData name="Cuevas, Celina (JUV)" userId="8f12db30-ba8f-4597-82c6-8f2d1329aed4" providerId="ADAL" clId="{50EEED2D-2B90-48FD-AC58-9B0DCBC05463}" dt="2021-05-24T16:06:58.681" v="1998" actId="404"/>
          <ac:graphicFrameMkLst>
            <pc:docMk/>
            <pc:sldMk cId="3776560845" sldId="264"/>
            <ac:graphicFrameMk id="8" creationId="{2607C619-DA75-4B2D-A21C-3B7AB5D12E89}"/>
          </ac:graphicFrameMkLst>
        </pc:graphicFrameChg>
        <pc:graphicFrameChg chg="del">
          <ac:chgData name="Cuevas, Celina (JUV)" userId="8f12db30-ba8f-4597-82c6-8f2d1329aed4" providerId="ADAL" clId="{50EEED2D-2B90-48FD-AC58-9B0DCBC05463}" dt="2021-05-24T15:42:20.421" v="1978" actId="478"/>
          <ac:graphicFrameMkLst>
            <pc:docMk/>
            <pc:sldMk cId="3776560845" sldId="264"/>
            <ac:graphicFrameMk id="11" creationId="{AD351B65-1298-4106-B0B5-D124EAF451EB}"/>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5BC4E-BD3A-409D-8C13-666C791FD2DA}"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7AD2-7DD5-43DD-9ACE-25C7600087AC}" type="slidenum">
              <a:rPr lang="en-US" smtClean="0"/>
              <a:t>‹#›</a:t>
            </a:fld>
            <a:endParaRPr lang="en-US"/>
          </a:p>
        </p:txBody>
      </p:sp>
    </p:spTree>
    <p:extLst>
      <p:ext uri="{BB962C8B-B14F-4D97-AF65-F5344CB8AC3E}">
        <p14:creationId xmlns:p14="http://schemas.microsoft.com/office/powerpoint/2010/main" val="1354565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022AA5-F8DB-4F10-AE0C-74D14C40DE8D}"/>
              </a:ext>
            </a:extLst>
          </p:cNvPr>
          <p:cNvSpPr/>
          <p:nvPr userDrawn="1"/>
        </p:nvSpPr>
        <p:spPr>
          <a:xfrm>
            <a:off x="-1" y="0"/>
            <a:ext cx="1886465" cy="63250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7862E-7F33-44CF-A637-E1B4D147BB2D}"/>
              </a:ext>
            </a:extLst>
          </p:cNvPr>
          <p:cNvSpPr>
            <a:spLocks noGrp="1"/>
          </p:cNvSpPr>
          <p:nvPr>
            <p:ph type="ctrTitle" hasCustomPrompt="1"/>
          </p:nvPr>
        </p:nvSpPr>
        <p:spPr>
          <a:xfrm>
            <a:off x="2010032" y="136525"/>
            <a:ext cx="8295502" cy="3679824"/>
          </a:xfrm>
        </p:spPr>
        <p:txBody>
          <a:bodyPr anchor="b"/>
          <a:lstStyle>
            <a:lvl1pPr algn="l">
              <a:defRPr sz="6000"/>
            </a:lvl1pPr>
          </a:lstStyle>
          <a:p>
            <a:r>
              <a:rPr lang="en-US" dirty="0"/>
              <a:t>Click to edit Master title style</a:t>
            </a:r>
            <a:br>
              <a:rPr lang="en-US" dirty="0"/>
            </a:br>
            <a:br>
              <a:rPr lang="en-US" dirty="0"/>
            </a:br>
            <a:endParaRPr lang="en-US" dirty="0"/>
          </a:p>
        </p:txBody>
      </p:sp>
      <p:sp>
        <p:nvSpPr>
          <p:cNvPr id="3" name="Subtitle 2">
            <a:extLst>
              <a:ext uri="{FF2B5EF4-FFF2-40B4-BE49-F238E27FC236}">
                <a16:creationId xmlns:a16="http://schemas.microsoft.com/office/drawing/2014/main" id="{4EA27D96-74BA-4CED-AD88-323B47B41A97}"/>
              </a:ext>
            </a:extLst>
          </p:cNvPr>
          <p:cNvSpPr>
            <a:spLocks noGrp="1"/>
          </p:cNvSpPr>
          <p:nvPr>
            <p:ph type="subTitle" idx="1"/>
          </p:nvPr>
        </p:nvSpPr>
        <p:spPr>
          <a:xfrm>
            <a:off x="2010032" y="4203399"/>
            <a:ext cx="8295502" cy="1655762"/>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A picture containing diagram&#10;&#10;Description automatically generated">
            <a:extLst>
              <a:ext uri="{FF2B5EF4-FFF2-40B4-BE49-F238E27FC236}">
                <a16:creationId xmlns:a16="http://schemas.microsoft.com/office/drawing/2014/main" id="{776F57E9-AC6F-4090-BC4D-1911B51D41E3}"/>
              </a:ext>
            </a:extLst>
          </p:cNvPr>
          <p:cNvPicPr>
            <a:picLocks noChangeAspect="1"/>
          </p:cNvPicPr>
          <p:nvPr userDrawn="1"/>
        </p:nvPicPr>
        <p:blipFill>
          <a:blip r:embed="rId2">
            <a:duotone>
              <a:srgbClr val="D8B25C">
                <a:shade val="45000"/>
                <a:satMod val="135000"/>
              </a:srgbClr>
              <a:prstClr val="white"/>
            </a:duotone>
            <a:alphaModFix/>
            <a:extLst>
              <a:ext uri="{BEBA8EAE-BF5A-486C-A8C5-ECC9F3942E4B}">
                <a14:imgProps xmlns:a14="http://schemas.microsoft.com/office/drawing/2010/main">
                  <a14:imgLayer r:embed="rId3">
                    <a14:imgEffect>
                      <a14:backgroundRemoval t="523" b="98606" l="1167" r="99667">
                        <a14:foregroundMark x1="1167" y1="36237" x2="14000" y2="45819"/>
                        <a14:foregroundMark x1="28941" y1="2725" x2="27667" y2="20209"/>
                        <a14:foregroundMark x1="71333" y1="1394" x2="70833" y2="4007"/>
                        <a14:foregroundMark x1="29710" y1="2968" x2="31500" y2="5401"/>
                        <a14:foregroundMark x1="28167" y1="871" x2="28816" y2="1754"/>
                        <a14:foregroundMark x1="87500" y1="33101" x2="95833" y2="34321"/>
                        <a14:foregroundMark x1="99167" y1="36237" x2="99833" y2="36237"/>
                        <a14:foregroundMark x1="43667" y1="88153" x2="50000" y2="98780"/>
                        <a14:foregroundMark x1="71667" y1="523" x2="71667" y2="523"/>
                        <a14:foregroundMark x1="99500" y1="36237" x2="99500" y2="36237"/>
                        <a14:foregroundMark x1="99667" y1="36063" x2="99667" y2="36063"/>
                        <a14:foregroundMark x1="99500" y1="36237" x2="99500" y2="36237"/>
                        <a14:foregroundMark x1="99000" y1="36411" x2="99667" y2="35889"/>
                        <a14:backgroundMark x1="99500" y1="37456" x2="99833" y2="36237"/>
                        <a14:backgroundMark x1="30000" y1="174" x2="48167" y2="5923"/>
                        <a14:backgroundMark x1="48167" y1="5923" x2="64333" y2="697"/>
                      </a14:backgroundRemoval>
                    </a14:imgEffect>
                  </a14:imgLayer>
                </a14:imgProps>
              </a:ext>
              <a:ext uri="{28A0092B-C50C-407E-A947-70E740481C1C}">
                <a14:useLocalDpi xmlns:a14="http://schemas.microsoft.com/office/drawing/2010/main" val="0"/>
              </a:ext>
            </a:extLst>
          </a:blip>
          <a:stretch>
            <a:fillRect/>
          </a:stretch>
        </p:blipFill>
        <p:spPr>
          <a:xfrm>
            <a:off x="0" y="220004"/>
            <a:ext cx="1886465" cy="1804718"/>
          </a:xfrm>
          <a:prstGeom prst="rect">
            <a:avLst/>
          </a:prstGeom>
        </p:spPr>
      </p:pic>
      <p:sp>
        <p:nvSpPr>
          <p:cNvPr id="10" name="Rectangle 9">
            <a:extLst>
              <a:ext uri="{FF2B5EF4-FFF2-40B4-BE49-F238E27FC236}">
                <a16:creationId xmlns:a16="http://schemas.microsoft.com/office/drawing/2014/main" id="{C83400B9-9F33-4DF9-9A8F-5DE8276D883F}"/>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C9D5CA3-4201-45CA-ABE8-E29F5B75CFC8}"/>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F16D8969-257A-4566-8344-7A25C27B0592}"/>
              </a:ext>
            </a:extLst>
          </p:cNvPr>
          <p:cNvSpPr>
            <a:spLocks noGrp="1"/>
          </p:cNvSpPr>
          <p:nvPr>
            <p:ph type="dt" sz="half" idx="10"/>
          </p:nvPr>
        </p:nvSpPr>
        <p:spPr>
          <a:xfrm>
            <a:off x="838200" y="6356350"/>
            <a:ext cx="2743200" cy="365125"/>
          </a:xfrm>
        </p:spPr>
        <p:txBody>
          <a:bodyPr/>
          <a:lstStyle/>
          <a:p>
            <a:fld id="{13035C0D-1DFC-434D-83EC-D5867CE53AAF}" type="datetime1">
              <a:rPr lang="en-US" smtClean="0"/>
              <a:t>10/6/2022</a:t>
            </a:fld>
            <a:endParaRPr lang="en-US"/>
          </a:p>
        </p:txBody>
      </p:sp>
      <p:sp>
        <p:nvSpPr>
          <p:cNvPr id="12" name="Footer Placeholder 4">
            <a:extLst>
              <a:ext uri="{FF2B5EF4-FFF2-40B4-BE49-F238E27FC236}">
                <a16:creationId xmlns:a16="http://schemas.microsoft.com/office/drawing/2014/main" id="{9C877E4E-B386-422D-90A4-C8E7BB0678F6}"/>
              </a:ext>
            </a:extLst>
          </p:cNvPr>
          <p:cNvSpPr>
            <a:spLocks noGrp="1"/>
          </p:cNvSpPr>
          <p:nvPr>
            <p:ph type="ftr" sz="quarter" idx="11"/>
          </p:nvPr>
        </p:nvSpPr>
        <p:spPr>
          <a:xfrm>
            <a:off x="4038600" y="6356350"/>
            <a:ext cx="4114800" cy="365125"/>
          </a:xfrm>
        </p:spPr>
        <p:txBody>
          <a:bodyPr/>
          <a:lstStyle/>
          <a:p>
            <a:endParaRPr lang="en-US"/>
          </a:p>
        </p:txBody>
      </p:sp>
      <p:sp>
        <p:nvSpPr>
          <p:cNvPr id="14" name="Rectangle 13">
            <a:extLst>
              <a:ext uri="{FF2B5EF4-FFF2-40B4-BE49-F238E27FC236}">
                <a16:creationId xmlns:a16="http://schemas.microsoft.com/office/drawing/2014/main" id="{DA6A9AB0-1D8C-4081-B607-11B7199E9CAA}"/>
              </a:ext>
            </a:extLst>
          </p:cNvPr>
          <p:cNvSpPr/>
          <p:nvPr userDrawn="1"/>
        </p:nvSpPr>
        <p:spPr>
          <a:xfrm flipV="1">
            <a:off x="2010032" y="4060004"/>
            <a:ext cx="8657968" cy="91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583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82EE6-8E1C-415E-A15A-6BE1CEBF34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E78F13-C6D7-4C7C-A953-8F1E6F5CB5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55B953C-B597-48F7-8FA1-82F56EF1BB3E}"/>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E4FA370-045D-4407-AA5C-7284EA8A9D37}"/>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BF25D95-E6C9-446E-BC90-5AD2E5550552}"/>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0" name="TextBox 9">
            <a:extLst>
              <a:ext uri="{FF2B5EF4-FFF2-40B4-BE49-F238E27FC236}">
                <a16:creationId xmlns:a16="http://schemas.microsoft.com/office/drawing/2014/main" id="{EA2E6D5D-3FBC-4566-84BF-150771FC64C5}"/>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366974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F9C25-14BA-49A0-AE4A-1BC8926939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78D894-F9E7-4A1E-8B2B-E79D519E47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B6176DB-E9D1-4110-9821-8BC785E19D0E}"/>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FEC8C4-2104-4CA5-9E71-BF3398DF2044}"/>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C42130A-13A3-477F-8D37-45530ACA1F5D}"/>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0" name="TextBox 9">
            <a:extLst>
              <a:ext uri="{FF2B5EF4-FFF2-40B4-BE49-F238E27FC236}">
                <a16:creationId xmlns:a16="http://schemas.microsoft.com/office/drawing/2014/main" id="{B1D3062E-B738-402F-9516-0A13C500A2D7}"/>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108113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DB48-D9DF-4D1D-80DC-5C9B0231B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841C2-2641-4CB6-9119-04E113614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9098AFD8-47E9-401C-B280-1CF733192066}"/>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A16D91-3C9C-4227-AE75-5557452100B8}"/>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D0AC635E-E588-46C5-8961-DD2D0789EA29}"/>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2" name="TextBox 11">
            <a:extLst>
              <a:ext uri="{FF2B5EF4-FFF2-40B4-BE49-F238E27FC236}">
                <a16:creationId xmlns:a16="http://schemas.microsoft.com/office/drawing/2014/main" id="{F73F7CF0-084C-40C3-B344-E3951D6699A5}"/>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188106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FF0C-EC82-4B85-AF8A-350F9AE829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84E626-B90C-458C-9E53-56860E35C0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F7A071CD-094D-49C9-8BB2-99C3C8C485BF}"/>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EB22AB8-2D0D-4592-AC84-E8CB94E56AD3}"/>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6FD2363E-0223-45CF-BB3E-1B77EE45221A}"/>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0" name="TextBox 9">
            <a:extLst>
              <a:ext uri="{FF2B5EF4-FFF2-40B4-BE49-F238E27FC236}">
                <a16:creationId xmlns:a16="http://schemas.microsoft.com/office/drawing/2014/main" id="{3D5C55EC-A9C7-4B9D-A603-B78812F8083D}"/>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226773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9A9-CE7A-47A8-8727-A4CDD2C31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21B6C-320A-4CE9-905D-BA788E3EC9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B30E7-46D4-47E0-A076-F367567C5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635CC61-0B01-4799-898A-6FDFD9B6EA5F}"/>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11BEE3-7679-47DC-8295-4145820FD96C}"/>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1D6191D-4B2E-4902-97E9-4C19E9ADA5BC}"/>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1" name="TextBox 10">
            <a:extLst>
              <a:ext uri="{FF2B5EF4-FFF2-40B4-BE49-F238E27FC236}">
                <a16:creationId xmlns:a16="http://schemas.microsoft.com/office/drawing/2014/main" id="{15B3BD83-6C4E-4A8C-BDDB-EEF769672D9B}"/>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132201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45B1-E74A-432F-94E5-6D9F4D4B0A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D9A76B-6EC7-4C95-8B34-2C4C45754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F84D14-9AA1-4C95-BB24-3427BB3A5C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FCE47-5F66-44F9-AC33-6A24097A9C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228D5-FD79-4578-9A22-237625367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23F26C6-7B72-4080-86D7-58DDC2153627}"/>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FD8983-2F7F-471E-A926-81E5B53608F5}"/>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A6587DCB-352F-49F3-A00A-1B65FD2B9B6B}"/>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3" name="TextBox 12">
            <a:extLst>
              <a:ext uri="{FF2B5EF4-FFF2-40B4-BE49-F238E27FC236}">
                <a16:creationId xmlns:a16="http://schemas.microsoft.com/office/drawing/2014/main" id="{2E79E37F-E258-4B9B-AA49-A1F6EE36C13E}"/>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416600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DB67-9FEE-4C00-9FE3-C98BD9C40B16}"/>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448F1394-D208-4419-B94D-2957F9AF259E}"/>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EA6458-64BA-4566-8737-7C6C63DE09AD}"/>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7C6A03C2-3279-46A0-9DD1-6E494EC3036C}"/>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9" name="TextBox 8">
            <a:extLst>
              <a:ext uri="{FF2B5EF4-FFF2-40B4-BE49-F238E27FC236}">
                <a16:creationId xmlns:a16="http://schemas.microsoft.com/office/drawing/2014/main" id="{2F784EE4-ABB2-4240-A134-C2248A7B89A8}"/>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1021731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F3C473-5DDD-4CC1-AD09-D5E93DBA5D97}"/>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DC005C-B5EA-4A87-B8F1-3B36CFA12C6A}"/>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EAFE197D-ABC8-4DEB-871A-21F1DE026908}"/>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8" name="TextBox 7">
            <a:extLst>
              <a:ext uri="{FF2B5EF4-FFF2-40B4-BE49-F238E27FC236}">
                <a16:creationId xmlns:a16="http://schemas.microsoft.com/office/drawing/2014/main" id="{2CBF50CC-8C0C-4FCD-9B7C-0DDA7B3E221C}"/>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334819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7E4D-E226-464E-9001-519D29731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45786C-1DBA-422A-8ADF-AD29EAD53F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198D10-8797-40A2-A31F-42C7FB8A0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0A09083-73C7-479F-8C11-09BB1D881B65}"/>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61B21C-6D69-4768-BBF4-214F77316F17}"/>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4966B10E-7975-4302-B8B3-41D90B452294}"/>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1" name="TextBox 10">
            <a:extLst>
              <a:ext uri="{FF2B5EF4-FFF2-40B4-BE49-F238E27FC236}">
                <a16:creationId xmlns:a16="http://schemas.microsoft.com/office/drawing/2014/main" id="{965E0BE8-F4AF-41F2-A414-366B4192785D}"/>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388721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B3A8-E123-4D17-9751-04AE790F1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64631-4350-46A6-97D7-E203B0B5C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65600E-5615-42CB-89FA-29079088C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214A5EAA-DB8C-4989-A6BC-48C1106C08A6}"/>
              </a:ext>
            </a:extLst>
          </p:cNvPr>
          <p:cNvSpPr/>
          <p:nvPr userDrawn="1"/>
        </p:nvSpPr>
        <p:spPr>
          <a:xfrm>
            <a:off x="0" y="6246211"/>
            <a:ext cx="12192000" cy="1052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A9EC59-9860-4ABE-8344-B4868EA58303}"/>
              </a:ext>
            </a:extLst>
          </p:cNvPr>
          <p:cNvSpPr/>
          <p:nvPr userDrawn="1"/>
        </p:nvSpPr>
        <p:spPr>
          <a:xfrm>
            <a:off x="0" y="6293708"/>
            <a:ext cx="12192000" cy="5642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09248F0-C7A7-4FD3-98F3-6228AB857CFB}"/>
              </a:ext>
            </a:extLst>
          </p:cNvPr>
          <p:cNvSpPr>
            <a:spLocks noGrp="1"/>
          </p:cNvSpPr>
          <p:nvPr>
            <p:ph type="sldNum" sz="quarter" idx="12"/>
          </p:nvPr>
        </p:nvSpPr>
        <p:spPr>
          <a:xfrm>
            <a:off x="11324967" y="6391188"/>
            <a:ext cx="553995" cy="353328"/>
          </a:xfrm>
        </p:spPr>
        <p:txBody>
          <a:bodyPr/>
          <a:lstStyle>
            <a:lvl1pPr>
              <a:defRPr sz="1600">
                <a:solidFill>
                  <a:schemeClr val="bg1"/>
                </a:solidFill>
                <a:latin typeface="+mj-lt"/>
              </a:defRPr>
            </a:lvl1pPr>
          </a:lstStyle>
          <a:p>
            <a:fld id="{24D931CB-057E-41F5-9F3F-81FEEE75F699}" type="slidenum">
              <a:rPr lang="en-US" smtClean="0"/>
              <a:pPr/>
              <a:t>‹#›</a:t>
            </a:fld>
            <a:endParaRPr lang="en-US" dirty="0"/>
          </a:p>
        </p:txBody>
      </p:sp>
      <p:sp>
        <p:nvSpPr>
          <p:cNvPr id="11" name="TextBox 10">
            <a:extLst>
              <a:ext uri="{FF2B5EF4-FFF2-40B4-BE49-F238E27FC236}">
                <a16:creationId xmlns:a16="http://schemas.microsoft.com/office/drawing/2014/main" id="{D839D5A7-D0F6-4710-9673-D2B58E979F12}"/>
              </a:ext>
            </a:extLst>
          </p:cNvPr>
          <p:cNvSpPr txBox="1"/>
          <p:nvPr userDrawn="1"/>
        </p:nvSpPr>
        <p:spPr>
          <a:xfrm>
            <a:off x="313038" y="6391188"/>
            <a:ext cx="10173730" cy="338554"/>
          </a:xfrm>
          <a:prstGeom prst="rect">
            <a:avLst/>
          </a:prstGeom>
          <a:noFill/>
        </p:spPr>
        <p:txBody>
          <a:bodyPr wrap="square" rtlCol="0">
            <a:spAutoFit/>
          </a:bodyPr>
          <a:lstStyle/>
          <a:p>
            <a:r>
              <a:rPr lang="en-US" sz="1600" dirty="0">
                <a:solidFill>
                  <a:schemeClr val="bg1"/>
                </a:solidFill>
                <a:latin typeface="+mj-lt"/>
              </a:rPr>
              <a:t>San Francisco Juvenile Probation Department</a:t>
            </a:r>
          </a:p>
        </p:txBody>
      </p:sp>
    </p:spTree>
    <p:extLst>
      <p:ext uri="{BB962C8B-B14F-4D97-AF65-F5344CB8AC3E}">
        <p14:creationId xmlns:p14="http://schemas.microsoft.com/office/powerpoint/2010/main" val="184296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02045D-0D74-4459-A1A0-384C682AC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5DB80-3A33-4D9B-939F-CFE8E6A26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6F942-38DC-43B3-8F5E-B89DD2831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82868-29C5-4C6F-A6D3-AC265670D5E7}" type="datetime1">
              <a:rPr lang="en-US" smtClean="0"/>
              <a:t>10/6/2022</a:t>
            </a:fld>
            <a:endParaRPr lang="en-US"/>
          </a:p>
        </p:txBody>
      </p:sp>
      <p:sp>
        <p:nvSpPr>
          <p:cNvPr id="5" name="Footer Placeholder 4">
            <a:extLst>
              <a:ext uri="{FF2B5EF4-FFF2-40B4-BE49-F238E27FC236}">
                <a16:creationId xmlns:a16="http://schemas.microsoft.com/office/drawing/2014/main" id="{B56AF5E4-7E43-4549-AE0B-A85964832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E17996-F30E-4BEB-981A-2F3408F48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931CB-057E-41F5-9F3F-81FEEE75F699}" type="slidenum">
              <a:rPr lang="en-US" smtClean="0"/>
              <a:t>‹#›</a:t>
            </a:fld>
            <a:endParaRPr lang="en-US"/>
          </a:p>
        </p:txBody>
      </p:sp>
    </p:spTree>
    <p:extLst>
      <p:ext uri="{BB962C8B-B14F-4D97-AF65-F5344CB8AC3E}">
        <p14:creationId xmlns:p14="http://schemas.microsoft.com/office/powerpoint/2010/main" val="2565665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16.xml"/><Relationship Id="rId7" Type="http://schemas.openxmlformats.org/officeDocument/2006/relationships/slide" Target="slide30.xml"/><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4.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457200"/>
            <a:ext cx="9144000" cy="3657600"/>
          </a:xfrm>
        </p:spPr>
        <p:txBody>
          <a:bodyPr/>
          <a:lstStyle/>
          <a:p>
            <a:pPr marL="0" marR="0" algn="l">
              <a:lnSpc>
                <a:spcPct val="100000"/>
              </a:lnSpc>
              <a:spcBef>
                <a:spcPts val="0"/>
              </a:spcBef>
              <a:spcAft>
                <a:spcPts val="0"/>
              </a:spcAft>
              <a:buNone/>
            </a:pPr>
            <a:r>
              <a:rPr sz="4400" b="0" i="0" u="none" cap="none">
                <a:solidFill>
                  <a:srgbClr val="000000">
                    <a:alpha val="100000"/>
                  </a:srgbClr>
                </a:solidFill>
                <a:latin typeface="Arial"/>
                <a:cs typeface="Arial"/>
                <a:sym typeface="Arial"/>
              </a:rPr>
              <a:t>San Francisco Juvenile Probation Department Monthly Statistics 
Through August 2022</a:t>
            </a:r>
          </a:p>
        </p:txBody>
      </p:sp>
      <p:sp>
        <p:nvSpPr>
          <p:cNvPr id="3" name="Subtitle 2"/>
          <p:cNvSpPr>
            <a:spLocks noGrp="1"/>
          </p:cNvSpPr>
          <p:nvPr>
            <p:ph type="subTitle" idx="1"/>
          </p:nvPr>
        </p:nvSpPr>
        <p:spPr>
          <a:xfrm>
            <a:off x="2010032" y="4203399"/>
            <a:ext cx="8295502" cy="1655762"/>
          </a:xfrm>
        </p:spPr>
        <p:txBody>
          <a:bodyPr/>
          <a:lstStyle/>
          <a:p>
            <a:r>
              <a:t>PREPARED FOR THE 10/12/22 JUVENILE PROBATION COMMISSION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2.2: ADP by Race/Ethnicity</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2.3: ADP by Age</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Charts 3.1 - 3.3: Average Length of Stay</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3.1 shows the range in length of stay for youth released throughout the month and youth in custody on the last day of the month.</a:t>
            </a:r>
          </a:p>
          <a:p>
            <a:pPr lvl="1"/>
            <a:r>
              <a:rPr sz="1800" b="0" i="0" u="none" cap="none">
                <a:solidFill>
                  <a:srgbClr val="000000">
                    <a:alpha val="100000"/>
                  </a:srgbClr>
                </a:solidFill>
                <a:latin typeface="Arial"/>
                <a:cs typeface="Arial"/>
                <a:sym typeface="Arial"/>
              </a:rPr>
              <a:t>Charts 3.2 &amp; 3.3 present the mean and median length of stay (ALOS) for: (3.2) youth released each month and (3.3) youth in custody on the last day of the month.</a:t>
            </a:r>
          </a:p>
          <a:p>
            <a:pPr lvl="2"/>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In August,</a:t>
            </a:r>
          </a:p>
          <a:p>
            <a:pPr lvl="1"/>
            <a:r>
              <a:rPr sz="1800" b="0" i="0" u="none" cap="none">
                <a:solidFill>
                  <a:srgbClr val="000000">
                    <a:alpha val="100000"/>
                  </a:srgbClr>
                </a:solidFill>
                <a:latin typeface="Arial"/>
                <a:cs typeface="Arial"/>
                <a:sym typeface="Arial"/>
              </a:rPr>
              <a:t>For the 21 youth released from Juvenile Hall throughout the month, the mean LOS was 7 days and the median LOS was 4 days.</a:t>
            </a:r>
          </a:p>
          <a:p>
            <a:pPr lvl="1"/>
            <a:r>
              <a:rPr sz="1800" b="0" i="0" u="none" cap="none">
                <a:solidFill>
                  <a:srgbClr val="000000">
                    <a:alpha val="100000"/>
                  </a:srgbClr>
                </a:solidFill>
                <a:latin typeface="Arial"/>
                <a:cs typeface="Arial"/>
                <a:sym typeface="Arial"/>
              </a:rPr>
              <a:t>For the 23 youth in custody on the last day of the month, the mean LOS for youth in custody was 197 days and the median LOS was 36 days.</a:t>
            </a:r>
          </a:p>
          <a:p>
            <a:pPr lvl="2"/>
            <a:r>
              <a:rPr sz="1800" b="0" i="0" u="none" cap="none">
                <a:solidFill>
                  <a:srgbClr val="000000">
                    <a:alpha val="100000"/>
                  </a:srgbClr>
                </a:solidFill>
                <a:latin typeface="Arial"/>
                <a:cs typeface="Arial"/>
                <a:sym typeface="Arial"/>
              </a:rPr>
              <a:t>The very long lengths of stay for youth in custody on the last day of the month were driven by commitments.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3.1: Length of Stay - Range</a:t>
            </a:r>
          </a:p>
        </p:txBody>
      </p:sp>
      <p:graphicFrame>
        <p:nvGraphicFramePr>
          <p:cNvPr id="3" name="Table 2"/>
          <p:cNvGraphicFramePr>
            <a:graphicFrameLocks noGrp="1"/>
          </p:cNvGraphicFramePr>
          <p:nvPr>
            <p:extLst>
              <p:ext uri="{D42A27DB-BD31-4B8C-83A1-F6EECF244321}">
                <p14:modId xmlns:p14="http://schemas.microsoft.com/office/powerpoint/2010/main" val="2606512987"/>
              </p:ext>
            </p:extLst>
          </p:nvPr>
        </p:nvGraphicFramePr>
        <p:xfrm>
          <a:off x="723900" y="2743200"/>
          <a:ext cx="10744200" cy="1828800"/>
        </p:xfrm>
        <a:graphic>
          <a:graphicData uri="http://schemas.openxmlformats.org/drawingml/2006/table">
            <a:tbl>
              <a:tblPr/>
              <a:tblGrid>
                <a:gridCol w="2743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600200">
                  <a:extLst>
                    <a:ext uri="{9D8B030D-6E8A-4147-A177-3AD203B41FA5}">
                      <a16:colId xmlns:a16="http://schemas.microsoft.com/office/drawing/2014/main" val="20005"/>
                    </a:ext>
                  </a:extLst>
                </a:gridCol>
              </a:tblGrid>
              <a:tr h="228600">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Sample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Min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Median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Mean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Max</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28600">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Youth Released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21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dirty="0">
                          <a:solidFill>
                            <a:srgbClr val="000000">
                              <a:alpha val="100000"/>
                            </a:srgbClr>
                          </a:solidFill>
                          <a:latin typeface="Arial"/>
                          <a:cs typeface="Arial"/>
                          <a:sym typeface="Arial"/>
                        </a:rPr>
                        <a:t>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28600">
                <a:tc>
                  <a:txBody>
                    <a:bodyPr/>
                    <a:lstStyle/>
                    <a:p>
                      <a:pPr marL="76200" marR="76200" algn="r">
                        <a:lnSpc>
                          <a:spcPct val="100000"/>
                        </a:lnSpc>
                        <a:spcBef>
                          <a:spcPts val="600"/>
                        </a:spcBef>
                        <a:spcAft>
                          <a:spcPts val="600"/>
                        </a:spcAft>
                        <a:buNone/>
                      </a:pPr>
                      <a:endParaRPr sz="200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round/>
                      <a:headEnd type="none" w="med" len="med"/>
                      <a:tailEnd type="none" w="med" len="me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endParaRPr sz="200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endParaRPr sz="200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endParaRPr sz="200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endParaRPr sz="200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round/>
                      <a:headEnd type="none" w="med" len="med"/>
                      <a:tailEnd type="none" w="med" len="me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endParaRPr sz="2000" dirty="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233620046"/>
                  </a:ext>
                </a:extLst>
              </a:tr>
              <a:tr h="228600">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Youth in Custody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17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36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a:solidFill>
                            <a:srgbClr val="000000">
                              <a:alpha val="100000"/>
                            </a:srgbClr>
                          </a:solidFill>
                          <a:latin typeface="Arial"/>
                          <a:cs typeface="Arial"/>
                          <a:sym typeface="Arial"/>
                        </a:rPr>
                        <a:t>197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2000" dirty="0">
                          <a:solidFill>
                            <a:srgbClr val="000000">
                              <a:alpha val="100000"/>
                            </a:srgbClr>
                          </a:solidFill>
                          <a:latin typeface="Arial"/>
                          <a:cs typeface="Arial"/>
                          <a:sym typeface="Arial"/>
                        </a:rPr>
                        <a:t>1072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28600">
                <a:tc>
                  <a:txBody>
                    <a:bodyPr/>
                    <a:lstStyle/>
                    <a:p>
                      <a:pPr marL="254000" marR="76200" algn="r">
                        <a:lnSpc>
                          <a:spcPct val="100000"/>
                        </a:lnSpc>
                        <a:spcBef>
                          <a:spcPts val="600"/>
                        </a:spcBef>
                        <a:spcAft>
                          <a:spcPts val="600"/>
                        </a:spcAft>
                        <a:buNone/>
                      </a:pPr>
                      <a:r>
                        <a:rPr sz="2000" i="1">
                          <a:solidFill>
                            <a:srgbClr val="000000">
                              <a:alpha val="100000"/>
                            </a:srgbClr>
                          </a:solidFill>
                          <a:latin typeface="Arial"/>
                          <a:cs typeface="Arial"/>
                          <a:sym typeface="Arial"/>
                        </a:rPr>
                        <a:t>Non-Commitments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254000" marR="76200" algn="r">
                        <a:lnSpc>
                          <a:spcPct val="100000"/>
                        </a:lnSpc>
                        <a:spcBef>
                          <a:spcPts val="600"/>
                        </a:spcBef>
                        <a:spcAft>
                          <a:spcPts val="600"/>
                        </a:spcAft>
                        <a:buNone/>
                      </a:pPr>
                      <a:endParaRP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254000" marR="76200" algn="r">
                        <a:lnSpc>
                          <a:spcPct val="100000"/>
                        </a:lnSpc>
                        <a:spcBef>
                          <a:spcPts val="600"/>
                        </a:spcBef>
                        <a:spcAft>
                          <a:spcPts val="600"/>
                        </a:spcAft>
                        <a:buNone/>
                      </a:pPr>
                      <a:endParaRP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254000" marR="76200" algn="r">
                        <a:lnSpc>
                          <a:spcPct val="100000"/>
                        </a:lnSpc>
                        <a:spcBef>
                          <a:spcPts val="600"/>
                        </a:spcBef>
                        <a:spcAft>
                          <a:spcPts val="600"/>
                        </a:spcAft>
                        <a:buNone/>
                      </a:pPr>
                      <a:r>
                        <a:rPr sz="2000" i="1">
                          <a:solidFill>
                            <a:srgbClr val="000000">
                              <a:alpha val="100000"/>
                            </a:srgbClr>
                          </a:solidFill>
                          <a:latin typeface="Arial"/>
                          <a:cs typeface="Arial"/>
                          <a:sym typeface="Arial"/>
                        </a:rPr>
                        <a:t>16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254000" marR="76200" algn="r">
                        <a:lnSpc>
                          <a:spcPct val="100000"/>
                        </a:lnSpc>
                        <a:spcBef>
                          <a:spcPts val="600"/>
                        </a:spcBef>
                        <a:spcAft>
                          <a:spcPts val="600"/>
                        </a:spcAft>
                        <a:buNone/>
                      </a:pPr>
                      <a:r>
                        <a:rPr sz="2000" i="1">
                          <a:solidFill>
                            <a:srgbClr val="000000">
                              <a:alpha val="100000"/>
                            </a:srgbClr>
                          </a:solidFill>
                          <a:latin typeface="Arial"/>
                          <a:cs typeface="Arial"/>
                          <a:sym typeface="Arial"/>
                        </a:rPr>
                        <a:t>64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254000" marR="76200" algn="r">
                        <a:lnSpc>
                          <a:spcPct val="100000"/>
                        </a:lnSpc>
                        <a:spcBef>
                          <a:spcPts val="600"/>
                        </a:spcBef>
                        <a:spcAft>
                          <a:spcPts val="600"/>
                        </a:spcAft>
                        <a:buNone/>
                      </a:pPr>
                      <a:endParaRP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28600">
                <a:tc>
                  <a:txBody>
                    <a:bodyPr/>
                    <a:lstStyle/>
                    <a:p>
                      <a:pPr marL="254000" marR="76200" algn="r">
                        <a:lnSpc>
                          <a:spcPct val="100000"/>
                        </a:lnSpc>
                        <a:spcBef>
                          <a:spcPts val="600"/>
                        </a:spcBef>
                        <a:spcAft>
                          <a:spcPts val="600"/>
                        </a:spcAft>
                        <a:buNone/>
                      </a:pPr>
                      <a:r>
                        <a:rPr sz="2000" i="1">
                          <a:solidFill>
                            <a:srgbClr val="000000">
                              <a:alpha val="100000"/>
                            </a:srgbClr>
                          </a:solidFill>
                          <a:latin typeface="Arial"/>
                          <a:cs typeface="Arial"/>
                          <a:sym typeface="Arial"/>
                        </a:rPr>
                        <a:t>Commitments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254000" marR="76200" algn="r">
                        <a:lnSpc>
                          <a:spcPct val="100000"/>
                        </a:lnSpc>
                        <a:spcBef>
                          <a:spcPts val="600"/>
                        </a:spcBef>
                        <a:spcAft>
                          <a:spcPts val="600"/>
                        </a:spcAft>
                        <a:buNone/>
                      </a:pPr>
                      <a:endParaRP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254000" marR="76200" algn="r">
                        <a:lnSpc>
                          <a:spcPct val="100000"/>
                        </a:lnSpc>
                        <a:spcBef>
                          <a:spcPts val="600"/>
                        </a:spcBef>
                        <a:spcAft>
                          <a:spcPts val="600"/>
                        </a:spcAft>
                        <a:buNone/>
                      </a:pPr>
                      <a:endParaRP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254000" marR="76200" algn="r">
                        <a:lnSpc>
                          <a:spcPct val="100000"/>
                        </a:lnSpc>
                        <a:spcBef>
                          <a:spcPts val="600"/>
                        </a:spcBef>
                        <a:spcAft>
                          <a:spcPts val="600"/>
                        </a:spcAft>
                        <a:buNone/>
                      </a:pPr>
                      <a:r>
                        <a:rPr sz="2000" i="1">
                          <a:solidFill>
                            <a:srgbClr val="000000">
                              <a:alpha val="100000"/>
                            </a:srgbClr>
                          </a:solidFill>
                          <a:latin typeface="Arial"/>
                          <a:cs typeface="Arial"/>
                          <a:sym typeface="Arial"/>
                        </a:rPr>
                        <a:t>295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254000" marR="76200" algn="r">
                        <a:lnSpc>
                          <a:spcPct val="100000"/>
                        </a:lnSpc>
                        <a:spcBef>
                          <a:spcPts val="600"/>
                        </a:spcBef>
                        <a:spcAft>
                          <a:spcPts val="600"/>
                        </a:spcAft>
                        <a:buNone/>
                      </a:pPr>
                      <a:r>
                        <a:rPr sz="2000" i="1">
                          <a:solidFill>
                            <a:srgbClr val="000000">
                              <a:alpha val="100000"/>
                            </a:srgbClr>
                          </a:solidFill>
                          <a:latin typeface="Arial"/>
                          <a:cs typeface="Arial"/>
                          <a:sym typeface="Arial"/>
                        </a:rPr>
                        <a:t>387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254000" marR="76200" algn="r">
                        <a:lnSpc>
                          <a:spcPct val="100000"/>
                        </a:lnSpc>
                        <a:spcBef>
                          <a:spcPts val="600"/>
                        </a:spcBef>
                        <a:spcAft>
                          <a:spcPts val="600"/>
                        </a:spcAft>
                        <a:buNone/>
                      </a:pPr>
                      <a:endParaRPr dirty="0"/>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Charts 3.2 &amp; 3.3: Average Length of Stay</a:t>
            </a:r>
          </a:p>
        </p:txBody>
      </p:sp>
      <p:pic>
        <p:nvPicPr>
          <p:cNvPr id="3" name="Content Placeholder 2"/>
          <p:cNvPicPr>
            <a:picLocks noGrp="1"/>
          </p:cNvPicPr>
          <p:nvPr>
            <p:ph/>
          </p:nvPr>
        </p:nvPicPr>
        <p:blipFill>
          <a:blip r:embed="rId2" cstate="print"/>
          <a:stretch>
            <a:fillRect/>
          </a:stretch>
        </p:blipFill>
        <p:spPr>
          <a:xfrm>
            <a:off x="457200" y="1828800"/>
            <a:ext cx="5486400" cy="4114800"/>
          </a:xfrm>
          <a:prstGeom prst="rect">
            <a:avLst/>
          </a:prstGeom>
        </p:spPr>
      </p:pic>
      <p:pic>
        <p:nvPicPr>
          <p:cNvPr id="4" name="Content Placeholder 3"/>
          <p:cNvPicPr>
            <a:picLocks noGrp="1"/>
          </p:cNvPicPr>
          <p:nvPr>
            <p:ph/>
          </p:nvPr>
        </p:nvPicPr>
        <p:blipFill>
          <a:blip r:embed="rId3" cstate="print"/>
          <a:stretch>
            <a:fillRect/>
          </a:stretch>
        </p:blipFill>
        <p:spPr>
          <a:xfrm>
            <a:off x="6172200" y="1828800"/>
            <a:ext cx="5486400" cy="4114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4: Admissions by Primary Reason</a:t>
            </a:r>
          </a:p>
        </p:txBody>
      </p:sp>
      <p:sp>
        <p:nvSpPr>
          <p:cNvPr id="3" name="Content Placeholder 2"/>
          <p:cNvSpPr>
            <a:spLocks noGrp="1"/>
          </p:cNvSpPr>
          <p:nvPr>
            <p:ph idx="1"/>
          </p:nvPr>
        </p:nvSpPr>
        <p:spPr>
          <a:xfrm>
            <a:off x="838200" y="1825625"/>
            <a:ext cx="10515600" cy="4351338"/>
          </a:xfrm>
        </p:spPr>
        <p:txBody>
          <a:bodyPr/>
          <a:lstStyle/>
          <a:p>
            <a:r>
              <a:rPr sz="1600" b="0" i="0" u="none" cap="none">
                <a:solidFill>
                  <a:srgbClr val="000000">
                    <a:alpha val="100000"/>
                  </a:srgbClr>
                </a:solidFill>
                <a:latin typeface="Arial"/>
                <a:cs typeface="Arial"/>
                <a:sym typeface="Arial"/>
              </a:rPr>
              <a:t>Description</a:t>
            </a:r>
          </a:p>
          <a:p>
            <a:pPr lvl="1"/>
            <a:r>
              <a:rPr sz="1600" b="0" i="0" u="none" cap="none">
                <a:solidFill>
                  <a:srgbClr val="000000">
                    <a:alpha val="100000"/>
                  </a:srgbClr>
                </a:solidFill>
                <a:latin typeface="Arial"/>
                <a:cs typeface="Arial"/>
                <a:sym typeface="Arial"/>
              </a:rPr>
              <a:t>Chart 4 displays Juvenile Hall admissions by primary detention reason for the entire month.</a:t>
            </a:r>
          </a:p>
          <a:p>
            <a:pPr lvl="1"/>
            <a:r>
              <a:rPr sz="1600" b="0" i="0" u="none" cap="none">
                <a:solidFill>
                  <a:srgbClr val="000000">
                    <a:alpha val="100000"/>
                  </a:srgbClr>
                </a:solidFill>
                <a:latin typeface="Arial"/>
                <a:cs typeface="Arial"/>
                <a:sym typeface="Arial"/>
              </a:rPr>
              <a:t>Law mandates that youth brought into custody for the following must be detained until they can appear before a judge:</a:t>
            </a:r>
          </a:p>
          <a:p>
            <a:pPr lvl="2"/>
            <a:r>
              <a:rPr sz="1600" b="0" i="0" u="none" cap="none">
                <a:solidFill>
                  <a:srgbClr val="000000">
                    <a:alpha val="100000"/>
                  </a:srgbClr>
                </a:solidFill>
                <a:latin typeface="Arial"/>
                <a:cs typeface="Arial"/>
                <a:sym typeface="Arial"/>
              </a:rPr>
              <a:t>Youth at least 14 years old, arrested for personal use of a firearm in the attempt or commission of a felony; or any offense listed in Welfare and Institutions Code section 707(b).</a:t>
            </a:r>
          </a:p>
          <a:p>
            <a:pPr lvl="2"/>
            <a:r>
              <a:rPr sz="1600" b="0" i="0" u="none" cap="none">
                <a:solidFill>
                  <a:srgbClr val="000000">
                    <a:alpha val="100000"/>
                  </a:srgbClr>
                </a:solidFill>
                <a:latin typeface="Arial"/>
                <a:cs typeface="Arial"/>
                <a:sym typeface="Arial"/>
              </a:rPr>
              <a:t>Youth brought into custody pursuant to a court order, bench warrant, or arrest warrant.</a:t>
            </a:r>
          </a:p>
          <a:p>
            <a:pPr lvl="2"/>
            <a:r>
              <a:rPr sz="1600" b="0" i="0" u="none" cap="none">
                <a:solidFill>
                  <a:srgbClr val="000000">
                    <a:alpha val="100000"/>
                  </a:srgbClr>
                </a:solidFill>
                <a:latin typeface="Arial"/>
                <a:cs typeface="Arial"/>
                <a:sym typeface="Arial"/>
              </a:rPr>
              <a:t>Youth transferred in custody from another jurisdiction.</a:t>
            </a:r>
          </a:p>
          <a:p>
            <a:pPr lvl="1"/>
            <a:r>
              <a:rPr sz="1600" b="0" i="0" u="none" cap="none">
                <a:solidFill>
                  <a:srgbClr val="000000">
                    <a:alpha val="100000"/>
                  </a:srgbClr>
                </a:solidFill>
                <a:latin typeface="Arial"/>
                <a:cs typeface="Arial"/>
                <a:sym typeface="Arial"/>
              </a:rPr>
              <a:t>Non-mandatory detentions include new law violations that are non-707(b) and/or felonies involving the use of a firearm, and detentions for technical violations-where the DRI outcome recommends detention, or where there was a DRI override.</a:t>
            </a:r>
          </a:p>
          <a:p>
            <a:r>
              <a:rPr sz="1600" b="0" i="0" u="none" cap="none">
                <a:solidFill>
                  <a:srgbClr val="000000">
                    <a:alpha val="100000"/>
                  </a:srgbClr>
                </a:solidFill>
                <a:latin typeface="Arial"/>
                <a:cs typeface="Arial"/>
                <a:sym typeface="Arial"/>
              </a:rPr>
              <a:t>In August,</a:t>
            </a:r>
          </a:p>
          <a:p>
            <a:pPr lvl="1"/>
            <a:r>
              <a:rPr sz="1600" b="0" i="0" u="none" cap="none">
                <a:solidFill>
                  <a:srgbClr val="000000">
                    <a:alpha val="100000"/>
                  </a:srgbClr>
                </a:solidFill>
                <a:latin typeface="Arial"/>
                <a:cs typeface="Arial"/>
                <a:sym typeface="Arial"/>
              </a:rPr>
              <a:t>There were 24 admissions to Juvenile Hall.</a:t>
            </a:r>
          </a:p>
          <a:p>
            <a:pPr lvl="2"/>
            <a:r>
              <a:rPr sz="1600" b="0" i="0" u="none" cap="none">
                <a:solidFill>
                  <a:srgbClr val="000000">
                    <a:alpha val="100000"/>
                  </a:srgbClr>
                </a:solidFill>
                <a:latin typeface="Arial"/>
                <a:cs typeface="Arial"/>
                <a:sym typeface="Arial"/>
              </a:rPr>
              <a:t>63% were mandatory: 10 new law violations, 4 warrants/court orders, and 1 transfer-in</a:t>
            </a:r>
          </a:p>
          <a:p>
            <a:pPr lvl="2"/>
            <a:r>
              <a:rPr sz="1600" b="0" i="0" u="none" cap="none">
                <a:solidFill>
                  <a:srgbClr val="000000">
                    <a:alpha val="100000"/>
                  </a:srgbClr>
                </a:solidFill>
                <a:latin typeface="Arial"/>
                <a:cs typeface="Arial"/>
                <a:sym typeface="Arial"/>
              </a:rPr>
              <a:t>37% were non-mandatory: 7 DRI scores &gt;= 11 and 2 DRI overrides for repeated failures to engage after prior citations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4: Admissions by Primary Reason</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5: Placement Youth in Custody</a:t>
            </a:r>
          </a:p>
        </p:txBody>
      </p:sp>
      <p:sp>
        <p:nvSpPr>
          <p:cNvPr id="3" name="Content Placeholder 2"/>
          <p:cNvSpPr>
            <a:spLocks noGrp="1"/>
          </p:cNvSpPr>
          <p:nvPr>
            <p:ph idx="1"/>
          </p:nvPr>
        </p:nvSpPr>
        <p:spPr>
          <a:xfrm>
            <a:off x="838200" y="1825625"/>
            <a:ext cx="10515600" cy="4351338"/>
          </a:xfrm>
        </p:spPr>
        <p:txBody>
          <a:bodyPr/>
          <a:lstStyle/>
          <a:p>
            <a:r>
              <a:rPr sz="1600" b="0" i="0" u="none" cap="none">
                <a:solidFill>
                  <a:srgbClr val="000000">
                    <a:alpha val="100000"/>
                  </a:srgbClr>
                </a:solidFill>
                <a:latin typeface="Arial"/>
                <a:cs typeface="Arial"/>
                <a:sym typeface="Arial"/>
              </a:rPr>
              <a:t>Description</a:t>
            </a:r>
          </a:p>
          <a:p>
            <a:pPr lvl="1"/>
            <a:r>
              <a:rPr sz="1600" b="0" i="0" u="none" cap="none">
                <a:solidFill>
                  <a:srgbClr val="000000">
                    <a:alpha val="100000"/>
                  </a:srgbClr>
                </a:solidFill>
                <a:latin typeface="Arial"/>
                <a:cs typeface="Arial"/>
                <a:sym typeface="Arial"/>
              </a:rPr>
              <a:t>Chart 5 provides a snapshot of alternative placement youth in custody on the last day of each month.</a:t>
            </a:r>
          </a:p>
          <a:p>
            <a:pPr lvl="1"/>
            <a:r>
              <a:rPr sz="1600" b="0" i="0" u="none" cap="none">
                <a:solidFill>
                  <a:srgbClr val="000000">
                    <a:alpha val="100000"/>
                  </a:srgbClr>
                </a:solidFill>
                <a:latin typeface="Arial"/>
                <a:cs typeface="Arial"/>
                <a:sym typeface="Arial"/>
              </a:rPr>
              <a:t>Alternative placement includes youth awaiting adjudication, youth pending disposition, youth awaiting placement, youth committed to Juvenile Hall, and youth committed to Secure Track</a:t>
            </a:r>
          </a:p>
          <a:p>
            <a:pPr lvl="1"/>
            <a:endParaRPr sz="1600" b="0" i="0" u="none" cap="none">
              <a:solidFill>
                <a:srgbClr val="000000">
                  <a:alpha val="100000"/>
                </a:srgbClr>
              </a:solidFill>
              <a:latin typeface="Arial"/>
              <a:cs typeface="Arial"/>
              <a:sym typeface="Arial"/>
            </a:endParaRPr>
          </a:p>
          <a:p>
            <a:r>
              <a:rPr sz="1600" b="0" i="0" u="none" cap="none">
                <a:solidFill>
                  <a:srgbClr val="000000">
                    <a:alpha val="100000"/>
                  </a:srgbClr>
                </a:solidFill>
                <a:latin typeface="Arial"/>
                <a:cs typeface="Arial"/>
                <a:sym typeface="Arial"/>
              </a:rPr>
              <a:t>On the last day of August,</a:t>
            </a:r>
          </a:p>
          <a:p>
            <a:pPr lvl="1"/>
            <a:r>
              <a:rPr sz="1600" b="0" i="0" u="none" cap="none">
                <a:solidFill>
                  <a:srgbClr val="000000">
                    <a:alpha val="100000"/>
                  </a:srgbClr>
                </a:solidFill>
                <a:latin typeface="Arial"/>
                <a:cs typeface="Arial"/>
                <a:sym typeface="Arial"/>
              </a:rPr>
              <a:t>41% of youth in custody were alternative placements</a:t>
            </a:r>
          </a:p>
          <a:p>
            <a:pPr lvl="2"/>
            <a:r>
              <a:rPr sz="1600" b="0" i="0" u="none" cap="none">
                <a:solidFill>
                  <a:srgbClr val="000000">
                    <a:alpha val="100000"/>
                  </a:srgbClr>
                </a:solidFill>
                <a:latin typeface="Arial"/>
                <a:cs typeface="Arial"/>
                <a:sym typeface="Arial"/>
              </a:rPr>
              <a:t>Note: There were also 2 youth in SF County Jail pending trial</a:t>
            </a:r>
          </a:p>
          <a:p>
            <a:pPr lvl="1"/>
            <a:r>
              <a:rPr sz="1600" b="0" i="0" u="none" cap="none">
                <a:solidFill>
                  <a:srgbClr val="000000">
                    <a:alpha val="100000"/>
                  </a:srgbClr>
                </a:solidFill>
                <a:latin typeface="Arial"/>
                <a:cs typeface="Arial"/>
                <a:sym typeface="Arial"/>
              </a:rPr>
              <a:t>Only 2 youth have been in custody awaiting placement on the last day of the month in the first 8 months of 2022, in comparison to 18 youth in the first 8 months of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5: Placement Youth in Custody</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1: Probation, CARC, &amp; MIR Referrals</a:t>
            </a:r>
          </a:p>
        </p:txBody>
      </p:sp>
      <p:sp>
        <p:nvSpPr>
          <p:cNvPr id="3" name="Content Placeholder 2"/>
          <p:cNvSpPr>
            <a:spLocks noGrp="1"/>
          </p:cNvSpPr>
          <p:nvPr>
            <p:ph idx="1"/>
          </p:nvPr>
        </p:nvSpPr>
        <p:spPr>
          <a:xfrm>
            <a:off x="838200" y="1825625"/>
            <a:ext cx="10515600" cy="4351338"/>
          </a:xfrm>
        </p:spPr>
        <p:txBody>
          <a:bodyPr/>
          <a:lstStyle/>
          <a:p>
            <a:r>
              <a:rPr sz="1600" b="0" i="0" u="none" cap="none">
                <a:solidFill>
                  <a:srgbClr val="000000">
                    <a:alpha val="100000"/>
                  </a:srgbClr>
                </a:solidFill>
                <a:latin typeface="Arial"/>
                <a:cs typeface="Arial"/>
                <a:sym typeface="Arial"/>
              </a:rPr>
              <a:t>Description</a:t>
            </a:r>
          </a:p>
          <a:p>
            <a:pPr lvl="1"/>
            <a:r>
              <a:rPr sz="1600" b="0" i="0" u="none" cap="none">
                <a:solidFill>
                  <a:srgbClr val="000000">
                    <a:alpha val="100000"/>
                  </a:srgbClr>
                </a:solidFill>
                <a:latin typeface="Arial"/>
                <a:cs typeface="Arial"/>
                <a:sym typeface="Arial"/>
              </a:rPr>
              <a:t>The first Probation Services chart provides statistics about the number of probation referrals, the number of CARC referrals, and the number of referrals to Make it Right each month.</a:t>
            </a:r>
          </a:p>
          <a:p>
            <a:pPr lvl="1"/>
            <a:r>
              <a:rPr sz="1600" b="0" i="0" u="none" cap="none">
                <a:solidFill>
                  <a:srgbClr val="000000">
                    <a:alpha val="100000"/>
                  </a:srgbClr>
                </a:solidFill>
                <a:latin typeface="Arial"/>
                <a:cs typeface="Arial"/>
                <a:sym typeface="Arial"/>
              </a:rPr>
              <a:t>CARC &amp; Make it Right are both included in the total number of Probation Referrals.</a:t>
            </a:r>
          </a:p>
          <a:p>
            <a:pPr lvl="2"/>
            <a:r>
              <a:rPr sz="1600" b="0" i="0" u="none" cap="none">
                <a:solidFill>
                  <a:srgbClr val="000000">
                    <a:alpha val="100000"/>
                  </a:srgbClr>
                </a:solidFill>
                <a:latin typeface="Arial"/>
                <a:cs typeface="Arial"/>
                <a:sym typeface="Arial"/>
              </a:rPr>
              <a:t>Note: Data on this chart will be refreshed monthly to account for delays in data entry for referrals.</a:t>
            </a:r>
          </a:p>
          <a:p>
            <a:pPr lvl="2"/>
            <a:endParaRPr sz="1600" b="0" i="0" u="none" cap="none">
              <a:solidFill>
                <a:srgbClr val="000000">
                  <a:alpha val="100000"/>
                </a:srgbClr>
              </a:solidFill>
              <a:latin typeface="Arial"/>
              <a:cs typeface="Arial"/>
              <a:sym typeface="Arial"/>
            </a:endParaRPr>
          </a:p>
          <a:p>
            <a:r>
              <a:rPr sz="1600" b="0" i="0" u="none" cap="none">
                <a:solidFill>
                  <a:srgbClr val="000000">
                    <a:alpha val="100000"/>
                  </a:srgbClr>
                </a:solidFill>
                <a:latin typeface="Arial"/>
                <a:cs typeface="Arial"/>
                <a:sym typeface="Arial"/>
              </a:rPr>
              <a:t>In August,</a:t>
            </a:r>
          </a:p>
          <a:p>
            <a:pPr lvl="1"/>
            <a:r>
              <a:rPr sz="1600" b="0" i="0" u="none" cap="none">
                <a:solidFill>
                  <a:srgbClr val="000000">
                    <a:alpha val="100000"/>
                  </a:srgbClr>
                </a:solidFill>
                <a:latin typeface="Arial"/>
                <a:cs typeface="Arial"/>
                <a:sym typeface="Arial"/>
              </a:rPr>
              <a:t>There were 52 referrals to Probation:</a:t>
            </a:r>
          </a:p>
          <a:p>
            <a:pPr lvl="2"/>
            <a:r>
              <a:rPr sz="1600" b="0" i="0" u="none" cap="none">
                <a:solidFill>
                  <a:srgbClr val="000000">
                    <a:alpha val="100000"/>
                  </a:srgbClr>
                </a:solidFill>
                <a:latin typeface="Arial"/>
                <a:cs typeface="Arial"/>
                <a:sym typeface="Arial"/>
              </a:rPr>
              <a:t>40 were for felonies (77%); 15 of which were for 707(b) offenses (29%)</a:t>
            </a:r>
          </a:p>
          <a:p>
            <a:pPr lvl="2"/>
            <a:r>
              <a:rPr sz="1600" b="0" i="0" u="none" cap="none">
                <a:solidFill>
                  <a:srgbClr val="000000">
                    <a:alpha val="100000"/>
                  </a:srgbClr>
                </a:solidFill>
                <a:latin typeface="Arial"/>
                <a:cs typeface="Arial"/>
                <a:sym typeface="Arial"/>
              </a:rPr>
              <a:t>7 were for misdemeanors (13%)</a:t>
            </a:r>
          </a:p>
          <a:p>
            <a:pPr lvl="2"/>
            <a:r>
              <a:rPr sz="1600" b="0" i="0" u="none" cap="none">
                <a:solidFill>
                  <a:srgbClr val="000000">
                    <a:alpha val="100000"/>
                  </a:srgbClr>
                </a:solidFill>
                <a:latin typeface="Arial"/>
                <a:cs typeface="Arial"/>
                <a:sym typeface="Arial"/>
              </a:rPr>
              <a:t>5 was for warrants/probation violations (10%)</a:t>
            </a:r>
          </a:p>
          <a:p>
            <a:pPr lvl="2"/>
            <a:endParaRPr sz="1600" b="0" i="0" u="none" cap="none">
              <a:solidFill>
                <a:srgbClr val="000000">
                  <a:alpha val="100000"/>
                </a:srgbClr>
              </a:solidFill>
              <a:latin typeface="Arial"/>
              <a:cs typeface="Arial"/>
              <a:sym typeface="Arial"/>
            </a:endParaRPr>
          </a:p>
          <a:p>
            <a:pPr lvl="1"/>
            <a:r>
              <a:rPr sz="1600" b="0" i="0" u="none" cap="none">
                <a:solidFill>
                  <a:srgbClr val="000000">
                    <a:alpha val="100000"/>
                  </a:srgbClr>
                </a:solidFill>
                <a:latin typeface="Arial"/>
                <a:cs typeface="Arial"/>
                <a:sym typeface="Arial"/>
              </a:rPr>
              <a:t>There were 13 CARC referrals and 6 Make it Right referrals.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Monthly Data Report</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The Juvenile Probation Department is engaged in efforts to generate more comprehensive, accurate, and meaningful metrics.</a:t>
            </a:r>
          </a:p>
          <a:p>
            <a:r>
              <a:rPr sz="1800" b="0" i="0" u="none" cap="none">
                <a:solidFill>
                  <a:srgbClr val="000000">
                    <a:alpha val="100000"/>
                  </a:srgbClr>
                </a:solidFill>
                <a:latin typeface="Arial"/>
                <a:cs typeface="Arial"/>
                <a:sym typeface="Arial"/>
              </a:rPr>
              <a:t>This report compiles data through the month before last (August 2022).</a:t>
            </a:r>
          </a:p>
          <a:p>
            <a:pPr lvl="1"/>
            <a:r>
              <a:rPr sz="1800" b="0" i="0" u="none" cap="none">
                <a:solidFill>
                  <a:srgbClr val="000000">
                    <a:alpha val="100000"/>
                  </a:srgbClr>
                </a:solidFill>
                <a:latin typeface="Arial"/>
                <a:cs typeface="Arial"/>
                <a:sym typeface="Arial"/>
              </a:rPr>
              <a:t>A recent daily snapshot of the Juvenile Hall population will be included for the Commission meeting.</a:t>
            </a:r>
          </a:p>
          <a:p>
            <a:r>
              <a:rPr sz="1800" b="0" i="0" u="none" cap="none">
                <a:solidFill>
                  <a:srgbClr val="000000">
                    <a:alpha val="100000"/>
                  </a:srgbClr>
                </a:solidFill>
                <a:latin typeface="Arial"/>
                <a:cs typeface="Arial"/>
                <a:sym typeface="Arial"/>
              </a:rPr>
              <a:t>Starting on page 5, each chart slide is preceded by a definition/methodology slide explaining the chart's content.</a:t>
            </a:r>
          </a:p>
          <a:p>
            <a:r>
              <a:rPr sz="1800" b="0" i="0" u="none" cap="none">
                <a:solidFill>
                  <a:srgbClr val="000000">
                    <a:alpha val="100000"/>
                  </a:srgbClr>
                </a:solidFill>
                <a:latin typeface="Arial"/>
                <a:cs typeface="Arial"/>
                <a:sym typeface="Arial"/>
              </a:rPr>
              <a:t>Time periods range depending on data availability and are noted on each chart.</a:t>
            </a:r>
          </a:p>
          <a:p>
            <a:r>
              <a:rPr sz="1800" b="0" i="0" u="none" cap="none">
                <a:solidFill>
                  <a:srgbClr val="000000">
                    <a:alpha val="100000"/>
                  </a:srgbClr>
                </a:solidFill>
                <a:latin typeface="Arial"/>
                <a:cs typeface="Arial"/>
                <a:sym typeface="Arial"/>
              </a:rPr>
              <a:t>An Executive Summary for the month has been added to slide 3, with headings that hyperlink to relevant graphs in the report.</a:t>
            </a:r>
          </a:p>
          <a:p>
            <a:r>
              <a:rPr sz="1800" b="0" i="0" u="none" cap="none">
                <a:solidFill>
                  <a:srgbClr val="000000">
                    <a:alpha val="100000"/>
                  </a:srgbClr>
                </a:solidFill>
                <a:latin typeface="Arial"/>
                <a:cs typeface="Arial"/>
                <a:sym typeface="Arial"/>
              </a:rPr>
              <a:t>Recent Changes: Peak population by month and youth active in programs by month have been added to this presentation in recent months. ALOS by demographics has been removed due to small 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1: Probation, CARC, &amp; MIR Referrals</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2.1: Probation Active Caseload</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2.1 provides the total number of active cases on JPD's caseload for all units, both pre-and post-adjudication, as well as AB12, as of the last day of the month.</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On the last day of August,</a:t>
            </a:r>
          </a:p>
          <a:p>
            <a:pPr lvl="1"/>
            <a:r>
              <a:rPr sz="1800" b="0" i="0" u="none" cap="none">
                <a:solidFill>
                  <a:srgbClr val="000000">
                    <a:alpha val="100000"/>
                  </a:srgbClr>
                </a:solidFill>
                <a:latin typeface="Arial"/>
                <a:cs typeface="Arial"/>
                <a:sym typeface="Arial"/>
              </a:rPr>
              <a:t>The JPD active caseload was 288 youth.</a:t>
            </a:r>
          </a:p>
          <a:p>
            <a:pPr lvl="2"/>
            <a:r>
              <a:rPr sz="1800" b="0" i="0" u="none" cap="none">
                <a:solidFill>
                  <a:srgbClr val="000000">
                    <a:alpha val="100000"/>
                  </a:srgbClr>
                </a:solidFill>
                <a:latin typeface="Arial"/>
                <a:cs typeface="Arial"/>
                <a:sym typeface="Arial"/>
              </a:rPr>
              <a:t>There were 179 pre-adjudicated cases, 50 post-adjudicated cases, and 59 AB12 cases.</a:t>
            </a:r>
          </a:p>
          <a:p>
            <a:pPr lvl="1"/>
            <a:r>
              <a:rPr sz="1800" b="0" i="0" u="none" cap="none">
                <a:solidFill>
                  <a:srgbClr val="000000">
                    <a:alpha val="100000"/>
                  </a:srgbClr>
                </a:solidFill>
                <a:latin typeface="Arial"/>
                <a:cs typeface="Arial"/>
                <a:sym typeface="Arial"/>
              </a:rPr>
              <a:t>The total active caseload is about the same as this time last year.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2.1: Probation Active Caseload</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Charts 2.2 &amp; 2.3: Active Caseload by Unit &amp; Average Caseload Size</a:t>
            </a:r>
          </a:p>
        </p:txBody>
      </p:sp>
      <p:sp>
        <p:nvSpPr>
          <p:cNvPr id="3" name="Content Placeholder 2"/>
          <p:cNvSpPr>
            <a:spLocks noGrp="1"/>
          </p:cNvSpPr>
          <p:nvPr>
            <p:ph idx="1"/>
          </p:nvPr>
        </p:nvSpPr>
        <p:spPr>
          <a:xfrm>
            <a:off x="838200" y="1825625"/>
            <a:ext cx="10515600" cy="4351338"/>
          </a:xfrm>
        </p:spPr>
        <p:txBody>
          <a:bodyPr/>
          <a:lstStyle/>
          <a:p>
            <a:r>
              <a:rPr sz="1600" b="0" i="0" u="none" cap="none">
                <a:solidFill>
                  <a:srgbClr val="000000">
                    <a:alpha val="100000"/>
                  </a:srgbClr>
                </a:solidFill>
                <a:latin typeface="Arial"/>
                <a:cs typeface="Arial"/>
                <a:sym typeface="Arial"/>
              </a:rPr>
              <a:t>Description</a:t>
            </a:r>
          </a:p>
          <a:p>
            <a:pPr lvl="1"/>
            <a:r>
              <a:rPr sz="1600" b="0" i="0" u="none" cap="none">
                <a:solidFill>
                  <a:srgbClr val="000000">
                    <a:alpha val="100000"/>
                  </a:srgbClr>
                </a:solidFill>
                <a:latin typeface="Arial"/>
                <a:cs typeface="Arial"/>
                <a:sym typeface="Arial"/>
              </a:rPr>
              <a:t>Chart 2.2 shows active caseload by Unit by month, reflecting the most recent Unit restructurings.</a:t>
            </a:r>
          </a:p>
          <a:p>
            <a:pPr lvl="2"/>
            <a:r>
              <a:rPr sz="1600" b="0" i="0" u="none" cap="none">
                <a:solidFill>
                  <a:srgbClr val="000000">
                    <a:alpha val="100000"/>
                  </a:srgbClr>
                </a:solidFill>
                <a:latin typeface="Arial"/>
                <a:cs typeface="Arial"/>
                <a:sym typeface="Arial"/>
              </a:rPr>
              <a:t>Vertical 1 &amp; Vertical 2 have been combined for the purpose of this graph.</a:t>
            </a:r>
          </a:p>
          <a:p>
            <a:pPr lvl="1"/>
            <a:r>
              <a:rPr sz="1600" b="0" i="0" u="none" cap="none">
                <a:solidFill>
                  <a:srgbClr val="000000">
                    <a:alpha val="100000"/>
                  </a:srgbClr>
                </a:solidFill>
                <a:latin typeface="Arial"/>
                <a:cs typeface="Arial"/>
                <a:sym typeface="Arial"/>
              </a:rPr>
              <a:t>Chart 2.3 shows the average caseload size per case manager by unit.</a:t>
            </a:r>
          </a:p>
          <a:p>
            <a:pPr lvl="2"/>
            <a:r>
              <a:rPr sz="1600" b="0" i="0" u="none" cap="none">
                <a:solidFill>
                  <a:srgbClr val="000000">
                    <a:alpha val="100000"/>
                  </a:srgbClr>
                </a:solidFill>
                <a:latin typeface="Arial"/>
                <a:cs typeface="Arial"/>
                <a:sym typeface="Arial"/>
              </a:rPr>
              <a:t>Note: This includes all JPD staff that carry a caseload, including CARC, as well as JPD's AB12 social workers.</a:t>
            </a:r>
          </a:p>
          <a:p>
            <a:pPr lvl="2"/>
            <a:endParaRPr sz="1600" b="0" i="0" u="none" cap="none">
              <a:solidFill>
                <a:srgbClr val="000000">
                  <a:alpha val="100000"/>
                </a:srgbClr>
              </a:solidFill>
              <a:latin typeface="Arial"/>
              <a:cs typeface="Arial"/>
              <a:sym typeface="Arial"/>
            </a:endParaRPr>
          </a:p>
          <a:p>
            <a:r>
              <a:rPr sz="1600" b="0" i="0" u="none" cap="none">
                <a:solidFill>
                  <a:srgbClr val="000000">
                    <a:alpha val="100000"/>
                  </a:srgbClr>
                </a:solidFill>
                <a:latin typeface="Arial"/>
                <a:cs typeface="Arial"/>
                <a:sym typeface="Arial"/>
              </a:rPr>
              <a:t>On the last day of August,</a:t>
            </a:r>
          </a:p>
          <a:p>
            <a:pPr lvl="1"/>
            <a:r>
              <a:rPr sz="1600" b="0" i="0" u="none" cap="none">
                <a:solidFill>
                  <a:srgbClr val="000000">
                    <a:alpha val="100000"/>
                  </a:srgbClr>
                </a:solidFill>
                <a:latin typeface="Arial"/>
                <a:cs typeface="Arial"/>
                <a:sym typeface="Arial"/>
              </a:rPr>
              <a:t>The largest caseload was the combined Vertical at 158 youth and the smallest was Placement/JCRU at 29 youth.</a:t>
            </a:r>
          </a:p>
          <a:p>
            <a:pPr lvl="1"/>
            <a:r>
              <a:rPr sz="1600" b="0" i="0" u="none" cap="none">
                <a:solidFill>
                  <a:srgbClr val="000000">
                    <a:alpha val="100000"/>
                  </a:srgbClr>
                </a:solidFill>
                <a:latin typeface="Arial"/>
                <a:cs typeface="Arial"/>
                <a:sym typeface="Arial"/>
              </a:rPr>
              <a:t>The average caseload size per case manager was 19 youth.</a:t>
            </a:r>
          </a:p>
          <a:p>
            <a:pPr lvl="1"/>
            <a:r>
              <a:rPr sz="1600" b="0" i="0" u="none" cap="none">
                <a:solidFill>
                  <a:srgbClr val="000000">
                    <a:alpha val="100000"/>
                  </a:srgbClr>
                </a:solidFill>
                <a:latin typeface="Arial"/>
                <a:cs typeface="Arial"/>
                <a:sym typeface="Arial"/>
              </a:rPr>
              <a:t>Vertical had the highest average caseload size per case manager at 26 youth, while Placement/JCRU had the lowest at 10 youth.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2.2: Active Caseload by Unit</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2.3: Active Caseload by Average Caseload Size</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2.4 &amp; 2.5: Active Caseload Demographics</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The next two slides show active caseload demographics (race/ethnicity, gender, age), residential zip codes, and age as of the last day of the month. Chart 2.4 shows the age breakdown for the active caseload, by Unit.</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As of the last day of August,</a:t>
            </a:r>
          </a:p>
          <a:p>
            <a:pPr lvl="1"/>
            <a:r>
              <a:rPr sz="1800" b="0" i="0" u="none" cap="none">
                <a:solidFill>
                  <a:srgbClr val="000000">
                    <a:alpha val="100000"/>
                  </a:srgbClr>
                </a:solidFill>
                <a:latin typeface="Arial"/>
                <a:cs typeface="Arial"/>
                <a:sym typeface="Arial"/>
              </a:rPr>
              <a:t>Girls represented 19% of the active caseload, and boys represented 81%.</a:t>
            </a:r>
          </a:p>
          <a:p>
            <a:pPr lvl="1"/>
            <a:r>
              <a:rPr sz="1800" b="0" i="0" u="none" cap="none">
                <a:solidFill>
                  <a:srgbClr val="000000">
                    <a:alpha val="100000"/>
                  </a:srgbClr>
                </a:solidFill>
                <a:latin typeface="Arial"/>
                <a:cs typeface="Arial"/>
                <a:sym typeface="Arial"/>
              </a:rPr>
              <a:t>46% of the active caseload was Black, 39% was Latinx, 5% was AAPI, 6% was white, and 4% was other/unknown race/ethnicity.</a:t>
            </a:r>
          </a:p>
          <a:p>
            <a:pPr lvl="1"/>
            <a:r>
              <a:rPr sz="1800" b="0" i="0" u="none" cap="none">
                <a:solidFill>
                  <a:srgbClr val="000000">
                    <a:alpha val="100000"/>
                  </a:srgbClr>
                </a:solidFill>
                <a:latin typeface="Arial"/>
                <a:cs typeface="Arial"/>
                <a:sym typeface="Arial"/>
              </a:rPr>
              <a:t>43% of youth supervised by JPD live outside of San Francisco, and 28% of youth live in five zip codes, with the largest group (11%) living in Bayview/Hunter's Point (94124).</a:t>
            </a:r>
          </a:p>
          <a:p>
            <a:pPr lvl="1"/>
            <a:r>
              <a:rPr sz="1800" b="0" i="0" u="none" cap="none">
                <a:solidFill>
                  <a:srgbClr val="000000">
                    <a:alpha val="100000"/>
                  </a:srgbClr>
                </a:solidFill>
                <a:latin typeface="Arial"/>
                <a:cs typeface="Arial"/>
                <a:sym typeface="Arial"/>
              </a:rPr>
              <a:t>44% of JPD's active caseload is 18 or older, with AB12 and Placement/JCRU supervising a larger percentage of young adults than other units.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2.4: Active Caseload Demographics</a:t>
            </a:r>
          </a:p>
        </p:txBody>
      </p:sp>
      <p:pic>
        <p:nvPicPr>
          <p:cNvPr id="3" name="Content Placeholder 2"/>
          <p:cNvPicPr>
            <a:picLocks noGrp="1"/>
          </p:cNvPicPr>
          <p:nvPr>
            <p:ph/>
          </p:nvPr>
        </p:nvPicPr>
        <p:blipFill>
          <a:blip r:embed="rId2" cstate="print"/>
          <a:stretch>
            <a:fillRect/>
          </a:stretch>
        </p:blipFill>
        <p:spPr>
          <a:xfrm>
            <a:off x="228600" y="1828800"/>
            <a:ext cx="3657600" cy="4114800"/>
          </a:xfrm>
          <a:prstGeom prst="rect">
            <a:avLst/>
          </a:prstGeom>
        </p:spPr>
      </p:pic>
      <p:graphicFrame>
        <p:nvGraphicFramePr>
          <p:cNvPr id="4" name="Table 3"/>
          <p:cNvGraphicFramePr>
            <a:graphicFrameLocks noGrp="1"/>
          </p:cNvGraphicFramePr>
          <p:nvPr/>
        </p:nvGraphicFramePr>
        <p:xfrm>
          <a:off x="4114800" y="3200400"/>
          <a:ext cx="3429000" cy="1737360"/>
        </p:xfrm>
        <a:graphic>
          <a:graphicData uri="http://schemas.openxmlformats.org/drawingml/2006/table">
            <a:tbl>
              <a:tblPr/>
              <a:tblGrid>
                <a:gridCol w="27432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Neighborhood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 of Youth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Out of County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125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Bayview/Hunters Point (94124)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31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Visitacion Valley/Sunnydale (94134)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14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Ingleside/Excelsior (94112)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13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Mission/Bernal Heights (94110)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28600">
                <a:tc>
                  <a:txBody>
                    <a:bodyPr/>
                    <a:lstStyle/>
                    <a:p>
                      <a:pPr marL="76200" marR="76200" algn="l">
                        <a:lnSpc>
                          <a:spcPct val="100000"/>
                        </a:lnSpc>
                        <a:spcBef>
                          <a:spcPts val="600"/>
                        </a:spcBef>
                        <a:spcAft>
                          <a:spcPts val="600"/>
                        </a:spcAft>
                        <a:buNone/>
                      </a:pPr>
                      <a:r>
                        <a:rPr sz="1200">
                          <a:solidFill>
                            <a:srgbClr val="000000">
                              <a:alpha val="100000"/>
                            </a:srgbClr>
                          </a:solidFill>
                          <a:latin typeface="Arial"/>
                          <a:cs typeface="Arial"/>
                          <a:sym typeface="Arial"/>
                        </a:rPr>
                        <a:t>Tenderloin/West. Addition (94102)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ctr">
                        <a:lnSpc>
                          <a:spcPct val="100000"/>
                        </a:lnSpc>
                        <a:spcBef>
                          <a:spcPts val="600"/>
                        </a:spcBef>
                        <a:spcAft>
                          <a:spcPts val="600"/>
                        </a:spcAft>
                        <a:buNone/>
                      </a:pPr>
                      <a:r>
                        <a:rPr sz="1200">
                          <a:solidFill>
                            <a:srgbClr val="000000">
                              <a:alpha val="100000"/>
                            </a:srgbClr>
                          </a:solidFill>
                          <a:latin typeface="Arial"/>
                          <a:cs typeface="Arial"/>
                          <a:sym typeface="Arial"/>
                        </a:rPr>
                        <a:t>12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6"/>
                  </a:ext>
                </a:extLst>
              </a:tr>
            </a:tbl>
          </a:graphicData>
        </a:graphic>
      </p:graphicFrame>
      <p:pic>
        <p:nvPicPr>
          <p:cNvPr id="5" name="Content Placeholder 4"/>
          <p:cNvPicPr>
            <a:picLocks noGrp="1"/>
          </p:cNvPicPr>
          <p:nvPr>
            <p:ph/>
          </p:nvPr>
        </p:nvPicPr>
        <p:blipFill>
          <a:blip r:embed="rId3" cstate="print"/>
          <a:stretch>
            <a:fillRect/>
          </a:stretch>
        </p:blipFill>
        <p:spPr>
          <a:xfrm>
            <a:off x="7772400" y="1828800"/>
            <a:ext cx="3657600" cy="4114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2.5: Active Caseload Demographics</a:t>
            </a:r>
          </a:p>
        </p:txBody>
      </p:sp>
      <p:pic>
        <p:nvPicPr>
          <p:cNvPr id="3" name="Content Placeholder 2"/>
          <p:cNvPicPr>
            <a:picLocks noGrp="1"/>
          </p:cNvPicPr>
          <p:nvPr>
            <p:ph/>
          </p:nvPr>
        </p:nvPicPr>
        <p:blipFill>
          <a:blip r:embed="rId2" cstate="print"/>
          <a:stretch>
            <a:fillRect/>
          </a:stretch>
        </p:blipFill>
        <p:spPr>
          <a:xfrm>
            <a:off x="457200" y="1828800"/>
            <a:ext cx="5486400" cy="4114800"/>
          </a:xfrm>
          <a:prstGeom prst="rect">
            <a:avLst/>
          </a:prstGeom>
        </p:spPr>
      </p:pic>
      <p:pic>
        <p:nvPicPr>
          <p:cNvPr id="4" name="Content Placeholder 3"/>
          <p:cNvPicPr>
            <a:picLocks noGrp="1"/>
          </p:cNvPicPr>
          <p:nvPr>
            <p:ph/>
          </p:nvPr>
        </p:nvPicPr>
        <p:blipFill>
          <a:blip r:embed="rId3" cstate="print"/>
          <a:stretch>
            <a:fillRect/>
          </a:stretch>
        </p:blipFill>
        <p:spPr>
          <a:xfrm>
            <a:off x="6172200" y="1828800"/>
            <a:ext cx="5486400" cy="4114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3: Active Caseload Active in Programs</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This is a new slide that depicts the percentage of JPD's active caseload that is active in SF programs by month.</a:t>
            </a:r>
          </a:p>
          <a:p>
            <a:pPr lvl="2"/>
            <a:r>
              <a:rPr sz="1800" b="0" i="0" u="none" cap="none">
                <a:solidFill>
                  <a:srgbClr val="000000">
                    <a:alpha val="100000"/>
                  </a:srgbClr>
                </a:solidFill>
                <a:latin typeface="Arial"/>
                <a:cs typeface="Arial"/>
                <a:sym typeface="Arial"/>
              </a:rPr>
              <a:t>Note: This figure excludes AB12 from active caseload and program counts due to a lack of programs data in JPD's case management system for AB12 youth.</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As of the last day of August,</a:t>
            </a:r>
          </a:p>
          <a:p>
            <a:pPr lvl="1"/>
            <a:r>
              <a:rPr sz="1800" b="0" i="0" u="none" cap="none">
                <a:solidFill>
                  <a:srgbClr val="000000">
                    <a:alpha val="100000"/>
                  </a:srgbClr>
                </a:solidFill>
                <a:latin typeface="Arial"/>
                <a:cs typeface="Arial"/>
                <a:sym typeface="Arial"/>
              </a:rPr>
              <a:t>58% of youth on active caseload were active in SF programs</a:t>
            </a:r>
          </a:p>
          <a:p>
            <a:pPr lvl="2"/>
            <a:r>
              <a:rPr sz="1800" b="0" i="0" u="none" cap="none">
                <a:solidFill>
                  <a:srgbClr val="000000">
                    <a:alpha val="100000"/>
                  </a:srgbClr>
                </a:solidFill>
                <a:latin typeface="Arial"/>
                <a:cs typeface="Arial"/>
                <a:sym typeface="Arial"/>
              </a:rPr>
              <a:t>Notes: (1) Youth who are only on electronic or alcohol monitoring are not included in this calculation. (2) Youth active in programs outside of SF will not be captured in this graph.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b="1" dirty="0">
                <a:solidFill>
                  <a:schemeClr val="accent4"/>
                </a:solidFill>
              </a:rPr>
              <a:t>Executive Summary - August</a:t>
            </a:r>
          </a:p>
        </p:txBody>
      </p:sp>
      <p:sp>
        <p:nvSpPr>
          <p:cNvPr id="3" name="Content Placeholder 2"/>
          <p:cNvSpPr>
            <a:spLocks noGrp="1"/>
          </p:cNvSpPr>
          <p:nvPr>
            <p:ph idx="1"/>
          </p:nvPr>
        </p:nvSpPr>
        <p:spPr>
          <a:xfrm>
            <a:off x="838200" y="1825625"/>
            <a:ext cx="10515600" cy="4351338"/>
          </a:xfrm>
        </p:spPr>
        <p:txBody>
          <a:bodyPr/>
          <a:lstStyle/>
          <a:p>
            <a:r>
              <a:rPr sz="1800" b="0" i="0" u="none" cap="none" dirty="0">
                <a:latin typeface="Arial"/>
                <a:cs typeface="Arial"/>
                <a:sym typeface="Arial"/>
                <a:hlinkClick r:id="rId2" action="ppaction://hlinksldjump">
                  <a:extLst>
                    <a:ext uri="{A12FA001-AC4F-418D-AE19-62706E023703}">
                      <ahyp:hlinkClr xmlns:ahyp="http://schemas.microsoft.com/office/drawing/2018/hyperlinkcolor" val="tx"/>
                    </a:ext>
                  </a:extLst>
                </a:hlinkClick>
              </a:rPr>
              <a:t>Referrals</a:t>
            </a:r>
            <a:r>
              <a:rPr sz="1800" b="0" i="0" u="none" cap="none" dirty="0">
                <a:latin typeface="Arial"/>
                <a:cs typeface="Arial"/>
                <a:sym typeface="Arial"/>
              </a:rPr>
              <a:t>: There were 52 referrals, a 100% increase from August 2021.</a:t>
            </a:r>
          </a:p>
          <a:p>
            <a:r>
              <a:rPr sz="1800" b="0" i="0" u="none" cap="none" dirty="0">
                <a:latin typeface="Arial"/>
                <a:cs typeface="Arial"/>
                <a:sym typeface="Arial"/>
                <a:hlinkClick r:id="rId3" action="ppaction://hlinksldjump">
                  <a:extLst>
                    <a:ext uri="{A12FA001-AC4F-418D-AE19-62706E023703}">
                      <ahyp:hlinkClr xmlns:ahyp="http://schemas.microsoft.com/office/drawing/2018/hyperlinkcolor" val="tx"/>
                    </a:ext>
                  </a:extLst>
                </a:hlinkClick>
              </a:rPr>
              <a:t>Admissions</a:t>
            </a:r>
            <a:r>
              <a:rPr sz="1800" b="0" i="0" u="none" cap="none" dirty="0">
                <a:latin typeface="Arial"/>
                <a:cs typeface="Arial"/>
                <a:sym typeface="Arial"/>
              </a:rPr>
              <a:t>: There were 24 admissions, a 100% increase from August 2021. </a:t>
            </a:r>
          </a:p>
          <a:p>
            <a:r>
              <a:rPr sz="1800" b="0" i="0" u="none" cap="none" dirty="0">
                <a:latin typeface="Arial"/>
                <a:cs typeface="Arial"/>
                <a:sym typeface="Arial"/>
                <a:hlinkClick r:id="rId4" action="ppaction://hlinksldjump">
                  <a:extLst>
                    <a:ext uri="{A12FA001-AC4F-418D-AE19-62706E023703}">
                      <ahyp:hlinkClr xmlns:ahyp="http://schemas.microsoft.com/office/drawing/2018/hyperlinkcolor" val="tx"/>
                    </a:ext>
                  </a:extLst>
                </a:hlinkClick>
              </a:rPr>
              <a:t>Population</a:t>
            </a:r>
            <a:r>
              <a:rPr sz="1800" b="0" i="0" u="none" cap="none" dirty="0">
                <a:latin typeface="Arial"/>
                <a:cs typeface="Arial"/>
                <a:sym typeface="Arial"/>
              </a:rPr>
              <a:t>: The average daily population was 16 youth, with a peak population of 19 youth.</a:t>
            </a:r>
          </a:p>
          <a:p>
            <a:r>
              <a:rPr sz="1800" b="0" i="0" u="none" cap="none" dirty="0">
                <a:latin typeface="Arial"/>
                <a:cs typeface="Arial"/>
                <a:sym typeface="Arial"/>
                <a:hlinkClick r:id="rId5" action="ppaction://hlinksldjump">
                  <a:extLst>
                    <a:ext uri="{A12FA001-AC4F-418D-AE19-62706E023703}">
                      <ahyp:hlinkClr xmlns:ahyp="http://schemas.microsoft.com/office/drawing/2018/hyperlinkcolor" val="tx"/>
                    </a:ext>
                  </a:extLst>
                </a:hlinkClick>
              </a:rPr>
              <a:t>Length of Stay</a:t>
            </a:r>
            <a:r>
              <a:rPr sz="1800" b="0" i="0" u="none" cap="none" dirty="0">
                <a:latin typeface="Arial"/>
                <a:cs typeface="Arial"/>
                <a:sym typeface="Arial"/>
              </a:rPr>
              <a:t>: The median LOS for releases was 4 days, slightly lower than August 2021.</a:t>
            </a:r>
          </a:p>
          <a:p>
            <a:r>
              <a:rPr sz="1800" b="0" i="0" u="none" cap="none" dirty="0">
                <a:latin typeface="Arial"/>
                <a:cs typeface="Arial"/>
                <a:sym typeface="Arial"/>
                <a:hlinkClick r:id="rId6" action="ppaction://hlinksldjump">
                  <a:extLst>
                    <a:ext uri="{A12FA001-AC4F-418D-AE19-62706E023703}">
                      <ahyp:hlinkClr xmlns:ahyp="http://schemas.microsoft.com/office/drawing/2018/hyperlinkcolor" val="tx"/>
                    </a:ext>
                  </a:extLst>
                </a:hlinkClick>
              </a:rPr>
              <a:t>Caseload</a:t>
            </a:r>
            <a:r>
              <a:rPr sz="1800" b="0" i="0" u="none" cap="none" dirty="0">
                <a:latin typeface="Arial"/>
                <a:cs typeface="Arial"/>
                <a:sym typeface="Arial"/>
              </a:rPr>
              <a:t>: There were 288 youth on active caseload, about the same as August 2021.</a:t>
            </a:r>
          </a:p>
          <a:p>
            <a:pPr lvl="1"/>
            <a:r>
              <a:rPr sz="1800" b="0" i="0" u="none" cap="none" dirty="0">
                <a:latin typeface="Arial"/>
                <a:cs typeface="Arial"/>
                <a:sym typeface="Arial"/>
                <a:hlinkClick r:id="rId6" action="ppaction://hlinksldjump">
                  <a:extLst>
                    <a:ext uri="{A12FA001-AC4F-418D-AE19-62706E023703}">
                      <ahyp:hlinkClr xmlns:ahyp="http://schemas.microsoft.com/office/drawing/2018/hyperlinkcolor" val="tx"/>
                    </a:ext>
                  </a:extLst>
                </a:hlinkClick>
              </a:rPr>
              <a:t>Diversion</a:t>
            </a:r>
            <a:r>
              <a:rPr sz="1800" b="0" i="0" u="none" cap="none" dirty="0">
                <a:latin typeface="Arial"/>
                <a:cs typeface="Arial"/>
                <a:sym typeface="Arial"/>
              </a:rPr>
              <a:t>: 29% of pre-adjudicated cases were being handled through various types of diversion.</a:t>
            </a:r>
          </a:p>
          <a:p>
            <a:r>
              <a:rPr sz="1800" b="0" i="0" u="none" cap="none" dirty="0">
                <a:latin typeface="Arial"/>
                <a:cs typeface="Arial"/>
                <a:sym typeface="Arial"/>
                <a:hlinkClick r:id="rId7" action="ppaction://hlinksldjump">
                  <a:extLst>
                    <a:ext uri="{A12FA001-AC4F-418D-AE19-62706E023703}">
                      <ahyp:hlinkClr xmlns:ahyp="http://schemas.microsoft.com/office/drawing/2018/hyperlinkcolor" val="tx"/>
                    </a:ext>
                  </a:extLst>
                </a:hlinkClick>
              </a:rPr>
              <a:t>Programs</a:t>
            </a:r>
            <a:r>
              <a:rPr sz="1800" b="0" i="0" u="none" cap="none" dirty="0">
                <a:latin typeface="Arial"/>
                <a:cs typeface="Arial"/>
                <a:sym typeface="Arial"/>
              </a:rPr>
              <a:t>: 58% of youth on active caseload were active in San Francisco programs</a:t>
            </a:r>
          </a:p>
          <a:p>
            <a:r>
              <a:rPr sz="1800" b="0" i="0" u="none" cap="none" dirty="0">
                <a:latin typeface="Arial"/>
                <a:cs typeface="Arial"/>
                <a:sym typeface="Arial"/>
                <a:hlinkClick r:id="rId8" action="ppaction://hlinksldjump">
                  <a:extLst>
                    <a:ext uri="{A12FA001-AC4F-418D-AE19-62706E023703}">
                      <ahyp:hlinkClr xmlns:ahyp="http://schemas.microsoft.com/office/drawing/2018/hyperlinkcolor" val="tx"/>
                    </a:ext>
                  </a:extLst>
                </a:hlinkClick>
              </a:rPr>
              <a:t>Placements</a:t>
            </a:r>
            <a:r>
              <a:rPr sz="1800" b="0" i="0" u="none" cap="none" dirty="0">
                <a:latin typeface="Arial"/>
                <a:cs typeface="Arial"/>
                <a:sym typeface="Arial"/>
              </a:rPr>
              <a:t>: There were 28 youth in alternative placements, a 32% decrease from August 2021. </a:t>
            </a:r>
          </a:p>
          <a:p>
            <a:endParaRPr sz="1800" b="0" i="0" u="none" cap="none" dirty="0">
              <a:solidFill>
                <a:srgbClr val="000000">
                  <a:alpha val="100000"/>
                </a:srgbClr>
              </a:solidFill>
              <a:latin typeface="Arial"/>
              <a:cs typeface="Arial"/>
              <a:sym typeface="Arial"/>
            </a:endParaRPr>
          </a:p>
          <a:p>
            <a:r>
              <a:rPr sz="1800" b="0" i="0" u="none" cap="none" dirty="0">
                <a:solidFill>
                  <a:srgbClr val="000000">
                    <a:alpha val="100000"/>
                  </a:srgbClr>
                </a:solidFill>
                <a:latin typeface="Arial"/>
                <a:cs typeface="Arial"/>
                <a:sym typeface="Arial"/>
              </a:rPr>
              <a:t>To come: Warrants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3: Active Caseload Active in Programs</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4.1 - 4.3: Alternative Placement</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4.1 shows all youth in alternative placements by Gender, as of the last day of each month for all status categories (see Alternative Placement Glossary):</a:t>
            </a:r>
          </a:p>
          <a:p>
            <a:pPr lvl="1"/>
            <a:r>
              <a:rPr sz="1800" b="0" i="0" u="none" cap="none">
                <a:solidFill>
                  <a:srgbClr val="000000">
                    <a:alpha val="100000"/>
                  </a:srgbClr>
                </a:solidFill>
                <a:latin typeface="Arial"/>
                <a:cs typeface="Arial"/>
                <a:sym typeface="Arial"/>
              </a:rPr>
              <a:t>Table 4.2 provides details for each alternative placement category, as of the last day of each month.</a:t>
            </a:r>
          </a:p>
          <a:p>
            <a:pPr lvl="1"/>
            <a:r>
              <a:rPr sz="1800" b="0" i="0" u="none" cap="none">
                <a:solidFill>
                  <a:srgbClr val="000000">
                    <a:alpha val="100000"/>
                  </a:srgbClr>
                </a:solidFill>
                <a:latin typeface="Arial"/>
                <a:cs typeface="Arial"/>
                <a:sym typeface="Arial"/>
              </a:rPr>
              <a:t>Chart 4.3 provides the county breakdown for all alternative placements as of the last day of the month.</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As of the last day of August,</a:t>
            </a:r>
          </a:p>
          <a:p>
            <a:pPr lvl="1"/>
            <a:r>
              <a:rPr sz="1800" b="0" i="0" u="none" cap="none">
                <a:solidFill>
                  <a:srgbClr val="000000">
                    <a:alpha val="100000"/>
                  </a:srgbClr>
                </a:solidFill>
                <a:latin typeface="Arial"/>
                <a:cs typeface="Arial"/>
                <a:sym typeface="Arial"/>
              </a:rPr>
              <a:t>The total alternative placement population was 28 youth, a 32% decrease from the same time last year.</a:t>
            </a:r>
          </a:p>
          <a:p>
            <a:pPr lvl="1"/>
            <a:r>
              <a:rPr sz="1800" b="0" i="0" u="none" cap="none">
                <a:solidFill>
                  <a:srgbClr val="000000">
                    <a:alpha val="100000"/>
                  </a:srgbClr>
                </a:solidFill>
                <a:latin typeface="Arial"/>
                <a:cs typeface="Arial"/>
                <a:sym typeface="Arial"/>
              </a:rPr>
              <a:t>So far in 2022, RFAs have accounted for an average of 18% of alternative placements per month, STRTPs have accounted for 9% were placed in STRTPs, and commitments have accounted for 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4.1: Alternative Placements by Gender</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4.2: Alternative Placements by Details</a:t>
            </a:r>
          </a:p>
        </p:txBody>
      </p:sp>
      <p:graphicFrame>
        <p:nvGraphicFramePr>
          <p:cNvPr id="3" name="Table 2"/>
          <p:cNvGraphicFramePr>
            <a:graphicFrameLocks noGrp="1"/>
          </p:cNvGraphicFramePr>
          <p:nvPr>
            <p:extLst>
              <p:ext uri="{D42A27DB-BD31-4B8C-83A1-F6EECF244321}">
                <p14:modId xmlns:p14="http://schemas.microsoft.com/office/powerpoint/2010/main" val="3569083618"/>
              </p:ext>
            </p:extLst>
          </p:nvPr>
        </p:nvGraphicFramePr>
        <p:xfrm>
          <a:off x="1638300" y="1690688"/>
          <a:ext cx="8869680" cy="4343400"/>
        </p:xfrm>
        <a:graphic>
          <a:graphicData uri="http://schemas.openxmlformats.org/drawingml/2006/table">
            <a:tbl>
              <a:tblPr/>
              <a:tblGrid>
                <a:gridCol w="2286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1097280">
                  <a:extLst>
                    <a:ext uri="{9D8B030D-6E8A-4147-A177-3AD203B41FA5}">
                      <a16:colId xmlns:a16="http://schemas.microsoft.com/office/drawing/2014/main" val="20010"/>
                    </a:ext>
                  </a:extLst>
                </a:gridCol>
              </a:tblGrid>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Alternative Placements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Jan-22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Feb-22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Mar-22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Apr-22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May-22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Jun-22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Jul-22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Aug-22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Avg %</a:t>
                      </a:r>
                      <a:r>
                        <a:rPr lang="en-US" sz="1000" dirty="0">
                          <a:solidFill>
                            <a:srgbClr val="000000">
                              <a:alpha val="100000"/>
                            </a:srgbClr>
                          </a:solidFill>
                          <a:latin typeface="Arial"/>
                          <a:cs typeface="Arial"/>
                          <a:sym typeface="Arial"/>
                        </a:rPr>
                        <a:t> 2022</a:t>
                      </a:r>
                      <a:endParaRPr sz="1000" dirty="0">
                        <a:solidFill>
                          <a:srgbClr val="000000">
                            <a:alpha val="100000"/>
                          </a:srgbClr>
                        </a:solidFill>
                        <a:latin typeface="Arial"/>
                        <a:cs typeface="Arial"/>
                        <a:sym typeface="Arial"/>
                      </a:endParaRP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Pending Adjudication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Pending Disposition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7%</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Pending Placement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STRTP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9%</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RFA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18%</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SFUSD Out-of-State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6"/>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Community Treatment Facility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7"/>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Home Trial (Re-Entry)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10%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8"/>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THP+FC</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12%</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09"/>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THPP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0"/>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MHRC</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1"/>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Residential Treatment Services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2"/>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Juvenile Hall/Ranch Commitment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8%</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3"/>
                  </a:ext>
                </a:extLst>
              </a:tr>
              <a:tr h="228600">
                <a:tc>
                  <a:txBody>
                    <a:bodyPr/>
                    <a:lstStyle/>
                    <a:p>
                      <a:pPr marL="76200" marR="76200" algn="l">
                        <a:lnSpc>
                          <a:spcPct val="100000"/>
                        </a:lnSpc>
                        <a:spcBef>
                          <a:spcPts val="600"/>
                        </a:spcBef>
                        <a:spcAft>
                          <a:spcPts val="600"/>
                        </a:spcAft>
                        <a:buNone/>
                      </a:pPr>
                      <a:r>
                        <a:rPr sz="1000">
                          <a:solidFill>
                            <a:srgbClr val="000000">
                              <a:alpha val="100000"/>
                            </a:srgbClr>
                          </a:solidFill>
                          <a:latin typeface="Arial"/>
                          <a:cs typeface="Arial"/>
                          <a:sym typeface="Arial"/>
                        </a:rPr>
                        <a:t>Secure Youth Treatment Facility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8%</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4"/>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County Jail (adult criminal complaint)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11%</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5"/>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AWOL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10%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6"/>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Warrant Hold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0" cap="flat" cmpd="sng" algn="ctr">
                      <a:solidFill>
                        <a:srgbClr val="FFFFFF">
                          <a:alpha val="0"/>
                        </a:srgbClr>
                      </a:solidFill>
                      <a:prstDash val="solid"/>
                      <a:round/>
                      <a:headEnd type="none" w="med" len="med"/>
                      <a:tailEnd type="none" w="med" len="med"/>
                    </a:lnB>
                  </a:tcPr>
                </a:tc>
                <a:extLst>
                  <a:ext uri="{0D108BD9-81ED-4DB2-BD59-A6C34878D82A}">
                    <a16:rowId xmlns:a16="http://schemas.microsoft.com/office/drawing/2014/main" val="10017"/>
                  </a:ext>
                </a:extLst>
              </a:tr>
              <a:tr h="228600">
                <a:tc>
                  <a:txBody>
                    <a:bodyPr/>
                    <a:lstStyle/>
                    <a:p>
                      <a:pPr marL="76200" marR="76200" algn="l">
                        <a:lnSpc>
                          <a:spcPct val="100000"/>
                        </a:lnSpc>
                        <a:spcBef>
                          <a:spcPts val="600"/>
                        </a:spcBef>
                        <a:spcAft>
                          <a:spcPts val="600"/>
                        </a:spcAft>
                        <a:buNone/>
                      </a:pPr>
                      <a:r>
                        <a:rPr sz="1000" dirty="0">
                          <a:solidFill>
                            <a:srgbClr val="000000">
                              <a:alpha val="100000"/>
                            </a:srgbClr>
                          </a:solidFill>
                          <a:latin typeface="Arial"/>
                          <a:cs typeface="Arial"/>
                          <a:sym typeface="Arial"/>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30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r">
                        <a:lnSpc>
                          <a:spcPct val="100000"/>
                        </a:lnSpc>
                        <a:spcBef>
                          <a:spcPts val="600"/>
                        </a:spcBef>
                        <a:spcAft>
                          <a:spcPts val="600"/>
                        </a:spcAft>
                        <a:buNone/>
                      </a:pPr>
                      <a:r>
                        <a:rPr sz="1000">
                          <a:solidFill>
                            <a:srgbClr val="000000">
                              <a:alpha val="100000"/>
                            </a:srgbClr>
                          </a:solidFill>
                          <a:latin typeface="Arial"/>
                          <a:cs typeface="Arial"/>
                          <a:sym typeface="Arial"/>
                        </a:rPr>
                        <a:t>28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76200" marR="76200" algn="ctr">
                        <a:lnSpc>
                          <a:spcPct val="100000"/>
                        </a:lnSpc>
                        <a:spcBef>
                          <a:spcPts val="600"/>
                        </a:spcBef>
                        <a:spcAft>
                          <a:spcPts val="600"/>
                        </a:spcAft>
                        <a:buNone/>
                      </a:pPr>
                      <a:r>
                        <a:rPr sz="1000" dirty="0">
                          <a:solidFill>
                            <a:srgbClr val="000000">
                              <a:alpha val="100000"/>
                            </a:srgbClr>
                          </a:solidFill>
                          <a:latin typeface="Arial"/>
                          <a:cs typeface="Arial"/>
                          <a:sym typeface="Arial"/>
                        </a:rPr>
                        <a:t>100%</a:t>
                      </a:r>
                    </a:p>
                  </a:txBody>
                  <a:tcPr marL="0" marR="0" marT="0" marB="0" anchor="ctr">
                    <a:lnL w="0" cap="flat" cmpd="sng" algn="ctr">
                      <a:solidFill>
                        <a:srgbClr val="FFFFFF">
                          <a:alpha val="0"/>
                        </a:srgbClr>
                      </a:solidFill>
                      <a:prstDash val="solid"/>
                      <a:round/>
                      <a:headEnd type="none" w="med" len="med"/>
                      <a:tailEnd type="none" w="med" len="med"/>
                    </a:lnL>
                    <a:lnR w="0" cap="flat" cmpd="sng" algn="ctr">
                      <a:solidFill>
                        <a:srgbClr val="FFFFFF">
                          <a:alpha val="0"/>
                        </a:srgbClr>
                      </a:solidFill>
                      <a:prstDash val="solid"/>
                    </a:lnR>
                    <a:lnT w="0" cap="flat" cmpd="sng" algn="ctr">
                      <a:solidFill>
                        <a:srgbClr val="FFFFFF">
                          <a:alpha val="0"/>
                        </a:srgbClr>
                      </a:solidFill>
                      <a:prstDash val="solid"/>
                      <a:round/>
                      <a:headEnd type="none" w="med" len="med"/>
                      <a:tailEnd type="none" w="med" len="med"/>
                    </a:lnT>
                    <a:lnB w="25400" cap="flat" cmpd="sng" algn="ctr">
                      <a:solidFill>
                        <a:srgbClr val="666666">
                          <a:alpha val="100000"/>
                        </a:srgbClr>
                      </a:solidFill>
                      <a:prstDash val="solid"/>
                    </a:lnB>
                  </a:tcPr>
                </a:tc>
                <a:extLst>
                  <a:ext uri="{0D108BD9-81ED-4DB2-BD59-A6C34878D82A}">
                    <a16:rowId xmlns:a16="http://schemas.microsoft.com/office/drawing/2014/main" val="10018"/>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4.3: Alternative Placements by County</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Alternative Placement Glossary</a:t>
            </a:r>
          </a:p>
        </p:txBody>
      </p:sp>
      <p:graphicFrame>
        <p:nvGraphicFramePr>
          <p:cNvPr id="3" name="Table 2"/>
          <p:cNvGraphicFramePr>
            <a:graphicFrameLocks noGrp="1"/>
          </p:cNvGraphicFramePr>
          <p:nvPr/>
        </p:nvGraphicFramePr>
        <p:xfrm>
          <a:off x="495300" y="1371600"/>
          <a:ext cx="11201400" cy="4434840"/>
        </p:xfrm>
        <a:graphic>
          <a:graphicData uri="http://schemas.openxmlformats.org/drawingml/2006/table">
            <a:tbl>
              <a:tblPr/>
              <a:tblGrid>
                <a:gridCol w="2286000">
                  <a:extLst>
                    <a:ext uri="{9D8B030D-6E8A-4147-A177-3AD203B41FA5}">
                      <a16:colId xmlns:a16="http://schemas.microsoft.com/office/drawing/2014/main" val="20000"/>
                    </a:ext>
                  </a:extLst>
                </a:gridCol>
                <a:gridCol w="8915400">
                  <a:extLst>
                    <a:ext uri="{9D8B030D-6E8A-4147-A177-3AD203B41FA5}">
                      <a16:colId xmlns:a16="http://schemas.microsoft.com/office/drawing/2014/main" val="20001"/>
                    </a:ext>
                  </a:extLst>
                </a:gridCol>
              </a:tblGrid>
              <a:tr h="228600">
                <a:tc>
                  <a:txBody>
                    <a:bodyPr/>
                    <a:lstStyle/>
                    <a:p>
                      <a:pPr marL="76200" marR="76200" algn="l">
                        <a:lnSpc>
                          <a:spcPct val="100000"/>
                        </a:lnSpc>
                        <a:spcBef>
                          <a:spcPts val="600"/>
                        </a:spcBef>
                        <a:spcAft>
                          <a:spcPts val="600"/>
                        </a:spcAft>
                        <a:buNone/>
                      </a:pPr>
                      <a:r>
                        <a:rPr sz="900" b="1">
                          <a:solidFill>
                            <a:srgbClr val="000000">
                              <a:alpha val="100000"/>
                            </a:srgbClr>
                          </a:solidFill>
                          <a:latin typeface="Arial"/>
                          <a:cs typeface="Arial"/>
                          <a:sym typeface="Arial"/>
                        </a:rPr>
                        <a:t>Status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CFCFCF">
                        <a:alpha val="100000"/>
                      </a:srgbClr>
                    </a:solidFill>
                  </a:tcPr>
                </a:tc>
                <a:tc>
                  <a:txBody>
                    <a:bodyPr/>
                    <a:lstStyle/>
                    <a:p>
                      <a:pPr marL="76200" marR="76200" algn="l">
                        <a:lnSpc>
                          <a:spcPct val="100000"/>
                        </a:lnSpc>
                        <a:spcBef>
                          <a:spcPts val="600"/>
                        </a:spcBef>
                        <a:spcAft>
                          <a:spcPts val="600"/>
                        </a:spcAft>
                        <a:buNone/>
                      </a:pPr>
                      <a:r>
                        <a:rPr sz="900" b="1">
                          <a:solidFill>
                            <a:srgbClr val="000000">
                              <a:alpha val="100000"/>
                            </a:srgbClr>
                          </a:solidFill>
                          <a:latin typeface="Arial"/>
                          <a:cs typeface="Arial"/>
                          <a:sym typeface="Arial"/>
                        </a:rPr>
                        <a:t>Definition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CFCFCF">
                        <a:alpha val="100000"/>
                      </a:srgbClr>
                    </a:solidFill>
                  </a:tcPr>
                </a:tc>
                <a:extLst>
                  <a:ext uri="{0D108BD9-81ED-4DB2-BD59-A6C34878D82A}">
                    <a16:rowId xmlns:a16="http://schemas.microsoft.com/office/drawing/2014/main" val="10000"/>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Pending Adjudication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a youth previously ordered to out of home placement who has a petition filed and is moving through the court process however, the petition has yet to be found true or dismissed.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1"/>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Pending Disposition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a youth who has sustained charges and is now awaiting disposition or the court to make a determination on the outcome of the case.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Pending Placement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a youth who has been committed to out of home placement by the court but is waiting for interviews, notice of acceptance, and the scheduling of transportation is pending placement.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3"/>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RFA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A Resource Family (RFA) is a caregiver who provides out-of-home care for children in foster care.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STRTP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Short-term Residential Therapeutic Program (STRTP), formerly referred to as a Group Home, is a residential facility operated by a public agency or private organization that provides an integrated program of specialized and intensive care and supervision, services and supports, treatment, and short-term 24-hour care and supervision to children and nonminor dependents.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5"/>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SFUSD (Out-of-State STRTP)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a youth has been placed in an STRTP outside of California by the San Francisco Unified School District.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Community Treatment Facility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A Community Treatment Facility is a locked facility that provides intensive clinical services to the highest needs youth experiencing mental health challenges.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7"/>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Home Trial (Re-Entry)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Home Trial is the period a youth is provided by the Court upon returning from an STRTP.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THP + FC</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Transitional Housing Placement-Plus Foster Care (THP+FC), also referred to as AB 12, allows eligible foster youth to extend foster care beyond age 18 and up to age 21. The eligible foster youth are designated Non-Minor Dependents (NMDs) and are entitled to various foster placement options including Supervised Independent Living Settings (SILPs).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09"/>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THPP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The Transitional Housing Placement Program (THPP) is a community care licensed placement opportunity for youth in foster care between the ages of 16 and 18 years old. The goal of THPP is to help participants emancipate successfully by providing a safe environment for youth, while learning skills that can make them self-sufficient.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0"/>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MHRC</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A Mental Health Rehabilitative Center (MHRC) is a program where adults that have mental health issues that prevent their ability to live independently reside.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1"/>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Residential Treatment Services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A Residential Treatment Services facility is an adult facility that delivers specific services but does not qualify as a THPP.</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2"/>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Juvenile Hall/Ranch Commitment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the Court orders a youth to remain in Juvenile Hall or orders them to a ranch as their Disposition.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3"/>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Secure Track Commitment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Due to the closure of DJJ, youth who would have previously been eligible to be committed to DJJ are now eligible to be committedto a Secure Youth Treatment Facility (SYTF). Currently, San Francisco is using Juvenile Hall as its SYTF.</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4"/>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County Jail (adult criminal complaint)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a young adult (18+) has an outstanding juvenile warrant and is in county jail due to adult charges.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solidFill>
                      <a:srgbClr val="EFEFEF">
                        <a:alpha val="100000"/>
                      </a:srgbClr>
                    </a:solidFill>
                  </a:tcPr>
                </a:tc>
                <a:extLst>
                  <a:ext uri="{0D108BD9-81ED-4DB2-BD59-A6C34878D82A}">
                    <a16:rowId xmlns:a16="http://schemas.microsoft.com/office/drawing/2014/main" val="10015"/>
                  </a:ext>
                </a:extLst>
              </a:tr>
              <a:tr h="228600">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AWOL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76200" marR="76200" algn="l">
                        <a:lnSpc>
                          <a:spcPct val="100000"/>
                        </a:lnSpc>
                        <a:spcBef>
                          <a:spcPts val="600"/>
                        </a:spcBef>
                        <a:spcAft>
                          <a:spcPts val="600"/>
                        </a:spcAft>
                        <a:buNone/>
                      </a:pPr>
                      <a:r>
                        <a:rPr sz="900">
                          <a:solidFill>
                            <a:srgbClr val="000000">
                              <a:alpha val="100000"/>
                            </a:srgbClr>
                          </a:solidFill>
                          <a:latin typeface="Arial"/>
                          <a:cs typeface="Arial"/>
                          <a:sym typeface="Arial"/>
                        </a:rPr>
                        <a:t>When a youth leaves their court ordered placement or home without approval or consent of the program or parent/guardian/caregiver.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16"/>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5: Electronic Monitoring</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4 provides data about the number of youth on electronic monitoring as of the last day of each month and the average length of monitoring.</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As of the last day of August,</a:t>
            </a:r>
          </a:p>
          <a:p>
            <a:pPr lvl="1"/>
            <a:r>
              <a:rPr sz="1800" b="0" i="0" u="none" cap="none">
                <a:solidFill>
                  <a:srgbClr val="000000">
                    <a:alpha val="100000"/>
                  </a:srgbClr>
                </a:solidFill>
                <a:latin typeface="Arial"/>
                <a:cs typeface="Arial"/>
                <a:sym typeface="Arial"/>
              </a:rPr>
              <a:t>There were 10 youth on electronic monitoring, with an average length of monitoring of 76 days</a:t>
            </a:r>
          </a:p>
          <a:p>
            <a:pPr lvl="2"/>
            <a:r>
              <a:rPr sz="1800" b="0" i="0" u="none" cap="none">
                <a:solidFill>
                  <a:srgbClr val="000000">
                    <a:alpha val="100000"/>
                  </a:srgbClr>
                </a:solidFill>
                <a:latin typeface="Arial"/>
                <a:cs typeface="Arial"/>
                <a:sym typeface="Arial"/>
              </a:rPr>
              <a:t>90% were boys</a:t>
            </a:r>
          </a:p>
          <a:p>
            <a:pPr lvl="2"/>
            <a:r>
              <a:rPr sz="1800" b="0" i="0" u="none" cap="none">
                <a:solidFill>
                  <a:srgbClr val="000000">
                    <a:alpha val="100000"/>
                  </a:srgbClr>
                </a:solidFill>
                <a:latin typeface="Arial"/>
                <a:cs typeface="Arial"/>
                <a:sym typeface="Arial"/>
              </a:rPr>
              <a:t>80% were Black, 10% were Latinx</a:t>
            </a:r>
          </a:p>
          <a:p>
            <a:pPr lvl="1"/>
            <a:r>
              <a:rPr sz="1800" b="0" i="0" u="none" cap="none">
                <a:solidFill>
                  <a:srgbClr val="000000">
                    <a:alpha val="100000"/>
                  </a:srgbClr>
                </a:solidFill>
                <a:latin typeface="Arial"/>
                <a:cs typeface="Arial"/>
                <a:sym typeface="Arial"/>
              </a:rPr>
              <a:t>There were 0 youth on alcohol monitoring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5: Electronic Monitoring</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6: Home Detention</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5 provides data for the number of youth on Home Detention as of the last day of the month.</a:t>
            </a:r>
          </a:p>
          <a:p>
            <a:pPr lvl="1"/>
            <a:r>
              <a:rPr sz="1800" b="0" i="0" u="none" cap="none">
                <a:solidFill>
                  <a:srgbClr val="000000">
                    <a:alpha val="100000"/>
                  </a:srgbClr>
                </a:solidFill>
                <a:latin typeface="Arial"/>
                <a:cs typeface="Arial"/>
                <a:sym typeface="Arial"/>
              </a:rPr>
              <a:t>Chart 5 also shows the average length of Home Detention on the last day of the month.</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As of the last day of August,</a:t>
            </a:r>
          </a:p>
          <a:p>
            <a:pPr lvl="1"/>
            <a:r>
              <a:rPr sz="1800" b="0" i="0" u="none" cap="none">
                <a:solidFill>
                  <a:srgbClr val="000000">
                    <a:alpha val="100000"/>
                  </a:srgbClr>
                </a:solidFill>
                <a:latin typeface="Arial"/>
                <a:cs typeface="Arial"/>
                <a:sym typeface="Arial"/>
              </a:rPr>
              <a:t>There were 16 youth on Home Detention. The average length of stay was 118 days.</a:t>
            </a:r>
          </a:p>
          <a:p>
            <a:pPr lvl="2"/>
            <a:r>
              <a:rPr sz="1800" b="0" i="0" u="none" cap="none">
                <a:solidFill>
                  <a:srgbClr val="000000">
                    <a:alpha val="100000"/>
                  </a:srgbClr>
                </a:solidFill>
                <a:latin typeface="Arial"/>
                <a:cs typeface="Arial"/>
                <a:sym typeface="Arial"/>
              </a:rPr>
              <a:t>81% were boys</a:t>
            </a:r>
          </a:p>
          <a:p>
            <a:pPr lvl="2"/>
            <a:r>
              <a:rPr sz="1800" b="0" i="0" u="none" cap="none">
                <a:solidFill>
                  <a:srgbClr val="000000">
                    <a:alpha val="100000"/>
                  </a:srgbClr>
                </a:solidFill>
                <a:latin typeface="Arial"/>
                <a:cs typeface="Arial"/>
                <a:sym typeface="Arial"/>
              </a:rPr>
              <a:t>50% were Black and 50% were Latinx</a:t>
            </a:r>
          </a:p>
          <a:p>
            <a:pPr lvl="1"/>
            <a:r>
              <a:rPr sz="1800" b="0" i="0" u="none" cap="none">
                <a:solidFill>
                  <a:srgbClr val="000000">
                    <a:alpha val="100000"/>
                  </a:srgbClr>
                </a:solidFill>
                <a:latin typeface="Arial"/>
                <a:cs typeface="Arial"/>
                <a:sym typeface="Arial"/>
              </a:rPr>
              <a:t>94% were pre-adjudicated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6: Home Detention</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Juvenile Hall Snapshot: 10/11/2022 (N = )</a:t>
            </a:r>
          </a:p>
        </p:txBody>
      </p:sp>
      <p:sp>
        <p:nvSpPr>
          <p:cNvPr id="3" name="Content Placeholder 2"/>
          <p:cNvSpPr>
            <a:spLocks noGrp="1"/>
          </p:cNvSpPr>
          <p:nvPr>
            <p:ph/>
          </p:nvPr>
        </p:nvSpPr>
        <p:spPr>
          <a:xfrm>
            <a:off x="2286000" y="1828800"/>
            <a:ext cx="7315200" cy="914400"/>
          </a:xfrm>
        </p:spPr>
        <p:txBody>
          <a:bodyPr/>
          <a:lstStyle/>
          <a:p>
            <a:pPr marL="0" marR="0" algn="l">
              <a:lnSpc>
                <a:spcPct val="100000"/>
              </a:lnSpc>
              <a:spcBef>
                <a:spcPts val="0"/>
              </a:spcBef>
              <a:spcAft>
                <a:spcPts val="0"/>
              </a:spcAft>
              <a:buNone/>
            </a:pPr>
            <a:r>
              <a:rPr sz="2200" b="0" i="0" u="none" cap="none">
                <a:solidFill>
                  <a:srgbClr val="000000">
                    <a:alpha val="100000"/>
                  </a:srgbClr>
                </a:solidFill>
                <a:latin typeface="Arial"/>
                <a:cs typeface="Arial"/>
                <a:sym typeface="Arial"/>
              </a:rPr>
              <a:t>[This slide was left intentionally blank as a placeholder -- to be updated prior to the Commission meeting]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7: Petition Dispositions</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6 shows all petition dispositions by month.</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Since the start of 2021,</a:t>
            </a:r>
          </a:p>
          <a:p>
            <a:pPr lvl="1"/>
            <a:r>
              <a:rPr sz="1800" b="0" i="0" u="none" cap="none">
                <a:solidFill>
                  <a:srgbClr val="000000">
                    <a:alpha val="100000"/>
                  </a:srgbClr>
                </a:solidFill>
                <a:latin typeface="Arial"/>
                <a:cs typeface="Arial"/>
                <a:sym typeface="Arial"/>
              </a:rPr>
              <a:t>4% resulted in commitments to SYTF or Juvenile Hall</a:t>
            </a:r>
          </a:p>
          <a:p>
            <a:pPr lvl="1"/>
            <a:r>
              <a:rPr sz="1800" b="0" i="0" u="none" cap="none">
                <a:solidFill>
                  <a:srgbClr val="000000">
                    <a:alpha val="100000"/>
                  </a:srgbClr>
                </a:solidFill>
                <a:latin typeface="Arial"/>
                <a:cs typeface="Arial"/>
                <a:sym typeface="Arial"/>
              </a:rPr>
              <a:t>13% resulted in out of home placement (commit + recommit to out of home placement)</a:t>
            </a:r>
          </a:p>
          <a:p>
            <a:pPr lvl="1"/>
            <a:r>
              <a:rPr sz="1800" b="0" i="0" u="none" cap="none">
                <a:solidFill>
                  <a:srgbClr val="000000">
                    <a:alpha val="100000"/>
                  </a:srgbClr>
                </a:solidFill>
                <a:latin typeface="Arial"/>
                <a:cs typeface="Arial"/>
                <a:sym typeface="Arial"/>
              </a:rPr>
              <a:t>35% of dispositions resulted in wardship probation (ward probation + wardship redeclared).</a:t>
            </a:r>
          </a:p>
          <a:p>
            <a:pPr lvl="1"/>
            <a:r>
              <a:rPr sz="1800" b="0" i="0" u="none" cap="none">
                <a:solidFill>
                  <a:srgbClr val="000000">
                    <a:alpha val="100000"/>
                  </a:srgbClr>
                </a:solidFill>
                <a:latin typeface="Arial"/>
                <a:cs typeface="Arial"/>
                <a:sym typeface="Arial"/>
              </a:rPr>
              <a:t>5% resulted in 725(a) non wardship probation</a:t>
            </a:r>
          </a:p>
          <a:p>
            <a:pPr lvl="1"/>
            <a:r>
              <a:rPr sz="1800" b="0" i="0" u="none" cap="none">
                <a:solidFill>
                  <a:srgbClr val="000000">
                    <a:alpha val="100000"/>
                  </a:srgbClr>
                </a:solidFill>
                <a:latin typeface="Arial"/>
                <a:cs typeface="Arial"/>
                <a:sym typeface="Arial"/>
              </a:rPr>
              <a:t>15% resulted in 654 informal probation</a:t>
            </a:r>
          </a:p>
          <a:p>
            <a:pPr lvl="1"/>
            <a:r>
              <a:rPr sz="1800" b="0" i="0" u="none" cap="none">
                <a:solidFill>
                  <a:srgbClr val="000000">
                    <a:alpha val="100000"/>
                  </a:srgbClr>
                </a:solidFill>
                <a:latin typeface="Arial"/>
                <a:cs typeface="Arial"/>
                <a:sym typeface="Arial"/>
              </a:rPr>
              <a:t>10% resulted in transfers out</a:t>
            </a:r>
          </a:p>
          <a:p>
            <a:pPr lvl="1"/>
            <a:r>
              <a:rPr sz="1800" b="0" i="0" u="none" cap="none">
                <a:solidFill>
                  <a:srgbClr val="000000">
                    <a:alpha val="100000"/>
                  </a:srgbClr>
                </a:solidFill>
                <a:latin typeface="Arial"/>
                <a:cs typeface="Arial"/>
                <a:sym typeface="Arial"/>
              </a:rPr>
              <a:t>19% resulted in dismissals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PS Chart 7: Petition Dispositions</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057400" y="457200"/>
            <a:ext cx="9144000" cy="3657600"/>
          </a:xfrm>
        </p:spPr>
        <p:txBody>
          <a:bodyPr/>
          <a:lstStyle/>
          <a:p>
            <a:pPr marL="0" marR="0" algn="l">
              <a:lnSpc>
                <a:spcPct val="100000"/>
              </a:lnSpc>
              <a:spcBef>
                <a:spcPts val="0"/>
              </a:spcBef>
              <a:spcAft>
                <a:spcPts val="0"/>
              </a:spcAft>
              <a:buNone/>
            </a:pPr>
            <a:r>
              <a:rPr sz="5600" b="0" i="0" u="none" cap="none">
                <a:solidFill>
                  <a:srgbClr val="000000">
                    <a:alpha val="100000"/>
                  </a:srgbClr>
                </a:solidFill>
                <a:latin typeface="Arial"/>
                <a:cs typeface="Arial"/>
                <a:sym typeface="Arial"/>
              </a:rPr>
              <a:t>THANK YOU</a:t>
            </a:r>
          </a:p>
        </p:txBody>
      </p:sp>
      <p:sp>
        <p:nvSpPr>
          <p:cNvPr id="3" name="Subtitle 2"/>
          <p:cNvSpPr>
            <a:spLocks noGrp="1"/>
          </p:cNvSpPr>
          <p:nvPr>
            <p:ph type="subTitle" idx="1"/>
          </p:nvPr>
        </p:nvSpPr>
        <p:spPr>
          <a:xfrm>
            <a:off x="2010032" y="4203399"/>
            <a:ext cx="8295502" cy="1655762"/>
          </a:xfrm>
        </p:spPr>
        <p:txBody>
          <a:bodyPr/>
          <a:lstStyle/>
          <a:p>
            <a:r>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1.1 &amp; 1.2: Admissions, Releases, &amp; Population</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 1.1 displays Juvenile Hall admissions and releases by calendar month.</a:t>
            </a:r>
          </a:p>
          <a:p>
            <a:pPr lvl="1"/>
            <a:r>
              <a:rPr sz="1800" b="0" i="0" u="none" cap="none">
                <a:solidFill>
                  <a:srgbClr val="000000">
                    <a:alpha val="100000"/>
                  </a:srgbClr>
                </a:solidFill>
                <a:latin typeface="Arial"/>
                <a:cs typeface="Arial"/>
                <a:sym typeface="Arial"/>
              </a:rPr>
              <a:t>Chart 1.2 displays  the average daily population (ADP) by month - the average number of youth in custody per day for each month, &amp; the peak population by month - the highest population count reached each month.</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In August,</a:t>
            </a:r>
          </a:p>
          <a:p>
            <a:pPr lvl="1"/>
            <a:r>
              <a:rPr sz="1800" b="0" i="0" u="none" cap="none">
                <a:solidFill>
                  <a:srgbClr val="000000">
                    <a:alpha val="100000"/>
                  </a:srgbClr>
                </a:solidFill>
                <a:latin typeface="Arial"/>
                <a:cs typeface="Arial"/>
                <a:sym typeface="Arial"/>
              </a:rPr>
              <a:t>There were 24 admissions and 21 releases. </a:t>
            </a:r>
          </a:p>
          <a:p>
            <a:pPr lvl="1"/>
            <a:r>
              <a:rPr sz="1800" b="0" i="0" u="none" cap="none">
                <a:solidFill>
                  <a:srgbClr val="000000">
                    <a:alpha val="100000"/>
                  </a:srgbClr>
                </a:solidFill>
                <a:latin typeface="Arial"/>
                <a:cs typeface="Arial"/>
                <a:sym typeface="Arial"/>
              </a:rPr>
              <a:t>The ADP was 16 youth and the peak population was 19 youth.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1.1: Admissions &amp; Releases</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1.2: Average &amp; Peak Population</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Charts 2.1 - 2.3: ADP by Demographics</a:t>
            </a:r>
          </a:p>
        </p:txBody>
      </p:sp>
      <p:sp>
        <p:nvSpPr>
          <p:cNvPr id="3" name="Content Placeholder 2"/>
          <p:cNvSpPr>
            <a:spLocks noGrp="1"/>
          </p:cNvSpPr>
          <p:nvPr>
            <p:ph idx="1"/>
          </p:nvPr>
        </p:nvSpPr>
        <p:spPr>
          <a:xfrm>
            <a:off x="838200" y="1825625"/>
            <a:ext cx="10515600" cy="4351338"/>
          </a:xfrm>
        </p:spPr>
        <p:txBody>
          <a:bodyPr/>
          <a:lstStyle/>
          <a:p>
            <a:r>
              <a:rPr sz="1800" b="0" i="0" u="none" cap="none">
                <a:solidFill>
                  <a:srgbClr val="000000">
                    <a:alpha val="100000"/>
                  </a:srgbClr>
                </a:solidFill>
                <a:latin typeface="Arial"/>
                <a:cs typeface="Arial"/>
                <a:sym typeface="Arial"/>
              </a:rPr>
              <a:t>Description</a:t>
            </a:r>
          </a:p>
          <a:p>
            <a:pPr lvl="1"/>
            <a:r>
              <a:rPr sz="1800" b="0" i="0" u="none" cap="none">
                <a:solidFill>
                  <a:srgbClr val="000000">
                    <a:alpha val="100000"/>
                  </a:srgbClr>
                </a:solidFill>
                <a:latin typeface="Arial"/>
                <a:cs typeface="Arial"/>
                <a:sym typeface="Arial"/>
              </a:rPr>
              <a:t>Charts in this section display Average Daily Population (ADP) of youth in Juvenile Hall by gender (2.1), by race/ethnicity (2.2), and by age (2.3).</a:t>
            </a:r>
          </a:p>
          <a:p>
            <a:pPr lvl="2"/>
            <a:r>
              <a:rPr sz="1800" b="0" i="0" u="none" cap="none">
                <a:solidFill>
                  <a:srgbClr val="000000">
                    <a:alpha val="100000"/>
                  </a:srgbClr>
                </a:solidFill>
                <a:latin typeface="Arial"/>
                <a:cs typeface="Arial"/>
                <a:sym typeface="Arial"/>
              </a:rPr>
              <a:t>Note: Due to rounding errors, ADP by demographics may differ from overall ADP.</a:t>
            </a:r>
          </a:p>
          <a:p>
            <a:pPr lvl="1"/>
            <a:endParaRPr sz="1800" b="0" i="0" u="none" cap="none">
              <a:solidFill>
                <a:srgbClr val="000000">
                  <a:alpha val="100000"/>
                </a:srgbClr>
              </a:solidFill>
              <a:latin typeface="Arial"/>
              <a:cs typeface="Arial"/>
              <a:sym typeface="Arial"/>
            </a:endParaRPr>
          </a:p>
          <a:p>
            <a:r>
              <a:rPr sz="1800" b="0" i="0" u="none" cap="none">
                <a:solidFill>
                  <a:srgbClr val="000000">
                    <a:alpha val="100000"/>
                  </a:srgbClr>
                </a:solidFill>
                <a:latin typeface="Arial"/>
                <a:cs typeface="Arial"/>
                <a:sym typeface="Arial"/>
              </a:rPr>
              <a:t>In August,</a:t>
            </a:r>
          </a:p>
          <a:p>
            <a:pPr lvl="1"/>
            <a:r>
              <a:rPr sz="1800" b="0" i="0" u="none" cap="none">
                <a:solidFill>
                  <a:srgbClr val="000000">
                    <a:alpha val="100000"/>
                  </a:srgbClr>
                </a:solidFill>
                <a:latin typeface="Arial"/>
                <a:cs typeface="Arial"/>
                <a:sym typeface="Arial"/>
              </a:rPr>
              <a:t>The gender breakdown of the ADP in Juvenile Hall was 88% boys.</a:t>
            </a:r>
          </a:p>
          <a:p>
            <a:pPr lvl="1"/>
            <a:r>
              <a:rPr sz="1800" b="0" i="0" u="none" cap="none">
                <a:solidFill>
                  <a:srgbClr val="000000">
                    <a:alpha val="100000"/>
                  </a:srgbClr>
                </a:solidFill>
                <a:latin typeface="Arial"/>
                <a:cs typeface="Arial"/>
                <a:sym typeface="Arial"/>
              </a:rPr>
              <a:t>The racial/ethnic breakdown of the ADP in Juvenile Hall was 65% Black youth, 24% Latinx youth, and 12% AAPI youth.</a:t>
            </a:r>
          </a:p>
          <a:p>
            <a:pPr lvl="1"/>
            <a:r>
              <a:rPr sz="1800" b="0" i="0" u="none" cap="none">
                <a:solidFill>
                  <a:srgbClr val="000000">
                    <a:alpha val="100000"/>
                  </a:srgbClr>
                </a:solidFill>
                <a:latin typeface="Arial"/>
                <a:cs typeface="Arial"/>
                <a:sym typeface="Arial"/>
              </a:rPr>
              <a:t>The age breakdown of the ADP in Juvenile Hall was over 44% young adults ages 18 and older.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t>JH Chart 2.1: ADP by Gender</a:t>
            </a:r>
          </a:p>
        </p:txBody>
      </p:sp>
      <p:pic>
        <p:nvPicPr>
          <p:cNvPr id="3" name="Content Placeholder 2"/>
          <p:cNvPicPr>
            <a:picLocks noGrp="1"/>
          </p:cNvPicPr>
          <p:nvPr>
            <p:ph/>
          </p:nvPr>
        </p:nvPicPr>
        <p:blipFill>
          <a:blip r:embed="rId2" cstate="print"/>
          <a:stretch>
            <a:fillRect/>
          </a:stretch>
        </p:blipFill>
        <p:spPr>
          <a:xfrm>
            <a:off x="457200" y="1600200"/>
            <a:ext cx="11430000" cy="4572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AD4DE7EE8BC64EA0C04FE169824ADE" ma:contentTypeVersion="10" ma:contentTypeDescription="Create a new document." ma:contentTypeScope="" ma:versionID="58674689b5784d6ccb82d4fa640fb49f">
  <xsd:schema xmlns:xsd="http://www.w3.org/2001/XMLSchema" xmlns:xs="http://www.w3.org/2001/XMLSchema" xmlns:p="http://schemas.microsoft.com/office/2006/metadata/properties" xmlns:ns2="2281e48b-cd47-4489-82be-0c13826492ad" xmlns:ns3="8192ddd6-048a-40be-8353-7b2e25983409" targetNamespace="http://schemas.microsoft.com/office/2006/metadata/properties" ma:root="true" ma:fieldsID="cb7273540ff7de64156f12f6f4f76899" ns2:_="" ns3:_="">
    <xsd:import namespace="2281e48b-cd47-4489-82be-0c13826492ad"/>
    <xsd:import namespace="8192ddd6-048a-40be-8353-7b2e259834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1e48b-cd47-4489-82be-0c1382649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92ddd6-048a-40be-8353-7b2e259834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95689C-BC3A-44FA-B3A1-9B59E3FEF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1e48b-cd47-4489-82be-0c13826492ad"/>
    <ds:schemaRef ds:uri="8192ddd6-048a-40be-8353-7b2e25983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0EEB9A-9233-480F-8410-A249D90CFDB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067610C-F3BE-4FE5-8D07-EA7FDA386D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TotalTime>
  <Words>3160</Words>
  <Application>Microsoft Office PowerPoint</Application>
  <PresentationFormat>Widescreen</PresentationFormat>
  <Paragraphs>446</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Monthly Data Report</vt:lpstr>
      <vt:lpstr>Executive Summary - August</vt:lpstr>
      <vt:lpstr>Juvenile Hall Snapshot: 10/11/2022 (N = )</vt:lpstr>
      <vt:lpstr>JH Chart 1.1 &amp; 1.2: Admissions, Releases, &amp; Population</vt:lpstr>
      <vt:lpstr>JH Chart 1.1: Admissions &amp; Releases</vt:lpstr>
      <vt:lpstr>JH Chart 1.2: Average &amp; Peak Population</vt:lpstr>
      <vt:lpstr>JH Charts 2.1 - 2.3: ADP by Demographics</vt:lpstr>
      <vt:lpstr>JH Chart 2.1: ADP by Gender</vt:lpstr>
      <vt:lpstr>JH Chart 2.2: ADP by Race/Ethnicity</vt:lpstr>
      <vt:lpstr>JH Chart 2.3: ADP by Age</vt:lpstr>
      <vt:lpstr>JH Charts 3.1 - 3.3: Average Length of Stay</vt:lpstr>
      <vt:lpstr>JH Chart 3.1: Length of Stay - Range</vt:lpstr>
      <vt:lpstr>JH Charts 3.2 &amp; 3.3: Average Length of Stay</vt:lpstr>
      <vt:lpstr>JH Chart 4: Admissions by Primary Reason</vt:lpstr>
      <vt:lpstr>JH Chart 4: Admissions by Primary Reason</vt:lpstr>
      <vt:lpstr>JH Chart 5: Placement Youth in Custody</vt:lpstr>
      <vt:lpstr>JH Chart 5: Placement Youth in Custody</vt:lpstr>
      <vt:lpstr>PS Chart 1: Probation, CARC, &amp; MIR Referrals</vt:lpstr>
      <vt:lpstr>PS Chart 1: Probation, CARC, &amp; MIR Referrals</vt:lpstr>
      <vt:lpstr>PS Chart 2.1: Probation Active Caseload</vt:lpstr>
      <vt:lpstr>PS Chart 2.1: Probation Active Caseload</vt:lpstr>
      <vt:lpstr>PS Charts 2.2 &amp; 2.3: Active Caseload by Unit &amp; Average Caseload Size</vt:lpstr>
      <vt:lpstr>PS Chart 2.2: Active Caseload by Unit</vt:lpstr>
      <vt:lpstr>PS Chart 2.3: Active Caseload by Average Caseload Size</vt:lpstr>
      <vt:lpstr>PS Chart 2.4 &amp; 2.5: Active Caseload Demographics</vt:lpstr>
      <vt:lpstr>PS Chart 2.4: Active Caseload Demographics</vt:lpstr>
      <vt:lpstr>PS Chart 2.5: Active Caseload Demographics</vt:lpstr>
      <vt:lpstr>PS Chart 3: Active Caseload Active in Programs</vt:lpstr>
      <vt:lpstr>PS Chart 3: Active Caseload Active in Programs</vt:lpstr>
      <vt:lpstr>PS Chart 4.1 - 4.3: Alternative Placement</vt:lpstr>
      <vt:lpstr>PS Chart 4.1: Alternative Placements by Gender</vt:lpstr>
      <vt:lpstr>PS Chart 4.2: Alternative Placements by Details</vt:lpstr>
      <vt:lpstr>PS Chart 4.3: Alternative Placements by County</vt:lpstr>
      <vt:lpstr>Alternative Placement Glossary</vt:lpstr>
      <vt:lpstr>PS Chart 5: Electronic Monitoring</vt:lpstr>
      <vt:lpstr>PS Chart 5: Electronic Monitoring</vt:lpstr>
      <vt:lpstr>PS Chart 6: Home Detention</vt:lpstr>
      <vt:lpstr>PS Chart 6: Home Detention</vt:lpstr>
      <vt:lpstr>PS Chart 7: Petition Dispositions</vt:lpstr>
      <vt:lpstr>PS Chart 7: Petition Dispositions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Lemus, Carla</dc:creator>
  <cp:lastModifiedBy>Cuevas, Celina (JUV)</cp:lastModifiedBy>
  <cp:revision>12</cp:revision>
  <dcterms:created xsi:type="dcterms:W3CDTF">2021-03-30T23:28:13Z</dcterms:created>
  <dcterms:modified xsi:type="dcterms:W3CDTF">2022-10-06T19:42:44Z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0x010100E8AD4DE7EE8BC64EA0C04FE169824ADE</vt:lpwstr>
  </property>
</Properties>
</file>