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notesMasterIdLst>
    <p:notesMasterId r:id="rId9"/>
  </p:notesMasterIdLst>
  <p:handoutMasterIdLst>
    <p:handoutMasterId r:id="rId10"/>
  </p:handoutMasterIdLst>
  <p:sldIdLst>
    <p:sldId id="511" r:id="rId2"/>
    <p:sldId id="642" r:id="rId3"/>
    <p:sldId id="617" r:id="rId4"/>
    <p:sldId id="637" r:id="rId5"/>
    <p:sldId id="634" r:id="rId6"/>
    <p:sldId id="644" r:id="rId7"/>
    <p:sldId id="639" r:id="rId8"/>
  </p:sldIdLst>
  <p:sldSz cx="9144000" cy="5143500" type="screen16x9"/>
  <p:notesSz cx="6934200" cy="9220200"/>
  <p:defaultTextStyle>
    <a:defPPr>
      <a:defRPr lang="en-US"/>
    </a:defPPr>
    <a:lvl1pPr algn="l" defTabSz="4571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40" algn="l" defTabSz="4571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82" algn="l" defTabSz="4571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22" algn="l" defTabSz="4571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63" algn="l" defTabSz="45714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04" algn="l" defTabSz="9142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845" algn="l" defTabSz="9142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985" algn="l" defTabSz="9142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127" algn="l" defTabSz="91428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orient="horz" pos="2904">
          <p15:clr>
            <a:srgbClr val="A4A3A4"/>
          </p15:clr>
        </p15:guide>
        <p15:guide id="4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07"/>
    <a:srgbClr val="F4F6FC"/>
    <a:srgbClr val="3F4561"/>
    <a:srgbClr val="ED554E"/>
    <a:srgbClr val="3DB5F1"/>
    <a:srgbClr val="0078B6"/>
    <a:srgbClr val="388ACE"/>
    <a:srgbClr val="408940"/>
    <a:srgbClr val="8CBB2C"/>
    <a:srgbClr val="2A8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 snapToObjects="1">
      <p:cViewPr varScale="1">
        <p:scale>
          <a:sx n="161" d="100"/>
          <a:sy n="161" d="100"/>
        </p:scale>
        <p:origin x="150" y="17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68" y="-78"/>
      </p:cViewPr>
      <p:guideLst>
        <p:guide orient="horz" pos="2928"/>
        <p:guide pos="2168"/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9" y="0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3595372-8690-4694-8702-581F03E9B0CE}" type="datetime1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1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www.sfcoit.org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9" y="8757591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21C6DF2-7A96-4711-A58A-7C7643EA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23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9" y="0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741FF70-A20B-4F6E-B339-D8D90F2C17B1}" type="datetime1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45212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655" tIns="46326" rIns="92655" bIns="4632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1" y="4379597"/>
            <a:ext cx="5547360" cy="4149090"/>
          </a:xfrm>
          <a:prstGeom prst="rect">
            <a:avLst/>
          </a:prstGeom>
        </p:spPr>
        <p:txBody>
          <a:bodyPr vert="horz" wrap="square" lIns="92655" tIns="46326" rIns="92655" bIns="4632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1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www.sfcoit.org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9" y="8757591"/>
            <a:ext cx="3004820" cy="461010"/>
          </a:xfrm>
          <a:prstGeom prst="rect">
            <a:avLst/>
          </a:prstGeom>
        </p:spPr>
        <p:txBody>
          <a:bodyPr vert="horz" wrap="square" lIns="92655" tIns="46326" rIns="92655" bIns="4632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BF9ABCB-D9F5-48AA-8017-B351C9545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96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14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140" algn="l" defTabSz="45714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282" algn="l" defTabSz="45714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422" algn="l" defTabSz="45714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563" algn="l" defTabSz="45714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5704" algn="l" defTabSz="457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457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457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7" algn="l" defTabSz="4571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0563"/>
            <a:ext cx="6145212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9ABCB-D9F5-48AA-8017-B351C95456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www.sfcoit.org</a:t>
            </a:r>
          </a:p>
        </p:txBody>
      </p:sp>
    </p:spTree>
    <p:extLst>
      <p:ext uri="{BB962C8B-B14F-4D97-AF65-F5344CB8AC3E}">
        <p14:creationId xmlns:p14="http://schemas.microsoft.com/office/powerpoint/2010/main" val="235545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1) Office hardware in common use by City Departments and used for routine City business &amp; transactions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2)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City databases and enterprise systems that contain information kept in the ordinary course of City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3)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City databases and enterprise systems that do not contain any data or other information collected, captured, recorded, retained, processed, intercepted, or analyzed by Surveillance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4)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Information technology security systems, including firewalls and other cybersecurity systems intended to secure City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5)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Physical access control systems, employee identification management systems, and other physical control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6)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Infrastructure and mechanical control systems, including those that control or manage street lights, traffic lights, electrical, natural as, or water or sewer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7) Manually-operated technological devices used primarily for internal City communications, which are not designed to surreptitiously collect surveillance data, such as radios, personal communication devices, and email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8)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Manually-operated and non-wearable handheld cameras, audio recorders, and video recorders, that are not designed to be used surreptitiously and whose functionality is limited to manually capturing and manually downloading video and/or audio recordings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9)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Surveillance devices that cannot record or transmit audio or video or be remotely accessed, such as image stabilizing binoculars or night vision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10)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Medical equipment and systems used to record, diagnose, treat, or prevent disease or injury, and used and/or kept in the ordinary course of providing City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11)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Parking Ticket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12)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Police Department interview rooms, holding cells, and internal security audio/video recording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13)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Police department computer aided dispatch (CAD), records/case management, Live Scan, booking, DMV, California Law Enforcement Telecommunications Systems (CLETS), 9-1-1 and related dispatch and operation or emergency services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14)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Police department early warning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Exemption 15)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84" charset="-128"/>
                <a:cs typeface="ＭＳ Ｐゴシック" pitchFamily="-84" charset="-128"/>
              </a:rPr>
              <a:t>Computers, software, hardware, or devices intended to be used solely to monitor the safety and security of City facilities and City vehicles, not generally accessible to the public.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www.sfcoit.org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9ABCB-D9F5-48AA-8017-B351C95456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190750"/>
          </a:xfrm>
          <a:prstGeom prst="rect">
            <a:avLst/>
          </a:prstGeom>
          <a:solidFill>
            <a:srgbClr val="F4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97505" y="987858"/>
            <a:ext cx="6324600" cy="1102519"/>
          </a:xfrm>
        </p:spPr>
        <p:txBody>
          <a:bodyPr/>
          <a:lstStyle>
            <a:lvl1pPr algn="l">
              <a:defRPr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Committee on Information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7504" y="2703095"/>
            <a:ext cx="6324601" cy="1050739"/>
          </a:xfrm>
        </p:spPr>
        <p:txBody>
          <a:bodyPr/>
          <a:lstStyle>
            <a:lvl1pPr marL="0" indent="0" algn="l" defTabSz="914282" eaLnBrk="1" fontAlgn="auto" hangingPunct="1">
              <a:spcBef>
                <a:spcPts val="450"/>
              </a:spcBef>
              <a:spcAft>
                <a:spcPts val="0"/>
              </a:spcAft>
              <a:buNone/>
              <a:defRPr sz="2800" baseline="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Meeting Title</a:t>
            </a:r>
          </a:p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282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Slide </a:t>
            </a:r>
            <a:fld id="{FD0B4B7A-5BBA-4E51-9FDE-DC8BAA2CA8D1}" type="slidenum">
              <a:rPr lang="en-US" smtClean="0"/>
              <a:pPr defTabSz="91428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09800" y="2495550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866"/>
            <a:ext cx="1956188" cy="19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45442" y="205980"/>
            <a:ext cx="0" cy="421545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4282" fontAlgn="auto">
              <a:spcBef>
                <a:spcPts val="0"/>
              </a:spcBef>
              <a:spcAft>
                <a:spcPts val="0"/>
              </a:spcAft>
            </a:pPr>
            <a:fld id="{FD0B4B7A-5BBA-4E51-9FDE-DC8BAA2CA8D1}" type="slidenum">
              <a:rPr lang="en-US" smtClean="0"/>
              <a:pPr defTabSz="91428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44009"/>
            <a:ext cx="9144000" cy="3000493"/>
          </a:xfrm>
          <a:prstGeom prst="rect">
            <a:avLst/>
          </a:prstGeom>
          <a:solidFill>
            <a:srgbClr val="F4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9400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4282" fontAlgn="auto">
              <a:spcBef>
                <a:spcPts val="0"/>
              </a:spcBef>
              <a:spcAft>
                <a:spcPts val="0"/>
              </a:spcAft>
            </a:pPr>
            <a:fld id="{FD0B4B7A-5BBA-4E51-9FDE-DC8BAA2CA8D1}" type="slidenum">
              <a:rPr lang="en-US" smtClean="0"/>
              <a:pPr defTabSz="91428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25" y="172951"/>
            <a:ext cx="1956188" cy="19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4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4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2" indent="0">
              <a:buNone/>
              <a:defRPr sz="1000"/>
            </a:lvl3pPr>
            <a:lvl4pPr marL="1371422" indent="0">
              <a:buNone/>
              <a:defRPr sz="900"/>
            </a:lvl4pPr>
            <a:lvl5pPr marL="1828563" indent="0">
              <a:buNone/>
              <a:defRPr sz="900"/>
            </a:lvl5pPr>
            <a:lvl6pPr marL="2285704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1088295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82" indent="0">
              <a:buNone/>
              <a:defRPr sz="2400"/>
            </a:lvl3pPr>
            <a:lvl4pPr marL="1371422" indent="0">
              <a:buNone/>
              <a:defRPr sz="2000"/>
            </a:lvl4pPr>
            <a:lvl5pPr marL="1828563" indent="0">
              <a:buNone/>
              <a:defRPr sz="2000"/>
            </a:lvl5pPr>
            <a:lvl6pPr marL="2285704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2" indent="0">
              <a:buNone/>
              <a:defRPr sz="1000"/>
            </a:lvl3pPr>
            <a:lvl4pPr marL="1371422" indent="0">
              <a:buNone/>
              <a:defRPr sz="900"/>
            </a:lvl4pPr>
            <a:lvl5pPr marL="1828563" indent="0">
              <a:buNone/>
              <a:defRPr sz="900"/>
            </a:lvl5pPr>
            <a:lvl6pPr marL="2285704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4B7A-5BBA-4E51-9FDE-DC8BAA2CA8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" y="4665827"/>
            <a:ext cx="437668" cy="44099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905000" y="4025504"/>
            <a:ext cx="533400" cy="0"/>
          </a:xfrm>
          <a:prstGeom prst="line">
            <a:avLst/>
          </a:prstGeom>
          <a:ln w="28575">
            <a:solidFill>
              <a:srgbClr val="FE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3F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4F6FC"/>
                </a:solidFill>
              </a:ln>
              <a:solidFill>
                <a:srgbClr val="F4F6F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914282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Slide </a:t>
            </a:r>
            <a:fld id="{FD0B4B7A-5BBA-4E51-9FDE-DC8BAA2CA8D1}" type="slidenum">
              <a:rPr lang="en-US" smtClean="0"/>
              <a:pPr defTabSz="91428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914282" rtl="0" eaLnBrk="1" latinLnBrk="0" hangingPunct="1">
        <a:spcBef>
          <a:spcPct val="0"/>
        </a:spcBef>
        <a:buNone/>
        <a:defRPr sz="4400" kern="1200">
          <a:solidFill>
            <a:srgbClr val="388AC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Clr>
          <a:srgbClr val="ED554E"/>
        </a:buClr>
        <a:buFont typeface="Tahoma" panose="020B0604030504040204" pitchFamily="34" charset="0"/>
        <a:buChar char="•"/>
        <a:defRPr sz="3200" kern="1200">
          <a:solidFill>
            <a:srgbClr val="3F456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854" indent="-285713" algn="l" defTabSz="914282" rtl="0" eaLnBrk="1" latinLnBrk="0" hangingPunct="1">
        <a:spcBef>
          <a:spcPct val="20000"/>
        </a:spcBef>
        <a:buClr>
          <a:srgbClr val="388ACE"/>
        </a:buClr>
        <a:buFont typeface="Arial" panose="020B0604020202020204" pitchFamily="34" charset="0"/>
        <a:buChar char="›"/>
        <a:defRPr sz="2800" kern="1200">
          <a:solidFill>
            <a:srgbClr val="3F456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F456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rgbClr val="3F456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133" indent="-228570" algn="l" defTabSz="914282" rtl="0" eaLnBrk="1" latinLnBrk="0" hangingPunct="1">
        <a:spcBef>
          <a:spcPct val="20000"/>
        </a:spcBef>
        <a:buClr>
          <a:srgbClr val="FEBE07"/>
        </a:buClr>
        <a:buFont typeface="Courier New" panose="02070309020205020404" pitchFamily="49" charset="0"/>
        <a:buChar char="o"/>
        <a:defRPr sz="2000" kern="1200">
          <a:solidFill>
            <a:srgbClr val="3F456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7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fcoit.org/SurveillanceInventor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on Information Technology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Acquisition of Surveillance Technology</a:t>
            </a:r>
          </a:p>
          <a:p>
            <a:r>
              <a:rPr lang="en-US" dirty="0"/>
              <a:t>October 21,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5332-8622-4705-ACFD-C68C2D87A8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97504" y="375383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Dr. Carlton B. </a:t>
            </a:r>
            <a:r>
              <a:rPr lang="en-US" dirty="0" err="1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Goodlett</a:t>
            </a:r>
            <a:r>
              <a:rPr lang="en-US" dirty="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Place, City Hall, Room 305</a:t>
            </a:r>
          </a:p>
          <a:p>
            <a:r>
              <a:rPr lang="en-US" dirty="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Francisco, CA 94102</a:t>
            </a:r>
          </a:p>
        </p:txBody>
      </p:sp>
    </p:spTree>
    <p:extLst>
      <p:ext uri="{BB962C8B-B14F-4D97-AF65-F5344CB8AC3E}">
        <p14:creationId xmlns:p14="http://schemas.microsoft.com/office/powerpoint/2010/main" val="40616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Ordinance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Promote Transparency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 privacy rights of residents and business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Initiate a public discussion on government surveillance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6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“Surveillance Technology”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895"/>
            <a:ext cx="8229600" cy="3394472"/>
          </a:xfrm>
        </p:spPr>
        <p:txBody>
          <a:bodyPr>
            <a:normAutofit/>
          </a:bodyPr>
          <a:lstStyle/>
          <a:p>
            <a:pPr marL="342900" lvl="1" indent="-342900">
              <a:buFont typeface="+mj-lt"/>
              <a:buAutoNum type="alphaLcParenR"/>
            </a:pPr>
            <a:r>
              <a:rPr lang="en-US" sz="1800" dirty="0"/>
              <a:t>Any software, electronic device, system utilizing an electronic device, or similar device used, designed, or primarily intended to</a:t>
            </a:r>
          </a:p>
          <a:p>
            <a:pPr marL="342900" lvl="1" indent="-342900">
              <a:buFont typeface="+mj-lt"/>
              <a:buAutoNum type="alphaLcParenR"/>
            </a:pPr>
            <a:r>
              <a:rPr lang="en-US" sz="1800" dirty="0"/>
              <a:t>Collect, retain, process, or share</a:t>
            </a:r>
          </a:p>
          <a:p>
            <a:pPr marL="342900" lvl="1" indent="-342900">
              <a:buFont typeface="+mj-lt"/>
              <a:buAutoNum type="alphaLcParenR"/>
            </a:pPr>
            <a:r>
              <a:rPr lang="en-US" sz="1800" dirty="0"/>
              <a:t>Audio, electronic, visual, location, thermal, biometric, olfactory or similar information</a:t>
            </a:r>
          </a:p>
          <a:p>
            <a:pPr marL="342900" lvl="1" indent="-342900">
              <a:buFont typeface="+mj-lt"/>
              <a:buAutoNum type="alphaLcParenR"/>
            </a:pPr>
            <a:r>
              <a:rPr lang="en-US" sz="1800" dirty="0"/>
              <a:t>Associated with, or capable of being associated with, any individual or group</a:t>
            </a:r>
          </a:p>
          <a:p>
            <a:pPr marL="342900" lvl="1" indent="-342900">
              <a:buFont typeface="+mj-lt"/>
              <a:buAutoNum type="alphaLcParenR"/>
            </a:pPr>
            <a:endParaRPr lang="en-US" sz="1800" dirty="0"/>
          </a:p>
          <a:p>
            <a:pPr marL="0" lvl="1" indent="0">
              <a:buNone/>
            </a:pPr>
            <a:r>
              <a:rPr lang="en-US" sz="1800" i="1" dirty="0"/>
              <a:t>...with 15 exemptions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8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Otherwise stated: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 “Surveillance Technology” is any technology used to collect information on any individual or group.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600B53-18F3-42E8-B783-202933AACC30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 fontScale="47500" lnSpcReduction="20000"/>
          </a:bodyPr>
          <a:lstStyle>
            <a:lvl1pPr marL="342855" indent="-342855" algn="l" defTabSz="914282" rtl="0" eaLnBrk="1" latinLnBrk="0" hangingPunct="1">
              <a:spcBef>
                <a:spcPct val="20000"/>
              </a:spcBef>
              <a:buClr>
                <a:srgbClr val="ED554E"/>
              </a:buClr>
              <a:buFont typeface="Tahoma" panose="020B0604030504040204" pitchFamily="34" charset="0"/>
              <a:buChar char="•"/>
              <a:defRPr sz="3200" kern="120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854" indent="-285713" algn="l" defTabSz="914282" rtl="0" eaLnBrk="1" latinLnBrk="0" hangingPunct="1">
              <a:spcBef>
                <a:spcPct val="20000"/>
              </a:spcBef>
              <a:buClr>
                <a:srgbClr val="388ACE"/>
              </a:buClr>
              <a:buFont typeface="Arial" panose="020B0604020202020204" pitchFamily="34" charset="0"/>
              <a:buChar char="›"/>
              <a:defRPr sz="2800" kern="120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2852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99993" indent="-228570" algn="l" defTabSz="91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›"/>
              <a:defRPr sz="2000" kern="120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133" indent="-228570" algn="l" defTabSz="914282" rtl="0" eaLnBrk="1" latinLnBrk="0" hangingPunct="1">
              <a:spcBef>
                <a:spcPct val="20000"/>
              </a:spcBef>
              <a:buClr>
                <a:srgbClr val="FEBE07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3F4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275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5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6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7" indent="-228570" algn="l" defTabSz="9142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15 types of technologies excluded from ordinance compliance: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lvl="1" fontAlgn="auto">
              <a:spcAft>
                <a:spcPts val="0"/>
              </a:spcAft>
            </a:pPr>
            <a:r>
              <a:rPr lang="en-US" dirty="0"/>
              <a:t>TVs, credit card machines, copy machines, telephones, printers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HR, permitting, license, and business record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Physical/access control systems (i.e. badge systems)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Systems controlling street lights, traffic lights, electrical, natural gas, water or sewage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Manually-operated, non-wearable handheld audio/visual equipment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Manually-operated radios, personal communication devices, and email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Binoculars or night vision equipment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Medical equipment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Parking Ticket Devices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SFPD audio/visual recording systems in interview rooms, holding cells, internal security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Dispatch, operation, or emergency services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Early warning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Technology solely used to monitor safety of City facilities and vehicles</a:t>
            </a:r>
          </a:p>
        </p:txBody>
      </p:sp>
    </p:spTree>
    <p:extLst>
      <p:ext uri="{BB962C8B-B14F-4D97-AF65-F5344CB8AC3E}">
        <p14:creationId xmlns:p14="http://schemas.microsoft.com/office/powerpoint/2010/main" val="4795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Surveillance Technology Inventory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C7939-E799-48C4-9910-D30B36388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57844"/>
            <a:ext cx="5410200" cy="2949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42B40B-7B2A-47DB-ADC7-9FE2F686B9B5}"/>
              </a:ext>
            </a:extLst>
          </p:cNvPr>
          <p:cNvSpPr/>
          <p:nvPr/>
        </p:nvSpPr>
        <p:spPr>
          <a:xfrm>
            <a:off x="2493782" y="4218748"/>
            <a:ext cx="417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https://sfcoit.org/SurveillanceInventory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6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Ordinance Requirements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B7A-5BBA-4E51-9FDE-DC8BAA2CA8D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3A1B8C-1AC4-4468-BB4D-5B35BF3AF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57768"/>
              </p:ext>
            </p:extLst>
          </p:nvPr>
        </p:nvGraphicFramePr>
        <p:xfrm>
          <a:off x="457200" y="1200150"/>
          <a:ext cx="8229600" cy="34940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3906842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940130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4082663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137160" lvl="0" algn="l" defTabSz="914282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Mandatory Requirements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236418"/>
                  </a:ext>
                </a:extLst>
              </a:tr>
              <a:tr h="93948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Impact Report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Contains an assessment of the benefits, costs, privacy, and civil rights impacts.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lvl="0" algn="ctr" defTabSz="914282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046010"/>
                  </a:ext>
                </a:extLst>
              </a:tr>
              <a:tr h="93948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 Policy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Establishes rules of operations to safeguard privacy and civil rights.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lvl="0" algn="ctr" defTabSz="914282" rtl="0" eaLnBrk="1" fontAlgn="base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62562"/>
                  </a:ext>
                </a:extLst>
              </a:tr>
              <a:tr h="93948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Annual Surveillance Report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Continued analysis of impacts and public response to ongoing use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lvl="0" algn="ctr" defTabSz="914282" rtl="0" eaLnBrk="1" fontAlgn="base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rgbClr val="3F456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5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6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26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33072</TotalTime>
  <Words>738</Words>
  <Application>Microsoft Office PowerPoint</Application>
  <PresentationFormat>On-screen Show (16:9)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Georgia</vt:lpstr>
      <vt:lpstr>Tahoma</vt:lpstr>
      <vt:lpstr>Wingdings</vt:lpstr>
      <vt:lpstr>Office Theme</vt:lpstr>
      <vt:lpstr>Committee on Information Technology</vt:lpstr>
      <vt:lpstr>Purpose of Ordinance</vt:lpstr>
      <vt:lpstr>“Surveillance Technology” is</vt:lpstr>
      <vt:lpstr>Otherwise stated:</vt:lpstr>
      <vt:lpstr>Exemptions</vt:lpstr>
      <vt:lpstr>Surveillance Technology Inventory</vt:lpstr>
      <vt:lpstr>Ordinance Requirements</vt:lpstr>
    </vt:vector>
  </TitlesOfParts>
  <Company>CCSF Repromail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Debrunner</dc:creator>
  <cp:lastModifiedBy>Iliana Gonzalez-Merino</cp:lastModifiedBy>
  <cp:revision>602</cp:revision>
  <cp:lastPrinted>2014-09-11T17:18:20Z</cp:lastPrinted>
  <dcterms:created xsi:type="dcterms:W3CDTF">2013-05-31T17:45:51Z</dcterms:created>
  <dcterms:modified xsi:type="dcterms:W3CDTF">2020-01-23T00:22:47Z</dcterms:modified>
</cp:coreProperties>
</file>