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8" r:id="rId1"/>
  </p:sldMasterIdLst>
  <p:notesMasterIdLst>
    <p:notesMasterId r:id="rId11"/>
  </p:notesMasterIdLst>
  <p:sldIdLst>
    <p:sldId id="256" r:id="rId2"/>
    <p:sldId id="269" r:id="rId3"/>
    <p:sldId id="258" r:id="rId4"/>
    <p:sldId id="278" r:id="rId5"/>
    <p:sldId id="259" r:id="rId6"/>
    <p:sldId id="264" r:id="rId7"/>
    <p:sldId id="260" r:id="rId8"/>
    <p:sldId id="261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02"/>
    <a:srgbClr val="F5530B"/>
    <a:srgbClr val="FF9900"/>
    <a:srgbClr val="FFC000"/>
    <a:srgbClr val="54A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52C5B-9938-40C9-8900-8699D63AEEC8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4A816-5E36-4DCB-991C-9582783186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3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8939-29DA-4E6E-ADB2-C3E1D1FDCB99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813D-3B1B-4A1A-A6FE-88587FE99A3B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2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4B77-318C-44D3-BB2F-4CD18A0369FF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0250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8C45-B189-42F1-9158-900AB51CE22D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26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D70D-875F-4069-8858-B3BFDD5198E2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582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667E-661D-4596-9C1E-40984F4CB0AD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74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08E7-6345-4E67-A865-3073CDA1B869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00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18F6-7CE4-4144-AE92-A5437D380BBA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32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381F-4CD1-4122-8D8F-CA8AE543C877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3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4955-D5C2-4F5B-8227-A65795D3BDD3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7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9D31-9C05-4BB5-83B9-8CCD43547E3E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8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CDDE-54B8-40CB-96FE-279B583A4121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9DC1-28D9-491D-91E7-31C6A441873E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2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9717-7B88-4C1B-BD12-9C8970D2E7A0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1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0243-5B42-4334-8EAB-6B34FD3950B5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0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83AD-683A-46B6-B874-6B166F3FD67D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4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04B1-BF50-464C-B021-6F5E9A5AC746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1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csfdt.service-now.com/" TargetMode="External"/><Relationship Id="rId2" Type="http://schemas.openxmlformats.org/officeDocument/2006/relationships/hyperlink" Target="https://sfgov.org/oca/sites/default/files/OCA%20Service%20Now%20Guide%20to%20Request%20to%20Waive%20Solicitation%20Requirements.pdf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sfgov.org/oca/resources" TargetMode="External"/><Relationship Id="rId4" Type="http://schemas.openxmlformats.org/officeDocument/2006/relationships/hyperlink" Target="https://sfgov.org/oca/frequently-asked-questions-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4E47-B688-482B-9B15-DD1121D27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174" y="1815548"/>
            <a:ext cx="8213829" cy="2235285"/>
          </a:xfrm>
        </p:spPr>
        <p:txBody>
          <a:bodyPr/>
          <a:lstStyle/>
          <a:p>
            <a:r>
              <a:rPr lang="en-US" sz="4000" b="1" dirty="0"/>
              <a:t>City &amp; County of San Francisco Technology Purchasing Guidelines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F612A-C6BC-4175-8F0E-392F373EE0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61883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3305098-5B0A-48D3-B973-82A8C5552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98747"/>
              </p:ext>
            </p:extLst>
          </p:nvPr>
        </p:nvGraphicFramePr>
        <p:xfrm>
          <a:off x="834136" y="719666"/>
          <a:ext cx="8072120" cy="520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120">
                  <a:extLst>
                    <a:ext uri="{9D8B030D-6E8A-4147-A177-3AD203B41FA5}">
                      <a16:colId xmlns:a16="http://schemas.microsoft.com/office/drawing/2014/main" val="3230430109"/>
                    </a:ext>
                  </a:extLst>
                </a:gridCol>
              </a:tblGrid>
              <a:tr h="523918">
                <a:tc>
                  <a:txBody>
                    <a:bodyPr/>
                    <a:lstStyle/>
                    <a:p>
                      <a:r>
                        <a:rPr lang="en-US" sz="2800" dirty="0"/>
                        <a:t>Table of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624256"/>
                  </a:ext>
                </a:extLst>
              </a:tr>
              <a:tr h="818840">
                <a:tc>
                  <a:txBody>
                    <a:bodyPr/>
                    <a:lstStyle/>
                    <a:p>
                      <a:pPr marL="571500" indent="-571500">
                        <a:buFont typeface="+mj-lt"/>
                        <a:buAutoNum type="romanUcPeriod"/>
                      </a:pPr>
                      <a:r>
                        <a:rPr lang="en-US" sz="2800" dirty="0"/>
                        <a:t>City Policy on Technology Purchases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404807"/>
                  </a:ext>
                </a:extLst>
              </a:tr>
              <a:tr h="104190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II. Two Primary Considerations for Purchasing   Technology for the City:</a:t>
                      </a:r>
                    </a:p>
                    <a:p>
                      <a:pPr marL="971550" lvl="1" indent="-514350">
                        <a:buFont typeface="+mj-lt"/>
                        <a:buAutoNum type="arabicPeriod"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Commodities v. Professional Services</a:t>
                      </a:r>
                    </a:p>
                    <a:p>
                      <a:pPr marL="971550" lvl="1" indent="-514350">
                        <a:buFont typeface="+mj-lt"/>
                        <a:buAutoNum type="arabicPeriod"/>
                      </a:pPr>
                      <a:r>
                        <a:rPr lang="en-US" sz="2800" dirty="0"/>
                        <a:t>On Premise v. Cloud Computing</a:t>
                      </a:r>
                      <a:endParaRPr lang="en-US" sz="2800" b="0" dirty="0"/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33546"/>
                  </a:ext>
                </a:extLst>
              </a:tr>
              <a:tr h="818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dirty="0"/>
                        <a:t>III. City Policy on Cloud Computing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635167"/>
                  </a:ext>
                </a:extLst>
              </a:tr>
              <a:tr h="818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dirty="0"/>
                        <a:t>IV. How does the City buy Technology?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81313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7A9D45-7C66-450C-A6C0-0CA7DD43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5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7EEA2-0EAF-4A42-849C-22C855A06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I. City Policy on Technology Purchases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3884B-842C-4D4A-814C-56B18F5B3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9635"/>
            <a:ext cx="8596668" cy="1056860"/>
          </a:xfrm>
        </p:spPr>
        <p:txBody>
          <a:bodyPr>
            <a:normAutofit/>
          </a:bodyPr>
          <a:lstStyle/>
          <a:p>
            <a:r>
              <a:rPr lang="en-US" sz="2800" dirty="0"/>
              <a:t>All technology purchases must go through the Office of Contract Administration (OCA).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88B7D98-6130-40B1-B204-4D029DDB79B0}"/>
              </a:ext>
            </a:extLst>
          </p:cNvPr>
          <p:cNvSpPr txBox="1">
            <a:spLocks/>
          </p:cNvSpPr>
          <p:nvPr/>
        </p:nvSpPr>
        <p:spPr>
          <a:xfrm>
            <a:off x="677334" y="401819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Can NEVER be completed using Departmental Delegated Authority (aka Prop Q), even if under $10,000.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5AA527D-1635-46BE-920B-5F59985DF1CA}"/>
              </a:ext>
            </a:extLst>
          </p:cNvPr>
          <p:cNvSpPr txBox="1">
            <a:spLocks/>
          </p:cNvSpPr>
          <p:nvPr/>
        </p:nvSpPr>
        <p:spPr>
          <a:xfrm>
            <a:off x="677334" y="2839806"/>
            <a:ext cx="8596668" cy="1178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May be subject to review by the City’s Department of Technology (“DT”).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3A0ADCA-0AF7-4469-B2D1-BA2D2E9C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0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7EEA2-0EAF-4A42-849C-22C855A0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73382" cy="7581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II. Two Primary Considerations for Purchasing   Technology for the City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555819-8ECA-4435-B05F-0502A486F63C}"/>
              </a:ext>
            </a:extLst>
          </p:cNvPr>
          <p:cNvSpPr txBox="1">
            <a:spLocks/>
          </p:cNvSpPr>
          <p:nvPr/>
        </p:nvSpPr>
        <p:spPr>
          <a:xfrm>
            <a:off x="1770694" y="3673265"/>
            <a:ext cx="6687505" cy="55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1. Commodities v. Professional Services  </a:t>
            </a:r>
          </a:p>
          <a:p>
            <a:pPr marL="971550" lvl="1" indent="-514350" fontAlgn="base">
              <a:buFont typeface="+mj-lt"/>
              <a:buAutoNum type="alphaUcPeriod"/>
            </a:pPr>
            <a:endParaRPr lang="en-US" sz="2800" dirty="0"/>
          </a:p>
          <a:p>
            <a:pPr marL="514350" indent="-514350">
              <a:buFont typeface="+mj-lt"/>
              <a:buAutoNum type="alphaUcPeriod"/>
            </a:pPr>
            <a:endParaRPr lang="en-US" sz="28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9F7226E-F8F8-4FC6-A2BC-2202BC24EB42}"/>
              </a:ext>
            </a:extLst>
          </p:cNvPr>
          <p:cNvSpPr txBox="1">
            <a:spLocks/>
          </p:cNvSpPr>
          <p:nvPr/>
        </p:nvSpPr>
        <p:spPr>
          <a:xfrm>
            <a:off x="1770694" y="4329719"/>
            <a:ext cx="6687505" cy="55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 fontAlgn="base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2. On Premise v. Cloud Computing</a:t>
            </a:r>
          </a:p>
          <a:p>
            <a:pPr marL="971550" lvl="1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264131B-BE19-434A-9A23-E5A1BB8A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37838"/>
            <a:ext cx="9373382" cy="1358397"/>
          </a:xfrm>
        </p:spPr>
        <p:txBody>
          <a:bodyPr>
            <a:noAutofit/>
          </a:bodyPr>
          <a:lstStyle/>
          <a:p>
            <a:r>
              <a:rPr lang="en-US" sz="2800" dirty="0"/>
              <a:t>Before you begin thinking about a solution, consider the following two concepts because they will impact the what, why and how of your purchase.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E20BA-DB45-4667-86B8-51334EE2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6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7EEA2-0EAF-4A42-849C-22C855A0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227385" cy="534916"/>
          </a:xfrm>
        </p:spPr>
        <p:txBody>
          <a:bodyPr>
            <a:noAutofit/>
          </a:bodyPr>
          <a:lstStyle/>
          <a:p>
            <a:r>
              <a:rPr lang="en-US" sz="2800" b="1" dirty="0"/>
              <a:t>Consideration 1: Commodities v. Professional Services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6F74AFA5-9646-4419-A4E7-C4D54E05E5E4}"/>
              </a:ext>
            </a:extLst>
          </p:cNvPr>
          <p:cNvSpPr txBox="1">
            <a:spLocks/>
          </p:cNvSpPr>
          <p:nvPr/>
        </p:nvSpPr>
        <p:spPr>
          <a:xfrm>
            <a:off x="5343541" y="3353653"/>
            <a:ext cx="2150390" cy="2773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500" b="1" dirty="0"/>
              <a:t>Solicitation Model:</a:t>
            </a:r>
            <a:endParaRPr lang="en-US" sz="1500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78A5DD0-18AE-4AE2-B485-FADE7AA5D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66521"/>
              </p:ext>
            </p:extLst>
          </p:nvPr>
        </p:nvGraphicFramePr>
        <p:xfrm>
          <a:off x="792287" y="1334879"/>
          <a:ext cx="879977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796">
                  <a:extLst>
                    <a:ext uri="{9D8B030D-6E8A-4147-A177-3AD203B41FA5}">
                      <a16:colId xmlns:a16="http://schemas.microsoft.com/office/drawing/2014/main" val="952562445"/>
                    </a:ext>
                  </a:extLst>
                </a:gridCol>
                <a:gridCol w="3417457">
                  <a:extLst>
                    <a:ext uri="{9D8B030D-6E8A-4147-A177-3AD203B41FA5}">
                      <a16:colId xmlns:a16="http://schemas.microsoft.com/office/drawing/2014/main" val="1850337156"/>
                    </a:ext>
                  </a:extLst>
                </a:gridCol>
                <a:gridCol w="3772517">
                  <a:extLst>
                    <a:ext uri="{9D8B030D-6E8A-4147-A177-3AD203B41FA5}">
                      <a16:colId xmlns:a16="http://schemas.microsoft.com/office/drawing/2014/main" val="2578487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Commodities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Professional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273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Hardware </a:t>
                      </a:r>
                    </a:p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Software</a:t>
                      </a:r>
                    </a:p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Standard software support </a:t>
                      </a:r>
                    </a:p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Cloud computing software w/out technical services </a:t>
                      </a:r>
                    </a:p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Non customized training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Customizations Services </a:t>
                      </a:r>
                    </a:p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Configuration Services </a:t>
                      </a:r>
                    </a:p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Integration Services </a:t>
                      </a:r>
                    </a:p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Cloud computing software w/ technical services </a:t>
                      </a:r>
                    </a:p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Managed Services </a:t>
                      </a:r>
                    </a:p>
                    <a:p>
                      <a:pPr marL="285750" indent="-285750" fontAlgn="base">
                        <a:spcBef>
                          <a:spcPts val="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Customized Training 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591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Solicitation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lang="en-US" dirty="0"/>
                        <a:t> Bid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Request for Proposals (RFP)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Request for Proposals (RFP)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Request for </a:t>
                      </a:r>
                      <a:r>
                        <a:rPr lang="en-US" dirty="0"/>
                        <a:t>Qualifications (RFQ)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8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Who Does the Solicitation?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lang="en-US" dirty="0"/>
                        <a:t> Bid: OCA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RFP: 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RFP: Department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RFQ: Department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472954"/>
                  </a:ext>
                </a:extLst>
              </a:tr>
            </a:tbl>
          </a:graphicData>
        </a:graphic>
      </p:graphicFrame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2E3B4112-6E24-4453-9D42-8AC913EE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50ACFE3-27F6-484A-B81C-1C40D40EF092}"/>
              </a:ext>
            </a:extLst>
          </p:cNvPr>
          <p:cNvSpPr txBox="1">
            <a:spLocks/>
          </p:cNvSpPr>
          <p:nvPr/>
        </p:nvSpPr>
        <p:spPr>
          <a:xfrm>
            <a:off x="455694" y="402469"/>
            <a:ext cx="9063014" cy="7951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/>
              <a:t>Consideration 2: On Premise v. Cloud Computing </a:t>
            </a:r>
            <a:endParaRPr lang="en-US" sz="28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E5DA1E0-B5E1-4036-A8E8-47B938C610F1}"/>
              </a:ext>
            </a:extLst>
          </p:cNvPr>
          <p:cNvSpPr txBox="1">
            <a:spLocks/>
          </p:cNvSpPr>
          <p:nvPr/>
        </p:nvSpPr>
        <p:spPr>
          <a:xfrm>
            <a:off x="455694" y="1124936"/>
            <a:ext cx="4295249" cy="3501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chemeClr val="accent1"/>
                </a:solidFill>
              </a:rPr>
              <a:t>On Premise: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The product is located within the physical confines of YOUR enterprise. Whether a software, network, data center or application, YOU maintain it.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chemeClr val="accent1"/>
                </a:solidFill>
              </a:rPr>
              <a:t>Most importantly, your data is under YOUR control.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Font typeface="Wingdings 3" charset="2"/>
              <a:buNone/>
            </a:pP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B7749AC-50A9-4B2A-A0B8-5196EBD56446}"/>
              </a:ext>
            </a:extLst>
          </p:cNvPr>
          <p:cNvSpPr txBox="1">
            <a:spLocks/>
          </p:cNvSpPr>
          <p:nvPr/>
        </p:nvSpPr>
        <p:spPr>
          <a:xfrm>
            <a:off x="4775751" y="1124936"/>
            <a:ext cx="4951416" cy="3060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>
                <a:solidFill>
                  <a:schemeClr val="accent1"/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800" dirty="0"/>
              <a:t>Cloud Computing: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product is hosted within the physical confines of the SERVICE PROVIDER’S enterprise and accessed using a web browser. </a:t>
            </a:r>
            <a:endParaRPr lang="en-US" sz="18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800" dirty="0"/>
              <a:t>The SERVICE PROVIDER is responsible for maintaining access to the cloud and storage of your data. 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7236936-BE96-4F3B-B488-1D0F30B14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129" y="3763682"/>
            <a:ext cx="1897731" cy="1771215"/>
          </a:xfrm>
          <a:prstGeom prst="rect">
            <a:avLst/>
          </a:prstGeom>
        </p:spPr>
      </p:pic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E948DD69-DF87-4DC1-BF54-FC44AE5B3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12264" y="3763682"/>
            <a:ext cx="3126263" cy="223391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200" b="1" dirty="0"/>
              <a:t>Cloud Computing Models: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200" dirty="0"/>
              <a:t>Software as a Service (SaaS)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200" dirty="0"/>
              <a:t>Infrastructure as a service (IaaS)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200" dirty="0"/>
              <a:t>Platform as a service (PaaS)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Desktop as a service (DaaS)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Backend as a service (BaaS)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IT as a service (ITaaS)</a:t>
            </a:r>
          </a:p>
        </p:txBody>
      </p:sp>
      <p:pic>
        <p:nvPicPr>
          <p:cNvPr id="1026" name="Picture 2" descr="Image result for on premise data center">
            <a:extLst>
              <a:ext uri="{FF2B5EF4-FFF2-40B4-BE49-F238E27FC236}">
                <a16:creationId xmlns:a16="http://schemas.microsoft.com/office/drawing/2014/main" id="{C13BA3C1-7F10-4B35-A89D-ACB52D47F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4" y="3779222"/>
            <a:ext cx="3669811" cy="246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4247D7A-357E-4521-8A2A-A3EBAA378569}"/>
              </a:ext>
            </a:extLst>
          </p:cNvPr>
          <p:cNvSpPr/>
          <p:nvPr/>
        </p:nvSpPr>
        <p:spPr>
          <a:xfrm>
            <a:off x="4802129" y="5626508"/>
            <a:ext cx="40653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PROCEED WITH CAUTION BECAUSE YOUR ARE GIVING UP CONTROL OF YOUR SYSTEMS AND/OR DATA!</a:t>
            </a:r>
            <a:endParaRPr lang="en-US" b="1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575A23F-A8B0-4E24-A1AB-F7B917C2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5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6379F6B-2852-4CA0-BD45-B8DD479DBD1F}"/>
              </a:ext>
            </a:extLst>
          </p:cNvPr>
          <p:cNvGrpSpPr/>
          <p:nvPr/>
        </p:nvGrpSpPr>
        <p:grpSpPr>
          <a:xfrm>
            <a:off x="329836" y="1370522"/>
            <a:ext cx="9299450" cy="4324096"/>
            <a:chOff x="448054" y="1930400"/>
            <a:chExt cx="8825948" cy="400896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453B779-E6F3-45ED-AA57-F97702CC5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054" y="1930400"/>
              <a:ext cx="8825948" cy="4008969"/>
            </a:xfrm>
            <a:prstGeom prst="rect">
              <a:avLst/>
            </a:prstGeom>
          </p:spPr>
        </p:pic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CB5CB7B2-C879-434C-81F6-875756052751}"/>
                </a:ext>
              </a:extLst>
            </p:cNvPr>
            <p:cNvSpPr txBox="1">
              <a:spLocks/>
            </p:cNvSpPr>
            <p:nvPr/>
          </p:nvSpPr>
          <p:spPr>
            <a:xfrm>
              <a:off x="754175" y="1930400"/>
              <a:ext cx="1942921" cy="5567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t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F26F02"/>
                  </a:solidFill>
                </a:rPr>
                <a:t>On Prem/</a:t>
              </a:r>
            </a:p>
            <a:p>
              <a:pPr algn="ctr"/>
              <a:r>
                <a:rPr lang="en-US" sz="1600" b="1" dirty="0">
                  <a:solidFill>
                    <a:srgbClr val="F26F02"/>
                  </a:solidFill>
                </a:rPr>
                <a:t>Private Cloud</a:t>
              </a:r>
              <a:endParaRPr lang="en-US" sz="1600" dirty="0">
                <a:solidFill>
                  <a:srgbClr val="F26F02"/>
                </a:solidFill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0D0E98F4-5506-4180-A4D1-E6F749F51428}"/>
              </a:ext>
            </a:extLst>
          </p:cNvPr>
          <p:cNvSpPr txBox="1">
            <a:spLocks/>
          </p:cNvSpPr>
          <p:nvPr/>
        </p:nvSpPr>
        <p:spPr>
          <a:xfrm>
            <a:off x="566272" y="575390"/>
            <a:ext cx="9063014" cy="7951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/>
              <a:t>On Premise v. Cloud: Who is in control?</a:t>
            </a:r>
            <a:endParaRPr lang="en-US" sz="28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AE07DE8-2CB2-4296-B237-A27E3FFA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39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7EEA2-0EAF-4A42-849C-22C855A0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19916" cy="1320800"/>
          </a:xfrm>
        </p:spPr>
        <p:txBody>
          <a:bodyPr>
            <a:normAutofit/>
          </a:bodyPr>
          <a:lstStyle/>
          <a:p>
            <a:r>
              <a:rPr lang="en-US" b="1" dirty="0"/>
              <a:t>III. City Policy on Cloud Computing 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D129FF-F7E3-4206-A739-272F449C9604}"/>
              </a:ext>
            </a:extLst>
          </p:cNvPr>
          <p:cNvSpPr txBox="1">
            <a:spLocks/>
          </p:cNvSpPr>
          <p:nvPr/>
        </p:nvSpPr>
        <p:spPr>
          <a:xfrm>
            <a:off x="677334" y="1454417"/>
            <a:ext cx="10615506" cy="2588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1"/>
                </a:solidFill>
              </a:rPr>
              <a:t>Use of cloud services encouraged when:</a:t>
            </a:r>
            <a:r>
              <a:rPr lang="en-US" sz="2600" dirty="0"/>
              <a:t>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Cost-efficient;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Potential risks are considered and mitigated; and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Supports interoperable systems throughout City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2C0BA3-E908-47B0-9A2F-45145AD82509}"/>
              </a:ext>
            </a:extLst>
          </p:cNvPr>
          <p:cNvSpPr txBox="1">
            <a:spLocks/>
          </p:cNvSpPr>
          <p:nvPr/>
        </p:nvSpPr>
        <p:spPr>
          <a:xfrm>
            <a:off x="677334" y="3322234"/>
            <a:ext cx="9426786" cy="1440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Departments </a:t>
            </a:r>
            <a:r>
              <a:rPr lang="en-US" sz="2600" b="1" dirty="0">
                <a:solidFill>
                  <a:schemeClr val="accent1"/>
                </a:solidFill>
              </a:rPr>
              <a:t>must conduct a risk assessment </a:t>
            </a:r>
            <a:r>
              <a:rPr lang="en-US" sz="2600" dirty="0"/>
              <a:t>to identify data security/privacy issues and how to mitigate them. If they cant be mitigated, a Cloud solution is not appropriate.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AD53916-45ED-49C4-A938-B2427E730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113578"/>
              </p:ext>
            </p:extLst>
          </p:nvPr>
        </p:nvGraphicFramePr>
        <p:xfrm>
          <a:off x="2847413" y="4679908"/>
          <a:ext cx="4106638" cy="19507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367120">
                  <a:extLst>
                    <a:ext uri="{9D8B030D-6E8A-4147-A177-3AD203B41FA5}">
                      <a16:colId xmlns:a16="http://schemas.microsoft.com/office/drawing/2014/main" val="2132599908"/>
                    </a:ext>
                  </a:extLst>
                </a:gridCol>
                <a:gridCol w="1739518">
                  <a:extLst>
                    <a:ext uri="{9D8B030D-6E8A-4147-A177-3AD203B41FA5}">
                      <a16:colId xmlns:a16="http://schemas.microsoft.com/office/drawing/2014/main" val="26733760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Data/System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Potential 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927723"/>
                  </a:ext>
                </a:extLst>
              </a:tr>
              <a:tr h="1276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2"/>
                          </a:solidFill>
                          <a:effectLst/>
                        </a:rPr>
                        <a:t>Level 1: Public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2"/>
                          </a:solidFill>
                          <a:effectLst/>
                        </a:rPr>
                        <a:t>None - Low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936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2"/>
                          </a:solidFill>
                          <a:effectLst/>
                        </a:rPr>
                        <a:t>Level 2: Internal Use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292138"/>
                  </a:ext>
                </a:extLst>
              </a:tr>
              <a:tr h="2325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9900"/>
                          </a:solidFill>
                          <a:effectLst/>
                        </a:rPr>
                        <a:t>Level 3: Sensitive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1" kern="1200" dirty="0">
                          <a:solidFill>
                            <a:srgbClr val="FF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805707"/>
                  </a:ext>
                </a:extLst>
              </a:tr>
              <a:tr h="2325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9900"/>
                          </a:solidFill>
                          <a:effectLst/>
                        </a:rPr>
                        <a:t>Level 3: Sensitive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1" kern="1200" dirty="0">
                          <a:solidFill>
                            <a:srgbClr val="FF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659732"/>
                  </a:ext>
                </a:extLst>
              </a:tr>
              <a:tr h="2325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Level 4: Protected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Moderate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384228"/>
                  </a:ext>
                </a:extLst>
              </a:tr>
              <a:tr h="2325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Level 5: Restricted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High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4253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C86-E188-460E-BAA7-04982715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2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3242D-C8ED-46A8-BE11-D50A4C168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72" y="226589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/>
              <a:t>IV. How does the City buy Technology?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D32449E-D880-46A6-AB0E-EC468616C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100899"/>
              </p:ext>
            </p:extLst>
          </p:nvPr>
        </p:nvGraphicFramePr>
        <p:xfrm>
          <a:off x="384202" y="886990"/>
          <a:ext cx="10726911" cy="5428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179">
                  <a:extLst>
                    <a:ext uri="{9D8B030D-6E8A-4147-A177-3AD203B41FA5}">
                      <a16:colId xmlns:a16="http://schemas.microsoft.com/office/drawing/2014/main" val="3281511087"/>
                    </a:ext>
                  </a:extLst>
                </a:gridCol>
                <a:gridCol w="3912223">
                  <a:extLst>
                    <a:ext uri="{9D8B030D-6E8A-4147-A177-3AD203B41FA5}">
                      <a16:colId xmlns:a16="http://schemas.microsoft.com/office/drawing/2014/main" val="773813228"/>
                    </a:ext>
                  </a:extLst>
                </a:gridCol>
                <a:gridCol w="4936509">
                  <a:extLst>
                    <a:ext uri="{9D8B030D-6E8A-4147-A177-3AD203B41FA5}">
                      <a16:colId xmlns:a16="http://schemas.microsoft.com/office/drawing/2014/main" val="4142222559"/>
                    </a:ext>
                  </a:extLst>
                </a:gridCol>
              </a:tblGrid>
              <a:tr h="26429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Technology Marketplace </a:t>
                      </a:r>
                      <a:r>
                        <a:rPr lang="en-US" sz="1050" dirty="0"/>
                        <a:t>Term 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Public Bid / Direct Contract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82717"/>
                  </a:ext>
                </a:extLst>
              </a:tr>
              <a:tr h="242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Process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1-4 weeks</a:t>
                      </a:r>
                      <a:endParaRPr lang="en-US" sz="105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3+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19684"/>
                  </a:ext>
                </a:extLst>
              </a:tr>
              <a:tr h="396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Transaction Limits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/>
                        <a:t>Tiers 1 &amp; 2: </a:t>
                      </a:r>
                      <a:r>
                        <a:rPr lang="en-US" sz="1050" dirty="0"/>
                        <a:t>$2.5MM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/>
                        <a:t>Tier 3:</a:t>
                      </a:r>
                      <a:r>
                        <a:rPr lang="en-US" sz="1050" dirty="0"/>
                        <a:t> Products: $110K, Services: $600K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22213"/>
                  </a:ext>
                </a:extLst>
              </a:tr>
              <a:tr h="396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Cloud Computing Ok?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dirty="0"/>
                        <a:t>Yes</a:t>
                      </a:r>
                      <a:r>
                        <a:rPr lang="en-US" sz="1050" dirty="0"/>
                        <a:t>, if data risk is at or below “Level 3-Low” (See slide 8).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/>
                        <a:t>Must buy from Tier 1 suppliers only.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/>
                        <a:t>Yes</a:t>
                      </a:r>
                      <a:r>
                        <a:rPr lang="en-US" sz="1050" dirty="0"/>
                        <a:t>, in accordance with City policy on cloud computing.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672807"/>
                  </a:ext>
                </a:extLst>
              </a:tr>
              <a:tr h="242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Ok to Name Manufacturer?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kern="1200" dirty="0"/>
                        <a:t>Yes. </a:t>
                      </a:r>
                      <a:r>
                        <a:rPr lang="en-US" sz="1050" kern="1200" dirty="0"/>
                        <a:t>You can name the product of your choice.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1050" b="1" dirty="0"/>
                        <a:t>. </a:t>
                      </a:r>
                      <a:r>
                        <a:rPr lang="en-US" sz="1050" dirty="0"/>
                        <a:t>Must provide specs </a:t>
                      </a:r>
                      <a:r>
                        <a:rPr lang="en-US" sz="1050" u="sng" dirty="0"/>
                        <a:t>or</a:t>
                      </a:r>
                      <a:r>
                        <a:rPr lang="en-US" sz="1050" dirty="0"/>
                        <a:t> make No Substitute request to OCA.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147355"/>
                  </a:ext>
                </a:extLst>
              </a:tr>
              <a:tr h="1111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Solicitation Thresholds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/>
                        <a:t>≤ $25K</a:t>
                      </a:r>
                      <a:r>
                        <a:rPr lang="en-US" sz="1050" b="0" dirty="0"/>
                        <a:t>:</a:t>
                      </a:r>
                      <a:r>
                        <a:rPr lang="en-US" sz="1050" dirty="0"/>
                        <a:t> Bid not required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$25K Commodities: </a:t>
                      </a:r>
                      <a:r>
                        <a:rPr lang="en-US" sz="1050" dirty="0"/>
                        <a:t>Bid out by OCA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dirty="0"/>
                        <a:t>&gt;</a:t>
                      </a:r>
                      <a:r>
                        <a:rPr lang="en-US" sz="1050" b="1" dirty="0"/>
                        <a:t> $25K Services: </a:t>
                      </a:r>
                      <a:r>
                        <a:rPr lang="en-US" sz="1050" dirty="0"/>
                        <a:t>Bid out by Dept (See slide 5)</a:t>
                      </a:r>
                    </a:p>
                    <a:p>
                      <a:pPr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sng" dirty="0"/>
                        <a:t>Exception</a:t>
                      </a:r>
                      <a:r>
                        <a:rPr lang="en-US" sz="1050" dirty="0"/>
                        <a:t>: No bid required for Tier 3 if under $110K.</a:t>
                      </a:r>
                    </a:p>
                    <a:p>
                      <a:pPr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May not request to waive solicitation requirements. 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/>
                        <a:t>≤ $10K: </a:t>
                      </a:r>
                      <a:r>
                        <a:rPr lang="en-US" sz="1050" dirty="0"/>
                        <a:t>Bid not required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$10K Commodities: </a:t>
                      </a:r>
                      <a:r>
                        <a:rPr lang="en-US" sz="1050" dirty="0"/>
                        <a:t>Bid out by OCA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$10K Services: </a:t>
                      </a:r>
                      <a:r>
                        <a:rPr lang="en-US" sz="1050" dirty="0"/>
                        <a:t>Bid out by Dept (See slide 5)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Use OCA waiver portal to submit request to waive solicitation requirements.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Guide to Request to Waive Solicitation Requirements.pdf</a:t>
                      </a:r>
                      <a:endParaRPr lang="en-US" sz="105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Service Now Website</a:t>
                      </a:r>
                      <a:r>
                        <a:rPr lang="en-US" sz="105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7350"/>
                  </a:ext>
                </a:extLst>
              </a:tr>
              <a:tr h="396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Solicitation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Technology Marketplace resellers.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Choose from one of three Tiers.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All suppliers w/ a City Supplier ID, Business Tax License and be 12B compliant.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sng" dirty="0"/>
                        <a:t>12B Exception</a:t>
                      </a:r>
                      <a:r>
                        <a:rPr lang="en-US" sz="1050" dirty="0"/>
                        <a:t>: 21.30 Software Licenses/Maintenance purchases &lt; $10MM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961223"/>
                  </a:ext>
                </a:extLst>
              </a:tr>
              <a:tr h="85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Purchasing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RQ to PO</a:t>
                      </a:r>
                      <a:r>
                        <a:rPr lang="en-US" sz="1050" b="1" kern="1200" dirty="0"/>
                        <a:t>, </a:t>
                      </a:r>
                      <a:r>
                        <a:rPr lang="en-US" sz="1050" kern="1200" dirty="0"/>
                        <a:t>through OCA, using OCA’s Term Contracts.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PO issued by OCA, accompanied with </a:t>
                      </a:r>
                      <a:r>
                        <a:rPr lang="en-US" sz="1050" u="sng" kern="1200" dirty="0"/>
                        <a:t>non-negotiable term sheets</a:t>
                      </a:r>
                      <a:r>
                        <a:rPr lang="en-US" sz="1050" kern="1200" dirty="0"/>
                        <a:t>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Department </a:t>
                      </a:r>
                      <a:r>
                        <a:rPr lang="en-US" sz="1050" u="sng" kern="1200" dirty="0">
                          <a:solidFill>
                            <a:srgbClr val="FF0000"/>
                          </a:solidFill>
                        </a:rPr>
                        <a:t>cannot sign any agreements</a:t>
                      </a:r>
                      <a:r>
                        <a:rPr lang="en-US" sz="1050" kern="1200" dirty="0"/>
                        <a:t>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Department must abide by </a:t>
                      </a:r>
                      <a:r>
                        <a:rPr lang="en-US" sz="1050" u="sng" kern="1200" dirty="0"/>
                        <a:t>manufacturer use terms</a:t>
                      </a:r>
                      <a:r>
                        <a:rPr lang="en-US" sz="1050" kern="1200" dirty="0"/>
                        <a:t>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Multi-year contract,</a:t>
                      </a:r>
                      <a:r>
                        <a:rPr lang="en-US" sz="1050" dirty="0"/>
                        <a:t> regardless of amount.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Department negotiates contract directly with supplier.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Once contract has been approved, Department issues POs against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595340"/>
                  </a:ext>
                </a:extLst>
              </a:tr>
              <a:tr h="396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Civil Service Approval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(Professional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/>
                        <a:t>Not required. </a:t>
                      </a:r>
                      <a:r>
                        <a:rPr lang="en-US" sz="1050" dirty="0"/>
                        <a:t>Submit request to Local 21. 10 day wait period. 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Required</a:t>
                      </a:r>
                      <a:r>
                        <a:rPr lang="en-US" sz="1050" b="1" dirty="0"/>
                        <a:t>. </a:t>
                      </a:r>
                      <a:r>
                        <a:rPr lang="en-US" sz="1050" dirty="0"/>
                        <a:t>Submit request to Civil Service. Expedited 7 day review if &lt; $100K. Otherwise min. 30 days for union review, then full commission hearing.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643003"/>
                  </a:ext>
                </a:extLst>
              </a:tr>
              <a:tr h="550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Other Agency Approvals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DT: </a:t>
                      </a:r>
                      <a:r>
                        <a:rPr lang="en-US" sz="1050" dirty="0"/>
                        <a:t>See DT CIO policy to determine if applicable. Submit request in DT ServiceNow.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CMD: </a:t>
                      </a:r>
                      <a:r>
                        <a:rPr lang="en-US" sz="1050" dirty="0"/>
                        <a:t>Forms 2A and 2B if Professional Services over $110K.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Multiple agencies</a:t>
                      </a:r>
                      <a:r>
                        <a:rPr lang="en-US" sz="1050" b="1" kern="1200" dirty="0"/>
                        <a:t>. </a:t>
                      </a:r>
                      <a:r>
                        <a:rPr lang="en-US" sz="1050" kern="1200" dirty="0"/>
                        <a:t>Use OCA’s </a:t>
                      </a:r>
                      <a:r>
                        <a:rPr lang="en-US" sz="105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checklists</a:t>
                      </a:r>
                      <a:r>
                        <a:rPr lang="en-US" sz="105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050" kern="1200" dirty="0"/>
                        <a:t>as guide.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677474"/>
                  </a:ext>
                </a:extLst>
              </a:tr>
              <a:tr h="389594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For details on each item above, go to </a:t>
                      </a:r>
                      <a:r>
                        <a:rPr lang="en-US" sz="1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https://sfgov.org/oca/resources</a:t>
                      </a:r>
                      <a:r>
                        <a:rPr lang="en-US" sz="1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dirty="0"/>
                        <a:t>and download the latest version of OCA’s Technology Purchasing Guidebook.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5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682180"/>
                  </a:ext>
                </a:extLst>
              </a:tr>
            </a:tbl>
          </a:graphicData>
        </a:graphic>
      </p:graphicFrame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DD678184-D896-4C1F-B5FD-37E252DD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8355" y="6400066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63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5136</TotalTime>
  <Words>983</Words>
  <Application>Microsoft Office PowerPoint</Application>
  <PresentationFormat>Widescreen</PresentationFormat>
  <Paragraphs>143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</vt:lpstr>
      <vt:lpstr>City &amp; County of San Francisco Technology Purchasing Guidelines</vt:lpstr>
      <vt:lpstr>PowerPoint Presentation</vt:lpstr>
      <vt:lpstr>I. City Policy on Technology Purchases </vt:lpstr>
      <vt:lpstr>II. Two Primary Considerations for Purchasing   Technology for the City</vt:lpstr>
      <vt:lpstr>Consideration 1: Commodities v. Professional Services </vt:lpstr>
      <vt:lpstr>PowerPoint Presentation</vt:lpstr>
      <vt:lpstr>PowerPoint Presentation</vt:lpstr>
      <vt:lpstr>III. City Policy on Cloud Computing </vt:lpstr>
      <vt:lpstr>IV. How does the City buy Technology?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&amp; County of San Francisco Technology Purchasing Guidelines</dc:title>
  <dc:creator>Taraneh Moayed</dc:creator>
  <cp:lastModifiedBy>Taraneh Moayed</cp:lastModifiedBy>
  <cp:revision>113</cp:revision>
  <dcterms:created xsi:type="dcterms:W3CDTF">2019-03-09T17:43:21Z</dcterms:created>
  <dcterms:modified xsi:type="dcterms:W3CDTF">2019-09-09T17:54:42Z</dcterms:modified>
</cp:coreProperties>
</file>