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1"/>
  </p:notesMasterIdLst>
  <p:sldIdLst>
    <p:sldId id="266" r:id="rId5"/>
    <p:sldId id="257" r:id="rId6"/>
    <p:sldId id="267" r:id="rId7"/>
    <p:sldId id="268" r:id="rId8"/>
    <p:sldId id="269" r:id="rId9"/>
    <p:sldId id="270" r:id="rId10"/>
    <p:sldId id="271" r:id="rId11"/>
    <p:sldId id="272" r:id="rId12"/>
    <p:sldId id="273" r:id="rId13"/>
    <p:sldId id="280" r:id="rId14"/>
    <p:sldId id="279" r:id="rId15"/>
    <p:sldId id="277" r:id="rId16"/>
    <p:sldId id="274" r:id="rId17"/>
    <p:sldId id="275" r:id="rId18"/>
    <p:sldId id="276" r:id="rId19"/>
    <p:sldId id="27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20" d="100"/>
          <a:sy n="120" d="100"/>
        </p:scale>
        <p:origin x="84" y="3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87FB1-DCB0-4F37-B7BC-1468F7E5D3BE}"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US"/>
        </a:p>
      </dgm:t>
    </dgm:pt>
    <dgm:pt modelId="{F073F566-65DE-47E6-B4E8-4F2278432ACA}">
      <dgm:prSet phldrT="[Text]" custT="1"/>
      <dgm:spPr>
        <a:ln>
          <a:solidFill>
            <a:schemeClr val="tx1"/>
          </a:solidFill>
        </a:ln>
      </dgm:spPr>
      <dgm:t>
        <a:bodyPr/>
        <a:lstStyle/>
        <a:p>
          <a:r>
            <a:rPr lang="en-US" sz="2000" dirty="0"/>
            <a:t>Business Tax</a:t>
          </a:r>
        </a:p>
      </dgm:t>
    </dgm:pt>
    <dgm:pt modelId="{72A7BEA6-9829-4B0A-9C2D-413A1FC4963C}" type="parTrans" cxnId="{C9B53BCD-7F8B-4905-9E7C-A807DFA01FD7}">
      <dgm:prSet/>
      <dgm:spPr/>
      <dgm:t>
        <a:bodyPr/>
        <a:lstStyle/>
        <a:p>
          <a:endParaRPr lang="en-US" sz="2000"/>
        </a:p>
      </dgm:t>
    </dgm:pt>
    <dgm:pt modelId="{A558F26C-9691-4553-ADA8-103054FDAE81}" type="sibTrans" cxnId="{C9B53BCD-7F8B-4905-9E7C-A807DFA01FD7}">
      <dgm:prSet/>
      <dgm:spPr/>
      <dgm:t>
        <a:bodyPr/>
        <a:lstStyle/>
        <a:p>
          <a:endParaRPr lang="en-US" sz="2000"/>
        </a:p>
      </dgm:t>
    </dgm:pt>
    <dgm:pt modelId="{28290A5F-EB3D-4DE0-A554-5589DDF38E49}">
      <dgm:prSet phldrT="[Text]" custT="1"/>
      <dgm:spPr>
        <a:solidFill>
          <a:srgbClr val="00B050">
            <a:alpha val="50000"/>
          </a:srgbClr>
        </a:solidFill>
        <a:ln>
          <a:solidFill>
            <a:schemeClr val="tx1"/>
          </a:solidFill>
        </a:ln>
      </dgm:spPr>
      <dgm:t>
        <a:bodyPr/>
        <a:lstStyle/>
        <a:p>
          <a:r>
            <a:rPr lang="en-US" sz="2000" dirty="0"/>
            <a:t>Buying Green</a:t>
          </a:r>
        </a:p>
      </dgm:t>
    </dgm:pt>
    <dgm:pt modelId="{917B0C70-E353-4886-B8A3-F99167B6CFD1}" type="parTrans" cxnId="{32D65DE9-303D-46BB-B557-418A1036C0BE}">
      <dgm:prSet/>
      <dgm:spPr/>
      <dgm:t>
        <a:bodyPr/>
        <a:lstStyle/>
        <a:p>
          <a:endParaRPr lang="en-US" sz="2000"/>
        </a:p>
      </dgm:t>
    </dgm:pt>
    <dgm:pt modelId="{4E92E31F-F3CE-442A-B572-7DFF7D26D692}" type="sibTrans" cxnId="{32D65DE9-303D-46BB-B557-418A1036C0BE}">
      <dgm:prSet/>
      <dgm:spPr/>
      <dgm:t>
        <a:bodyPr/>
        <a:lstStyle/>
        <a:p>
          <a:endParaRPr lang="en-US" sz="2000"/>
        </a:p>
      </dgm:t>
    </dgm:pt>
    <dgm:pt modelId="{CAFD24CB-C7C9-4792-96DE-24135BAB93F3}">
      <dgm:prSet phldrT="[Text]" custT="1"/>
      <dgm:spPr>
        <a:solidFill>
          <a:srgbClr val="FF0000">
            <a:alpha val="50000"/>
          </a:srgbClr>
        </a:solidFill>
        <a:ln>
          <a:solidFill>
            <a:schemeClr val="tx1"/>
          </a:solidFill>
        </a:ln>
      </dgm:spPr>
      <dgm:t>
        <a:bodyPr/>
        <a:lstStyle/>
        <a:p>
          <a:r>
            <a:rPr lang="en-US" sz="2000" dirty="0"/>
            <a:t>Equal Benefits</a:t>
          </a:r>
        </a:p>
      </dgm:t>
    </dgm:pt>
    <dgm:pt modelId="{DC025D84-B467-4EC0-95E6-101A6C5F25C8}" type="parTrans" cxnId="{ABE3DECD-B0BF-4EB3-8FE8-BC92C0C5D669}">
      <dgm:prSet/>
      <dgm:spPr/>
      <dgm:t>
        <a:bodyPr/>
        <a:lstStyle/>
        <a:p>
          <a:endParaRPr lang="en-US" sz="2000"/>
        </a:p>
      </dgm:t>
    </dgm:pt>
    <dgm:pt modelId="{7DCD383A-E7CD-4815-AEA2-BA597B5F94DE}" type="sibTrans" cxnId="{ABE3DECD-B0BF-4EB3-8FE8-BC92C0C5D669}">
      <dgm:prSet/>
      <dgm:spPr/>
      <dgm:t>
        <a:bodyPr/>
        <a:lstStyle/>
        <a:p>
          <a:endParaRPr lang="en-US" sz="2000"/>
        </a:p>
      </dgm:t>
    </dgm:pt>
    <dgm:pt modelId="{58384055-376B-4E65-B6D3-341699FE70B6}">
      <dgm:prSet phldrT="[Text]" custT="1"/>
      <dgm:spPr>
        <a:solidFill>
          <a:srgbClr val="FFFF00">
            <a:alpha val="50000"/>
          </a:srgbClr>
        </a:solidFill>
        <a:ln>
          <a:solidFill>
            <a:schemeClr val="tx1"/>
          </a:solidFill>
        </a:ln>
      </dgm:spPr>
      <dgm:t>
        <a:bodyPr/>
        <a:lstStyle/>
        <a:p>
          <a:r>
            <a:rPr lang="en-US" sz="2000" dirty="0"/>
            <a:t>Anti-LGBT &amp; Restrictive Abortion Laws</a:t>
          </a:r>
        </a:p>
      </dgm:t>
    </dgm:pt>
    <dgm:pt modelId="{A9F57475-7B11-4F61-815C-3088B1C8BFD6}" type="parTrans" cxnId="{7C9B0651-EF6E-47C3-B15E-FFB37625E044}">
      <dgm:prSet/>
      <dgm:spPr/>
      <dgm:t>
        <a:bodyPr/>
        <a:lstStyle/>
        <a:p>
          <a:endParaRPr lang="en-US" sz="2000"/>
        </a:p>
      </dgm:t>
    </dgm:pt>
    <dgm:pt modelId="{3DD4CA9B-860D-43E0-811B-286FDB36A00E}" type="sibTrans" cxnId="{7C9B0651-EF6E-47C3-B15E-FFB37625E044}">
      <dgm:prSet/>
      <dgm:spPr/>
      <dgm:t>
        <a:bodyPr/>
        <a:lstStyle/>
        <a:p>
          <a:endParaRPr lang="en-US" sz="2000"/>
        </a:p>
      </dgm:t>
    </dgm:pt>
    <dgm:pt modelId="{FA1912F4-EF29-4A72-AD4E-77CF840CF1DC}">
      <dgm:prSet custT="1"/>
      <dgm:spPr>
        <a:solidFill>
          <a:srgbClr val="0070C0">
            <a:alpha val="50000"/>
          </a:srgbClr>
        </a:solidFill>
        <a:ln>
          <a:solidFill>
            <a:schemeClr val="tx1"/>
          </a:solidFill>
        </a:ln>
      </dgm:spPr>
      <dgm:t>
        <a:bodyPr/>
        <a:lstStyle/>
        <a:p>
          <a:r>
            <a:rPr lang="en-US" sz="2000" dirty="0"/>
            <a:t>Local Business Enterprises</a:t>
          </a:r>
        </a:p>
      </dgm:t>
    </dgm:pt>
    <dgm:pt modelId="{F5EFFC50-2FE3-4C42-A39A-9F42C210BE77}" type="parTrans" cxnId="{C1C4084D-B4CF-446E-86DF-70B93D6554AB}">
      <dgm:prSet/>
      <dgm:spPr/>
      <dgm:t>
        <a:bodyPr/>
        <a:lstStyle/>
        <a:p>
          <a:endParaRPr lang="en-US" sz="2000"/>
        </a:p>
      </dgm:t>
    </dgm:pt>
    <dgm:pt modelId="{1D358205-5CD1-473A-B473-476D8DEDC060}" type="sibTrans" cxnId="{C1C4084D-B4CF-446E-86DF-70B93D6554AB}">
      <dgm:prSet/>
      <dgm:spPr/>
      <dgm:t>
        <a:bodyPr/>
        <a:lstStyle/>
        <a:p>
          <a:endParaRPr lang="en-US" sz="2000"/>
        </a:p>
      </dgm:t>
    </dgm:pt>
    <dgm:pt modelId="{E5778C8E-C9FC-4559-B8FC-8F1DC9B7279E}" type="pres">
      <dgm:prSet presAssocID="{02887FB1-DCB0-4F37-B7BC-1468F7E5D3BE}" presName="Name0" presStyleCnt="0">
        <dgm:presLayoutVars>
          <dgm:chMax val="7"/>
          <dgm:dir/>
          <dgm:resizeHandles val="exact"/>
        </dgm:presLayoutVars>
      </dgm:prSet>
      <dgm:spPr/>
    </dgm:pt>
    <dgm:pt modelId="{CA1E92A0-BBF4-4699-9937-A9B24FF66CD8}" type="pres">
      <dgm:prSet presAssocID="{02887FB1-DCB0-4F37-B7BC-1468F7E5D3BE}" presName="ellipse1" presStyleLbl="vennNode1" presStyleIdx="0" presStyleCnt="5">
        <dgm:presLayoutVars>
          <dgm:bulletEnabled val="1"/>
        </dgm:presLayoutVars>
      </dgm:prSet>
      <dgm:spPr/>
    </dgm:pt>
    <dgm:pt modelId="{75FE91C1-0107-42AB-9D9E-C9A8619B2D1A}" type="pres">
      <dgm:prSet presAssocID="{02887FB1-DCB0-4F37-B7BC-1468F7E5D3BE}" presName="ellipse2" presStyleLbl="vennNode1" presStyleIdx="1" presStyleCnt="5">
        <dgm:presLayoutVars>
          <dgm:bulletEnabled val="1"/>
        </dgm:presLayoutVars>
      </dgm:prSet>
      <dgm:spPr/>
    </dgm:pt>
    <dgm:pt modelId="{FFED6645-4A04-4B98-8ADF-94E5CA42F46B}" type="pres">
      <dgm:prSet presAssocID="{02887FB1-DCB0-4F37-B7BC-1468F7E5D3BE}" presName="ellipse3" presStyleLbl="vennNode1" presStyleIdx="2" presStyleCnt="5">
        <dgm:presLayoutVars>
          <dgm:bulletEnabled val="1"/>
        </dgm:presLayoutVars>
      </dgm:prSet>
      <dgm:spPr/>
    </dgm:pt>
    <dgm:pt modelId="{6E299FE7-1DE5-497E-8A36-A3BBDA56474D}" type="pres">
      <dgm:prSet presAssocID="{02887FB1-DCB0-4F37-B7BC-1468F7E5D3BE}" presName="ellipse4" presStyleLbl="vennNode1" presStyleIdx="3" presStyleCnt="5">
        <dgm:presLayoutVars>
          <dgm:bulletEnabled val="1"/>
        </dgm:presLayoutVars>
      </dgm:prSet>
      <dgm:spPr/>
    </dgm:pt>
    <dgm:pt modelId="{4CCE7190-24B5-4E6D-83FA-1747B15B6B26}" type="pres">
      <dgm:prSet presAssocID="{02887FB1-DCB0-4F37-B7BC-1468F7E5D3BE}" presName="ellipse5" presStyleLbl="vennNode1" presStyleIdx="4" presStyleCnt="5">
        <dgm:presLayoutVars>
          <dgm:bulletEnabled val="1"/>
        </dgm:presLayoutVars>
      </dgm:prSet>
      <dgm:spPr/>
    </dgm:pt>
  </dgm:ptLst>
  <dgm:cxnLst>
    <dgm:cxn modelId="{7316A90D-C150-484F-874A-75565CC00607}" type="presOf" srcId="{58384055-376B-4E65-B6D3-341699FE70B6}" destId="{4CCE7190-24B5-4E6D-83FA-1747B15B6B26}" srcOrd="0" destOrd="0" presId="urn:microsoft.com/office/officeart/2005/8/layout/rings+Icon"/>
    <dgm:cxn modelId="{D24F7361-CE60-4978-96F0-C1BBC6E3A2FA}" type="presOf" srcId="{FA1912F4-EF29-4A72-AD4E-77CF840CF1DC}" destId="{75FE91C1-0107-42AB-9D9E-C9A8619B2D1A}" srcOrd="0" destOrd="0" presId="urn:microsoft.com/office/officeart/2005/8/layout/rings+Icon"/>
    <dgm:cxn modelId="{9E7B6945-E694-4255-AA80-A3DCCFAE6130}" type="presOf" srcId="{02887FB1-DCB0-4F37-B7BC-1468F7E5D3BE}" destId="{E5778C8E-C9FC-4559-B8FC-8F1DC9B7279E}" srcOrd="0" destOrd="0" presId="urn:microsoft.com/office/officeart/2005/8/layout/rings+Icon"/>
    <dgm:cxn modelId="{21AC9D4A-369D-4DCE-99E2-A298EF4D698C}" type="presOf" srcId="{28290A5F-EB3D-4DE0-A554-5589DDF38E49}" destId="{FFED6645-4A04-4B98-8ADF-94E5CA42F46B}" srcOrd="0" destOrd="0" presId="urn:microsoft.com/office/officeart/2005/8/layout/rings+Icon"/>
    <dgm:cxn modelId="{C1C4084D-B4CF-446E-86DF-70B93D6554AB}" srcId="{02887FB1-DCB0-4F37-B7BC-1468F7E5D3BE}" destId="{FA1912F4-EF29-4A72-AD4E-77CF840CF1DC}" srcOrd="1" destOrd="0" parTransId="{F5EFFC50-2FE3-4C42-A39A-9F42C210BE77}" sibTransId="{1D358205-5CD1-473A-B473-476D8DEDC060}"/>
    <dgm:cxn modelId="{7C9B0651-EF6E-47C3-B15E-FFB37625E044}" srcId="{02887FB1-DCB0-4F37-B7BC-1468F7E5D3BE}" destId="{58384055-376B-4E65-B6D3-341699FE70B6}" srcOrd="4" destOrd="0" parTransId="{A9F57475-7B11-4F61-815C-3088B1C8BFD6}" sibTransId="{3DD4CA9B-860D-43E0-811B-286FDB36A00E}"/>
    <dgm:cxn modelId="{C9B53BCD-7F8B-4905-9E7C-A807DFA01FD7}" srcId="{02887FB1-DCB0-4F37-B7BC-1468F7E5D3BE}" destId="{F073F566-65DE-47E6-B4E8-4F2278432ACA}" srcOrd="0" destOrd="0" parTransId="{72A7BEA6-9829-4B0A-9C2D-413A1FC4963C}" sibTransId="{A558F26C-9691-4553-ADA8-103054FDAE81}"/>
    <dgm:cxn modelId="{ABE3DECD-B0BF-4EB3-8FE8-BC92C0C5D669}" srcId="{02887FB1-DCB0-4F37-B7BC-1468F7E5D3BE}" destId="{CAFD24CB-C7C9-4792-96DE-24135BAB93F3}" srcOrd="3" destOrd="0" parTransId="{DC025D84-B467-4EC0-95E6-101A6C5F25C8}" sibTransId="{7DCD383A-E7CD-4815-AEA2-BA597B5F94DE}"/>
    <dgm:cxn modelId="{41E131D4-F1AE-4108-B5D1-E6221376A315}" type="presOf" srcId="{CAFD24CB-C7C9-4792-96DE-24135BAB93F3}" destId="{6E299FE7-1DE5-497E-8A36-A3BBDA56474D}" srcOrd="0" destOrd="0" presId="urn:microsoft.com/office/officeart/2005/8/layout/rings+Icon"/>
    <dgm:cxn modelId="{32D65DE9-303D-46BB-B557-418A1036C0BE}" srcId="{02887FB1-DCB0-4F37-B7BC-1468F7E5D3BE}" destId="{28290A5F-EB3D-4DE0-A554-5589DDF38E49}" srcOrd="2" destOrd="0" parTransId="{917B0C70-E353-4886-B8A3-F99167B6CFD1}" sibTransId="{4E92E31F-F3CE-442A-B572-7DFF7D26D692}"/>
    <dgm:cxn modelId="{6B4C4EED-657F-4BD8-AF51-48F3D1141BCF}" type="presOf" srcId="{F073F566-65DE-47E6-B4E8-4F2278432ACA}" destId="{CA1E92A0-BBF4-4699-9937-A9B24FF66CD8}" srcOrd="0" destOrd="0" presId="urn:microsoft.com/office/officeart/2005/8/layout/rings+Icon"/>
    <dgm:cxn modelId="{A02E9622-CC2F-4C2D-ABF9-54FC7B5D1086}" type="presParOf" srcId="{E5778C8E-C9FC-4559-B8FC-8F1DC9B7279E}" destId="{CA1E92A0-BBF4-4699-9937-A9B24FF66CD8}" srcOrd="0" destOrd="0" presId="urn:microsoft.com/office/officeart/2005/8/layout/rings+Icon"/>
    <dgm:cxn modelId="{216482E2-5F1A-4808-9E2B-B52585BC9953}" type="presParOf" srcId="{E5778C8E-C9FC-4559-B8FC-8F1DC9B7279E}" destId="{75FE91C1-0107-42AB-9D9E-C9A8619B2D1A}" srcOrd="1" destOrd="0" presId="urn:microsoft.com/office/officeart/2005/8/layout/rings+Icon"/>
    <dgm:cxn modelId="{5C5D9AD7-C74C-4C24-9570-AD128CD2DF7F}" type="presParOf" srcId="{E5778C8E-C9FC-4559-B8FC-8F1DC9B7279E}" destId="{FFED6645-4A04-4B98-8ADF-94E5CA42F46B}" srcOrd="2" destOrd="0" presId="urn:microsoft.com/office/officeart/2005/8/layout/rings+Icon"/>
    <dgm:cxn modelId="{A86A2599-2A15-4FB8-B75A-7C77C963649F}" type="presParOf" srcId="{E5778C8E-C9FC-4559-B8FC-8F1DC9B7279E}" destId="{6E299FE7-1DE5-497E-8A36-A3BBDA56474D}" srcOrd="3" destOrd="0" presId="urn:microsoft.com/office/officeart/2005/8/layout/rings+Icon"/>
    <dgm:cxn modelId="{BAF4F27F-8301-40B5-A0E0-B576BE7E2A04}" type="presParOf" srcId="{E5778C8E-C9FC-4559-B8FC-8F1DC9B7279E}" destId="{4CCE7190-24B5-4E6D-83FA-1747B15B6B26}"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E92A0-BBF4-4699-9937-A9B24FF66CD8}">
      <dsp:nvSpPr>
        <dsp:cNvPr id="0" name=""/>
        <dsp:cNvSpPr/>
      </dsp:nvSpPr>
      <dsp:spPr>
        <a:xfrm>
          <a:off x="188220" y="0"/>
          <a:ext cx="1950399" cy="1950394"/>
        </a:xfrm>
        <a:prstGeom prst="ellipse">
          <a:avLst/>
        </a:prstGeom>
        <a:solidFill>
          <a:schemeClr val="accent1">
            <a:alpha val="5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Business Tax</a:t>
          </a:r>
        </a:p>
      </dsp:txBody>
      <dsp:txXfrm>
        <a:off x="473849" y="285629"/>
        <a:ext cx="1379141" cy="1379136"/>
      </dsp:txXfrm>
    </dsp:sp>
    <dsp:sp modelId="{75FE91C1-0107-42AB-9D9E-C9A8619B2D1A}">
      <dsp:nvSpPr>
        <dsp:cNvPr id="0" name=""/>
        <dsp:cNvSpPr/>
      </dsp:nvSpPr>
      <dsp:spPr>
        <a:xfrm>
          <a:off x="1191146" y="1300805"/>
          <a:ext cx="1950399" cy="1950394"/>
        </a:xfrm>
        <a:prstGeom prst="ellipse">
          <a:avLst/>
        </a:prstGeom>
        <a:solidFill>
          <a:srgbClr val="0070C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Local Business Enterprises</a:t>
          </a:r>
        </a:p>
      </dsp:txBody>
      <dsp:txXfrm>
        <a:off x="1476775" y="1586434"/>
        <a:ext cx="1379141" cy="1379136"/>
      </dsp:txXfrm>
    </dsp:sp>
    <dsp:sp modelId="{FFED6645-4A04-4B98-8ADF-94E5CA42F46B}">
      <dsp:nvSpPr>
        <dsp:cNvPr id="0" name=""/>
        <dsp:cNvSpPr/>
      </dsp:nvSpPr>
      <dsp:spPr>
        <a:xfrm>
          <a:off x="2194668" y="0"/>
          <a:ext cx="1950399" cy="1950394"/>
        </a:xfrm>
        <a:prstGeom prst="ellipse">
          <a:avLst/>
        </a:prstGeom>
        <a:solidFill>
          <a:srgbClr val="00B05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Buying Green</a:t>
          </a:r>
        </a:p>
      </dsp:txBody>
      <dsp:txXfrm>
        <a:off x="2480297" y="285629"/>
        <a:ext cx="1379141" cy="1379136"/>
      </dsp:txXfrm>
    </dsp:sp>
    <dsp:sp modelId="{6E299FE7-1DE5-497E-8A36-A3BBDA56474D}">
      <dsp:nvSpPr>
        <dsp:cNvPr id="0" name=""/>
        <dsp:cNvSpPr/>
      </dsp:nvSpPr>
      <dsp:spPr>
        <a:xfrm>
          <a:off x="3197595" y="1300805"/>
          <a:ext cx="1950399" cy="1950394"/>
        </a:xfrm>
        <a:prstGeom prst="ellipse">
          <a:avLst/>
        </a:prstGeom>
        <a:solidFill>
          <a:srgbClr val="FF000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Equal Benefits</a:t>
          </a:r>
        </a:p>
      </dsp:txBody>
      <dsp:txXfrm>
        <a:off x="3483224" y="1586434"/>
        <a:ext cx="1379141" cy="1379136"/>
      </dsp:txXfrm>
    </dsp:sp>
    <dsp:sp modelId="{4CCE7190-24B5-4E6D-83FA-1747B15B6B26}">
      <dsp:nvSpPr>
        <dsp:cNvPr id="0" name=""/>
        <dsp:cNvSpPr/>
      </dsp:nvSpPr>
      <dsp:spPr>
        <a:xfrm>
          <a:off x="4200521" y="0"/>
          <a:ext cx="1950399" cy="1950394"/>
        </a:xfrm>
        <a:prstGeom prst="ellipse">
          <a:avLst/>
        </a:prstGeom>
        <a:solidFill>
          <a:srgbClr val="FFFF0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Anti-LGBT &amp; Restrictive Abortion Laws</a:t>
          </a:r>
        </a:p>
      </dsp:txBody>
      <dsp:txXfrm>
        <a:off x="4486150" y="285629"/>
        <a:ext cx="1379141" cy="1379136"/>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DB6F77-31B3-44A6-9538-7D3B84B14A3E}" type="datetimeFigureOut">
              <a:rPr lang="en-US" smtClean="0"/>
              <a:t>1/21/2020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BEC92D-C8E2-4A8F-BF2D-75109D630128}" type="slidenum">
              <a:rPr lang="en-US" smtClean="0"/>
              <a:t>‹#›</a:t>
            </a:fld>
            <a:endParaRPr lang="en-US" dirty="0"/>
          </a:p>
        </p:txBody>
      </p:sp>
    </p:spTree>
    <p:extLst>
      <p:ext uri="{BB962C8B-B14F-4D97-AF65-F5344CB8AC3E}">
        <p14:creationId xmlns:p14="http://schemas.microsoft.com/office/powerpoint/2010/main" val="380481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B24132-C908-474C-84C6-F33F0E9C2824}"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0D6BE-6A5B-4B1A-AB35-D5FFCCF5138B}"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E8BD5B-87CC-4318-9824-F4CA83CB0BAF}"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1/21/2020</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9571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2AA5E-62DB-4209-84D2-A3A9C66875BD}"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B8EF27-61CD-4273-9CC6-8B5AB469D6E9}"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14D88-E4A3-4915-A946-C7B143E0147E}" type="datetime1">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C41193-F002-4F22-ACB4-105512D85B33}" type="datetime1">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2B57F-0B3C-4FE7-8F56-8C4115027F2E}" type="datetime1">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E8098D-3BCA-4496-B67F-08ABED3A79F9}" type="datetime1">
              <a:rPr lang="en-US" smtClean="0"/>
              <a:t>1/21/2020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4F9A14-79CD-4DBB-8A95-93FAB90953CE}" type="datetime1">
              <a:rPr lang="en-US" smtClean="0"/>
              <a:t>1/21/2020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FCCA62-85F4-4E91-8034-B3A4AEB2ACA5}" type="datetime1">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739FE2-C7BB-439D-8EFA-EB059A6AF0B6}" type="datetime1">
              <a:rPr lang="en-US" smtClean="0"/>
              <a:t>1/21/2020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wocolorsintheair.blogspot.com/2011/02/california-baby.htm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toomanyheartbeats.blogspot.com/p/dysautonomia-resources.html" TargetMode="External"/><Relationship Id="rId3" Type="http://schemas.openxmlformats.org/officeDocument/2006/relationships/hyperlink" Target="https://www.sfapproved.org/guide-city-staff" TargetMode="External"/><Relationship Id="rId7" Type="http://schemas.openxmlformats.org/officeDocument/2006/relationships/image" Target="../media/image15.png"/><Relationship Id="rId2" Type="http://schemas.openxmlformats.org/officeDocument/2006/relationships/hyperlink" Target="https://sftreasurer.org/registration" TargetMode="External"/><Relationship Id="rId1" Type="http://schemas.openxmlformats.org/officeDocument/2006/relationships/slideLayout" Target="../slideLayouts/slideLayout2.xml"/><Relationship Id="rId6" Type="http://schemas.openxmlformats.org/officeDocument/2006/relationships/hyperlink" Target="https://sfgsa.org/chapter-12x-state-ban-list" TargetMode="External"/><Relationship Id="rId5" Type="http://schemas.openxmlformats.org/officeDocument/2006/relationships/hyperlink" Target="https://sfgov.org/cmd/12b-equal-benefits-program" TargetMode="External"/><Relationship Id="rId4" Type="http://schemas.openxmlformats.org/officeDocument/2006/relationships/hyperlink" Target="https://sfgov.org/cmd/14b-local-business-enterprise-ordina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fgov.org/oca" TargetMode="External"/><Relationship Id="rId2" Type="http://schemas.openxmlformats.org/officeDocument/2006/relationships/hyperlink" Target="http://www.cdtfa.ca.gov/" TargetMode="External"/><Relationship Id="rId1" Type="http://schemas.openxmlformats.org/officeDocument/2006/relationships/slideLayout" Target="../slideLayouts/slideLayout2.xml"/><Relationship Id="rId5" Type="http://schemas.openxmlformats.org/officeDocument/2006/relationships/hyperlink" Target="http://www.instituteforsupplymanagement.org/" TargetMode="External"/><Relationship Id="rId4" Type="http://schemas.openxmlformats.org/officeDocument/2006/relationships/hyperlink" Target="http://www.cappo.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yes_check_circle.svg"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commons.wikimedia.org/wiki/File:Circle-Thumb.png"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red-cross-mark-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commons.wikimedia.org/wiki/File:Circle-Thumb-Down.png"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arquitetodafelicidade.com.br/2013/01/28/quero-fazer-faculdade-de-arquitetura-o-teste-de-habilidade-especifica"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armics-articles.blogspot.com/2010/12/fire-safety-equipment.html" TargetMode="External"/><Relationship Id="rId7" Type="http://schemas.openxmlformats.org/officeDocument/2006/relationships/hyperlink" Target="http://medequip2.wikidot.com/"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conservationbytes.com/2012/02/17/parts-a-whole-do-not-make"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people-equation.com/leading-a-meeting-how-to-avoid-a-snooze-fest/meeting-leader-at-whiteboard/" TargetMode="External"/><Relationship Id="rId7" Type="http://schemas.openxmlformats.org/officeDocument/2006/relationships/hyperlink" Target="http://civilengineerthoughts003.blogspot.com/2013/08/may-i-always-build.html"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pixabay.com/en/arrow-two-directions-arrows-vectors-1646983/"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publicdomainpictures.net/view-image.php?image=8308&amp;picture=young-woman-bored&amp;large=1"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louisamayalcottismypassion.com/2012/01/"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95573-2971-40CA-8931-174ACDF3E94F}"/>
              </a:ext>
              <a:ext uri="{C183D7F6-B498-43B3-948B-1728B52AA6E4}">
                <adec:decorative xmlns:adec="http://schemas.microsoft.com/office/drawing/2017/decorative" val="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5" y="10"/>
            <a:ext cx="6553421" cy="4915066"/>
          </a:xfrm>
          <a:prstGeom prst="rect">
            <a:avLst/>
          </a:prstGeom>
        </p:spPr>
      </p:pic>
      <p:sp>
        <p:nvSpPr>
          <p:cNvPr id="22" name="Rectangle 21">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274302" y="5143500"/>
            <a:ext cx="11125218" cy="1167065"/>
          </a:xfrm>
        </p:spPr>
        <p:txBody>
          <a:bodyPr>
            <a:noAutofit/>
          </a:bodyPr>
          <a:lstStyle/>
          <a:p>
            <a:r>
              <a:rPr lang="en-US" sz="4400" b="1" dirty="0">
                <a:solidFill>
                  <a:srgbClr val="FFFFFF"/>
                </a:solidFill>
              </a:rPr>
              <a:t>Delegated Departmental Purchasing (DDP) Training</a:t>
            </a:r>
            <a:br>
              <a:rPr lang="en-US" sz="4400" b="1" dirty="0">
                <a:solidFill>
                  <a:srgbClr val="FFFFFF"/>
                </a:solidFill>
              </a:rPr>
            </a:br>
            <a:r>
              <a:rPr lang="en-US" sz="4400" b="1" dirty="0">
                <a:solidFill>
                  <a:srgbClr val="FFFFFF"/>
                </a:solidFill>
              </a:rPr>
              <a:t>(Prop Q Training)</a:t>
            </a:r>
          </a:p>
        </p:txBody>
      </p:sp>
      <p:sp>
        <p:nvSpPr>
          <p:cNvPr id="24" name="Rectangle 23">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72BCA69C-1276-42C9-BB2D-4A4EFB63E619}"/>
              </a:ext>
            </a:extLst>
          </p:cNvPr>
          <p:cNvSpPr txBox="1"/>
          <p:nvPr/>
        </p:nvSpPr>
        <p:spPr>
          <a:xfrm>
            <a:off x="7023947" y="3874343"/>
            <a:ext cx="5168053" cy="523220"/>
          </a:xfrm>
          <a:prstGeom prst="rect">
            <a:avLst/>
          </a:prstGeom>
          <a:noFill/>
        </p:spPr>
        <p:txBody>
          <a:bodyPr wrap="square" rtlCol="0">
            <a:spAutoFit/>
          </a:bodyPr>
          <a:lstStyle/>
          <a:p>
            <a:pPr algn="r"/>
            <a:r>
              <a:rPr lang="en-US" sz="2800" b="1" i="1" dirty="0">
                <a:solidFill>
                  <a:schemeClr val="accent2"/>
                </a:solidFill>
              </a:rPr>
              <a:t>Office of Contract Administration</a:t>
            </a:r>
          </a:p>
        </p:txBody>
      </p:sp>
      <p:pic>
        <p:nvPicPr>
          <p:cNvPr id="1026" name="Picture 2" descr="Image result for san francisco city seal">
            <a:extLst>
              <a:ext uri="{FF2B5EF4-FFF2-40B4-BE49-F238E27FC236}">
                <a16:creationId xmlns:a16="http://schemas.microsoft.com/office/drawing/2014/main" id="{D75AC8A1-C728-451E-9527-D2A3F6F2A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7703" y="178045"/>
            <a:ext cx="1842347" cy="184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1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F39-DB8A-4CBA-87C7-B13DA5B503C3}"/>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12X Covered State List</a:t>
            </a:r>
          </a:p>
        </p:txBody>
      </p:sp>
      <p:sp>
        <p:nvSpPr>
          <p:cNvPr id="3" name="Content Placeholder 2">
            <a:extLst>
              <a:ext uri="{FF2B5EF4-FFF2-40B4-BE49-F238E27FC236}">
                <a16:creationId xmlns:a16="http://schemas.microsoft.com/office/drawing/2014/main" id="{27CFBA1C-3EFF-4DBA-96E6-04603D1440CE}"/>
              </a:ext>
            </a:extLst>
          </p:cNvPr>
          <p:cNvSpPr>
            <a:spLocks noGrp="1"/>
          </p:cNvSpPr>
          <p:nvPr>
            <p:ph sz="quarter" idx="10"/>
          </p:nvPr>
        </p:nvSpPr>
        <p:spPr>
          <a:xfrm>
            <a:off x="337790" y="5980714"/>
            <a:ext cx="4416552" cy="640080"/>
          </a:xfrm>
        </p:spPr>
        <p:txBody>
          <a:bodyPr/>
          <a:lstStyle/>
          <a:p>
            <a:pPr>
              <a:lnSpc>
                <a:spcPct val="100000"/>
              </a:lnSpc>
              <a:spcBef>
                <a:spcPts val="0"/>
              </a:spcBef>
              <a:spcAft>
                <a:spcPts val="0"/>
              </a:spcAft>
            </a:pPr>
            <a:r>
              <a:rPr lang="en-US" b="1" dirty="0">
                <a:solidFill>
                  <a:srgbClr val="0070C0"/>
                </a:solidFill>
                <a:latin typeface="Calibri" panose="020F0502020204030204" pitchFamily="34" charset="0"/>
                <a:cs typeface="Calibri" panose="020F0502020204030204" pitchFamily="34" charset="0"/>
              </a:rPr>
              <a:t>Anti-LGBT Laws – Effective February 2017 (2 states)</a:t>
            </a:r>
          </a:p>
          <a:p>
            <a:pPr>
              <a:lnSpc>
                <a:spcPct val="100000"/>
              </a:lnSpc>
              <a:spcBef>
                <a:spcPts val="0"/>
              </a:spcBef>
              <a:spcAft>
                <a:spcPts val="0"/>
              </a:spcAft>
            </a:pPr>
            <a:r>
              <a:rPr lang="en-US" b="1" dirty="0">
                <a:solidFill>
                  <a:srgbClr val="44D848"/>
                </a:solidFill>
                <a:latin typeface="Calibri" panose="020F0502020204030204" pitchFamily="34" charset="0"/>
                <a:cs typeface="Calibri" panose="020F0502020204030204" pitchFamily="34" charset="0"/>
              </a:rPr>
              <a:t>Restrictive Abortion Laws – Effective January 2020 (13 states)</a:t>
            </a:r>
          </a:p>
          <a:p>
            <a:pPr>
              <a:lnSpc>
                <a:spcPct val="100000"/>
              </a:lnSpc>
              <a:spcBef>
                <a:spcPts val="0"/>
              </a:spcBef>
              <a:spcAft>
                <a:spcPts val="0"/>
              </a:spcAft>
            </a:pPr>
            <a:r>
              <a:rPr lang="en-US" b="1" dirty="0">
                <a:solidFill>
                  <a:srgbClr val="FF0000"/>
                </a:solidFill>
                <a:latin typeface="Calibri" panose="020F0502020204030204" pitchFamily="34" charset="0"/>
                <a:cs typeface="Calibri" panose="020F0502020204030204" pitchFamily="34" charset="0"/>
              </a:rPr>
              <a:t>Covered Under Both Laws (9 states)</a:t>
            </a:r>
          </a:p>
          <a:p>
            <a:pPr>
              <a:lnSpc>
                <a:spcPct val="100000"/>
              </a:lnSpc>
              <a:spcBef>
                <a:spcPts val="0"/>
              </a:spcBef>
              <a:spcAft>
                <a:spcPts val="0"/>
              </a:spcAft>
            </a:pP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C53240F-9F22-4203-93C1-8AB80CCC5570}"/>
              </a:ext>
            </a:extLst>
          </p:cNvPr>
          <p:cNvPicPr>
            <a:picLocks noChangeAspect="1"/>
          </p:cNvPicPr>
          <p:nvPr/>
        </p:nvPicPr>
        <p:blipFill>
          <a:blip r:embed="rId2"/>
          <a:stretch>
            <a:fillRect/>
          </a:stretch>
        </p:blipFill>
        <p:spPr>
          <a:xfrm>
            <a:off x="2568378" y="1256009"/>
            <a:ext cx="7066431" cy="4712132"/>
          </a:xfrm>
          <a:prstGeom prst="rect">
            <a:avLst/>
          </a:prstGeom>
        </p:spPr>
      </p:pic>
      <p:sp>
        <p:nvSpPr>
          <p:cNvPr id="7" name="TextBox 6">
            <a:extLst>
              <a:ext uri="{FF2B5EF4-FFF2-40B4-BE49-F238E27FC236}">
                <a16:creationId xmlns:a16="http://schemas.microsoft.com/office/drawing/2014/main" id="{09006040-0E65-4C5A-8B79-399E7D79F52A}"/>
              </a:ext>
            </a:extLst>
          </p:cNvPr>
          <p:cNvSpPr txBox="1"/>
          <p:nvPr/>
        </p:nvSpPr>
        <p:spPr>
          <a:xfrm>
            <a:off x="5243050" y="5582929"/>
            <a:ext cx="296876" cy="230832"/>
          </a:xfrm>
          <a:prstGeom prst="rect">
            <a:avLst/>
          </a:prstGeom>
          <a:noFill/>
        </p:spPr>
        <p:txBody>
          <a:bodyPr wrap="none" rtlCol="0">
            <a:spAutoFit/>
          </a:bodyPr>
          <a:lstStyle/>
          <a:p>
            <a:r>
              <a:rPr lang="en-US" sz="900" dirty="0">
                <a:solidFill>
                  <a:schemeClr val="bg1"/>
                </a:solidFill>
              </a:rPr>
              <a:t>HI</a:t>
            </a:r>
          </a:p>
        </p:txBody>
      </p:sp>
      <p:sp>
        <p:nvSpPr>
          <p:cNvPr id="9" name="TextBox 8">
            <a:extLst>
              <a:ext uri="{FF2B5EF4-FFF2-40B4-BE49-F238E27FC236}">
                <a16:creationId xmlns:a16="http://schemas.microsoft.com/office/drawing/2014/main" id="{988400C1-7330-4D82-B846-C0833F853412}"/>
              </a:ext>
            </a:extLst>
          </p:cNvPr>
          <p:cNvSpPr txBox="1"/>
          <p:nvPr/>
        </p:nvSpPr>
        <p:spPr>
          <a:xfrm>
            <a:off x="8576983" y="1813111"/>
            <a:ext cx="317716" cy="230832"/>
          </a:xfrm>
          <a:prstGeom prst="rect">
            <a:avLst/>
          </a:prstGeom>
          <a:noFill/>
        </p:spPr>
        <p:txBody>
          <a:bodyPr wrap="none" rtlCol="0">
            <a:spAutoFit/>
          </a:bodyPr>
          <a:lstStyle/>
          <a:p>
            <a:r>
              <a:rPr lang="en-US" sz="900" dirty="0">
                <a:solidFill>
                  <a:schemeClr val="bg1"/>
                </a:solidFill>
              </a:rPr>
              <a:t>VT</a:t>
            </a:r>
          </a:p>
        </p:txBody>
      </p:sp>
      <p:sp>
        <p:nvSpPr>
          <p:cNvPr id="10" name="TextBox 9">
            <a:extLst>
              <a:ext uri="{FF2B5EF4-FFF2-40B4-BE49-F238E27FC236}">
                <a16:creationId xmlns:a16="http://schemas.microsoft.com/office/drawing/2014/main" id="{31C64EF5-9C5F-414D-9CC5-5FB02E6BB47C}"/>
              </a:ext>
            </a:extLst>
          </p:cNvPr>
          <p:cNvSpPr txBox="1"/>
          <p:nvPr/>
        </p:nvSpPr>
        <p:spPr>
          <a:xfrm>
            <a:off x="8746901" y="1725705"/>
            <a:ext cx="352982" cy="230832"/>
          </a:xfrm>
          <a:prstGeom prst="rect">
            <a:avLst/>
          </a:prstGeom>
          <a:noFill/>
        </p:spPr>
        <p:txBody>
          <a:bodyPr wrap="none" rtlCol="0">
            <a:spAutoFit/>
          </a:bodyPr>
          <a:lstStyle/>
          <a:p>
            <a:r>
              <a:rPr lang="en-US" sz="900" dirty="0">
                <a:solidFill>
                  <a:schemeClr val="bg1"/>
                </a:solidFill>
              </a:rPr>
              <a:t>NH</a:t>
            </a:r>
          </a:p>
        </p:txBody>
      </p:sp>
      <p:sp>
        <p:nvSpPr>
          <p:cNvPr id="11" name="TextBox 10">
            <a:extLst>
              <a:ext uri="{FF2B5EF4-FFF2-40B4-BE49-F238E27FC236}">
                <a16:creationId xmlns:a16="http://schemas.microsoft.com/office/drawing/2014/main" id="{B61CCDB3-9643-472E-AAD0-0FE29163AE32}"/>
              </a:ext>
            </a:extLst>
          </p:cNvPr>
          <p:cNvSpPr txBox="1"/>
          <p:nvPr/>
        </p:nvSpPr>
        <p:spPr>
          <a:xfrm>
            <a:off x="9168242" y="2221005"/>
            <a:ext cx="362600" cy="230832"/>
          </a:xfrm>
          <a:prstGeom prst="rect">
            <a:avLst/>
          </a:prstGeom>
          <a:noFill/>
        </p:spPr>
        <p:txBody>
          <a:bodyPr wrap="none" rtlCol="0">
            <a:spAutoFit/>
          </a:bodyPr>
          <a:lstStyle/>
          <a:p>
            <a:r>
              <a:rPr lang="en-US" sz="900" dirty="0">
                <a:solidFill>
                  <a:schemeClr val="bg1"/>
                </a:solidFill>
              </a:rPr>
              <a:t>MA</a:t>
            </a:r>
          </a:p>
        </p:txBody>
      </p:sp>
      <p:sp>
        <p:nvSpPr>
          <p:cNvPr id="12" name="TextBox 11">
            <a:extLst>
              <a:ext uri="{FF2B5EF4-FFF2-40B4-BE49-F238E27FC236}">
                <a16:creationId xmlns:a16="http://schemas.microsoft.com/office/drawing/2014/main" id="{04B88BDE-4DDC-4F87-9E10-75E3835F6274}"/>
              </a:ext>
            </a:extLst>
          </p:cNvPr>
          <p:cNvSpPr txBox="1"/>
          <p:nvPr/>
        </p:nvSpPr>
        <p:spPr>
          <a:xfrm>
            <a:off x="9168242" y="2451837"/>
            <a:ext cx="284052" cy="230832"/>
          </a:xfrm>
          <a:prstGeom prst="rect">
            <a:avLst/>
          </a:prstGeom>
          <a:noFill/>
        </p:spPr>
        <p:txBody>
          <a:bodyPr wrap="none" rtlCol="0">
            <a:spAutoFit/>
          </a:bodyPr>
          <a:lstStyle/>
          <a:p>
            <a:r>
              <a:rPr lang="en-US" sz="900" dirty="0">
                <a:solidFill>
                  <a:schemeClr val="bg1"/>
                </a:solidFill>
              </a:rPr>
              <a:t>RI</a:t>
            </a:r>
          </a:p>
        </p:txBody>
      </p:sp>
      <p:sp>
        <p:nvSpPr>
          <p:cNvPr id="13" name="TextBox 12">
            <a:extLst>
              <a:ext uri="{FF2B5EF4-FFF2-40B4-BE49-F238E27FC236}">
                <a16:creationId xmlns:a16="http://schemas.microsoft.com/office/drawing/2014/main" id="{F13C19B3-EAA6-44C9-94ED-4BFE186411B0}"/>
              </a:ext>
            </a:extLst>
          </p:cNvPr>
          <p:cNvSpPr txBox="1"/>
          <p:nvPr/>
        </p:nvSpPr>
        <p:spPr>
          <a:xfrm>
            <a:off x="9038926" y="2584957"/>
            <a:ext cx="317716" cy="230832"/>
          </a:xfrm>
          <a:prstGeom prst="rect">
            <a:avLst/>
          </a:prstGeom>
          <a:noFill/>
        </p:spPr>
        <p:txBody>
          <a:bodyPr wrap="none" rtlCol="0">
            <a:spAutoFit/>
          </a:bodyPr>
          <a:lstStyle/>
          <a:p>
            <a:r>
              <a:rPr lang="en-US" sz="900" dirty="0">
                <a:solidFill>
                  <a:schemeClr val="bg1"/>
                </a:solidFill>
              </a:rPr>
              <a:t>CT</a:t>
            </a:r>
          </a:p>
        </p:txBody>
      </p:sp>
      <p:sp>
        <p:nvSpPr>
          <p:cNvPr id="14" name="TextBox 13">
            <a:extLst>
              <a:ext uri="{FF2B5EF4-FFF2-40B4-BE49-F238E27FC236}">
                <a16:creationId xmlns:a16="http://schemas.microsoft.com/office/drawing/2014/main" id="{3D5C1F47-CC1C-414E-B574-697D577833CD}"/>
              </a:ext>
            </a:extLst>
          </p:cNvPr>
          <p:cNvSpPr txBox="1"/>
          <p:nvPr/>
        </p:nvSpPr>
        <p:spPr>
          <a:xfrm>
            <a:off x="8911865" y="2752830"/>
            <a:ext cx="312906" cy="230832"/>
          </a:xfrm>
          <a:prstGeom prst="rect">
            <a:avLst/>
          </a:prstGeom>
          <a:noFill/>
        </p:spPr>
        <p:txBody>
          <a:bodyPr wrap="none" rtlCol="0">
            <a:spAutoFit/>
          </a:bodyPr>
          <a:lstStyle/>
          <a:p>
            <a:r>
              <a:rPr lang="en-US" sz="900" dirty="0">
                <a:solidFill>
                  <a:schemeClr val="bg1"/>
                </a:solidFill>
              </a:rPr>
              <a:t>NJ</a:t>
            </a:r>
          </a:p>
        </p:txBody>
      </p:sp>
      <p:sp>
        <p:nvSpPr>
          <p:cNvPr id="15" name="TextBox 14">
            <a:extLst>
              <a:ext uri="{FF2B5EF4-FFF2-40B4-BE49-F238E27FC236}">
                <a16:creationId xmlns:a16="http://schemas.microsoft.com/office/drawing/2014/main" id="{67FE6250-F7EF-4630-880D-C27C1E36E4DE}"/>
              </a:ext>
            </a:extLst>
          </p:cNvPr>
          <p:cNvSpPr txBox="1"/>
          <p:nvPr/>
        </p:nvSpPr>
        <p:spPr>
          <a:xfrm>
            <a:off x="8808073" y="3107666"/>
            <a:ext cx="369012" cy="230832"/>
          </a:xfrm>
          <a:prstGeom prst="rect">
            <a:avLst/>
          </a:prstGeom>
          <a:noFill/>
        </p:spPr>
        <p:txBody>
          <a:bodyPr wrap="none" rtlCol="0">
            <a:spAutoFit/>
          </a:bodyPr>
          <a:lstStyle/>
          <a:p>
            <a:r>
              <a:rPr lang="en-US" sz="900" dirty="0">
                <a:solidFill>
                  <a:schemeClr val="bg1"/>
                </a:solidFill>
              </a:rPr>
              <a:t>MD</a:t>
            </a:r>
          </a:p>
        </p:txBody>
      </p:sp>
      <p:sp>
        <p:nvSpPr>
          <p:cNvPr id="16" name="TextBox 15">
            <a:extLst>
              <a:ext uri="{FF2B5EF4-FFF2-40B4-BE49-F238E27FC236}">
                <a16:creationId xmlns:a16="http://schemas.microsoft.com/office/drawing/2014/main" id="{772C6431-5221-455F-A0D2-AC0C144E6D35}"/>
              </a:ext>
            </a:extLst>
          </p:cNvPr>
          <p:cNvSpPr txBox="1"/>
          <p:nvPr/>
        </p:nvSpPr>
        <p:spPr>
          <a:xfrm>
            <a:off x="8814133" y="2960771"/>
            <a:ext cx="322524" cy="230832"/>
          </a:xfrm>
          <a:prstGeom prst="rect">
            <a:avLst/>
          </a:prstGeom>
          <a:noFill/>
        </p:spPr>
        <p:txBody>
          <a:bodyPr wrap="none" rtlCol="0">
            <a:spAutoFit/>
          </a:bodyPr>
          <a:lstStyle/>
          <a:p>
            <a:r>
              <a:rPr lang="en-US" sz="900" dirty="0">
                <a:solidFill>
                  <a:schemeClr val="bg1"/>
                </a:solidFill>
              </a:rPr>
              <a:t>DE</a:t>
            </a:r>
          </a:p>
        </p:txBody>
      </p:sp>
      <p:sp>
        <p:nvSpPr>
          <p:cNvPr id="17" name="TextBox 16">
            <a:extLst>
              <a:ext uri="{FF2B5EF4-FFF2-40B4-BE49-F238E27FC236}">
                <a16:creationId xmlns:a16="http://schemas.microsoft.com/office/drawing/2014/main" id="{9AE8A38C-EB53-43DD-A608-E022DBB13DA0}"/>
              </a:ext>
            </a:extLst>
          </p:cNvPr>
          <p:cNvSpPr txBox="1"/>
          <p:nvPr/>
        </p:nvSpPr>
        <p:spPr>
          <a:xfrm>
            <a:off x="8764534" y="3273871"/>
            <a:ext cx="336952" cy="230832"/>
          </a:xfrm>
          <a:prstGeom prst="rect">
            <a:avLst/>
          </a:prstGeom>
          <a:noFill/>
        </p:spPr>
        <p:txBody>
          <a:bodyPr wrap="none" rtlCol="0">
            <a:spAutoFit/>
          </a:bodyPr>
          <a:lstStyle/>
          <a:p>
            <a:r>
              <a:rPr lang="en-US" sz="900" dirty="0">
                <a:solidFill>
                  <a:schemeClr val="bg1"/>
                </a:solidFill>
              </a:rPr>
              <a:t>DC</a:t>
            </a:r>
          </a:p>
        </p:txBody>
      </p:sp>
      <p:sp>
        <p:nvSpPr>
          <p:cNvPr id="18" name="Oval 17">
            <a:extLst>
              <a:ext uri="{FF2B5EF4-FFF2-40B4-BE49-F238E27FC236}">
                <a16:creationId xmlns:a16="http://schemas.microsoft.com/office/drawing/2014/main" id="{38B0B5FC-34EB-47C3-8CF1-91C270CBB95B}"/>
              </a:ext>
            </a:extLst>
          </p:cNvPr>
          <p:cNvSpPr/>
          <p:nvPr/>
        </p:nvSpPr>
        <p:spPr>
          <a:xfrm>
            <a:off x="5595069" y="2016113"/>
            <a:ext cx="121920" cy="123214"/>
          </a:xfrm>
          <a:prstGeom prst="ellipse">
            <a:avLst/>
          </a:prstGeom>
          <a:solidFill>
            <a:srgbClr val="44D848"/>
          </a:solidFill>
          <a:ln>
            <a:solidFill>
              <a:srgbClr val="44D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077474-857C-4F62-87B3-6AAA549BD2EE}"/>
              </a:ext>
            </a:extLst>
          </p:cNvPr>
          <p:cNvSpPr/>
          <p:nvPr/>
        </p:nvSpPr>
        <p:spPr>
          <a:xfrm>
            <a:off x="7779027" y="3099868"/>
            <a:ext cx="121920" cy="123214"/>
          </a:xfrm>
          <a:prstGeom prst="ellipse">
            <a:avLst/>
          </a:prstGeom>
          <a:solidFill>
            <a:srgbClr val="44D848"/>
          </a:solidFill>
          <a:ln>
            <a:solidFill>
              <a:srgbClr val="44D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429ECAE6-4E75-444B-8EAD-BDF67BA7772F}"/>
              </a:ext>
            </a:extLst>
          </p:cNvPr>
          <p:cNvCxnSpPr>
            <a:cxnSpLocks/>
          </p:cNvCxnSpPr>
          <p:nvPr/>
        </p:nvCxnSpPr>
        <p:spPr>
          <a:xfrm>
            <a:off x="5169821" y="5498288"/>
            <a:ext cx="146458" cy="147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9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4E4B-2FEF-4944-8A1B-41560D73F32F}"/>
              </a:ext>
            </a:extLst>
          </p:cNvPr>
          <p:cNvSpPr>
            <a:spLocks noGrp="1"/>
          </p:cNvSpPr>
          <p:nvPr>
            <p:ph type="title"/>
          </p:nvPr>
        </p:nvSpPr>
        <p:spPr/>
        <p:txBody>
          <a:bodyPr/>
          <a:lstStyle/>
          <a:p>
            <a:r>
              <a:rPr lang="en-US" b="1" dirty="0"/>
              <a:t>Supplier Compliance Resources</a:t>
            </a:r>
          </a:p>
        </p:txBody>
      </p:sp>
      <p:sp>
        <p:nvSpPr>
          <p:cNvPr id="9" name="Content Placeholder 2">
            <a:extLst>
              <a:ext uri="{FF2B5EF4-FFF2-40B4-BE49-F238E27FC236}">
                <a16:creationId xmlns:a16="http://schemas.microsoft.com/office/drawing/2014/main" id="{18F0EA84-C13C-4434-9693-92EE95C10F33}"/>
              </a:ext>
            </a:extLst>
          </p:cNvPr>
          <p:cNvSpPr>
            <a:spLocks noGrp="1"/>
          </p:cNvSpPr>
          <p:nvPr>
            <p:ph idx="1"/>
          </p:nvPr>
        </p:nvSpPr>
        <p:spPr>
          <a:xfrm>
            <a:off x="4929632" y="1931078"/>
            <a:ext cx="7134352" cy="3768682"/>
          </a:xfrm>
        </p:spPr>
        <p:txBody>
          <a:bodyPr>
            <a:normAutofit fontScale="77500" lnSpcReduction="20000"/>
          </a:bodyPr>
          <a:lstStyle/>
          <a:p>
            <a:pPr marL="230188" indent="-230188">
              <a:lnSpc>
                <a:spcPct val="100000"/>
              </a:lnSpc>
              <a:spcBef>
                <a:spcPts val="0"/>
              </a:spcBef>
              <a:spcAft>
                <a:spcPts val="0"/>
              </a:spcAft>
              <a:buFont typeface="Arial" panose="020B0604020202020204" pitchFamily="34" charset="0"/>
              <a:buChar char="•"/>
            </a:pPr>
            <a:r>
              <a:rPr lang="en-US" sz="2600" dirty="0"/>
              <a:t>Business Tax Registration</a:t>
            </a:r>
          </a:p>
          <a:p>
            <a:pPr marL="0" indent="0">
              <a:lnSpc>
                <a:spcPct val="100000"/>
              </a:lnSpc>
              <a:spcBef>
                <a:spcPts val="0"/>
              </a:spcBef>
              <a:spcAft>
                <a:spcPts val="0"/>
              </a:spcAft>
              <a:buNone/>
              <a:tabLst>
                <a:tab pos="231775" algn="l"/>
              </a:tabLst>
            </a:pPr>
            <a:r>
              <a:rPr lang="en-US" sz="2600" dirty="0"/>
              <a:t>	</a:t>
            </a:r>
            <a:r>
              <a:rPr lang="en-US" sz="2600" dirty="0">
                <a:hlinkClick r:id="rId2"/>
              </a:rPr>
              <a:t>https://sftreasurer.org/registration</a:t>
            </a:r>
            <a:endParaRPr lang="en-US" sz="2600" dirty="0"/>
          </a:p>
          <a:p>
            <a:pPr marL="0" indent="0">
              <a:lnSpc>
                <a:spcPct val="100000"/>
              </a:lnSpc>
              <a:spcBef>
                <a:spcPts val="0"/>
              </a:spcBef>
              <a:spcAft>
                <a:spcPts val="0"/>
              </a:spcAft>
              <a:buNone/>
              <a:tabLst>
                <a:tab pos="231775" algn="l"/>
              </a:tabLst>
            </a:pPr>
            <a:endParaRPr lang="en-US" sz="2800" dirty="0"/>
          </a:p>
          <a:p>
            <a:pPr marL="230188" indent="-230188">
              <a:lnSpc>
                <a:spcPct val="100000"/>
              </a:lnSpc>
              <a:spcBef>
                <a:spcPts val="0"/>
              </a:spcBef>
              <a:spcAft>
                <a:spcPts val="0"/>
              </a:spcAft>
              <a:buFont typeface="Arial" panose="020B0604020202020204" pitchFamily="34" charset="0"/>
              <a:buChar char="•"/>
            </a:pPr>
            <a:r>
              <a:rPr lang="en-US" sz="2600" dirty="0"/>
              <a:t>Buying Green</a:t>
            </a:r>
          </a:p>
          <a:p>
            <a:pPr marL="0" indent="0">
              <a:lnSpc>
                <a:spcPct val="100000"/>
              </a:lnSpc>
              <a:spcBef>
                <a:spcPts val="0"/>
              </a:spcBef>
              <a:spcAft>
                <a:spcPts val="0"/>
              </a:spcAft>
              <a:buNone/>
              <a:tabLst>
                <a:tab pos="231775" algn="l"/>
              </a:tabLst>
            </a:pPr>
            <a:r>
              <a:rPr lang="en-US" sz="2600" dirty="0"/>
              <a:t>	</a:t>
            </a:r>
            <a:r>
              <a:rPr lang="en-US" sz="2600" dirty="0">
                <a:hlinkClick r:id="rId3"/>
              </a:rPr>
              <a:t>https://www.sfapproved.org/guide-city-staff</a:t>
            </a:r>
            <a:endParaRPr lang="en-US" sz="2600" dirty="0"/>
          </a:p>
          <a:p>
            <a:pPr marL="0" indent="0">
              <a:lnSpc>
                <a:spcPct val="100000"/>
              </a:lnSpc>
              <a:spcBef>
                <a:spcPts val="0"/>
              </a:spcBef>
              <a:spcAft>
                <a:spcPts val="0"/>
              </a:spcAft>
              <a:buNone/>
              <a:tabLst>
                <a:tab pos="231775" algn="l"/>
              </a:tabLst>
            </a:pPr>
            <a:endParaRPr lang="en-US" sz="2800" dirty="0"/>
          </a:p>
          <a:p>
            <a:pPr marL="230188" indent="-230188">
              <a:lnSpc>
                <a:spcPct val="100000"/>
              </a:lnSpc>
              <a:spcBef>
                <a:spcPts val="0"/>
              </a:spcBef>
              <a:spcAft>
                <a:spcPts val="0"/>
              </a:spcAft>
              <a:buFont typeface="Arial" panose="020B0604020202020204" pitchFamily="34" charset="0"/>
              <a:buChar char="•"/>
            </a:pPr>
            <a:r>
              <a:rPr lang="en-US" sz="2600" dirty="0"/>
              <a:t>LBE (14B) Program</a:t>
            </a:r>
          </a:p>
          <a:p>
            <a:pPr marL="0" indent="0">
              <a:lnSpc>
                <a:spcPct val="100000"/>
              </a:lnSpc>
              <a:spcBef>
                <a:spcPts val="0"/>
              </a:spcBef>
              <a:spcAft>
                <a:spcPts val="0"/>
              </a:spcAft>
              <a:buNone/>
              <a:tabLst>
                <a:tab pos="231775" algn="l"/>
              </a:tabLst>
            </a:pPr>
            <a:r>
              <a:rPr lang="en-US" sz="2600" dirty="0"/>
              <a:t>	</a:t>
            </a:r>
            <a:r>
              <a:rPr lang="en-US" sz="2600" dirty="0">
                <a:hlinkClick r:id="rId4"/>
              </a:rPr>
              <a:t>https://sfgov.org/cmd/14b-local-business-enterprise-ordinance</a:t>
            </a:r>
            <a:endParaRPr lang="en-US" sz="2600" dirty="0"/>
          </a:p>
          <a:p>
            <a:pPr marL="0" indent="0">
              <a:lnSpc>
                <a:spcPct val="100000"/>
              </a:lnSpc>
              <a:spcBef>
                <a:spcPts val="0"/>
              </a:spcBef>
              <a:spcAft>
                <a:spcPts val="0"/>
              </a:spcAft>
              <a:buNone/>
              <a:tabLst>
                <a:tab pos="231775" algn="l"/>
              </a:tabLst>
            </a:pPr>
            <a:endParaRPr lang="en-US" sz="2800" dirty="0"/>
          </a:p>
          <a:p>
            <a:pPr marL="230188" indent="-230188">
              <a:lnSpc>
                <a:spcPct val="100000"/>
              </a:lnSpc>
              <a:spcBef>
                <a:spcPts val="0"/>
              </a:spcBef>
              <a:spcAft>
                <a:spcPts val="0"/>
              </a:spcAft>
              <a:buFont typeface="Arial" panose="020B0604020202020204" pitchFamily="34" charset="0"/>
              <a:buChar char="•"/>
            </a:pPr>
            <a:r>
              <a:rPr lang="en-US" sz="2800" dirty="0"/>
              <a:t>Equal Benefits (12B) Program</a:t>
            </a:r>
          </a:p>
          <a:p>
            <a:pPr marL="0" indent="0">
              <a:lnSpc>
                <a:spcPct val="100000"/>
              </a:lnSpc>
              <a:spcBef>
                <a:spcPts val="0"/>
              </a:spcBef>
              <a:spcAft>
                <a:spcPts val="0"/>
              </a:spcAft>
              <a:buNone/>
              <a:tabLst>
                <a:tab pos="231775" algn="l"/>
              </a:tabLst>
            </a:pPr>
            <a:r>
              <a:rPr lang="en-US" sz="2800" dirty="0"/>
              <a:t>	</a:t>
            </a:r>
            <a:r>
              <a:rPr lang="en-US" sz="2800" dirty="0">
                <a:hlinkClick r:id="rId5"/>
              </a:rPr>
              <a:t>https://sfgov.org/cmd/12b-equal-benefits-program</a:t>
            </a:r>
            <a:endParaRPr lang="en-US" sz="2800" dirty="0"/>
          </a:p>
          <a:p>
            <a:pPr marL="0" indent="0">
              <a:lnSpc>
                <a:spcPct val="100000"/>
              </a:lnSpc>
              <a:spcBef>
                <a:spcPts val="0"/>
              </a:spcBef>
              <a:spcAft>
                <a:spcPts val="0"/>
              </a:spcAft>
              <a:buNone/>
            </a:pPr>
            <a:endParaRPr lang="en-US" sz="2800" dirty="0"/>
          </a:p>
          <a:p>
            <a:pPr marL="230188" indent="-230188">
              <a:lnSpc>
                <a:spcPct val="100000"/>
              </a:lnSpc>
              <a:spcBef>
                <a:spcPts val="0"/>
              </a:spcBef>
              <a:spcAft>
                <a:spcPts val="0"/>
              </a:spcAft>
              <a:buFont typeface="Arial" panose="020B0604020202020204" pitchFamily="34" charset="0"/>
              <a:buChar char="•"/>
            </a:pPr>
            <a:r>
              <a:rPr lang="en-US" sz="2800" dirty="0"/>
              <a:t>Ban on Anti-LGBT &amp; Restrictive Abortion Laws (12X)</a:t>
            </a:r>
          </a:p>
          <a:p>
            <a:pPr marL="0" indent="0">
              <a:lnSpc>
                <a:spcPct val="100000"/>
              </a:lnSpc>
              <a:spcBef>
                <a:spcPts val="0"/>
              </a:spcBef>
              <a:spcAft>
                <a:spcPts val="0"/>
              </a:spcAft>
              <a:buNone/>
              <a:tabLst>
                <a:tab pos="231775" algn="l"/>
              </a:tabLst>
            </a:pPr>
            <a:r>
              <a:rPr lang="en-US" sz="2800" dirty="0"/>
              <a:t>	</a:t>
            </a:r>
            <a:r>
              <a:rPr lang="en-US" sz="2800" dirty="0">
                <a:hlinkClick r:id="rId6"/>
              </a:rPr>
              <a:t>https://sfgsa.org/chapter-12x-state-ban-list</a:t>
            </a:r>
            <a:endParaRPr lang="en-US" sz="2800" dirty="0"/>
          </a:p>
          <a:p>
            <a:pPr marL="0" indent="0">
              <a:lnSpc>
                <a:spcPct val="100000"/>
              </a:lnSpc>
              <a:spcBef>
                <a:spcPts val="0"/>
              </a:spcBef>
              <a:spcAft>
                <a:spcPts val="0"/>
              </a:spcAft>
              <a:buNone/>
              <a:tabLst>
                <a:tab pos="231775" algn="l"/>
              </a:tabLst>
            </a:pPr>
            <a:endParaRPr lang="en-US" sz="2800" dirty="0"/>
          </a:p>
          <a:p>
            <a:pPr marL="230188" indent="-230188">
              <a:buFont typeface="Arial" panose="020B0604020202020204" pitchFamily="34" charset="0"/>
              <a:buChar char="•"/>
            </a:pPr>
            <a:endParaRPr lang="en-US" sz="2800" dirty="0"/>
          </a:p>
        </p:txBody>
      </p:sp>
      <p:pic>
        <p:nvPicPr>
          <p:cNvPr id="7" name="Picture 6">
            <a:extLst>
              <a:ext uri="{FF2B5EF4-FFF2-40B4-BE49-F238E27FC236}">
                <a16:creationId xmlns:a16="http://schemas.microsoft.com/office/drawing/2014/main" id="{F2240EAB-D5E8-4F07-B9E5-B6A26BE4FD2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28016" y="1737360"/>
            <a:ext cx="4396796" cy="3768682"/>
          </a:xfrm>
          <a:prstGeom prst="rect">
            <a:avLst/>
          </a:prstGeom>
        </p:spPr>
      </p:pic>
    </p:spTree>
    <p:extLst>
      <p:ext uri="{BB962C8B-B14F-4D97-AF65-F5344CB8AC3E}">
        <p14:creationId xmlns:p14="http://schemas.microsoft.com/office/powerpoint/2010/main" val="358478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8AB4-8D64-4CFE-B16F-1AD34BFE4F19}"/>
              </a:ext>
            </a:extLst>
          </p:cNvPr>
          <p:cNvSpPr>
            <a:spLocks noGrp="1"/>
          </p:cNvSpPr>
          <p:nvPr>
            <p:ph type="title"/>
          </p:nvPr>
        </p:nvSpPr>
        <p:spPr>
          <a:xfrm>
            <a:off x="1097280" y="286603"/>
            <a:ext cx="10546080" cy="1450757"/>
          </a:xfrm>
        </p:spPr>
        <p:txBody>
          <a:bodyPr/>
          <a:lstStyle/>
          <a:p>
            <a:r>
              <a:rPr lang="en-US" b="1" dirty="0"/>
              <a:t>Additional Considerations and Resources</a:t>
            </a:r>
          </a:p>
        </p:txBody>
      </p:sp>
      <p:sp>
        <p:nvSpPr>
          <p:cNvPr id="3" name="Content Placeholder 2">
            <a:extLst>
              <a:ext uri="{FF2B5EF4-FFF2-40B4-BE49-F238E27FC236}">
                <a16:creationId xmlns:a16="http://schemas.microsoft.com/office/drawing/2014/main" id="{832AE0C8-4F8D-49B9-808E-0832364432B9}"/>
              </a:ext>
            </a:extLst>
          </p:cNvPr>
          <p:cNvSpPr>
            <a:spLocks noGrp="1"/>
          </p:cNvSpPr>
          <p:nvPr>
            <p:ph idx="1"/>
          </p:nvPr>
        </p:nvSpPr>
        <p:spPr>
          <a:xfrm>
            <a:off x="162560" y="1845733"/>
            <a:ext cx="11887200" cy="4398656"/>
          </a:xfrm>
        </p:spPr>
        <p:txBody>
          <a:bodyPr>
            <a:normAutofit fontScale="62500" lnSpcReduction="20000"/>
          </a:bodyPr>
          <a:lstStyle/>
          <a:p>
            <a:pPr marL="0" indent="0">
              <a:buNone/>
            </a:pPr>
            <a:r>
              <a:rPr lang="en-US" sz="3400" u="sng" dirty="0"/>
              <a:t>Additional Considerations</a:t>
            </a:r>
          </a:p>
          <a:p>
            <a:pPr marL="230188" indent="-230188">
              <a:buFont typeface="Arial" panose="020B0604020202020204" pitchFamily="34" charset="0"/>
              <a:buChar char="•"/>
            </a:pPr>
            <a:r>
              <a:rPr lang="en-US" sz="3400" dirty="0"/>
              <a:t>General Services that are allowable should be for one-time services (no recurring services) and should also include DHR or CSC approval when necessary.</a:t>
            </a:r>
          </a:p>
          <a:p>
            <a:pPr marL="230188" indent="-230188">
              <a:buFont typeface="Arial" panose="020B0604020202020204" pitchFamily="34" charset="0"/>
              <a:buChar char="•"/>
            </a:pPr>
            <a:r>
              <a:rPr lang="en-US" sz="3400" dirty="0"/>
              <a:t>Services provided on City premises could expose the City to potential liability so insurance may be required. Please check with Risk Management to discuss coverage and insurance documentation requirements.</a:t>
            </a:r>
          </a:p>
          <a:p>
            <a:pPr marL="230188" indent="-230188">
              <a:buFont typeface="Arial" panose="020B0604020202020204" pitchFamily="34" charset="0"/>
              <a:buChar char="•"/>
            </a:pPr>
            <a:r>
              <a:rPr lang="en-US" sz="3400" dirty="0"/>
              <a:t>Make sure to always include any applicable Sales or Use Taxes on your purchase order (</a:t>
            </a:r>
            <a:r>
              <a:rPr lang="en-US" sz="3400" dirty="0">
                <a:hlinkClick r:id="rId2"/>
              </a:rPr>
              <a:t>www.cdtfa.ca.gov</a:t>
            </a:r>
            <a:r>
              <a:rPr lang="en-US" sz="3400" dirty="0"/>
              <a:t>).</a:t>
            </a:r>
          </a:p>
          <a:p>
            <a:pPr marL="230188" indent="-230188">
              <a:buFont typeface="Arial" panose="020B0604020202020204" pitchFamily="34" charset="0"/>
              <a:buChar char="•"/>
            </a:pPr>
            <a:endParaRPr lang="en-US" sz="2800" dirty="0"/>
          </a:p>
          <a:p>
            <a:pPr marL="0" indent="0">
              <a:buNone/>
            </a:pPr>
            <a:r>
              <a:rPr lang="en-US" sz="3400" u="sng" dirty="0"/>
              <a:t>Additional Resources</a:t>
            </a:r>
          </a:p>
          <a:p>
            <a:pPr marL="230188" indent="-230188">
              <a:buFont typeface="Arial" panose="020B0604020202020204" pitchFamily="34" charset="0"/>
              <a:buChar char="•"/>
            </a:pPr>
            <a:r>
              <a:rPr lang="en-US" sz="3400" dirty="0"/>
              <a:t>Additional details regarding Prop Q, including a Delegated Departmental Purchasing Guidebook, can be found at the OCA website (</a:t>
            </a:r>
            <a:r>
              <a:rPr lang="en-US" sz="3400" dirty="0">
                <a:hlinkClick r:id="rId3"/>
              </a:rPr>
              <a:t>www.sfgov.org/oca</a:t>
            </a:r>
            <a:r>
              <a:rPr lang="en-US" sz="3400" dirty="0"/>
              <a:t>).</a:t>
            </a:r>
          </a:p>
          <a:p>
            <a:pPr marL="230188" indent="-230188">
              <a:buFont typeface="Arial" panose="020B0604020202020204" pitchFamily="34" charset="0"/>
              <a:buChar char="•"/>
            </a:pPr>
            <a:r>
              <a:rPr lang="en-US" sz="3400" dirty="0"/>
              <a:t>Information regarding ethical purchasing practices can be found at (</a:t>
            </a:r>
            <a:r>
              <a:rPr lang="en-US" sz="3400" dirty="0">
                <a:hlinkClick r:id="rId4"/>
              </a:rPr>
              <a:t>www.cappo.org</a:t>
            </a:r>
            <a:r>
              <a:rPr lang="en-US" sz="3400" dirty="0"/>
              <a:t>) or (</a:t>
            </a:r>
            <a:r>
              <a:rPr lang="en-US" sz="3400" dirty="0">
                <a:hlinkClick r:id="rId5"/>
              </a:rPr>
              <a:t>www.instituteforsupplymanagement.org</a:t>
            </a:r>
            <a:r>
              <a:rPr lang="en-US" sz="3400" dirty="0"/>
              <a:t>). </a:t>
            </a:r>
          </a:p>
        </p:txBody>
      </p:sp>
    </p:spTree>
    <p:extLst>
      <p:ext uri="{BB962C8B-B14F-4D97-AF65-F5344CB8AC3E}">
        <p14:creationId xmlns:p14="http://schemas.microsoft.com/office/powerpoint/2010/main" val="384605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6867-1DB5-4DB9-AB22-46C57C3DCCC3}"/>
              </a:ext>
            </a:extLst>
          </p:cNvPr>
          <p:cNvSpPr>
            <a:spLocks noGrp="1"/>
          </p:cNvSpPr>
          <p:nvPr>
            <p:ph type="title"/>
          </p:nvPr>
        </p:nvSpPr>
        <p:spPr/>
        <p:txBody>
          <a:bodyPr/>
          <a:lstStyle/>
          <a:p>
            <a:r>
              <a:rPr lang="en-US" b="1" dirty="0"/>
              <a:t>Prop Q – Do’s and Don’ts</a:t>
            </a:r>
          </a:p>
        </p:txBody>
      </p:sp>
      <p:pic>
        <p:nvPicPr>
          <p:cNvPr id="5" name="Picture 4">
            <a:extLst>
              <a:ext uri="{FF2B5EF4-FFF2-40B4-BE49-F238E27FC236}">
                <a16:creationId xmlns:a16="http://schemas.microsoft.com/office/drawing/2014/main" id="{0B18E92D-ADA4-4CB0-8CDD-A47BB3D03A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53360" y="2211545"/>
            <a:ext cx="6685280" cy="3593781"/>
          </a:xfrm>
          <a:prstGeom prst="rect">
            <a:avLst/>
          </a:prstGeom>
        </p:spPr>
      </p:pic>
    </p:spTree>
    <p:extLst>
      <p:ext uri="{BB962C8B-B14F-4D97-AF65-F5344CB8AC3E}">
        <p14:creationId xmlns:p14="http://schemas.microsoft.com/office/powerpoint/2010/main" val="68804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77D3-114A-425F-A026-8BC453AFC31C}"/>
              </a:ext>
            </a:extLst>
          </p:cNvPr>
          <p:cNvSpPr>
            <a:spLocks noGrp="1"/>
          </p:cNvSpPr>
          <p:nvPr>
            <p:ph type="title"/>
          </p:nvPr>
        </p:nvSpPr>
        <p:spPr/>
        <p:txBody>
          <a:bodyPr/>
          <a:lstStyle/>
          <a:p>
            <a:r>
              <a:rPr lang="en-US" b="1" dirty="0"/>
              <a:t>Prop Q – Do’s</a:t>
            </a:r>
          </a:p>
        </p:txBody>
      </p:sp>
      <p:sp>
        <p:nvSpPr>
          <p:cNvPr id="3" name="Content Placeholder 2">
            <a:extLst>
              <a:ext uri="{FF2B5EF4-FFF2-40B4-BE49-F238E27FC236}">
                <a16:creationId xmlns:a16="http://schemas.microsoft.com/office/drawing/2014/main" id="{1A8622FA-672D-408E-B996-F35565679033}"/>
              </a:ext>
            </a:extLst>
          </p:cNvPr>
          <p:cNvSpPr>
            <a:spLocks noGrp="1"/>
          </p:cNvSpPr>
          <p:nvPr>
            <p:ph idx="1"/>
          </p:nvPr>
        </p:nvSpPr>
        <p:spPr>
          <a:xfrm>
            <a:off x="162560" y="1859281"/>
            <a:ext cx="11846560" cy="4023360"/>
          </a:xfrm>
        </p:spPr>
        <p:txBody>
          <a:bodyPr>
            <a:normAutofit/>
          </a:bodyPr>
          <a:lstStyle/>
          <a:p>
            <a:pPr marL="346075" indent="-346075">
              <a:buClr>
                <a:srgbClr val="00B050"/>
              </a:buClr>
              <a:buSzPct val="125000"/>
              <a:buBlip>
                <a:blip r:embed="rId2">
                  <a:extLst>
                    <a:ext uri="{837473B0-CC2E-450A-ABE3-18F120FF3D39}">
                      <a1611:picAttrSrcUrl xmlns:a1611="http://schemas.microsoft.com/office/drawing/2016/11/main" r:id="rId3"/>
                    </a:ext>
                  </a:extLst>
                </a:blip>
              </a:buBlip>
              <a:tabLst>
                <a:tab pos="346075" algn="l"/>
              </a:tabLst>
            </a:pPr>
            <a:r>
              <a:rPr lang="en-US" sz="2800" dirty="0"/>
              <a:t>Ensure that City funds are spent wisely and adhere to all City laws, rules, regulations and policies</a:t>
            </a:r>
          </a:p>
          <a:p>
            <a:pPr marL="346075" indent="-346075">
              <a:buClr>
                <a:srgbClr val="00B050"/>
              </a:buClr>
              <a:buSzPct val="125000"/>
              <a:buBlip>
                <a:blip r:embed="rId2">
                  <a:extLst>
                    <a:ext uri="{837473B0-CC2E-450A-ABE3-18F120FF3D39}">
                      <a1611:picAttrSrcUrl xmlns:a1611="http://schemas.microsoft.com/office/drawing/2016/11/main" r:id="rId3"/>
                    </a:ext>
                  </a:extLst>
                </a:blip>
              </a:buBlip>
              <a:tabLst>
                <a:tab pos="346075" algn="l"/>
              </a:tabLst>
            </a:pPr>
            <a:r>
              <a:rPr lang="en-US" sz="2800" dirty="0"/>
              <a:t>Purchase commodities and one-time general services up to $10,000 (including the costs associated with installation and freight)</a:t>
            </a:r>
          </a:p>
          <a:p>
            <a:pPr marL="346075" indent="-346075">
              <a:buClr>
                <a:srgbClr val="00B050"/>
              </a:buClr>
              <a:buSzPct val="125000"/>
              <a:buBlip>
                <a:blip r:embed="rId2">
                  <a:extLst>
                    <a:ext uri="{837473B0-CC2E-450A-ABE3-18F120FF3D39}">
                      <a1611:picAttrSrcUrl xmlns:a1611="http://schemas.microsoft.com/office/drawing/2016/11/main" r:id="rId3"/>
                    </a:ext>
                  </a:extLst>
                </a:blip>
              </a:buBlip>
              <a:tabLst>
                <a:tab pos="346075" algn="l"/>
              </a:tabLst>
            </a:pPr>
            <a:r>
              <a:rPr lang="en-US" sz="2800" dirty="0"/>
              <a:t>Try to solicit three (3) quotes and always try to include LBEs when possible</a:t>
            </a:r>
          </a:p>
          <a:p>
            <a:pPr marL="346075" indent="-346075">
              <a:buClr>
                <a:srgbClr val="00B050"/>
              </a:buClr>
              <a:buSzPct val="125000"/>
              <a:buBlip>
                <a:blip r:embed="rId2">
                  <a:extLst/>
                </a:blip>
              </a:buBlip>
              <a:tabLst>
                <a:tab pos="346075" algn="l"/>
              </a:tabLst>
            </a:pPr>
            <a:r>
              <a:rPr lang="en-US" sz="2800" dirty="0"/>
              <a:t>Be mindful of the City’s Green Purchasing requirements and when buying chemicals or hazardous materials, always include a note on the PO that a Safety Data Sheet (SDS) must accompany the shipment</a:t>
            </a:r>
          </a:p>
        </p:txBody>
      </p:sp>
      <p:pic>
        <p:nvPicPr>
          <p:cNvPr id="5" name="Picture 4">
            <a:extLst>
              <a:ext uri="{FF2B5EF4-FFF2-40B4-BE49-F238E27FC236}">
                <a16:creationId xmlns:a16="http://schemas.microsoft.com/office/drawing/2014/main" id="{D4C7833D-8265-41C3-B288-9C5EA47F492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524146" y="286603"/>
            <a:ext cx="1263067" cy="1263067"/>
          </a:xfrm>
          <a:prstGeom prst="rect">
            <a:avLst/>
          </a:prstGeom>
        </p:spPr>
      </p:pic>
    </p:spTree>
    <p:extLst>
      <p:ext uri="{BB962C8B-B14F-4D97-AF65-F5344CB8AC3E}">
        <p14:creationId xmlns:p14="http://schemas.microsoft.com/office/powerpoint/2010/main" val="148250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77D3-114A-425F-A026-8BC453AFC31C}"/>
              </a:ext>
            </a:extLst>
          </p:cNvPr>
          <p:cNvSpPr>
            <a:spLocks noGrp="1"/>
          </p:cNvSpPr>
          <p:nvPr>
            <p:ph type="title"/>
          </p:nvPr>
        </p:nvSpPr>
        <p:spPr/>
        <p:txBody>
          <a:bodyPr/>
          <a:lstStyle/>
          <a:p>
            <a:r>
              <a:rPr lang="en-US" b="1" dirty="0"/>
              <a:t>Prop Q – Don’ts</a:t>
            </a:r>
          </a:p>
        </p:txBody>
      </p:sp>
      <p:sp>
        <p:nvSpPr>
          <p:cNvPr id="3" name="Content Placeholder 2">
            <a:extLst>
              <a:ext uri="{FF2B5EF4-FFF2-40B4-BE49-F238E27FC236}">
                <a16:creationId xmlns:a16="http://schemas.microsoft.com/office/drawing/2014/main" id="{1A8622FA-672D-408E-B996-F35565679033}"/>
              </a:ext>
            </a:extLst>
          </p:cNvPr>
          <p:cNvSpPr>
            <a:spLocks noGrp="1"/>
          </p:cNvSpPr>
          <p:nvPr>
            <p:ph idx="1"/>
          </p:nvPr>
        </p:nvSpPr>
        <p:spPr>
          <a:xfrm>
            <a:off x="162560" y="1859281"/>
            <a:ext cx="11846560" cy="4023360"/>
          </a:xfrm>
        </p:spPr>
        <p:txBody>
          <a:bodyPr>
            <a:normAutofit/>
          </a:bodyPr>
          <a:lstStyle/>
          <a:p>
            <a:pPr marL="346075" indent="-346075">
              <a:buClr>
                <a:srgbClr val="FF0000"/>
              </a:buClr>
              <a:buSzPct val="125000"/>
              <a:buBlip>
                <a:blip r:embed="rId2">
                  <a:extLst>
                    <a:ext uri="{837473B0-CC2E-450A-ABE3-18F120FF3D39}">
                      <a1611:picAttrSrcUrl xmlns:a1611="http://schemas.microsoft.com/office/drawing/2016/11/main" r:id="rId3"/>
                    </a:ext>
                  </a:extLst>
                </a:blip>
              </a:buBlip>
            </a:pPr>
            <a:r>
              <a:rPr lang="en-US" sz="2800" dirty="0"/>
              <a:t>Bid/Order Splitting</a:t>
            </a:r>
          </a:p>
          <a:p>
            <a:pPr marL="346075" indent="-346075">
              <a:buClr>
                <a:srgbClr val="FF0000"/>
              </a:buClr>
              <a:buSzPct val="125000"/>
              <a:buBlip>
                <a:blip r:embed="rId2">
                  <a:extLst>
                    <a:ext uri="{837473B0-CC2E-450A-ABE3-18F120FF3D39}">
                      <a1611:picAttrSrcUrl xmlns:a1611="http://schemas.microsoft.com/office/drawing/2016/11/main" r:id="rId3"/>
                    </a:ext>
                  </a:extLst>
                </a:blip>
              </a:buBlip>
            </a:pPr>
            <a:r>
              <a:rPr lang="en-US" sz="2800" dirty="0"/>
              <a:t>Order items or services that are available on a Citywide Term Contract</a:t>
            </a:r>
          </a:p>
          <a:p>
            <a:pPr marL="346075" indent="-346075">
              <a:buClr>
                <a:srgbClr val="FF0000"/>
              </a:buClr>
              <a:buSzPct val="125000"/>
              <a:buBlip>
                <a:blip r:embed="rId2">
                  <a:extLst>
                    <a:ext uri="{837473B0-CC2E-450A-ABE3-18F120FF3D39}">
                      <a1611:picAttrSrcUrl xmlns:a1611="http://schemas.microsoft.com/office/drawing/2016/11/main" r:id="rId3"/>
                    </a:ext>
                  </a:extLst>
                </a:blip>
              </a:buBlip>
            </a:pPr>
            <a:r>
              <a:rPr lang="en-US" sz="2800" dirty="0"/>
              <a:t>Purchase unbudgeted equipment</a:t>
            </a:r>
          </a:p>
          <a:p>
            <a:pPr marL="346075" indent="-346075">
              <a:buClr>
                <a:srgbClr val="FF0000"/>
              </a:buClr>
              <a:buSzPct val="125000"/>
              <a:buBlip>
                <a:blip r:embed="rId2">
                  <a:extLst>
                    <a:ext uri="{837473B0-CC2E-450A-ABE3-18F120FF3D39}">
                      <a1611:picAttrSrcUrl xmlns:a1611="http://schemas.microsoft.com/office/drawing/2016/11/main" r:id="rId3"/>
                    </a:ext>
                  </a:extLst>
                </a:blip>
              </a:buBlip>
            </a:pPr>
            <a:r>
              <a:rPr lang="en-US" sz="2800" dirty="0"/>
              <a:t>Order computer hardware, software or IT-related supplies</a:t>
            </a:r>
          </a:p>
          <a:p>
            <a:pPr marL="346075" indent="-346075">
              <a:buClr>
                <a:srgbClr val="FF0000"/>
              </a:buClr>
              <a:buSzPct val="125000"/>
              <a:buBlip>
                <a:blip r:embed="rId2">
                  <a:extLst>
                    <a:ext uri="{837473B0-CC2E-450A-ABE3-18F120FF3D39}">
                      <a1611:picAttrSrcUrl xmlns:a1611="http://schemas.microsoft.com/office/drawing/2016/11/main" r:id="rId3"/>
                    </a:ext>
                  </a:extLst>
                </a:blip>
              </a:buBlip>
            </a:pPr>
            <a:r>
              <a:rPr lang="en-US" sz="2800" dirty="0"/>
              <a:t>Purchase vehicles, drones or gift cards</a:t>
            </a:r>
          </a:p>
        </p:txBody>
      </p:sp>
      <p:pic>
        <p:nvPicPr>
          <p:cNvPr id="6" name="Picture 5">
            <a:extLst>
              <a:ext uri="{FF2B5EF4-FFF2-40B4-BE49-F238E27FC236}">
                <a16:creationId xmlns:a16="http://schemas.microsoft.com/office/drawing/2014/main" id="{AB57DED0-EBD8-42CD-8CCB-190934D8E23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524146" y="286603"/>
            <a:ext cx="1263068" cy="1263068"/>
          </a:xfrm>
          <a:prstGeom prst="rect">
            <a:avLst/>
          </a:prstGeom>
        </p:spPr>
      </p:pic>
    </p:spTree>
    <p:extLst>
      <p:ext uri="{BB962C8B-B14F-4D97-AF65-F5344CB8AC3E}">
        <p14:creationId xmlns:p14="http://schemas.microsoft.com/office/powerpoint/2010/main" val="70057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CDE1-9563-443F-870A-C4C9377854EA}"/>
              </a:ext>
            </a:extLst>
          </p:cNvPr>
          <p:cNvSpPr>
            <a:spLocks noGrp="1"/>
          </p:cNvSpPr>
          <p:nvPr>
            <p:ph type="title"/>
          </p:nvPr>
        </p:nvSpPr>
        <p:spPr/>
        <p:txBody>
          <a:bodyPr/>
          <a:lstStyle/>
          <a:p>
            <a:r>
              <a:rPr lang="en-US" b="1" dirty="0"/>
              <a:t>Prop Q Exam</a:t>
            </a:r>
          </a:p>
        </p:txBody>
      </p:sp>
      <p:pic>
        <p:nvPicPr>
          <p:cNvPr id="5" name="Picture 4">
            <a:extLst>
              <a:ext uri="{FF2B5EF4-FFF2-40B4-BE49-F238E27FC236}">
                <a16:creationId xmlns:a16="http://schemas.microsoft.com/office/drawing/2014/main" id="{A809A901-BEB8-4ECD-A2AD-EE0F70F2A38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26080" y="1927352"/>
            <a:ext cx="6339840" cy="4239768"/>
          </a:xfrm>
          <a:prstGeom prst="rect">
            <a:avLst/>
          </a:prstGeom>
        </p:spPr>
      </p:pic>
    </p:spTree>
    <p:extLst>
      <p:ext uri="{BB962C8B-B14F-4D97-AF65-F5344CB8AC3E}">
        <p14:creationId xmlns:p14="http://schemas.microsoft.com/office/powerpoint/2010/main" val="168541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939E06-B884-48E2-A024-042AA6CB08FA}"/>
              </a:ext>
            </a:extLst>
          </p:cNvPr>
          <p:cNvSpPr>
            <a:spLocks noGrp="1"/>
          </p:cNvSpPr>
          <p:nvPr>
            <p:ph type="title"/>
          </p:nvPr>
        </p:nvSpPr>
        <p:spPr>
          <a:xfrm>
            <a:off x="5181601" y="1359413"/>
            <a:ext cx="6368142" cy="726290"/>
          </a:xfrm>
        </p:spPr>
        <p:txBody>
          <a:bodyPr>
            <a:normAutofit/>
          </a:bodyPr>
          <a:lstStyle/>
          <a:p>
            <a:r>
              <a:rPr lang="en-US" b="1" dirty="0"/>
              <a:t>Agenda</a:t>
            </a:r>
          </a:p>
        </p:txBody>
      </p:sp>
      <p:pic>
        <p:nvPicPr>
          <p:cNvPr id="4" name="Picture 3" descr="A picture containing blur">
            <a:extLst>
              <a:ext uri="{FF2B5EF4-FFF2-40B4-BE49-F238E27FC236}">
                <a16:creationId xmlns:a16="http://schemas.microsoft.com/office/drawing/2014/main" id="{51D0BB9D-60FE-41CF-87D6-6A4361394E66}"/>
              </a:ext>
            </a:extLst>
          </p:cNvPr>
          <p:cNvPicPr>
            <a:picLocks noChangeAspect="1"/>
          </p:cNvPicPr>
          <p:nvPr/>
        </p:nvPicPr>
        <p:blipFill rotWithShape="1">
          <a:blip r:embed="rId2"/>
          <a:srcRect l="30238" r="24711" b="2"/>
          <a:stretch/>
        </p:blipFill>
        <p:spPr>
          <a:xfrm>
            <a:off x="20"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B5FE5538-7165-498C-B726-526DCADA273C}"/>
              </a:ext>
            </a:extLst>
          </p:cNvPr>
          <p:cNvGraphicFramePr>
            <a:graphicFrameLocks noGrp="1"/>
          </p:cNvGraphicFramePr>
          <p:nvPr>
            <p:extLst>
              <p:ext uri="{D42A27DB-BD31-4B8C-83A1-F6EECF244321}">
                <p14:modId xmlns:p14="http://schemas.microsoft.com/office/powerpoint/2010/main" val="981197572"/>
              </p:ext>
            </p:extLst>
          </p:nvPr>
        </p:nvGraphicFramePr>
        <p:xfrm>
          <a:off x="4720335" y="2176610"/>
          <a:ext cx="7377417" cy="3779520"/>
        </p:xfrm>
        <a:graphic>
          <a:graphicData uri="http://schemas.openxmlformats.org/drawingml/2006/table">
            <a:tbl>
              <a:tblPr bandRow="1">
                <a:tableStyleId>{5C22544A-7EE6-4342-B048-85BDC9FD1C3A}</a:tableStyleId>
              </a:tblPr>
              <a:tblGrid>
                <a:gridCol w="3689739">
                  <a:extLst>
                    <a:ext uri="{9D8B030D-6E8A-4147-A177-3AD203B41FA5}">
                      <a16:colId xmlns:a16="http://schemas.microsoft.com/office/drawing/2014/main" val="2606013986"/>
                    </a:ext>
                  </a:extLst>
                </a:gridCol>
                <a:gridCol w="3687678">
                  <a:extLst>
                    <a:ext uri="{9D8B030D-6E8A-4147-A177-3AD203B41FA5}">
                      <a16:colId xmlns:a16="http://schemas.microsoft.com/office/drawing/2014/main" val="3715387855"/>
                    </a:ext>
                  </a:extLst>
                </a:gridCol>
              </a:tblGrid>
              <a:tr h="370840">
                <a:tc>
                  <a:txBody>
                    <a:bodyPr/>
                    <a:lstStyle/>
                    <a:p>
                      <a:pPr marL="457200" indent="-457200">
                        <a:buFont typeface="Wingdings" panose="05000000000000000000" pitchFamily="2" charset="2"/>
                        <a:buChar char="q"/>
                      </a:pPr>
                      <a:r>
                        <a:rPr lang="en-US" sz="2800" dirty="0"/>
                        <a:t>History &amp; Purpose of Prop Q</a:t>
                      </a:r>
                    </a:p>
                  </a:txBody>
                  <a:tcPr/>
                </a:tc>
                <a:tc>
                  <a:txBody>
                    <a:bodyPr/>
                    <a:lstStyle/>
                    <a:p>
                      <a:pPr marL="457200" indent="-457200">
                        <a:buFont typeface="Wingdings" panose="05000000000000000000" pitchFamily="2" charset="2"/>
                        <a:buChar char="q"/>
                      </a:pPr>
                      <a:r>
                        <a:rPr lang="en-US" sz="2800" dirty="0"/>
                        <a:t>Supplier Compliance</a:t>
                      </a:r>
                    </a:p>
                  </a:txBody>
                  <a:tcPr/>
                </a:tc>
                <a:extLst>
                  <a:ext uri="{0D108BD9-81ED-4DB2-BD59-A6C34878D82A}">
                    <a16:rowId xmlns:a16="http://schemas.microsoft.com/office/drawing/2014/main" val="3221107299"/>
                  </a:ext>
                </a:extLst>
              </a:tr>
              <a:tr h="370840">
                <a:tc>
                  <a:txBody>
                    <a:bodyPr/>
                    <a:lstStyle/>
                    <a:p>
                      <a:pPr marL="457200" indent="-457200">
                        <a:buFont typeface="Wingdings" panose="05000000000000000000" pitchFamily="2" charset="2"/>
                        <a:buChar char="q"/>
                      </a:pPr>
                      <a:r>
                        <a:rPr lang="en-US" sz="2800" dirty="0"/>
                        <a:t>OCA/Policy Requirements</a:t>
                      </a:r>
                    </a:p>
                  </a:txBody>
                  <a:tcPr/>
                </a:tc>
                <a:tc>
                  <a:txBody>
                    <a:bodyPr/>
                    <a:lstStyle/>
                    <a:p>
                      <a:pPr marL="457200" indent="-457200">
                        <a:buFont typeface="Wingdings" panose="05000000000000000000" pitchFamily="2" charset="2"/>
                        <a:buChar char="q"/>
                      </a:pPr>
                      <a:r>
                        <a:rPr lang="en-US" sz="2800" dirty="0"/>
                        <a:t>Additional Considerations and Resources</a:t>
                      </a:r>
                    </a:p>
                  </a:txBody>
                  <a:tcPr/>
                </a:tc>
                <a:extLst>
                  <a:ext uri="{0D108BD9-81ED-4DB2-BD59-A6C34878D82A}">
                    <a16:rowId xmlns:a16="http://schemas.microsoft.com/office/drawing/2014/main" val="1071430561"/>
                  </a:ext>
                </a:extLst>
              </a:tr>
              <a:tr h="370840">
                <a:tc>
                  <a:txBody>
                    <a:bodyPr/>
                    <a:lstStyle/>
                    <a:p>
                      <a:pPr marL="457200" indent="-457200">
                        <a:buFont typeface="Wingdings" panose="05000000000000000000" pitchFamily="2" charset="2"/>
                        <a:buChar char="q"/>
                      </a:pPr>
                      <a:r>
                        <a:rPr lang="en-US" sz="2800" dirty="0"/>
                        <a:t>Authorized Purchases</a:t>
                      </a:r>
                    </a:p>
                  </a:txBody>
                  <a:tcPr/>
                </a:tc>
                <a:tc>
                  <a:txBody>
                    <a:bodyPr/>
                    <a:lstStyle/>
                    <a:p>
                      <a:pPr marL="457200" indent="-457200">
                        <a:buFont typeface="Wingdings" panose="05000000000000000000" pitchFamily="2" charset="2"/>
                        <a:buChar char="q"/>
                      </a:pPr>
                      <a:r>
                        <a:rPr lang="en-US" sz="2800" dirty="0"/>
                        <a:t>Prop Q – </a:t>
                      </a:r>
                    </a:p>
                    <a:p>
                      <a:pPr marL="460375" indent="0">
                        <a:buFont typeface="Wingdings" panose="05000000000000000000" pitchFamily="2" charset="2"/>
                        <a:buNone/>
                      </a:pPr>
                      <a:r>
                        <a:rPr lang="en-US" sz="2800" dirty="0"/>
                        <a:t>Do’s  and Don’ts</a:t>
                      </a:r>
                    </a:p>
                  </a:txBody>
                  <a:tcPr/>
                </a:tc>
                <a:extLst>
                  <a:ext uri="{0D108BD9-81ED-4DB2-BD59-A6C34878D82A}">
                    <a16:rowId xmlns:a16="http://schemas.microsoft.com/office/drawing/2014/main" val="935899843"/>
                  </a:ext>
                </a:extLst>
              </a:tr>
              <a:tr h="370840">
                <a:tc>
                  <a:txBody>
                    <a:bodyPr/>
                    <a:lstStyle/>
                    <a:p>
                      <a:pPr marL="457200" indent="-457200">
                        <a:buFont typeface="Wingdings" panose="05000000000000000000" pitchFamily="2" charset="2"/>
                        <a:buChar char="q"/>
                      </a:pPr>
                      <a:r>
                        <a:rPr lang="en-US" sz="2800" dirty="0"/>
                        <a:t>Restricted Purchases</a:t>
                      </a:r>
                    </a:p>
                  </a:txBody>
                  <a:tcPr/>
                </a:tc>
                <a:tc>
                  <a:txBody>
                    <a:bodyPr/>
                    <a:lstStyle/>
                    <a:p>
                      <a:pPr marL="457200" indent="-457200">
                        <a:buFont typeface="Wingdings" panose="05000000000000000000" pitchFamily="2" charset="2"/>
                        <a:buChar char="q"/>
                      </a:pPr>
                      <a:r>
                        <a:rPr lang="en-US" sz="2800" dirty="0"/>
                        <a:t>Prop Q Exam</a:t>
                      </a:r>
                    </a:p>
                  </a:txBody>
                  <a:tcPr/>
                </a:tc>
                <a:extLst>
                  <a:ext uri="{0D108BD9-81ED-4DB2-BD59-A6C34878D82A}">
                    <a16:rowId xmlns:a16="http://schemas.microsoft.com/office/drawing/2014/main" val="1186889488"/>
                  </a:ext>
                </a:extLst>
              </a:tr>
            </a:tbl>
          </a:graphicData>
        </a:graphic>
      </p:graphicFrame>
    </p:spTree>
    <p:extLst>
      <p:ext uri="{BB962C8B-B14F-4D97-AF65-F5344CB8AC3E}">
        <p14:creationId xmlns:p14="http://schemas.microsoft.com/office/powerpoint/2010/main" val="184319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799A-0226-413D-9DFE-6090984A5477}"/>
              </a:ext>
            </a:extLst>
          </p:cNvPr>
          <p:cNvSpPr>
            <a:spLocks noGrp="1"/>
          </p:cNvSpPr>
          <p:nvPr>
            <p:ph type="title"/>
          </p:nvPr>
        </p:nvSpPr>
        <p:spPr>
          <a:xfrm>
            <a:off x="1097280" y="988906"/>
            <a:ext cx="8696425" cy="748454"/>
          </a:xfrm>
        </p:spPr>
        <p:txBody>
          <a:bodyPr/>
          <a:lstStyle/>
          <a:p>
            <a:r>
              <a:rPr lang="en-US" b="1" dirty="0"/>
              <a:t>History &amp; Purpose of Prop Q</a:t>
            </a:r>
          </a:p>
        </p:txBody>
      </p:sp>
      <p:sp>
        <p:nvSpPr>
          <p:cNvPr id="3" name="Content Placeholder 2">
            <a:extLst>
              <a:ext uri="{FF2B5EF4-FFF2-40B4-BE49-F238E27FC236}">
                <a16:creationId xmlns:a16="http://schemas.microsoft.com/office/drawing/2014/main" id="{047F2043-1A0F-4847-BFD9-E7D6A766ED8D}"/>
              </a:ext>
            </a:extLst>
          </p:cNvPr>
          <p:cNvSpPr>
            <a:spLocks noGrp="1"/>
          </p:cNvSpPr>
          <p:nvPr>
            <p:ph idx="1"/>
          </p:nvPr>
        </p:nvSpPr>
        <p:spPr>
          <a:xfrm>
            <a:off x="169333" y="1845734"/>
            <a:ext cx="10986347" cy="4023360"/>
          </a:xfrm>
        </p:spPr>
        <p:txBody>
          <a:bodyPr>
            <a:normAutofit/>
          </a:bodyPr>
          <a:lstStyle/>
          <a:p>
            <a:pPr marL="174625" indent="-174625">
              <a:buFont typeface="Arial" panose="020B0604020202020204" pitchFamily="34" charset="0"/>
              <a:buChar char="•"/>
            </a:pPr>
            <a:r>
              <a:rPr lang="en-US" sz="2800" dirty="0"/>
              <a:t>In 1993, a charter amendment (Proposition Q) was passed that changed the City’s purchasing procedures to allow, with the Purchaser’s approval, departments to buy supplies and equipment on their own if the purchase was less than $5,000 (now $10,000).</a:t>
            </a:r>
          </a:p>
          <a:p>
            <a:pPr marL="174625" indent="-174625">
              <a:buFont typeface="Arial" panose="020B0604020202020204" pitchFamily="34" charset="0"/>
              <a:buChar char="•"/>
            </a:pPr>
            <a:r>
              <a:rPr lang="en-US" sz="2800" dirty="0"/>
              <a:t>Pursuant to this delegated purchasing authority, departments assume responsibility for ensuring that all processed purchases comply with the City’s legal requirements.</a:t>
            </a:r>
          </a:p>
          <a:p>
            <a:pPr marL="174625" indent="-174625">
              <a:buFont typeface="Arial" panose="020B0604020202020204" pitchFamily="34" charset="0"/>
              <a:buChar char="•"/>
            </a:pPr>
            <a:r>
              <a:rPr lang="en-US" sz="2800" dirty="0"/>
              <a:t>Historically, the City’s Prop Q spending has averaged approximately $75M-$80M/year.</a:t>
            </a:r>
          </a:p>
        </p:txBody>
      </p:sp>
    </p:spTree>
    <p:extLst>
      <p:ext uri="{BB962C8B-B14F-4D97-AF65-F5344CB8AC3E}">
        <p14:creationId xmlns:p14="http://schemas.microsoft.com/office/powerpoint/2010/main" val="142794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4E4B-2FEF-4944-8A1B-41560D73F32F}"/>
              </a:ext>
            </a:extLst>
          </p:cNvPr>
          <p:cNvSpPr>
            <a:spLocks noGrp="1"/>
          </p:cNvSpPr>
          <p:nvPr>
            <p:ph type="title"/>
          </p:nvPr>
        </p:nvSpPr>
        <p:spPr/>
        <p:txBody>
          <a:bodyPr/>
          <a:lstStyle/>
          <a:p>
            <a:r>
              <a:rPr lang="en-US" b="1" dirty="0"/>
              <a:t>OCA/Policy Requirements (</a:t>
            </a:r>
            <a:r>
              <a:rPr lang="en-US" b="1" dirty="0">
                <a:cs typeface="Calibri" panose="020F0502020204030204" pitchFamily="34" charset="0"/>
              </a:rPr>
              <a:t>§ 21.03(a))</a:t>
            </a:r>
            <a:endParaRPr lang="en-US" b="1" dirty="0"/>
          </a:p>
        </p:txBody>
      </p:sp>
      <p:sp>
        <p:nvSpPr>
          <p:cNvPr id="3" name="Content Placeholder 2">
            <a:extLst>
              <a:ext uri="{FF2B5EF4-FFF2-40B4-BE49-F238E27FC236}">
                <a16:creationId xmlns:a16="http://schemas.microsoft.com/office/drawing/2014/main" id="{DFF964C4-B325-4B39-8831-26DBA6F8B4B9}"/>
              </a:ext>
            </a:extLst>
          </p:cNvPr>
          <p:cNvSpPr>
            <a:spLocks noGrp="1"/>
          </p:cNvSpPr>
          <p:nvPr>
            <p:ph idx="1"/>
          </p:nvPr>
        </p:nvSpPr>
        <p:spPr>
          <a:xfrm>
            <a:off x="162560" y="1845734"/>
            <a:ext cx="10993120" cy="4023360"/>
          </a:xfrm>
        </p:spPr>
        <p:txBody>
          <a:bodyPr>
            <a:noAutofit/>
          </a:bodyPr>
          <a:lstStyle/>
          <a:p>
            <a:pPr marL="230188" indent="-230188">
              <a:buFont typeface="Arial" panose="020B0604020202020204" pitchFamily="34" charset="0"/>
              <a:buChar char="•"/>
            </a:pPr>
            <a:r>
              <a:rPr lang="en-US" sz="2800" dirty="0"/>
              <a:t>Departments must submit roster of employees in the department who are authorized to purchase goods and services using Prop Q authority.</a:t>
            </a:r>
          </a:p>
          <a:p>
            <a:pPr marL="230188" indent="-230188">
              <a:buFont typeface="Arial" panose="020B0604020202020204" pitchFamily="34" charset="0"/>
              <a:buChar char="•"/>
            </a:pPr>
            <a:r>
              <a:rPr lang="en-US" sz="2800" dirty="0"/>
              <a:t>All designated employees must attend a Purchasing training class.</a:t>
            </a:r>
          </a:p>
          <a:p>
            <a:pPr marL="230188" indent="-230188">
              <a:buFont typeface="Arial" panose="020B0604020202020204" pitchFamily="34" charset="0"/>
              <a:buChar char="•"/>
            </a:pPr>
            <a:r>
              <a:rPr lang="en-US" sz="2800" dirty="0"/>
              <a:t>All designated employees shall file a Form 700, Statement of Economic Interests, annually.</a:t>
            </a:r>
          </a:p>
          <a:p>
            <a:pPr marL="230188" indent="-230188">
              <a:buFont typeface="Arial" panose="020B0604020202020204" pitchFamily="34" charset="0"/>
              <a:buChar char="•"/>
            </a:pPr>
            <a:r>
              <a:rPr lang="en-US" sz="2800" dirty="0"/>
              <a:t>All employees who exercise Prop Q purchasing authority must adhere to OCA’s standards of ethical purchasing conduct (</a:t>
            </a:r>
            <a:r>
              <a:rPr lang="en-US" sz="2800" i="1" dirty="0"/>
              <a:t>see</a:t>
            </a:r>
            <a:r>
              <a:rPr lang="en-US" sz="2800" dirty="0"/>
              <a:t> DDP Reference Guide).</a:t>
            </a:r>
          </a:p>
        </p:txBody>
      </p:sp>
    </p:spTree>
    <p:extLst>
      <p:ext uri="{BB962C8B-B14F-4D97-AF65-F5344CB8AC3E}">
        <p14:creationId xmlns:p14="http://schemas.microsoft.com/office/powerpoint/2010/main" val="212024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235A-4500-43EE-BE31-94F293BF535E}"/>
              </a:ext>
            </a:extLst>
          </p:cNvPr>
          <p:cNvSpPr>
            <a:spLocks noGrp="1"/>
          </p:cNvSpPr>
          <p:nvPr>
            <p:ph type="title"/>
          </p:nvPr>
        </p:nvSpPr>
        <p:spPr/>
        <p:txBody>
          <a:bodyPr/>
          <a:lstStyle/>
          <a:p>
            <a:r>
              <a:rPr lang="en-US" b="1" dirty="0"/>
              <a:t>OCA’s Ethical Purchasing Standards</a:t>
            </a:r>
          </a:p>
        </p:txBody>
      </p:sp>
      <p:graphicFrame>
        <p:nvGraphicFramePr>
          <p:cNvPr id="7" name="Table 6">
            <a:extLst>
              <a:ext uri="{FF2B5EF4-FFF2-40B4-BE49-F238E27FC236}">
                <a16:creationId xmlns:a16="http://schemas.microsoft.com/office/drawing/2014/main" id="{923F00D5-659C-4483-B7A0-C2D9E04F9237}"/>
              </a:ext>
            </a:extLst>
          </p:cNvPr>
          <p:cNvGraphicFramePr>
            <a:graphicFrameLocks noGrp="1"/>
          </p:cNvGraphicFramePr>
          <p:nvPr>
            <p:extLst>
              <p:ext uri="{D42A27DB-BD31-4B8C-83A1-F6EECF244321}">
                <p14:modId xmlns:p14="http://schemas.microsoft.com/office/powerpoint/2010/main" val="4055228162"/>
              </p:ext>
            </p:extLst>
          </p:nvPr>
        </p:nvGraphicFramePr>
        <p:xfrm>
          <a:off x="168673" y="1858267"/>
          <a:ext cx="11867540" cy="4417520"/>
        </p:xfrm>
        <a:graphic>
          <a:graphicData uri="http://schemas.openxmlformats.org/drawingml/2006/table">
            <a:tbl>
              <a:tblPr bandRow="1">
                <a:tableStyleId>{5C22544A-7EE6-4342-B048-85BDC9FD1C3A}</a:tableStyleId>
              </a:tblPr>
              <a:tblGrid>
                <a:gridCol w="5933770">
                  <a:extLst>
                    <a:ext uri="{9D8B030D-6E8A-4147-A177-3AD203B41FA5}">
                      <a16:colId xmlns:a16="http://schemas.microsoft.com/office/drawing/2014/main" val="2606013986"/>
                    </a:ext>
                  </a:extLst>
                </a:gridCol>
                <a:gridCol w="5933770">
                  <a:extLst>
                    <a:ext uri="{9D8B030D-6E8A-4147-A177-3AD203B41FA5}">
                      <a16:colId xmlns:a16="http://schemas.microsoft.com/office/drawing/2014/main" val="3715387855"/>
                    </a:ext>
                  </a:extLst>
                </a:gridCol>
              </a:tblGrid>
              <a:tr h="1311185">
                <a:tc>
                  <a:txBody>
                    <a:bodyPr/>
                    <a:lstStyle/>
                    <a:p>
                      <a:pPr marL="169863" indent="-169863">
                        <a:buFont typeface="Arial" panose="020B0604020202020204" pitchFamily="34" charset="0"/>
                        <a:buChar char="•"/>
                      </a:pPr>
                      <a:r>
                        <a:rPr lang="en-US" sz="2300" dirty="0"/>
                        <a:t>Avoid the intent or even the appearance of unethical or compromising behavior.</a:t>
                      </a:r>
                    </a:p>
                  </a:txBody>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a:t>Avoid any personal business or professional activity that would result in a conflict of interest.</a:t>
                      </a:r>
                    </a:p>
                  </a:txBody>
                  <a:tcPr/>
                </a:tc>
                <a:extLst>
                  <a:ext uri="{0D108BD9-81ED-4DB2-BD59-A6C34878D82A}">
                    <a16:rowId xmlns:a16="http://schemas.microsoft.com/office/drawing/2014/main" val="3221107299"/>
                  </a:ext>
                </a:extLst>
              </a:tr>
              <a:tr h="1311185">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a:t>Avoid soliciting or accepting money, gifts, lunches, or anything of value from current or potential suppliers.</a:t>
                      </a:r>
                    </a:p>
                  </a:txBody>
                  <a:tcPr/>
                </a:tc>
                <a:tc>
                  <a:txBody>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a:t>Handle confidential and/or proprietary information with due care.</a:t>
                      </a:r>
                    </a:p>
                  </a:txBody>
                  <a:tcPr/>
                </a:tc>
                <a:extLst>
                  <a:ext uri="{0D108BD9-81ED-4DB2-BD59-A6C34878D82A}">
                    <a16:rowId xmlns:a16="http://schemas.microsoft.com/office/drawing/2014/main" val="1234963260"/>
                  </a:ext>
                </a:extLst>
              </a:tr>
              <a:tr h="773114">
                <a:tc>
                  <a:txBody>
                    <a:bodyPr/>
                    <a:lstStyle/>
                    <a:p>
                      <a:pPr marL="115888" indent="-115888">
                        <a:buFont typeface="Arial" panose="020B0604020202020204" pitchFamily="34" charset="0"/>
                        <a:buChar char="•"/>
                      </a:pPr>
                      <a:r>
                        <a:rPr lang="en-US" sz="2300" dirty="0"/>
                        <a:t>Promote positive supplier relationships through courtesy and impartiality.</a:t>
                      </a:r>
                    </a:p>
                  </a:txBody>
                  <a:tcPr/>
                </a:tc>
                <a:tc>
                  <a:txBody>
                    <a:bodyPr/>
                    <a:lstStyle/>
                    <a:p>
                      <a:pPr marL="115888" indent="-115888">
                        <a:buFont typeface="Arial" panose="020B0604020202020204" pitchFamily="34" charset="0"/>
                        <a:buChar char="•"/>
                      </a:pPr>
                      <a:r>
                        <a:rPr lang="en-US" sz="2300" dirty="0"/>
                        <a:t>Know and obey the letter and spirit of all applicable ordinances, rules and regulations.</a:t>
                      </a:r>
                    </a:p>
                  </a:txBody>
                  <a:tcPr/>
                </a:tc>
                <a:extLst>
                  <a:ext uri="{0D108BD9-81ED-4DB2-BD59-A6C34878D82A}">
                    <a16:rowId xmlns:a16="http://schemas.microsoft.com/office/drawing/2014/main" val="1071430561"/>
                  </a:ext>
                </a:extLst>
              </a:tr>
              <a:tr h="1002670">
                <a:tc>
                  <a:txBody>
                    <a:bodyPr/>
                    <a:lstStyle/>
                    <a:p>
                      <a:pPr marL="115888" indent="-115888">
                        <a:buFont typeface="Arial" panose="020B0604020202020204" pitchFamily="34" charset="0"/>
                        <a:buChar char="•"/>
                      </a:pPr>
                      <a:r>
                        <a:rPr lang="en-US" sz="2300" dirty="0"/>
                        <a:t>Purchase without prejudice, seeking to obtain the maximum value for each dollar spent.</a:t>
                      </a:r>
                    </a:p>
                  </a:txBody>
                  <a:tcPr/>
                </a:tc>
                <a:tc>
                  <a:txBody>
                    <a:bodyPr/>
                    <a:lstStyle/>
                    <a:p>
                      <a:pPr marL="114300" indent="-114300">
                        <a:buFont typeface="Arial" panose="020B0604020202020204" pitchFamily="34" charset="0"/>
                        <a:buChar char="•"/>
                      </a:pPr>
                      <a:r>
                        <a:rPr lang="en-US" sz="2300" dirty="0"/>
                        <a:t>Avoid unfair practices, giving all vendors equal opportunity.</a:t>
                      </a:r>
                    </a:p>
                  </a:txBody>
                  <a:tcPr/>
                </a:tc>
                <a:extLst>
                  <a:ext uri="{0D108BD9-81ED-4DB2-BD59-A6C34878D82A}">
                    <a16:rowId xmlns:a16="http://schemas.microsoft.com/office/drawing/2014/main" val="935899843"/>
                  </a:ext>
                </a:extLst>
              </a:tr>
            </a:tbl>
          </a:graphicData>
        </a:graphic>
      </p:graphicFrame>
    </p:spTree>
    <p:extLst>
      <p:ext uri="{BB962C8B-B14F-4D97-AF65-F5344CB8AC3E}">
        <p14:creationId xmlns:p14="http://schemas.microsoft.com/office/powerpoint/2010/main" val="12495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201A-2E87-4C54-973F-B0DF08F79525}"/>
              </a:ext>
            </a:extLst>
          </p:cNvPr>
          <p:cNvSpPr>
            <a:spLocks noGrp="1"/>
          </p:cNvSpPr>
          <p:nvPr>
            <p:ph type="title"/>
          </p:nvPr>
        </p:nvSpPr>
        <p:spPr/>
        <p:txBody>
          <a:bodyPr/>
          <a:lstStyle/>
          <a:p>
            <a:r>
              <a:rPr lang="en-US" b="1" dirty="0"/>
              <a:t>Authorized Purchases</a:t>
            </a:r>
          </a:p>
        </p:txBody>
      </p:sp>
      <p:sp>
        <p:nvSpPr>
          <p:cNvPr id="3" name="Content Placeholder 2">
            <a:extLst>
              <a:ext uri="{FF2B5EF4-FFF2-40B4-BE49-F238E27FC236}">
                <a16:creationId xmlns:a16="http://schemas.microsoft.com/office/drawing/2014/main" id="{34499BE3-E2B4-4D76-AE2D-3696DED412F9}"/>
              </a:ext>
            </a:extLst>
          </p:cNvPr>
          <p:cNvSpPr>
            <a:spLocks noGrp="1"/>
          </p:cNvSpPr>
          <p:nvPr>
            <p:ph idx="1"/>
          </p:nvPr>
        </p:nvSpPr>
        <p:spPr>
          <a:xfrm>
            <a:off x="2400" y="1845734"/>
            <a:ext cx="12189599" cy="4023360"/>
          </a:xfrm>
        </p:spPr>
        <p:txBody>
          <a:bodyPr>
            <a:normAutofit/>
          </a:bodyPr>
          <a:lstStyle/>
          <a:p>
            <a:r>
              <a:rPr lang="en-US" sz="2400" dirty="0"/>
              <a:t>Employees with Prop Q purchasing authority are authorized to procure material, equipment, supplies and general services up to $10,000 (including tax, delivery, and installation) unless otherwise limited by regulation.*</a:t>
            </a:r>
          </a:p>
        </p:txBody>
      </p:sp>
      <p:pic>
        <p:nvPicPr>
          <p:cNvPr id="5" name="Picture 4">
            <a:extLst>
              <a:ext uri="{FF2B5EF4-FFF2-40B4-BE49-F238E27FC236}">
                <a16:creationId xmlns:a16="http://schemas.microsoft.com/office/drawing/2014/main" id="{93C25652-E4F2-4C8C-9A98-D8D2CD4F34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97314" y="3464955"/>
            <a:ext cx="3912269" cy="2210431"/>
          </a:xfrm>
          <a:prstGeom prst="rect">
            <a:avLst/>
          </a:prstGeom>
        </p:spPr>
      </p:pic>
      <p:pic>
        <p:nvPicPr>
          <p:cNvPr id="11" name="Picture 10">
            <a:extLst>
              <a:ext uri="{FF2B5EF4-FFF2-40B4-BE49-F238E27FC236}">
                <a16:creationId xmlns:a16="http://schemas.microsoft.com/office/drawing/2014/main" id="{C3F40F34-B275-4E1D-927C-6676F21501C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5630" y="3164516"/>
            <a:ext cx="3347827" cy="2510870"/>
          </a:xfrm>
          <a:prstGeom prst="rect">
            <a:avLst/>
          </a:prstGeom>
        </p:spPr>
      </p:pic>
      <p:sp>
        <p:nvSpPr>
          <p:cNvPr id="16" name="TextBox 15">
            <a:extLst>
              <a:ext uri="{FF2B5EF4-FFF2-40B4-BE49-F238E27FC236}">
                <a16:creationId xmlns:a16="http://schemas.microsoft.com/office/drawing/2014/main" id="{7232B67D-60D5-4FB9-AE62-0581C949040B}"/>
              </a:ext>
            </a:extLst>
          </p:cNvPr>
          <p:cNvSpPr txBox="1"/>
          <p:nvPr/>
        </p:nvSpPr>
        <p:spPr>
          <a:xfrm>
            <a:off x="255630" y="5919216"/>
            <a:ext cx="11271906" cy="276999"/>
          </a:xfrm>
          <a:prstGeom prst="rect">
            <a:avLst/>
          </a:prstGeom>
          <a:noFill/>
        </p:spPr>
        <p:txBody>
          <a:bodyPr wrap="square" rtlCol="0">
            <a:spAutoFit/>
          </a:bodyPr>
          <a:lstStyle/>
          <a:p>
            <a:r>
              <a:rPr lang="en-US" sz="1200" dirty="0"/>
              <a:t> *</a:t>
            </a:r>
            <a:r>
              <a:rPr lang="en-US" sz="1200" i="1" dirty="0"/>
              <a:t>See</a:t>
            </a:r>
            <a:r>
              <a:rPr lang="en-US" sz="1200" dirty="0"/>
              <a:t>, §21.03(a), Rules and Regulations Pertaining to the San Francisco Administrative Code, Chapter 21.</a:t>
            </a:r>
          </a:p>
        </p:txBody>
      </p:sp>
      <p:pic>
        <p:nvPicPr>
          <p:cNvPr id="18" name="Picture 17">
            <a:extLst>
              <a:ext uri="{FF2B5EF4-FFF2-40B4-BE49-F238E27FC236}">
                <a16:creationId xmlns:a16="http://schemas.microsoft.com/office/drawing/2014/main" id="{16B27D91-91EC-4EE4-8D5B-E3523B317BE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236855" y="3079920"/>
            <a:ext cx="2867918" cy="2595466"/>
          </a:xfrm>
          <a:prstGeom prst="rect">
            <a:avLst/>
          </a:prstGeom>
        </p:spPr>
      </p:pic>
    </p:spTree>
    <p:extLst>
      <p:ext uri="{BB962C8B-B14F-4D97-AF65-F5344CB8AC3E}">
        <p14:creationId xmlns:p14="http://schemas.microsoft.com/office/powerpoint/2010/main" val="189277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2104D85-E7D4-4C64-9156-E18F505377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76817" y="4081141"/>
            <a:ext cx="2914532" cy="1912360"/>
          </a:xfrm>
          <a:prstGeom prst="rect">
            <a:avLst/>
          </a:prstGeom>
        </p:spPr>
      </p:pic>
      <p:grpSp>
        <p:nvGrpSpPr>
          <p:cNvPr id="19" name="Group 18">
            <a:extLst>
              <a:ext uri="{FF2B5EF4-FFF2-40B4-BE49-F238E27FC236}">
                <a16:creationId xmlns:a16="http://schemas.microsoft.com/office/drawing/2014/main" id="{A5964EB6-A721-4775-BFFC-A44BD1926502}"/>
              </a:ext>
            </a:extLst>
          </p:cNvPr>
          <p:cNvGrpSpPr/>
          <p:nvPr/>
        </p:nvGrpSpPr>
        <p:grpSpPr>
          <a:xfrm>
            <a:off x="9529401" y="3949340"/>
            <a:ext cx="2327719" cy="2342700"/>
            <a:chOff x="9515855" y="3949340"/>
            <a:chExt cx="2327719" cy="2342700"/>
          </a:xfrm>
          <a:effectLst>
            <a:outerShdw blurRad="50800" dist="50800" dir="5400000" algn="ctr" rotWithShape="0">
              <a:srgbClr val="000000">
                <a:alpha val="50000"/>
              </a:srgbClr>
            </a:outerShdw>
          </a:effectLst>
        </p:grpSpPr>
        <p:pic>
          <p:nvPicPr>
            <p:cNvPr id="14" name="Picture 13">
              <a:extLst>
                <a:ext uri="{FF2B5EF4-FFF2-40B4-BE49-F238E27FC236}">
                  <a16:creationId xmlns:a16="http://schemas.microsoft.com/office/drawing/2014/main" id="{83A3B9DA-B9AA-479B-97D1-04FDD029B2F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15855" y="3949340"/>
              <a:ext cx="2327719" cy="2219811"/>
            </a:xfrm>
            <a:prstGeom prst="rect">
              <a:avLst/>
            </a:prstGeom>
          </p:spPr>
        </p:pic>
        <p:sp>
          <p:nvSpPr>
            <p:cNvPr id="15" name="TextBox 14">
              <a:extLst>
                <a:ext uri="{FF2B5EF4-FFF2-40B4-BE49-F238E27FC236}">
                  <a16:creationId xmlns:a16="http://schemas.microsoft.com/office/drawing/2014/main" id="{CE64A764-7CF0-41C6-95B0-1AF2EA8322ED}"/>
                </a:ext>
              </a:extLst>
            </p:cNvPr>
            <p:cNvSpPr txBox="1"/>
            <p:nvPr/>
          </p:nvSpPr>
          <p:spPr>
            <a:xfrm rot="5400000">
              <a:off x="9781137" y="5224184"/>
              <a:ext cx="1797159" cy="338554"/>
            </a:xfrm>
            <a:prstGeom prst="rect">
              <a:avLst/>
            </a:prstGeom>
            <a:noFill/>
          </p:spPr>
          <p:txBody>
            <a:bodyPr wrap="none" rtlCol="0">
              <a:spAutoFit/>
            </a:bodyPr>
            <a:lstStyle/>
            <a:p>
              <a:r>
                <a:rPr lang="en-US" sz="1600" b="1" dirty="0">
                  <a:solidFill>
                    <a:schemeClr val="bg1"/>
                  </a:solidFill>
                </a:rPr>
                <a:t>Bid/Order Splitting</a:t>
              </a:r>
            </a:p>
          </p:txBody>
        </p:sp>
      </p:grpSp>
      <p:sp>
        <p:nvSpPr>
          <p:cNvPr id="23" name="Multiplication Sign 22">
            <a:extLst>
              <a:ext uri="{FF2B5EF4-FFF2-40B4-BE49-F238E27FC236}">
                <a16:creationId xmlns:a16="http://schemas.microsoft.com/office/drawing/2014/main" id="{147DA244-CAB7-4DC5-9F94-D20AAA339642}"/>
              </a:ext>
            </a:extLst>
          </p:cNvPr>
          <p:cNvSpPr/>
          <p:nvPr/>
        </p:nvSpPr>
        <p:spPr>
          <a:xfrm>
            <a:off x="9083330" y="3224107"/>
            <a:ext cx="3163559" cy="3637280"/>
          </a:xfrm>
          <a:prstGeom prst="mathMultiply">
            <a:avLst/>
          </a:prstGeom>
          <a:solidFill>
            <a:schemeClr val="accent1">
              <a:alpha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C149C-5EF5-4D42-B9C6-6D88878FD268}"/>
              </a:ext>
            </a:extLst>
          </p:cNvPr>
          <p:cNvSpPr>
            <a:spLocks noGrp="1"/>
          </p:cNvSpPr>
          <p:nvPr>
            <p:ph type="title"/>
          </p:nvPr>
        </p:nvSpPr>
        <p:spPr>
          <a:xfrm>
            <a:off x="170688" y="292619"/>
            <a:ext cx="11487912" cy="1450757"/>
          </a:xfrm>
        </p:spPr>
        <p:txBody>
          <a:bodyPr/>
          <a:lstStyle/>
          <a:p>
            <a:r>
              <a:rPr lang="en-US" b="1" dirty="0"/>
              <a:t>Unauthorized Purchases – General Restrictions</a:t>
            </a:r>
          </a:p>
        </p:txBody>
      </p:sp>
      <p:sp>
        <p:nvSpPr>
          <p:cNvPr id="3" name="Content Placeholder 2">
            <a:extLst>
              <a:ext uri="{FF2B5EF4-FFF2-40B4-BE49-F238E27FC236}">
                <a16:creationId xmlns:a16="http://schemas.microsoft.com/office/drawing/2014/main" id="{B6304564-D23E-4A2E-A4A7-1BFA1DC800C4}"/>
              </a:ext>
            </a:extLst>
          </p:cNvPr>
          <p:cNvSpPr>
            <a:spLocks noGrp="1"/>
          </p:cNvSpPr>
          <p:nvPr>
            <p:ph idx="1"/>
          </p:nvPr>
        </p:nvSpPr>
        <p:spPr>
          <a:xfrm>
            <a:off x="0" y="1851830"/>
            <a:ext cx="12021312" cy="3713818"/>
          </a:xfrm>
        </p:spPr>
        <p:txBody>
          <a:bodyPr>
            <a:noAutofit/>
          </a:bodyPr>
          <a:lstStyle/>
          <a:p>
            <a:pPr marL="171450" indent="-171450">
              <a:buFont typeface="Arial" panose="020B0604020202020204" pitchFamily="34" charset="0"/>
              <a:buChar char="•"/>
            </a:pPr>
            <a:r>
              <a:rPr lang="en-US" sz="2400" dirty="0"/>
              <a:t>Any commodity or service greater than $10,000 (including applicable sales tax and shipping)</a:t>
            </a:r>
          </a:p>
          <a:p>
            <a:pPr marL="171450" indent="-171450">
              <a:buFont typeface="Arial" panose="020B0604020202020204" pitchFamily="34" charset="0"/>
              <a:buChar char="•"/>
            </a:pPr>
            <a:r>
              <a:rPr lang="en-US" sz="2400" dirty="0"/>
              <a:t>Professional Services contracts</a:t>
            </a:r>
          </a:p>
          <a:p>
            <a:pPr marL="171450" indent="-171450">
              <a:buFont typeface="Arial" panose="020B0604020202020204" pitchFamily="34" charset="0"/>
              <a:buChar char="•"/>
            </a:pPr>
            <a:r>
              <a:rPr lang="en-US" sz="2400" dirty="0"/>
              <a:t>Construction contracts or services involving construction trade work</a:t>
            </a:r>
          </a:p>
          <a:p>
            <a:pPr marL="171450" indent="-171450">
              <a:buFont typeface="Arial" panose="020B0604020202020204" pitchFamily="34" charset="0"/>
              <a:buChar char="•"/>
            </a:pPr>
            <a:r>
              <a:rPr lang="en-US" sz="2400" dirty="0"/>
              <a:t>Bid/Order Splitting</a:t>
            </a:r>
          </a:p>
          <a:p>
            <a:endParaRPr lang="en-US" sz="2400" dirty="0">
              <a:highlight>
                <a:srgbClr val="FFFF00"/>
              </a:highlight>
            </a:endParaRPr>
          </a:p>
          <a:p>
            <a:pPr marL="0" indent="0">
              <a:buNone/>
            </a:pPr>
            <a:endParaRPr lang="en-US" sz="2400" dirty="0"/>
          </a:p>
        </p:txBody>
      </p:sp>
      <p:pic>
        <p:nvPicPr>
          <p:cNvPr id="6" name="Picture 5">
            <a:extLst>
              <a:ext uri="{FF2B5EF4-FFF2-40B4-BE49-F238E27FC236}">
                <a16:creationId xmlns:a16="http://schemas.microsoft.com/office/drawing/2014/main" id="{2C06F8E7-30B3-4BFD-9D1E-66E6E05E056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402494" y="4224478"/>
            <a:ext cx="2194560" cy="2031492"/>
          </a:xfrm>
          <a:prstGeom prst="rect">
            <a:avLst/>
          </a:prstGeom>
        </p:spPr>
      </p:pic>
      <p:sp>
        <p:nvSpPr>
          <p:cNvPr id="16" name="TextBox 15">
            <a:extLst>
              <a:ext uri="{FF2B5EF4-FFF2-40B4-BE49-F238E27FC236}">
                <a16:creationId xmlns:a16="http://schemas.microsoft.com/office/drawing/2014/main" id="{AB494DAE-BDFB-4F85-9975-7F53D4954E13}"/>
              </a:ext>
            </a:extLst>
          </p:cNvPr>
          <p:cNvSpPr txBox="1"/>
          <p:nvPr/>
        </p:nvSpPr>
        <p:spPr>
          <a:xfrm>
            <a:off x="141065" y="4491603"/>
            <a:ext cx="2470548" cy="1107996"/>
          </a:xfrm>
          <a:prstGeom prst="rect">
            <a:avLst/>
          </a:prstGeom>
          <a:noFill/>
        </p:spPr>
        <p:txBody>
          <a:bodyPr wrap="none" rtlCol="0">
            <a:spAutoFit/>
          </a:bodyPr>
          <a:lstStyle/>
          <a:p>
            <a:r>
              <a:rPr lang="en-US" sz="6600" dirty="0">
                <a:effectLst>
                  <a:outerShdw blurRad="38100" dist="38100" dir="2700000" algn="tl">
                    <a:srgbClr val="000000">
                      <a:alpha val="43137"/>
                    </a:srgbClr>
                  </a:outerShdw>
                </a:effectLst>
              </a:rPr>
              <a:t>&gt; $10k</a:t>
            </a:r>
          </a:p>
        </p:txBody>
      </p:sp>
      <p:sp>
        <p:nvSpPr>
          <p:cNvPr id="22" name="Multiplication Sign 21">
            <a:extLst>
              <a:ext uri="{FF2B5EF4-FFF2-40B4-BE49-F238E27FC236}">
                <a16:creationId xmlns:a16="http://schemas.microsoft.com/office/drawing/2014/main" id="{D7084450-9084-441F-9AD9-F3D9B3389898}"/>
              </a:ext>
            </a:extLst>
          </p:cNvPr>
          <p:cNvSpPr/>
          <p:nvPr/>
        </p:nvSpPr>
        <p:spPr>
          <a:xfrm>
            <a:off x="5919771" y="3233832"/>
            <a:ext cx="3163559" cy="3637280"/>
          </a:xfrm>
          <a:prstGeom prst="mathMultiply">
            <a:avLst/>
          </a:prstGeom>
          <a:solidFill>
            <a:schemeClr val="accent1">
              <a:alpha val="50000"/>
            </a:schemeClr>
          </a:solidFill>
          <a:ln w="25400">
            <a:solidFill>
              <a:schemeClr val="tx1"/>
            </a:solidFill>
          </a:ln>
          <a:effectLst>
            <a:outerShdw blurRad="50800" dist="5080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CA406D3F-95E2-49EC-BA11-6FF2485F5940}"/>
              </a:ext>
            </a:extLst>
          </p:cNvPr>
          <p:cNvSpPr/>
          <p:nvPr/>
        </p:nvSpPr>
        <p:spPr>
          <a:xfrm>
            <a:off x="-195510" y="3220720"/>
            <a:ext cx="3163559" cy="3637280"/>
          </a:xfrm>
          <a:prstGeom prst="mathMultiply">
            <a:avLst/>
          </a:prstGeom>
          <a:solidFill>
            <a:schemeClr val="accent1">
              <a:alpha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6556A32E-7221-44C8-850B-C792D67922A5}"/>
              </a:ext>
            </a:extLst>
          </p:cNvPr>
          <p:cNvSpPr/>
          <p:nvPr/>
        </p:nvSpPr>
        <p:spPr>
          <a:xfrm>
            <a:off x="2745979" y="3220720"/>
            <a:ext cx="3163559" cy="3637280"/>
          </a:xfrm>
          <a:prstGeom prst="mathMultiply">
            <a:avLst/>
          </a:prstGeom>
          <a:solidFill>
            <a:schemeClr val="accent1">
              <a:alpha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82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149C-5EF5-4D42-B9C6-6D88878FD268}"/>
              </a:ext>
            </a:extLst>
          </p:cNvPr>
          <p:cNvSpPr>
            <a:spLocks noGrp="1"/>
          </p:cNvSpPr>
          <p:nvPr>
            <p:ph type="title"/>
          </p:nvPr>
        </p:nvSpPr>
        <p:spPr/>
        <p:txBody>
          <a:bodyPr/>
          <a:lstStyle/>
          <a:p>
            <a:r>
              <a:rPr lang="en-US" b="1" dirty="0"/>
              <a:t>Unauthorized Purchases - Categories</a:t>
            </a:r>
          </a:p>
        </p:txBody>
      </p:sp>
      <p:sp>
        <p:nvSpPr>
          <p:cNvPr id="3" name="Content Placeholder 2">
            <a:extLst>
              <a:ext uri="{FF2B5EF4-FFF2-40B4-BE49-F238E27FC236}">
                <a16:creationId xmlns:a16="http://schemas.microsoft.com/office/drawing/2014/main" id="{B6304564-D23E-4A2E-A4A7-1BFA1DC800C4}"/>
              </a:ext>
            </a:extLst>
          </p:cNvPr>
          <p:cNvSpPr>
            <a:spLocks noGrp="1"/>
          </p:cNvSpPr>
          <p:nvPr>
            <p:ph idx="1"/>
          </p:nvPr>
        </p:nvSpPr>
        <p:spPr>
          <a:xfrm>
            <a:off x="0" y="1851830"/>
            <a:ext cx="12021312" cy="386124"/>
          </a:xfrm>
        </p:spPr>
        <p:txBody>
          <a:bodyPr>
            <a:noAutofit/>
          </a:bodyPr>
          <a:lstStyle/>
          <a:p>
            <a:r>
              <a:rPr lang="en-US" sz="2400" dirty="0"/>
              <a:t>The following categories of equipment, goods and services are </a:t>
            </a:r>
            <a:r>
              <a:rPr lang="en-US" sz="2400" b="1" u="sng" dirty="0"/>
              <a:t>NOT</a:t>
            </a:r>
            <a:r>
              <a:rPr lang="en-US" sz="2400" dirty="0"/>
              <a:t> allowed under Prop Q:</a:t>
            </a:r>
          </a:p>
          <a:p>
            <a:pPr marL="0" indent="0">
              <a:buNone/>
            </a:pPr>
            <a:endParaRPr lang="en-US" sz="2400" dirty="0"/>
          </a:p>
        </p:txBody>
      </p:sp>
      <p:sp>
        <p:nvSpPr>
          <p:cNvPr id="4" name="TextBox 3">
            <a:extLst>
              <a:ext uri="{FF2B5EF4-FFF2-40B4-BE49-F238E27FC236}">
                <a16:creationId xmlns:a16="http://schemas.microsoft.com/office/drawing/2014/main" id="{637B028C-28FD-4887-8F41-7A7B8022EC9B}"/>
              </a:ext>
            </a:extLst>
          </p:cNvPr>
          <p:cNvSpPr txBox="1"/>
          <p:nvPr/>
        </p:nvSpPr>
        <p:spPr>
          <a:xfrm>
            <a:off x="170688" y="2188464"/>
            <a:ext cx="7286752" cy="2677656"/>
          </a:xfrm>
          <a:prstGeom prst="rect">
            <a:avLst/>
          </a:prstGeom>
          <a:noFill/>
        </p:spPr>
        <p:txBody>
          <a:bodyPr wrap="square" numCol="2" rtlCol="0">
            <a:spAutoFit/>
          </a:bodyPr>
          <a:lstStyle/>
          <a:p>
            <a:pPr marL="115888" indent="-115888">
              <a:buClr>
                <a:schemeClr val="accent2"/>
              </a:buClr>
              <a:buFont typeface="Arial" panose="020B0604020202020204" pitchFamily="34" charset="0"/>
              <a:buChar char="•"/>
            </a:pPr>
            <a:r>
              <a:rPr lang="en-US" sz="2400" dirty="0"/>
              <a:t>Unbudgeted Items</a:t>
            </a:r>
          </a:p>
          <a:p>
            <a:pPr marL="115888" indent="-115888">
              <a:buClr>
                <a:schemeClr val="accent2"/>
              </a:buClr>
              <a:buFont typeface="Arial" panose="020B0604020202020204" pitchFamily="34" charset="0"/>
              <a:buChar char="•"/>
            </a:pPr>
            <a:r>
              <a:rPr lang="en-US" sz="2400" dirty="0"/>
              <a:t>Items Available on Term Contracts</a:t>
            </a:r>
          </a:p>
          <a:p>
            <a:pPr marL="115888" indent="-115888">
              <a:buClr>
                <a:schemeClr val="accent2"/>
              </a:buClr>
              <a:buFont typeface="Arial" panose="020B0604020202020204" pitchFamily="34" charset="0"/>
              <a:buChar char="•"/>
            </a:pPr>
            <a:r>
              <a:rPr lang="en-US" sz="2400" dirty="0"/>
              <a:t>Equipment Leases</a:t>
            </a:r>
          </a:p>
          <a:p>
            <a:pPr marL="115888" indent="-115888">
              <a:buClr>
                <a:schemeClr val="accent2"/>
              </a:buClr>
              <a:buFont typeface="Arial" panose="020B0604020202020204" pitchFamily="34" charset="0"/>
              <a:buChar char="•"/>
            </a:pPr>
            <a:r>
              <a:rPr lang="en-US" sz="2400" dirty="0"/>
              <a:t>Mattresses</a:t>
            </a:r>
          </a:p>
          <a:p>
            <a:pPr marL="115888" indent="-115888">
              <a:buClr>
                <a:schemeClr val="accent2"/>
              </a:buClr>
              <a:buFont typeface="Arial" panose="020B0604020202020204" pitchFamily="34" charset="0"/>
              <a:buChar char="•"/>
            </a:pPr>
            <a:r>
              <a:rPr lang="en-US" sz="2400" dirty="0"/>
              <a:t>IT-Related Goods and/or Services</a:t>
            </a:r>
          </a:p>
          <a:p>
            <a:pPr marL="115888" indent="-115888">
              <a:buClr>
                <a:schemeClr val="accent2"/>
              </a:buClr>
              <a:buFont typeface="Arial" panose="020B0604020202020204" pitchFamily="34" charset="0"/>
              <a:buChar char="•"/>
            </a:pPr>
            <a:r>
              <a:rPr lang="en-US" sz="2400" dirty="0"/>
              <a:t>Telecom Equipment or Wiring</a:t>
            </a:r>
          </a:p>
          <a:p>
            <a:pPr marL="115888" indent="-115888">
              <a:buClr>
                <a:schemeClr val="accent2"/>
              </a:buClr>
              <a:buFont typeface="Arial" panose="020B0604020202020204" pitchFamily="34" charset="0"/>
              <a:buChar char="•"/>
            </a:pPr>
            <a:r>
              <a:rPr lang="en-US" sz="2400" dirty="0"/>
              <a:t>Vehicles</a:t>
            </a:r>
          </a:p>
          <a:p>
            <a:pPr marL="115888" indent="-115888">
              <a:buClr>
                <a:schemeClr val="accent2"/>
              </a:buClr>
              <a:buFont typeface="Arial" panose="020B0604020202020204" pitchFamily="34" charset="0"/>
              <a:buChar char="•"/>
            </a:pPr>
            <a:r>
              <a:rPr lang="en-US" sz="2400" dirty="0"/>
              <a:t>Gift Cards</a:t>
            </a:r>
          </a:p>
          <a:p>
            <a:pPr marL="115888" indent="-115888">
              <a:buClr>
                <a:schemeClr val="accent2"/>
              </a:buClr>
              <a:buFont typeface="Arial" panose="020B0604020202020204" pitchFamily="34" charset="0"/>
              <a:buChar char="•"/>
            </a:pPr>
            <a:r>
              <a:rPr lang="en-US" sz="2400" dirty="0"/>
              <a:t>Drones</a:t>
            </a:r>
          </a:p>
          <a:p>
            <a:pPr marL="115888" indent="-115888">
              <a:buClr>
                <a:schemeClr val="accent2"/>
              </a:buClr>
              <a:buFont typeface="Arial" panose="020B0604020202020204" pitchFamily="34" charset="0"/>
              <a:buChar char="•"/>
            </a:pPr>
            <a:r>
              <a:rPr lang="en-US" sz="2400" dirty="0"/>
              <a:t>Surveillance Equipment</a:t>
            </a:r>
          </a:p>
        </p:txBody>
      </p:sp>
      <p:pic>
        <p:nvPicPr>
          <p:cNvPr id="6" name="Picture 5">
            <a:extLst>
              <a:ext uri="{FF2B5EF4-FFF2-40B4-BE49-F238E27FC236}">
                <a16:creationId xmlns:a16="http://schemas.microsoft.com/office/drawing/2014/main" id="{16379092-1080-47A3-9B17-59800B1012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50184" y="3527292"/>
            <a:ext cx="4141816" cy="2760132"/>
          </a:xfrm>
          <a:prstGeom prst="rect">
            <a:avLst/>
          </a:prstGeom>
        </p:spPr>
      </p:pic>
      <p:pic>
        <p:nvPicPr>
          <p:cNvPr id="11" name="Picture 10">
            <a:extLst>
              <a:ext uri="{FF2B5EF4-FFF2-40B4-BE49-F238E27FC236}">
                <a16:creationId xmlns:a16="http://schemas.microsoft.com/office/drawing/2014/main" id="{ED656C14-4587-4294-9691-38C36662A0F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00054" y="2701710"/>
            <a:ext cx="2038315" cy="1651163"/>
          </a:xfrm>
          <a:prstGeom prst="rect">
            <a:avLst/>
          </a:prstGeom>
        </p:spPr>
      </p:pic>
      <p:sp>
        <p:nvSpPr>
          <p:cNvPr id="13" name="TextBox 12">
            <a:extLst>
              <a:ext uri="{FF2B5EF4-FFF2-40B4-BE49-F238E27FC236}">
                <a16:creationId xmlns:a16="http://schemas.microsoft.com/office/drawing/2014/main" id="{FB8292C7-B6CD-483B-84F3-4812FB7092B1}"/>
              </a:ext>
            </a:extLst>
          </p:cNvPr>
          <p:cNvSpPr txBox="1"/>
          <p:nvPr/>
        </p:nvSpPr>
        <p:spPr>
          <a:xfrm>
            <a:off x="5130800" y="5691702"/>
            <a:ext cx="3524555" cy="523220"/>
          </a:xfrm>
          <a:prstGeom prst="rect">
            <a:avLst/>
          </a:prstGeom>
          <a:noFill/>
        </p:spPr>
        <p:txBody>
          <a:bodyPr wrap="none" rtlCol="0">
            <a:spAutoFit/>
          </a:bodyPr>
          <a:lstStyle/>
          <a:p>
            <a:r>
              <a:rPr lang="en-US" sz="2800" i="1" dirty="0"/>
              <a:t>If you’re not sure…Ask.</a:t>
            </a:r>
          </a:p>
        </p:txBody>
      </p:sp>
    </p:spTree>
    <p:extLst>
      <p:ext uri="{BB962C8B-B14F-4D97-AF65-F5344CB8AC3E}">
        <p14:creationId xmlns:p14="http://schemas.microsoft.com/office/powerpoint/2010/main" val="408382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4E4B-2FEF-4944-8A1B-41560D73F32F}"/>
              </a:ext>
            </a:extLst>
          </p:cNvPr>
          <p:cNvSpPr>
            <a:spLocks noGrp="1"/>
          </p:cNvSpPr>
          <p:nvPr>
            <p:ph type="title"/>
          </p:nvPr>
        </p:nvSpPr>
        <p:spPr/>
        <p:txBody>
          <a:bodyPr/>
          <a:lstStyle/>
          <a:p>
            <a:r>
              <a:rPr lang="en-US" b="1" dirty="0"/>
              <a:t>Supplier Compliance</a:t>
            </a:r>
          </a:p>
        </p:txBody>
      </p:sp>
      <p:sp>
        <p:nvSpPr>
          <p:cNvPr id="3" name="Content Placeholder 2">
            <a:extLst>
              <a:ext uri="{FF2B5EF4-FFF2-40B4-BE49-F238E27FC236}">
                <a16:creationId xmlns:a16="http://schemas.microsoft.com/office/drawing/2014/main" id="{DFF964C4-B325-4B39-8831-26DBA6F8B4B9}"/>
              </a:ext>
            </a:extLst>
          </p:cNvPr>
          <p:cNvSpPr>
            <a:spLocks noGrp="1"/>
          </p:cNvSpPr>
          <p:nvPr>
            <p:ph idx="1"/>
          </p:nvPr>
        </p:nvSpPr>
        <p:spPr>
          <a:xfrm>
            <a:off x="162560" y="1845734"/>
            <a:ext cx="10993120" cy="850053"/>
          </a:xfrm>
        </p:spPr>
        <p:txBody>
          <a:bodyPr>
            <a:noAutofit/>
          </a:bodyPr>
          <a:lstStyle/>
          <a:p>
            <a:pPr marL="230188" indent="-230188">
              <a:buFont typeface="Arial" panose="020B0604020202020204" pitchFamily="34" charset="0"/>
              <a:buChar char="•"/>
            </a:pPr>
            <a:r>
              <a:rPr lang="en-US" sz="2800" dirty="0"/>
              <a:t>Departments are responsible for verifying compliance with </a:t>
            </a:r>
            <a:r>
              <a:rPr lang="en-US" sz="2800" b="1" u="sng" dirty="0">
                <a:solidFill>
                  <a:schemeClr val="tx1"/>
                </a:solidFill>
              </a:rPr>
              <a:t>ALL</a:t>
            </a:r>
            <a:r>
              <a:rPr lang="en-US" sz="2800" dirty="0"/>
              <a:t> City requirements when exercising their Prop Q purchasing authority.</a:t>
            </a:r>
          </a:p>
          <a:p>
            <a:pPr marL="0" indent="0">
              <a:buNone/>
            </a:pPr>
            <a:endParaRPr lang="en-US" sz="2800" dirty="0"/>
          </a:p>
        </p:txBody>
      </p:sp>
      <p:sp>
        <p:nvSpPr>
          <p:cNvPr id="17" name="TextBox 16">
            <a:extLst>
              <a:ext uri="{FF2B5EF4-FFF2-40B4-BE49-F238E27FC236}">
                <a16:creationId xmlns:a16="http://schemas.microsoft.com/office/drawing/2014/main" id="{D1389809-123A-49BA-8BBF-0025D6DE6584}"/>
              </a:ext>
            </a:extLst>
          </p:cNvPr>
          <p:cNvSpPr txBox="1"/>
          <p:nvPr/>
        </p:nvSpPr>
        <p:spPr>
          <a:xfrm>
            <a:off x="67737" y="5848368"/>
            <a:ext cx="11065465" cy="480131"/>
          </a:xfrm>
          <a:prstGeom prst="rect">
            <a:avLst/>
          </a:prstGeom>
          <a:noFill/>
        </p:spPr>
        <p:txBody>
          <a:bodyPr wrap="none" rtlCol="0">
            <a:spAutoFit/>
          </a:bodyPr>
          <a:lstStyle/>
          <a:p>
            <a:pPr marL="230188" lvl="0" indent="-230188" defTabSz="914400">
              <a:lnSpc>
                <a:spcPct val="90000"/>
              </a:lnSpc>
              <a:spcBef>
                <a:spcPts val="1200"/>
              </a:spcBef>
              <a:spcAft>
                <a:spcPts val="200"/>
              </a:spcAft>
              <a:buClr>
                <a:srgbClr val="E48312"/>
              </a:buClr>
              <a:buSzPct val="100000"/>
              <a:buFont typeface="Arial" panose="020B0604020202020204" pitchFamily="34" charset="0"/>
              <a:buChar char="•"/>
            </a:pPr>
            <a:r>
              <a:rPr lang="en-US" sz="2800" dirty="0">
                <a:solidFill>
                  <a:srgbClr val="000000">
                    <a:lumMod val="75000"/>
                    <a:lumOff val="25000"/>
                  </a:srgbClr>
                </a:solidFill>
              </a:rPr>
              <a:t>The Controller’s Office will conduct periodic audits to ensure compliance.</a:t>
            </a:r>
          </a:p>
        </p:txBody>
      </p:sp>
      <p:graphicFrame>
        <p:nvGraphicFramePr>
          <p:cNvPr id="11" name="Diagram 10">
            <a:extLst>
              <a:ext uri="{FF2B5EF4-FFF2-40B4-BE49-F238E27FC236}">
                <a16:creationId xmlns:a16="http://schemas.microsoft.com/office/drawing/2014/main" id="{6383ADD9-0378-42FA-8020-0D36AD483FD5}"/>
              </a:ext>
            </a:extLst>
          </p:cNvPr>
          <p:cNvGraphicFramePr/>
          <p:nvPr>
            <p:extLst>
              <p:ext uri="{D42A27DB-BD31-4B8C-83A1-F6EECF244321}">
                <p14:modId xmlns:p14="http://schemas.microsoft.com/office/powerpoint/2010/main" val="1169473343"/>
              </p:ext>
            </p:extLst>
          </p:nvPr>
        </p:nvGraphicFramePr>
        <p:xfrm>
          <a:off x="-6773" y="2648369"/>
          <a:ext cx="6339141"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D4AECDA4-2D7A-4ED9-B47F-5AE1B2AE3504}"/>
              </a:ext>
            </a:extLst>
          </p:cNvPr>
          <p:cNvGrpSpPr/>
          <p:nvPr/>
        </p:nvGrpSpPr>
        <p:grpSpPr>
          <a:xfrm>
            <a:off x="7660640" y="2648369"/>
            <a:ext cx="4368800" cy="3276496"/>
            <a:chOff x="7612421" y="2621277"/>
            <a:chExt cx="4417019" cy="3303588"/>
          </a:xfrm>
        </p:grpSpPr>
        <p:pic>
          <p:nvPicPr>
            <p:cNvPr id="1028" name="Picture 4" descr="Image result for supplier">
              <a:extLst>
                <a:ext uri="{FF2B5EF4-FFF2-40B4-BE49-F238E27FC236}">
                  <a16:creationId xmlns:a16="http://schemas.microsoft.com/office/drawing/2014/main" id="{29C1A97A-8D95-4C49-87CB-C9FB31EC51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2421" y="2621277"/>
              <a:ext cx="4417019" cy="3303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67B29F-EA1F-497E-95C4-C99C458F277B}"/>
                </a:ext>
              </a:extLst>
            </p:cNvPr>
            <p:cNvSpPr txBox="1"/>
            <p:nvPr/>
          </p:nvSpPr>
          <p:spPr>
            <a:xfrm>
              <a:off x="9489446" y="3942079"/>
              <a:ext cx="961808" cy="512030"/>
            </a:xfrm>
            <a:prstGeom prst="rect">
              <a:avLst/>
            </a:prstGeom>
            <a:noFill/>
          </p:spPr>
          <p:txBody>
            <a:bodyPr wrap="square" rtlCol="0">
              <a:spAutoFit/>
            </a:bodyPr>
            <a:lstStyle/>
            <a:p>
              <a:r>
                <a:rPr lang="en-US" sz="1350" i="1" dirty="0">
                  <a:latin typeface="Gill Sans MT" panose="020B0502020104020203" pitchFamily="34" charset="0"/>
                </a:rPr>
                <a:t>Supplier</a:t>
              </a:r>
            </a:p>
            <a:p>
              <a:r>
                <a:rPr lang="en-US" sz="1350" i="1" dirty="0">
                  <a:latin typeface="Gill Sans MT" panose="020B0502020104020203" pitchFamily="34" charset="0"/>
                </a:rPr>
                <a:t>Compliance</a:t>
              </a:r>
            </a:p>
          </p:txBody>
        </p:sp>
      </p:grpSp>
      <p:sp>
        <p:nvSpPr>
          <p:cNvPr id="6" name="TextBox 5">
            <a:extLst>
              <a:ext uri="{FF2B5EF4-FFF2-40B4-BE49-F238E27FC236}">
                <a16:creationId xmlns:a16="http://schemas.microsoft.com/office/drawing/2014/main" id="{4BF04680-7645-4FEA-BC2C-F8E23B4F8C7D}"/>
              </a:ext>
            </a:extLst>
          </p:cNvPr>
          <p:cNvSpPr txBox="1"/>
          <p:nvPr/>
        </p:nvSpPr>
        <p:spPr>
          <a:xfrm>
            <a:off x="6390207" y="3487247"/>
            <a:ext cx="782754" cy="1569660"/>
          </a:xfrm>
          <a:prstGeom prst="rect">
            <a:avLst/>
          </a:prstGeom>
          <a:noFill/>
        </p:spPr>
        <p:txBody>
          <a:bodyPr wrap="square" rtlCol="0">
            <a:spAutoFit/>
          </a:bodyPr>
          <a:lstStyle/>
          <a:p>
            <a:r>
              <a:rPr lang="en-US" sz="9600" dirty="0"/>
              <a:t>=</a:t>
            </a:r>
          </a:p>
        </p:txBody>
      </p:sp>
    </p:spTree>
    <p:extLst>
      <p:ext uri="{BB962C8B-B14F-4D97-AF65-F5344CB8AC3E}">
        <p14:creationId xmlns:p14="http://schemas.microsoft.com/office/powerpoint/2010/main" val="72070299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5550B3-F1C0-4D73-82FC-DDABEC8F0952}">
  <ds:schemaRefs>
    <ds:schemaRef ds:uri="http://purl.org/dc/elements/1.1/"/>
    <ds:schemaRef ds:uri="http://schemas.microsoft.com/office/2006/metadata/properties"/>
    <ds:schemaRef ds:uri="16c05727-aa75-4e4a-9b5f-8a80a1165891"/>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D226911E-AE6C-4963-864C-FEDEB2DC7729}">
  <ds:schemaRefs>
    <ds:schemaRef ds:uri="http://schemas.microsoft.com/sharepoint/v3/contenttype/forms"/>
  </ds:schemaRefs>
</ds:datastoreItem>
</file>

<file path=customXml/itemProps3.xml><?xml version="1.0" encoding="utf-8"?>
<ds:datastoreItem xmlns:ds="http://schemas.openxmlformats.org/officeDocument/2006/customXml" ds:itemID="{B6451C01-71EB-4236-9458-377C31D5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 design</Template>
  <TotalTime>0</TotalTime>
  <Words>867</Words>
  <Application>Microsoft Office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Gill Sans MT</vt:lpstr>
      <vt:lpstr>Wingdings</vt:lpstr>
      <vt:lpstr>Retrospect</vt:lpstr>
      <vt:lpstr>Delegated Departmental Purchasing (DDP) Training (Prop Q Training)</vt:lpstr>
      <vt:lpstr>Agenda</vt:lpstr>
      <vt:lpstr>History &amp; Purpose of Prop Q</vt:lpstr>
      <vt:lpstr>OCA/Policy Requirements (§ 21.03(a))</vt:lpstr>
      <vt:lpstr>OCA’s Ethical Purchasing Standards</vt:lpstr>
      <vt:lpstr>Authorized Purchases</vt:lpstr>
      <vt:lpstr>Unauthorized Purchases – General Restrictions</vt:lpstr>
      <vt:lpstr>Unauthorized Purchases - Categories</vt:lpstr>
      <vt:lpstr>Supplier Compliance</vt:lpstr>
      <vt:lpstr>12X Covered State List</vt:lpstr>
      <vt:lpstr>Supplier Compliance Resources</vt:lpstr>
      <vt:lpstr>Additional Considerations and Resources</vt:lpstr>
      <vt:lpstr>Prop Q – Do’s and Don’ts</vt:lpstr>
      <vt:lpstr>Prop Q – Do’s</vt:lpstr>
      <vt:lpstr>Prop Q – Don’ts</vt:lpstr>
      <vt:lpstr>Prop Q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2019-06-19T16:49:18Z</dcterms:created>
  <dcterms:modified xsi:type="dcterms:W3CDTF">2020-01-21T21:57:11Z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