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8E2B-6AEA-4AE1-B140-1BFD47F32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95C571-226E-4403-8A3C-EE139D8DF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D4016-323B-4D85-B3E5-8D8A2EE3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C7D36-3713-43F9-A721-9AE75456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B5A96-BADC-4E19-AE2D-400908D3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121F4-B5DA-4238-B0FF-2BF12E405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758C0-E520-41F7-BE60-1AF7A7F89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A19B2-24B7-4AB6-BA3F-86136100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A89BF-A775-4112-A82B-80C63F58E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12E57-3F60-47BF-93D5-1C889D14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867378-CFF3-46FC-988E-12BB3588A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D2881-EFBB-43B3-BEDA-EBC356A75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00F5E-24F8-4EF4-B9B8-B0CB8E3E7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0152A-CD36-45C5-928D-813411ECE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0DDF3-8B44-46EE-96D0-6D387BAC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1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350E3-A19C-4C42-B624-BEC5F97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DA775-B574-4F64-856C-6AD31BD00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E0928-1877-4C0F-BCFE-887CF7FF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9598D-23AB-4DB8-9AFB-8B2CE054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B590F-5510-42DF-8D25-D13E7CFD7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6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48DB2-9E2D-401F-8CCC-D2661774F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9A5B3-4628-420D-A725-869276017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5B02C-93AF-4D89-8CCB-9CF76F4AF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F61FD-2FF2-47FF-AD15-5876A04B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4A976-2B7A-4A26-B2F2-A9EE8F65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1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860E-A31C-4CC2-9302-BF365830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A9F0E-4F4F-4718-8631-1FD71130D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39F3E-3AFC-4413-915D-8A113F6F7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D51FF2-5B8D-4C65-AAEB-8DA6FA7C6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BBFD-E77A-4B33-A76E-89D67B65F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7255E-1D96-4611-B67A-F29436615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7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B1951-3ADA-40F3-8587-A80CE74A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7A906-BBF1-4494-B629-88A2FBD55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8D2A0-9F8D-41FF-8879-74CEF02B7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5DEE6-682F-4227-9D7F-604869D46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50C6C4-139D-4C5B-96FA-5C85FB396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7D5CC-0569-45AB-8062-E47BC4322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9E5B7E-4559-4FD6-BC85-7B12C4A3A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F76005-8363-4BEB-92C1-95E8149B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7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DD670-E577-425E-86EE-D7EE75A63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BE9428-2B06-4891-8023-3942BB36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6A3E9-BA46-4C68-9DD6-F22781C7C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9AA5B-EFB9-4D11-9E22-E00FDD4CD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3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0EDDC0-737B-4C92-A05A-7B90A8BA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F29D5A-B1B4-496D-82AE-079FA1648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A8FFD-07F8-4424-ACA8-14EC9F711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7795C-7463-482E-9ACB-9DFC4FD72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EC473-3F02-43DE-82A0-E62A0A17D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00A61F-FED3-43C2-BEE5-111FF7D0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DB5DB9-CBC7-4E37-9C8A-3F4B3EC6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1A859-519E-43C1-B98F-C5E5C5215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E7CE0-E2C2-49CB-B056-7B7CCCF9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0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D6DDA-91E0-4588-9D59-A2AE70925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F5443-44C3-4F4B-834F-66A89D7213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BA1846-E7EE-4975-9081-414D1D297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0F9D5-1388-4C0A-84C9-E66FEC7D5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1A0DE-36A3-47F1-9B36-9F738931F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A2F8D-E7BD-4414-B67F-D61C90610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3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246982-6461-4626-885A-281EE8C1A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E1898-C9EE-49CC-AFBB-14C31D72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5E7D5-4AA5-47A8-923C-A8A1A763E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C2CB7-A6EB-48BE-BCB3-5F33481D286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A1224-5A52-45FB-AB1D-F4EF8ECC1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D0433-76AD-48A2-BC8C-394B4BEDD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0DC21-3671-42C9-A2DE-7B2D342A1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7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fgov.org/oca/frequently-asked-questions-0" TargetMode="External"/><Relationship Id="rId2" Type="http://schemas.openxmlformats.org/officeDocument/2006/relationships/hyperlink" Target="https://sfgov.org/oca/sites/default/files/OCA%20Service%20Now%20Guide%20to%20Request%20to%20Waive%20Solicitation%20Requirements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DD678184-D896-4C1F-B5FD-37E252DD8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8355" y="6400066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D32449E-D880-46A6-AB0E-EC468616CFA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3738" y="827086"/>
          <a:ext cx="11767956" cy="5411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199">
                  <a:extLst>
                    <a:ext uri="{9D8B030D-6E8A-4147-A177-3AD203B41FA5}">
                      <a16:colId xmlns:a16="http://schemas.microsoft.com/office/drawing/2014/main" val="3281511087"/>
                    </a:ext>
                  </a:extLst>
                </a:gridCol>
                <a:gridCol w="4092271">
                  <a:extLst>
                    <a:ext uri="{9D8B030D-6E8A-4147-A177-3AD203B41FA5}">
                      <a16:colId xmlns:a16="http://schemas.microsoft.com/office/drawing/2014/main" val="773813228"/>
                    </a:ext>
                  </a:extLst>
                </a:gridCol>
                <a:gridCol w="4385855">
                  <a:extLst>
                    <a:ext uri="{9D8B030D-6E8A-4147-A177-3AD203B41FA5}">
                      <a16:colId xmlns:a16="http://schemas.microsoft.com/office/drawing/2014/main" val="4142222559"/>
                    </a:ext>
                  </a:extLst>
                </a:gridCol>
                <a:gridCol w="2153631">
                  <a:extLst>
                    <a:ext uri="{9D8B030D-6E8A-4147-A177-3AD203B41FA5}">
                      <a16:colId xmlns:a16="http://schemas.microsoft.com/office/drawing/2014/main" val="899073997"/>
                    </a:ext>
                  </a:extLst>
                </a:gridCol>
              </a:tblGrid>
              <a:tr h="265177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Technology Marketplace </a:t>
                      </a:r>
                      <a:r>
                        <a:rPr lang="en-US" sz="1050" dirty="0"/>
                        <a:t>Contracts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Public Bid / Direct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Enterprise Agmts.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82717"/>
                  </a:ext>
                </a:extLst>
              </a:tr>
              <a:tr h="327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Process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1-4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3+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 1-3</a:t>
                      </a:r>
                      <a:r>
                        <a:rPr lang="en-US" sz="1050" b="1" baseline="0" dirty="0">
                          <a:solidFill>
                            <a:srgbClr val="FF0000"/>
                          </a:solidFill>
                        </a:rPr>
                        <a:t> days</a:t>
                      </a:r>
                      <a:endParaRPr lang="en-US" sz="105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419684"/>
                  </a:ext>
                </a:extLst>
              </a:tr>
              <a:tr h="397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Transaction Limits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/>
                        <a:t>Tiers 1 &amp; 2: </a:t>
                      </a:r>
                      <a:r>
                        <a:rPr lang="en-US" sz="1050" dirty="0"/>
                        <a:t>$2.5MM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/>
                        <a:t>Tier 3:</a:t>
                      </a:r>
                      <a:r>
                        <a:rPr lang="en-US" sz="1050" dirty="0"/>
                        <a:t> Products: $129K, Services: $600K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/>
                        <a:t>Contact EA</a:t>
                      </a:r>
                      <a:r>
                        <a:rPr lang="en-US" sz="1050" baseline="0" dirty="0"/>
                        <a:t> Administrator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922213"/>
                  </a:ext>
                </a:extLst>
              </a:tr>
              <a:tr h="707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Purchasing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RQ to PO</a:t>
                      </a:r>
                      <a:r>
                        <a:rPr lang="en-US" sz="1050" b="1" kern="1200" dirty="0"/>
                        <a:t>, </a:t>
                      </a:r>
                      <a:r>
                        <a:rPr lang="en-US" sz="1050" kern="1200" dirty="0"/>
                        <a:t>through OCA, using OCA’s Term Contracts. 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/>
                        <a:t>PO issued by OCA, accompanied with </a:t>
                      </a:r>
                      <a:r>
                        <a:rPr lang="en-US" sz="1050" b="1" u="sng" kern="1200" dirty="0">
                          <a:solidFill>
                            <a:srgbClr val="FF0000"/>
                          </a:solidFill>
                        </a:rPr>
                        <a:t>non-negotiable term sheets</a:t>
                      </a:r>
                      <a:r>
                        <a:rPr lang="en-US" sz="1050" kern="1200" dirty="0"/>
                        <a:t>. 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/>
                        <a:t>Department </a:t>
                      </a:r>
                      <a:r>
                        <a:rPr lang="en-US" sz="1050" b="1" u="sng" kern="1200" dirty="0">
                          <a:solidFill>
                            <a:srgbClr val="FF0000"/>
                          </a:solidFill>
                        </a:rPr>
                        <a:t>cannot sign any agreements</a:t>
                      </a:r>
                      <a:r>
                        <a:rPr lang="en-US" sz="1050" kern="1200" dirty="0"/>
                        <a:t>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/>
                        <a:t>Department must abide by </a:t>
                      </a:r>
                      <a:r>
                        <a:rPr lang="en-US" sz="1050" u="none" kern="1200" dirty="0"/>
                        <a:t>manufacturer “use” terms only</a:t>
                      </a:r>
                      <a:r>
                        <a:rPr lang="en-US" sz="1050" kern="1200" dirty="0"/>
                        <a:t>.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Multi-year contract,</a:t>
                      </a:r>
                      <a:r>
                        <a:rPr lang="en-US" sz="1050" dirty="0"/>
                        <a:t> regardless of amount. </a:t>
                      </a:r>
                      <a:r>
                        <a:rPr lang="en-US" sz="1050" u="sng" dirty="0"/>
                        <a:t>Exception</a:t>
                      </a:r>
                      <a:r>
                        <a:rPr lang="en-US" sz="1050" dirty="0"/>
                        <a:t>: If Hardware without software licensing or on-going support, may use Req to PO.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/>
                        <a:t>Department negotiates contract directly with supplier.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/>
                        <a:t>Once contract has been approved, Department issues POs against 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1" baseline="0" dirty="0">
                          <a:solidFill>
                            <a:srgbClr val="FF0000"/>
                          </a:solidFill>
                        </a:rPr>
                        <a:t>Req to PO: </a:t>
                      </a:r>
                      <a:r>
                        <a:rPr lang="en-US" sz="1050" dirty="0"/>
                        <a:t>EAs</a:t>
                      </a:r>
                      <a:r>
                        <a:rPr lang="en-US" sz="1050" baseline="0" dirty="0"/>
                        <a:t> that require going through OCA.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1" baseline="0" dirty="0">
                          <a:solidFill>
                            <a:srgbClr val="FF0000"/>
                          </a:solidFill>
                        </a:rPr>
                        <a:t>Direct PO:</a:t>
                      </a:r>
                      <a:r>
                        <a:rPr lang="en-US" sz="1050" baseline="0" dirty="0"/>
                        <a:t> EAs that don’t require going through OCA.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733636"/>
                  </a:ext>
                </a:extLst>
              </a:tr>
              <a:tr h="4120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Cloud Computing Ok?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1" dirty="0"/>
                        <a:t>Yes</a:t>
                      </a:r>
                      <a:r>
                        <a:rPr lang="en-US" sz="1050" dirty="0"/>
                        <a:t>, but only </a:t>
                      </a:r>
                      <a:r>
                        <a:rPr lang="en-US" sz="1050" u="none" dirty="0"/>
                        <a:t>if </a:t>
                      </a:r>
                      <a:r>
                        <a:rPr lang="en-US" sz="1050" dirty="0"/>
                        <a:t>data risk is at or below “Level 3-Low” (See slide 8).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dirty="0"/>
                        <a:t>Must buy from Tier 1 suppliers only.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b="1" dirty="0"/>
                        <a:t>Yes</a:t>
                      </a:r>
                      <a:r>
                        <a:rPr lang="en-US" sz="1050" dirty="0"/>
                        <a:t>, in accordance with City policy on cloud computing (See slide 8).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dirty="0"/>
                        <a:t>Purchase</a:t>
                      </a:r>
                      <a:r>
                        <a:rPr lang="en-US" sz="1050" baseline="0" dirty="0"/>
                        <a:t> limited to goods/services covered by the E</a:t>
                      </a:r>
                      <a:r>
                        <a:rPr lang="en-US" sz="1050" dirty="0"/>
                        <a:t>A</a:t>
                      </a:r>
                      <a:r>
                        <a:rPr lang="en-US" sz="1050" baseline="0" dirty="0"/>
                        <a:t> 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672807"/>
                  </a:ext>
                </a:extLst>
              </a:tr>
              <a:tr h="397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Ok to Name Manufacturer?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Yes</a:t>
                      </a:r>
                      <a:r>
                        <a:rPr lang="en-US" sz="1050" b="1" kern="1200" dirty="0"/>
                        <a:t>. </a:t>
                      </a:r>
                      <a:r>
                        <a:rPr lang="en-US" sz="1050" kern="1200" dirty="0"/>
                        <a:t>You can name the product of your choice.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No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Must provide </a:t>
                      </a:r>
                      <a:r>
                        <a:rPr lang="en-US" sz="1050" dirty="0"/>
                        <a:t>specs </a:t>
                      </a:r>
                      <a:r>
                        <a:rPr lang="en-US" sz="1050" u="sng" dirty="0"/>
                        <a:t>or</a:t>
                      </a:r>
                      <a:r>
                        <a:rPr lang="en-US" sz="1050" dirty="0"/>
                        <a:t> make No Substitute request to OCA using OCA’s solicitation waiver process.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dirty="0"/>
                        <a:t>N/A. Purchase</a:t>
                      </a:r>
                      <a:r>
                        <a:rPr lang="en-US" sz="1050" baseline="0" dirty="0"/>
                        <a:t> limited to goods/services covered by the E</a:t>
                      </a:r>
                      <a:r>
                        <a:rPr lang="en-US" sz="1050" dirty="0"/>
                        <a:t>A</a:t>
                      </a:r>
                      <a:r>
                        <a:rPr lang="en-US" sz="1050" baseline="0" dirty="0"/>
                        <a:t> 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147355"/>
                  </a:ext>
                </a:extLst>
              </a:tr>
              <a:tr h="768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Solicitation Thresholds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/>
                        <a:t>≤ $25K</a:t>
                      </a:r>
                      <a:r>
                        <a:rPr lang="en-US" sz="1050" b="0" dirty="0"/>
                        <a:t>:</a:t>
                      </a:r>
                      <a:r>
                        <a:rPr lang="en-US" sz="1050" dirty="0"/>
                        <a:t> Bid not required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50" b="1" dirty="0"/>
                        <a:t>&gt; $25K Commodities: </a:t>
                      </a:r>
                      <a:r>
                        <a:rPr lang="en-US" sz="1050" dirty="0"/>
                        <a:t>Bid out by OCA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50" dirty="0"/>
                        <a:t>&gt;</a:t>
                      </a:r>
                      <a:r>
                        <a:rPr lang="en-US" sz="1050" b="1" dirty="0"/>
                        <a:t> $25K Services: </a:t>
                      </a:r>
                      <a:r>
                        <a:rPr lang="en-US" sz="1050" dirty="0"/>
                        <a:t>Bid out by Dept (See slide 5)</a:t>
                      </a:r>
                    </a:p>
                    <a:p>
                      <a:pPr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u="sng" dirty="0"/>
                        <a:t>Tier 3 Exception</a:t>
                      </a:r>
                      <a:r>
                        <a:rPr lang="en-US" sz="1050" dirty="0"/>
                        <a:t>: No bid required if under $129K.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/>
                        <a:t>≤ $10K: </a:t>
                      </a:r>
                      <a:r>
                        <a:rPr lang="en-US" sz="1050" dirty="0"/>
                        <a:t>Bid not required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50" b="1" dirty="0"/>
                        <a:t>&gt; $10K Commodities: </a:t>
                      </a:r>
                      <a:r>
                        <a:rPr lang="en-US" sz="1050" dirty="0"/>
                        <a:t>Bid out by OCA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50" b="1" dirty="0"/>
                        <a:t>&gt; $10K Services: </a:t>
                      </a:r>
                      <a:r>
                        <a:rPr lang="en-US" sz="1050" dirty="0"/>
                        <a:t>Bid out by Dept. Informal Solicitation (i.e. limiting pool of bidders to three or more) ok if under $129K.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N/A. No solicitation</a:t>
                      </a:r>
                      <a:r>
                        <a:rPr 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required.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87350"/>
                  </a:ext>
                </a:extLst>
              </a:tr>
              <a:tr h="3977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Solicitation Waivers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May not request to waive solicitation requirements. 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5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See Guide to Request to Waive Solicitation Requirements.pdf</a:t>
                      </a:r>
                      <a:endParaRPr lang="en-US" sz="105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N/A. No solicitation</a:t>
                      </a:r>
                      <a:r>
                        <a:rPr 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required.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23458"/>
                  </a:ext>
                </a:extLst>
              </a:tr>
              <a:tr h="397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Solicitation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Technology Marketplace resellers</a:t>
                      </a:r>
                      <a:r>
                        <a:rPr lang="en-US" sz="1050" dirty="0"/>
                        <a:t>. Must choose from one of three Tiers.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All suppliers </a:t>
                      </a:r>
                      <a:r>
                        <a:rPr lang="en-US" sz="1050" dirty="0"/>
                        <a:t>w/ City Supplier ID, Business Tax License and 12B compliant.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sng" dirty="0"/>
                        <a:t>12B exception</a:t>
                      </a:r>
                      <a:r>
                        <a:rPr lang="en-US" sz="1050" dirty="0"/>
                        <a:t>: 21.30 Software Licenses/Maintenance purchases &lt; $10MM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N/A. No solicitation</a:t>
                      </a:r>
                      <a:r>
                        <a:rPr 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required.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961223"/>
                  </a:ext>
                </a:extLst>
              </a:tr>
              <a:tr h="707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Civil Service Approval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For Professional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Not required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Submit request to Local 21. 10 day wait period.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Required.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Submit request to Civil Service. Expedited 7 day review if &lt; $100K. Otherwise min. 30 days for union review, then full commission hearing.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N/A. All approvals</a:t>
                      </a:r>
                      <a:r>
                        <a:rPr 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obtained by EA Administrator prior to EA execution.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595340"/>
                  </a:ext>
                </a:extLst>
              </a:tr>
              <a:tr h="455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Other Agency Approvals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DT:  </a:t>
                      </a:r>
                      <a:r>
                        <a:rPr lang="en-US" sz="1050" dirty="0"/>
                        <a:t>See DT CIO policy to determine if applicable.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CMD: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If </a:t>
                      </a:r>
                      <a:r>
                        <a:rPr lang="en-US" sz="1050" dirty="0"/>
                        <a:t>Professional Services over $129K.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b="1" kern="1200" dirty="0">
                          <a:solidFill>
                            <a:srgbClr val="FF0000"/>
                          </a:solidFill>
                        </a:rPr>
                        <a:t>Multiple agencies must approve</a:t>
                      </a:r>
                      <a:r>
                        <a:rPr lang="en-US" sz="1050" b="1" kern="1200" dirty="0"/>
                        <a:t>.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kern="1200" dirty="0"/>
                        <a:t>Use OCA’s </a:t>
                      </a:r>
                      <a:r>
                        <a:rPr lang="en-US" sz="105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checklists</a:t>
                      </a:r>
                      <a:r>
                        <a:rPr lang="en-US" sz="105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050" kern="1200" dirty="0"/>
                        <a:t>to determine which agencies must approve.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N/A. All approvals</a:t>
                      </a:r>
                      <a:r>
                        <a:rPr 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obtained by EA Administrator prior to EA execution.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643003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10D3242D-C8ED-46A8-BE11-D50A4C168AFD}"/>
              </a:ext>
            </a:extLst>
          </p:cNvPr>
          <p:cNvSpPr txBox="1">
            <a:spLocks/>
          </p:cNvSpPr>
          <p:nvPr/>
        </p:nvSpPr>
        <p:spPr>
          <a:xfrm>
            <a:off x="146620" y="214407"/>
            <a:ext cx="10058400" cy="7252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tx1"/>
                </a:solidFill>
              </a:rPr>
              <a:t>Comparing IT Purchasing Methods</a:t>
            </a:r>
          </a:p>
        </p:txBody>
      </p:sp>
    </p:spTree>
    <p:extLst>
      <p:ext uri="{BB962C8B-B14F-4D97-AF65-F5344CB8AC3E}">
        <p14:creationId xmlns:p14="http://schemas.microsoft.com/office/powerpoint/2010/main" val="18039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Taraneh Moayed</dc:creator>
  <cp:lastModifiedBy>Iliana Gonzalez-Merino</cp:lastModifiedBy>
  <cp:revision>1</cp:revision>
  <dcterms:created xsi:type="dcterms:W3CDTF">2020-02-21T19:18:41Z</dcterms:created>
  <dcterms:modified xsi:type="dcterms:W3CDTF">2020-02-21T20:01:08Z</dcterms:modified>
</cp:coreProperties>
</file>