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85" r:id="rId5"/>
    <p:sldId id="269" r:id="rId6"/>
    <p:sldId id="271" r:id="rId7"/>
    <p:sldId id="272" r:id="rId8"/>
    <p:sldId id="287" r:id="rId9"/>
    <p:sldId id="273" r:id="rId10"/>
    <p:sldId id="290" r:id="rId11"/>
    <p:sldId id="274" r:id="rId12"/>
    <p:sldId id="288" r:id="rId13"/>
    <p:sldId id="281" r:id="rId14"/>
    <p:sldId id="275" r:id="rId15"/>
    <p:sldId id="289" r:id="rId16"/>
    <p:sldId id="278" r:id="rId17"/>
    <p:sldId id="282" r:id="rId18"/>
    <p:sldId id="28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9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9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9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9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9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9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10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11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12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8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6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7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9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10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9" name="Picture 11" descr="logop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10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B1D05-A089-4F15-89AF-A37D9F7F6ABD}" type="datetimeFigureOut">
              <a:rPr lang="en-US" smtClean="0"/>
              <a:pPr/>
              <a:t>6/3/16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B1D1-B221-4493-BC7D-0E0C1DEA7F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1" descr="logopd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6262" t="49378" r="33238" b="49842"/>
          <a:stretch/>
        </p:blipFill>
        <p:spPr>
          <a:xfrm>
            <a:off x="0" y="6019800"/>
            <a:ext cx="9138634" cy="533400"/>
          </a:xfrm>
          <a:prstGeom prst="rect">
            <a:avLst/>
          </a:prstGeom>
          <a:effectLst/>
        </p:spPr>
      </p:pic>
      <p:pic>
        <p:nvPicPr>
          <p:cNvPr id="8" name="Picture 11" descr="logopd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0092" t="47781" r="49459" b="51458"/>
          <a:stretch/>
        </p:blipFill>
        <p:spPr>
          <a:xfrm>
            <a:off x="0" y="5880279"/>
            <a:ext cx="9144000" cy="139521"/>
          </a:xfrm>
          <a:prstGeom prst="rect">
            <a:avLst/>
          </a:prstGeom>
          <a:effectLst/>
        </p:spPr>
      </p:pic>
      <p:pic>
        <p:nvPicPr>
          <p:cNvPr id="9" name="Picture 11" descr="logopd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3011" t="14015" r="24204" b="9812"/>
          <a:stretch/>
        </p:blipFill>
        <p:spPr>
          <a:xfrm>
            <a:off x="76200" y="5334000"/>
            <a:ext cx="1295400" cy="1442168"/>
          </a:xfrm>
          <a:prstGeom prst="rect">
            <a:avLst/>
          </a:prstGeom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 Francisco Police Department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FORCE POLICIES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37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23, 2016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stakeholder group met for one meeting and provided written and verbal recommendations to the Department on the four use of force draft policies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stakeholder group was unanimous in requesting additional meetings to discuss the use of force draft policies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8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Stakeholder working group included representatives from: 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SFPD			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Citizen Complaints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Defender’s Office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Attorney’s Office/Blue Ribbon Panel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 Bar Association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ACLU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Human Resources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Representative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Crisis Intervention Team working group member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on Homelessness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Commission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Safety Initiative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 Police Officers Association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Officers for Justice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 Pride Alliance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Latino Peace Officers Association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Asian Peace Officers Association</a:t>
            </a:r>
          </a:p>
          <a:p>
            <a:pPr lvl="2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Police Officers Association</a:t>
            </a:r>
          </a:p>
          <a:p>
            <a:pPr lvl="1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28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25, 2016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Department sent the draft use of force policies to PERF at the direction of Commission President Loftus and asked PERF to provide recommendations on the draft policies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7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 2, 2016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Retired Philadelphia Police Department Commissioner and Co-Chair of the President’s Task Force on 21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Policing, Charles Ramsey; Scotland Police Assistant Chief Constable, Bernard Higgins; and PERF personnel conducted training in San Francisco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SFPD Command Staff, Captains, Lieutenants, and Defensive Tactics and Firearms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instructors: “Use of Force: 30 Guiding Principles for Taking Policing to a Higher Standard”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3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of the stakeholders’ request, the Department and the Commission agreed to hold two additional stakeholder meetings scheduled on: 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10, 2016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18, 2016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6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the process for the Body Worn Camera policy, throughout the policy there were areas of agreement and areas where stakeholders could not reach consensus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Department identified the areas where consensus was not reached for further consideration by the Commission and the DOJ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96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21, 2016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Department presented updated draft policies to Commission President Loftus after the completion of the three stakeholder meetings.  </a:t>
            </a:r>
          </a:p>
          <a:p>
            <a:pPr marL="914400" lvl="2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President Loftus sent the draft use of force policies to the DOJ along with stakeholder written recommendations and Department comments where consensus was not reached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78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DOJ contacted the Commission and requested additional time to provide recommendations regarding the SFPD’s Use of Force policies.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46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Francisco Police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1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9, 2016 Commission Meeting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President Suzy Loftus directed the Department to:</a:t>
            </a:r>
          </a:p>
          <a:p>
            <a:pPr marL="1371600" lvl="3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draft an updated use of force policy to present to the 	Commission in February 2016.</a:t>
            </a:r>
          </a:p>
          <a:p>
            <a:pPr marL="1371600" lvl="3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request the Police Executive Research Forum (PERF) to 	provide technical assistance when drafting the use of force 	policy.</a:t>
            </a:r>
          </a:p>
          <a:p>
            <a:pPr marL="1371600" lvl="3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create a “use of force” page on the Commission webpage 	and include all relevant use of force documents </a:t>
            </a:r>
          </a:p>
          <a:p>
            <a:pPr lvl="3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8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6, 2016 Commission Meeting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President Loftus directed the Department to:</a:t>
            </a:r>
          </a:p>
          <a:p>
            <a:pPr marL="1371600" lvl="2" indent="-45720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 a series of community meetings organized by the Commission and youth from the Community Safety Initiative to obtain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use of force policy </a:t>
            </a:r>
          </a:p>
          <a:p>
            <a:pPr marL="1371600" lvl="2" indent="-45720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comply with Mayor Lee’s directive to have policies, training and budget recommendations by February 15, 2016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3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12-13, 2016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Department, Commission and Office of Citizen Complaints attend PERF’s conference on “Re-Engineering Training on Police Use of Force” in Washington, D.C.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3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Department and Commission attended a series of community forum meetings where the public provided comments on what they want included in the draft use of force policy: </a:t>
            </a:r>
          </a:p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21, 2016 – Third Baptist Church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26, 2016 – Bayview YMCA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27, 2016 – Saint Ignatius High School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27, 2016 – Boedekker Park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1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3, 2016 Commission Meeting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Suhr requested that the Department be allowed to submit the draft use of force policy on February 10, 2016, after meeting with the DOJ – COPS office on February 9, 2016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76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10, 2016 Commission Meeting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SFPD presented four separate draft policies: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DGO 5.01, Use of Force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DGO 5.01.1, Use of Force Reporting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DGO 5.02, Use of Firearms and Lethal Force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Operations Bureau Order – Conducted Energy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President Loftus announced a stakeholder working group to review and provide recommendations on Department’s draft use of force policies</a:t>
            </a:r>
          </a:p>
          <a:p>
            <a:pPr marL="45720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10, 2016 Commission Meeting (cont’d)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Loftus announced the process and tentative timeline for completion of use of force policies: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Stakeholders’ recommendations and draft use of force policies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sent to DOJ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 (mid to late March 2016)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DOJ to provide suggestions on draft use of force policies to the Commission (late March 2016)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Commission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host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Commission Meetings in the community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public comment on the draft use of force policies (early to mid April 2016)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Commission to hold a Commission Meeting at City Hall to discuss use of force draft policies (early May 2016)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Commission to hold a Commission Meeting at City Hall for discussion and action on whether to approve the draft use of force polices for the Meet and Confer process (mid May 2016)</a:t>
            </a:r>
          </a:p>
          <a:p>
            <a:pPr marL="857250" lvl="1" indent="-45720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8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17, 2016 Commission Meeting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Suhr announced Deputy Chief Toney Chaplin as the Chief of the Professional Standards and Principled Policing Bureau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Chaplin will co-chair the Use of Force stakeholders’ working group along with DC Sainez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Captain Yee from the Police Academy presented on use of force training provided to all members of the Department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7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847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San Francisco Police Department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San Francisco Police Department</vt:lpstr>
    </vt:vector>
  </TitlesOfParts>
  <Company>CCSF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SFPD</cp:lastModifiedBy>
  <cp:revision>108</cp:revision>
  <cp:lastPrinted>2016-04-04T19:17:12Z</cp:lastPrinted>
  <dcterms:created xsi:type="dcterms:W3CDTF">2011-10-11T21:16:37Z</dcterms:created>
  <dcterms:modified xsi:type="dcterms:W3CDTF">2016-06-03T21:01:15Z</dcterms:modified>
</cp:coreProperties>
</file>