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72" r:id="rId4"/>
    <p:sldId id="274" r:id="rId5"/>
    <p:sldId id="300" r:id="rId6"/>
    <p:sldId id="291" r:id="rId7"/>
    <p:sldId id="293" r:id="rId8"/>
    <p:sldId id="305" r:id="rId9"/>
    <p:sldId id="294" r:id="rId10"/>
    <p:sldId id="302" r:id="rId11"/>
    <p:sldId id="306" r:id="rId12"/>
    <p:sldId id="307" r:id="rId13"/>
    <p:sldId id="309" r:id="rId14"/>
    <p:sldId id="310" r:id="rId15"/>
    <p:sldId id="308" r:id="rId16"/>
    <p:sldId id="314" r:id="rId17"/>
    <p:sldId id="315" r:id="rId18"/>
    <p:sldId id="316" r:id="rId19"/>
    <p:sldId id="317" r:id="rId20"/>
    <p:sldId id="318" r:id="rId21"/>
    <p:sldId id="319" r:id="rId22"/>
    <p:sldId id="311" r:id="rId23"/>
    <p:sldId id="304" r:id="rId24"/>
    <p:sldId id="320"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4B1D05-A089-4F15-89AF-A37D9F7F6ABD}" type="datetimeFigureOut">
              <a:rPr lang="en-US" smtClean="0"/>
              <a:pPr/>
              <a:t>6/15/16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94B1D1-B221-4493-BC7D-0E0C1DEA7FFB}" type="slidenum">
              <a:rPr lang="en-US" smtClean="0"/>
              <a:pPr/>
              <a:t>‹#›</a:t>
            </a:fld>
            <a:endParaRPr lang="en-US" dirty="0"/>
          </a:p>
        </p:txBody>
      </p:sp>
      <p:pic>
        <p:nvPicPr>
          <p:cNvPr id="7" name="Picture 11" descr="logopd"/>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66262" t="49378" r="33238" b="49842"/>
          <a:stretch/>
        </p:blipFill>
        <p:spPr>
          <a:xfrm>
            <a:off x="0" y="6019800"/>
            <a:ext cx="9138634" cy="533400"/>
          </a:xfrm>
          <a:prstGeom prst="rect">
            <a:avLst/>
          </a:prstGeom>
          <a:effectLst/>
        </p:spPr>
      </p:pic>
      <p:pic>
        <p:nvPicPr>
          <p:cNvPr id="8" name="Picture 11" descr="logopd"/>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50092" t="47781" r="49459" b="51458"/>
          <a:stretch/>
        </p:blipFill>
        <p:spPr>
          <a:xfrm>
            <a:off x="0" y="5880279"/>
            <a:ext cx="9144000" cy="139521"/>
          </a:xfrm>
          <a:prstGeom prst="rect">
            <a:avLst/>
          </a:prstGeom>
          <a:effectLst/>
        </p:spPr>
      </p:pic>
      <p:pic>
        <p:nvPicPr>
          <p:cNvPr id="9" name="Picture 11" descr="logopd">
            <a:hlinkClick r:id="" action="ppaction://noaction" highlightClick="1"/>
          </p:cNvPr>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23011" t="14015" r="24204" b="9812"/>
          <a:stretch/>
        </p:blipFill>
        <p:spPr>
          <a:xfrm>
            <a:off x="76200" y="5334000"/>
            <a:ext cx="1295400" cy="1442168"/>
          </a:xfrm>
          <a:prstGeom prst="rect">
            <a:avLst/>
          </a:prstGeom>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4B1D05-A089-4F15-89AF-A37D9F7F6ABD}" type="datetimeFigureOut">
              <a:rPr lang="en-US" smtClean="0"/>
              <a:pPr/>
              <a:t>6/15/16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94B1D1-B221-4493-BC7D-0E0C1DEA7FFB}" type="slidenum">
              <a:rPr lang="en-US" smtClean="0"/>
              <a:pPr/>
              <a:t>‹#›</a:t>
            </a:fld>
            <a:endParaRPr lang="en-US" dirty="0"/>
          </a:p>
        </p:txBody>
      </p:sp>
      <p:pic>
        <p:nvPicPr>
          <p:cNvPr id="7" name="Picture 11" descr="logopd"/>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66262" t="49378" r="33238" b="49842"/>
          <a:stretch/>
        </p:blipFill>
        <p:spPr>
          <a:xfrm>
            <a:off x="0" y="6019800"/>
            <a:ext cx="9138634" cy="533400"/>
          </a:xfrm>
          <a:prstGeom prst="rect">
            <a:avLst/>
          </a:prstGeom>
          <a:effectLst/>
        </p:spPr>
      </p:pic>
      <p:pic>
        <p:nvPicPr>
          <p:cNvPr id="8" name="Picture 11" descr="logopd"/>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50092" t="47781" r="49459" b="51458"/>
          <a:stretch/>
        </p:blipFill>
        <p:spPr>
          <a:xfrm>
            <a:off x="0" y="5880279"/>
            <a:ext cx="9144000" cy="139521"/>
          </a:xfrm>
          <a:prstGeom prst="rect">
            <a:avLst/>
          </a:prstGeom>
          <a:effectLst/>
        </p:spPr>
      </p:pic>
      <p:pic>
        <p:nvPicPr>
          <p:cNvPr id="9" name="Picture 11" descr="logopd">
            <a:hlinkClick r:id="" action="ppaction://noaction" highlightClick="1"/>
          </p:cNvPr>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23011" t="14015" r="24204" b="9812"/>
          <a:stretch/>
        </p:blipFill>
        <p:spPr>
          <a:xfrm>
            <a:off x="76200" y="5334000"/>
            <a:ext cx="1295400" cy="1442168"/>
          </a:xfrm>
          <a:prstGeom prst="rect">
            <a:avLst/>
          </a:prstGeom>
          <a:effec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4B1D05-A089-4F15-89AF-A37D9F7F6ABD}" type="datetimeFigureOut">
              <a:rPr lang="en-US" smtClean="0"/>
              <a:pPr/>
              <a:t>6/15/16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94B1D1-B221-4493-BC7D-0E0C1DEA7FFB}" type="slidenum">
              <a:rPr lang="en-US" smtClean="0"/>
              <a:pPr/>
              <a:t>‹#›</a:t>
            </a:fld>
            <a:endParaRPr lang="en-US" dirty="0"/>
          </a:p>
        </p:txBody>
      </p:sp>
      <p:pic>
        <p:nvPicPr>
          <p:cNvPr id="7" name="Picture 11" descr="logopd"/>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66262" t="49378" r="33238" b="49842"/>
          <a:stretch/>
        </p:blipFill>
        <p:spPr>
          <a:xfrm>
            <a:off x="0" y="6019800"/>
            <a:ext cx="9138634" cy="533400"/>
          </a:xfrm>
          <a:prstGeom prst="rect">
            <a:avLst/>
          </a:prstGeom>
          <a:effectLst/>
        </p:spPr>
      </p:pic>
      <p:pic>
        <p:nvPicPr>
          <p:cNvPr id="8" name="Picture 11" descr="logopd"/>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50092" t="47781" r="49459" b="51458"/>
          <a:stretch/>
        </p:blipFill>
        <p:spPr>
          <a:xfrm>
            <a:off x="0" y="5880279"/>
            <a:ext cx="9144000" cy="139521"/>
          </a:xfrm>
          <a:prstGeom prst="rect">
            <a:avLst/>
          </a:prstGeom>
          <a:effectLst/>
        </p:spPr>
      </p:pic>
      <p:pic>
        <p:nvPicPr>
          <p:cNvPr id="9" name="Picture 11" descr="logopd">
            <a:hlinkClick r:id="" action="ppaction://noaction" highlightClick="1"/>
          </p:cNvPr>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23011" t="14015" r="24204" b="9812"/>
          <a:stretch/>
        </p:blipFill>
        <p:spPr>
          <a:xfrm>
            <a:off x="76200" y="5334000"/>
            <a:ext cx="1295400" cy="1442168"/>
          </a:xfrm>
          <a:prstGeom prst="rect">
            <a:avLst/>
          </a:prstGeom>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4B1D05-A089-4F15-89AF-A37D9F7F6ABD}" type="datetimeFigureOut">
              <a:rPr lang="en-US" smtClean="0"/>
              <a:pPr/>
              <a:t>6/15/16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94B1D1-B221-4493-BC7D-0E0C1DEA7FFB}" type="slidenum">
              <a:rPr lang="en-US" smtClean="0"/>
              <a:pPr/>
              <a:t>‹#›</a:t>
            </a:fld>
            <a:endParaRPr lang="en-US" dirty="0"/>
          </a:p>
        </p:txBody>
      </p:sp>
      <p:pic>
        <p:nvPicPr>
          <p:cNvPr id="7" name="Picture 11" descr="logopd"/>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66262" t="49378" r="33238" b="49842"/>
          <a:stretch/>
        </p:blipFill>
        <p:spPr>
          <a:xfrm>
            <a:off x="0" y="6019800"/>
            <a:ext cx="9138634" cy="533400"/>
          </a:xfrm>
          <a:prstGeom prst="rect">
            <a:avLst/>
          </a:prstGeom>
          <a:effectLst/>
        </p:spPr>
      </p:pic>
      <p:pic>
        <p:nvPicPr>
          <p:cNvPr id="8" name="Picture 11" descr="logopd"/>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50092" t="47781" r="49459" b="51458"/>
          <a:stretch/>
        </p:blipFill>
        <p:spPr>
          <a:xfrm>
            <a:off x="0" y="5880279"/>
            <a:ext cx="9144000" cy="139521"/>
          </a:xfrm>
          <a:prstGeom prst="rect">
            <a:avLst/>
          </a:prstGeom>
          <a:effectLst/>
        </p:spPr>
      </p:pic>
      <p:pic>
        <p:nvPicPr>
          <p:cNvPr id="9" name="Picture 11" descr="logopd">
            <a:hlinkClick r:id="" action="ppaction://noaction" highlightClick="1"/>
          </p:cNvPr>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23011" t="14015" r="24204" b="9812"/>
          <a:stretch/>
        </p:blipFill>
        <p:spPr>
          <a:xfrm>
            <a:off x="76200" y="5334000"/>
            <a:ext cx="1295400" cy="1442168"/>
          </a:xfrm>
          <a:prstGeom prst="rect">
            <a:avLst/>
          </a:prstGeom>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4B1D05-A089-4F15-89AF-A37D9F7F6ABD}" type="datetimeFigureOut">
              <a:rPr lang="en-US" smtClean="0"/>
              <a:pPr/>
              <a:t>6/15/16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94B1D1-B221-4493-BC7D-0E0C1DEA7FFB}" type="slidenum">
              <a:rPr lang="en-US" smtClean="0"/>
              <a:pPr/>
              <a:t>‹#›</a:t>
            </a:fld>
            <a:endParaRPr lang="en-US" dirty="0"/>
          </a:p>
        </p:txBody>
      </p:sp>
      <p:pic>
        <p:nvPicPr>
          <p:cNvPr id="7" name="Picture 11" descr="logopd"/>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66262" t="49378" r="33238" b="49842"/>
          <a:stretch/>
        </p:blipFill>
        <p:spPr>
          <a:xfrm>
            <a:off x="0" y="6019800"/>
            <a:ext cx="9138634" cy="533400"/>
          </a:xfrm>
          <a:prstGeom prst="rect">
            <a:avLst/>
          </a:prstGeom>
          <a:effectLst/>
        </p:spPr>
      </p:pic>
      <p:pic>
        <p:nvPicPr>
          <p:cNvPr id="8" name="Picture 11" descr="logopd"/>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50092" t="47781" r="49459" b="51458"/>
          <a:stretch/>
        </p:blipFill>
        <p:spPr>
          <a:xfrm>
            <a:off x="0" y="5880279"/>
            <a:ext cx="9144000" cy="139521"/>
          </a:xfrm>
          <a:prstGeom prst="rect">
            <a:avLst/>
          </a:prstGeom>
          <a:effectLst/>
        </p:spPr>
      </p:pic>
      <p:pic>
        <p:nvPicPr>
          <p:cNvPr id="9" name="Picture 11" descr="logopd">
            <a:hlinkClick r:id="" action="ppaction://noaction" highlightClick="1"/>
          </p:cNvPr>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23011" t="14015" r="24204" b="9812"/>
          <a:stretch/>
        </p:blipFill>
        <p:spPr>
          <a:xfrm>
            <a:off x="76200" y="5334000"/>
            <a:ext cx="1295400" cy="1442168"/>
          </a:xfrm>
          <a:prstGeom prst="rect">
            <a:avLst/>
          </a:prstGeom>
          <a:effec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4B1D05-A089-4F15-89AF-A37D9F7F6ABD}" type="datetimeFigureOut">
              <a:rPr lang="en-US" smtClean="0"/>
              <a:pPr/>
              <a:t>6/15/16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94B1D1-B221-4493-BC7D-0E0C1DEA7FFB}" type="slidenum">
              <a:rPr lang="en-US" smtClean="0"/>
              <a:pPr/>
              <a:t>‹#›</a:t>
            </a:fld>
            <a:endParaRPr lang="en-US" dirty="0"/>
          </a:p>
        </p:txBody>
      </p:sp>
      <p:pic>
        <p:nvPicPr>
          <p:cNvPr id="8" name="Picture 11" descr="logopd"/>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66262" t="49378" r="33238" b="49842"/>
          <a:stretch/>
        </p:blipFill>
        <p:spPr>
          <a:xfrm>
            <a:off x="0" y="6019800"/>
            <a:ext cx="9138634" cy="533400"/>
          </a:xfrm>
          <a:prstGeom prst="rect">
            <a:avLst/>
          </a:prstGeom>
          <a:effectLst/>
        </p:spPr>
      </p:pic>
      <p:pic>
        <p:nvPicPr>
          <p:cNvPr id="9" name="Picture 11" descr="logopd"/>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50092" t="47781" r="49459" b="51458"/>
          <a:stretch/>
        </p:blipFill>
        <p:spPr>
          <a:xfrm>
            <a:off x="0" y="5880279"/>
            <a:ext cx="9144000" cy="139521"/>
          </a:xfrm>
          <a:prstGeom prst="rect">
            <a:avLst/>
          </a:prstGeom>
          <a:effectLst/>
        </p:spPr>
      </p:pic>
      <p:pic>
        <p:nvPicPr>
          <p:cNvPr id="10" name="Picture 11" descr="logopd">
            <a:hlinkClick r:id="" action="ppaction://noaction" highlightClick="1"/>
          </p:cNvPr>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23011" t="14015" r="24204" b="9812"/>
          <a:stretch/>
        </p:blipFill>
        <p:spPr>
          <a:xfrm>
            <a:off x="76200" y="5334000"/>
            <a:ext cx="1295400" cy="1442168"/>
          </a:xfrm>
          <a:prstGeom prst="rect">
            <a:avLst/>
          </a:prstGeom>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4B1D05-A089-4F15-89AF-A37D9F7F6ABD}" type="datetimeFigureOut">
              <a:rPr lang="en-US" smtClean="0"/>
              <a:pPr/>
              <a:t>6/15/16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D94B1D1-B221-4493-BC7D-0E0C1DEA7FFB}" type="slidenum">
              <a:rPr lang="en-US" smtClean="0"/>
              <a:pPr/>
              <a:t>‹#›</a:t>
            </a:fld>
            <a:endParaRPr lang="en-US" dirty="0"/>
          </a:p>
        </p:txBody>
      </p:sp>
      <p:pic>
        <p:nvPicPr>
          <p:cNvPr id="10" name="Picture 11" descr="logopd"/>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66262" t="49378" r="33238" b="49842"/>
          <a:stretch/>
        </p:blipFill>
        <p:spPr>
          <a:xfrm>
            <a:off x="0" y="6019800"/>
            <a:ext cx="9138634" cy="533400"/>
          </a:xfrm>
          <a:prstGeom prst="rect">
            <a:avLst/>
          </a:prstGeom>
          <a:effectLst/>
        </p:spPr>
      </p:pic>
      <p:pic>
        <p:nvPicPr>
          <p:cNvPr id="11" name="Picture 11" descr="logopd"/>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50092" t="47781" r="49459" b="51458"/>
          <a:stretch/>
        </p:blipFill>
        <p:spPr>
          <a:xfrm>
            <a:off x="0" y="5880279"/>
            <a:ext cx="9144000" cy="139521"/>
          </a:xfrm>
          <a:prstGeom prst="rect">
            <a:avLst/>
          </a:prstGeom>
          <a:effectLst/>
        </p:spPr>
      </p:pic>
      <p:pic>
        <p:nvPicPr>
          <p:cNvPr id="12" name="Picture 11" descr="logopd">
            <a:hlinkClick r:id="" action="ppaction://noaction" highlightClick="1"/>
          </p:cNvPr>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23011" t="14015" r="24204" b="9812"/>
          <a:stretch/>
        </p:blipFill>
        <p:spPr>
          <a:xfrm>
            <a:off x="76200" y="5334000"/>
            <a:ext cx="1295400" cy="1442168"/>
          </a:xfrm>
          <a:prstGeom prst="rect">
            <a:avLst/>
          </a:prstGeom>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4B1D05-A089-4F15-89AF-A37D9F7F6ABD}" type="datetimeFigureOut">
              <a:rPr lang="en-US" smtClean="0"/>
              <a:pPr/>
              <a:t>6/15/16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D94B1D1-B221-4493-BC7D-0E0C1DEA7FFB}" type="slidenum">
              <a:rPr lang="en-US" smtClean="0"/>
              <a:pPr/>
              <a:t>‹#›</a:t>
            </a:fld>
            <a:endParaRPr lang="en-US" dirty="0"/>
          </a:p>
        </p:txBody>
      </p:sp>
      <p:pic>
        <p:nvPicPr>
          <p:cNvPr id="6" name="Picture 11" descr="logopd"/>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66262" t="49378" r="33238" b="49842"/>
          <a:stretch/>
        </p:blipFill>
        <p:spPr>
          <a:xfrm>
            <a:off x="0" y="6019800"/>
            <a:ext cx="9138634" cy="533400"/>
          </a:xfrm>
          <a:prstGeom prst="rect">
            <a:avLst/>
          </a:prstGeom>
          <a:effectLst/>
        </p:spPr>
      </p:pic>
      <p:pic>
        <p:nvPicPr>
          <p:cNvPr id="7" name="Picture 11" descr="logopd"/>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50092" t="47781" r="49459" b="51458"/>
          <a:stretch/>
        </p:blipFill>
        <p:spPr>
          <a:xfrm>
            <a:off x="0" y="5880279"/>
            <a:ext cx="9144000" cy="139521"/>
          </a:xfrm>
          <a:prstGeom prst="rect">
            <a:avLst/>
          </a:prstGeom>
          <a:effectLst/>
        </p:spPr>
      </p:pic>
      <p:pic>
        <p:nvPicPr>
          <p:cNvPr id="8" name="Picture 11" descr="logopd">
            <a:hlinkClick r:id="" action="ppaction://noaction" highlightClick="1"/>
          </p:cNvPr>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23011" t="14015" r="24204" b="9812"/>
          <a:stretch/>
        </p:blipFill>
        <p:spPr>
          <a:xfrm>
            <a:off x="76200" y="5334000"/>
            <a:ext cx="1295400" cy="1442168"/>
          </a:xfrm>
          <a:prstGeom prst="rect">
            <a:avLst/>
          </a:prstGeom>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4B1D05-A089-4F15-89AF-A37D9F7F6ABD}" type="datetimeFigureOut">
              <a:rPr lang="en-US" smtClean="0"/>
              <a:pPr/>
              <a:t>6/15/16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D94B1D1-B221-4493-BC7D-0E0C1DEA7FFB}" type="slidenum">
              <a:rPr lang="en-US" smtClean="0"/>
              <a:pPr/>
              <a:t>‹#›</a:t>
            </a:fld>
            <a:endParaRPr lang="en-US" dirty="0"/>
          </a:p>
        </p:txBody>
      </p:sp>
      <p:pic>
        <p:nvPicPr>
          <p:cNvPr id="5" name="Picture 11" descr="logopd"/>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66262" t="49378" r="33238" b="49842"/>
          <a:stretch/>
        </p:blipFill>
        <p:spPr>
          <a:xfrm>
            <a:off x="0" y="6019800"/>
            <a:ext cx="9138634" cy="533400"/>
          </a:xfrm>
          <a:prstGeom prst="rect">
            <a:avLst/>
          </a:prstGeom>
          <a:effectLst/>
        </p:spPr>
      </p:pic>
      <p:pic>
        <p:nvPicPr>
          <p:cNvPr id="6" name="Picture 11" descr="logopd"/>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50092" t="47781" r="49459" b="51458"/>
          <a:stretch/>
        </p:blipFill>
        <p:spPr>
          <a:xfrm>
            <a:off x="0" y="5880279"/>
            <a:ext cx="9144000" cy="139521"/>
          </a:xfrm>
          <a:prstGeom prst="rect">
            <a:avLst/>
          </a:prstGeom>
          <a:effectLst/>
        </p:spPr>
      </p:pic>
      <p:pic>
        <p:nvPicPr>
          <p:cNvPr id="7" name="Picture 11" descr="logopd">
            <a:hlinkClick r:id="" action="ppaction://noaction" highlightClick="1"/>
          </p:cNvPr>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23011" t="14015" r="24204" b="9812"/>
          <a:stretch/>
        </p:blipFill>
        <p:spPr>
          <a:xfrm>
            <a:off x="76200" y="5334000"/>
            <a:ext cx="1295400" cy="1442168"/>
          </a:xfrm>
          <a:prstGeom prst="rect">
            <a:avLst/>
          </a:prstGeom>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4B1D05-A089-4F15-89AF-A37D9F7F6ABD}" type="datetimeFigureOut">
              <a:rPr lang="en-US" smtClean="0"/>
              <a:pPr/>
              <a:t>6/15/16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94B1D1-B221-4493-BC7D-0E0C1DEA7FFB}" type="slidenum">
              <a:rPr lang="en-US" smtClean="0"/>
              <a:pPr/>
              <a:t>‹#›</a:t>
            </a:fld>
            <a:endParaRPr lang="en-US" dirty="0"/>
          </a:p>
        </p:txBody>
      </p:sp>
      <p:pic>
        <p:nvPicPr>
          <p:cNvPr id="8" name="Picture 11" descr="logopd"/>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66262" t="49378" r="33238" b="49842"/>
          <a:stretch/>
        </p:blipFill>
        <p:spPr>
          <a:xfrm>
            <a:off x="0" y="6019800"/>
            <a:ext cx="9138634" cy="533400"/>
          </a:xfrm>
          <a:prstGeom prst="rect">
            <a:avLst/>
          </a:prstGeom>
          <a:effectLst/>
        </p:spPr>
      </p:pic>
      <p:pic>
        <p:nvPicPr>
          <p:cNvPr id="9" name="Picture 11" descr="logopd"/>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50092" t="47781" r="49459" b="51458"/>
          <a:stretch/>
        </p:blipFill>
        <p:spPr>
          <a:xfrm>
            <a:off x="0" y="5880279"/>
            <a:ext cx="9144000" cy="139521"/>
          </a:xfrm>
          <a:prstGeom prst="rect">
            <a:avLst/>
          </a:prstGeom>
          <a:effectLst/>
        </p:spPr>
      </p:pic>
      <p:pic>
        <p:nvPicPr>
          <p:cNvPr id="10" name="Picture 11" descr="logopd">
            <a:hlinkClick r:id="" action="ppaction://noaction" highlightClick="1"/>
          </p:cNvPr>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23011" t="14015" r="24204" b="9812"/>
          <a:stretch/>
        </p:blipFill>
        <p:spPr>
          <a:xfrm>
            <a:off x="76200" y="5334000"/>
            <a:ext cx="1295400" cy="1442168"/>
          </a:xfrm>
          <a:prstGeom prst="rect">
            <a:avLst/>
          </a:prstGeom>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4B1D05-A089-4F15-89AF-A37D9F7F6ABD}" type="datetimeFigureOut">
              <a:rPr lang="en-US" smtClean="0"/>
              <a:pPr/>
              <a:t>6/15/16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94B1D1-B221-4493-BC7D-0E0C1DEA7FFB}" type="slidenum">
              <a:rPr lang="en-US" smtClean="0"/>
              <a:pPr/>
              <a:t>‹#›</a:t>
            </a:fld>
            <a:endParaRPr lang="en-US" dirty="0"/>
          </a:p>
        </p:txBody>
      </p:sp>
      <p:pic>
        <p:nvPicPr>
          <p:cNvPr id="8" name="Picture 11" descr="logopd"/>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66262" t="49378" r="33238" b="49842"/>
          <a:stretch/>
        </p:blipFill>
        <p:spPr>
          <a:xfrm>
            <a:off x="0" y="6019800"/>
            <a:ext cx="9138634" cy="533400"/>
          </a:xfrm>
          <a:prstGeom prst="rect">
            <a:avLst/>
          </a:prstGeom>
          <a:effectLst/>
        </p:spPr>
      </p:pic>
      <p:pic>
        <p:nvPicPr>
          <p:cNvPr id="9" name="Picture 11" descr="logopd"/>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50092" t="47781" r="49459" b="51458"/>
          <a:stretch/>
        </p:blipFill>
        <p:spPr>
          <a:xfrm>
            <a:off x="0" y="5880279"/>
            <a:ext cx="9144000" cy="139521"/>
          </a:xfrm>
          <a:prstGeom prst="rect">
            <a:avLst/>
          </a:prstGeom>
          <a:effectLst/>
        </p:spPr>
      </p:pic>
      <p:pic>
        <p:nvPicPr>
          <p:cNvPr id="10" name="Picture 11" descr="logopd">
            <a:hlinkClick r:id="" action="ppaction://noaction" highlightClick="1"/>
          </p:cNvPr>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l="23011" t="14015" r="24204" b="9812"/>
          <a:stretch/>
        </p:blipFill>
        <p:spPr>
          <a:xfrm>
            <a:off x="76200" y="5334000"/>
            <a:ext cx="1295400" cy="1442168"/>
          </a:xfrm>
          <a:prstGeom prst="rect">
            <a:avLst/>
          </a:prstGeom>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B1D05-A089-4F15-89AF-A37D9F7F6ABD}" type="datetimeFigureOut">
              <a:rPr lang="en-US" smtClean="0"/>
              <a:pPr/>
              <a:t>6/15/16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94B1D1-B221-4493-BC7D-0E0C1DEA7FFB}" type="slidenum">
              <a:rPr lang="en-US" smtClean="0"/>
              <a:pPr/>
              <a:t>‹#›</a:t>
            </a:fld>
            <a:endParaRPr lang="en-US" dirty="0"/>
          </a:p>
        </p:txBody>
      </p:sp>
      <p:pic>
        <p:nvPicPr>
          <p:cNvPr id="7" name="Picture 11" descr="logopd"/>
          <p:cNvPicPr>
            <a:picLocks noChangeAspect="1" noChangeArrowheads="1"/>
          </p:cNvPicPr>
          <p:nvPr userDrawn="1"/>
        </p:nvPicPr>
        <p:blipFill rotWithShape="1">
          <a:blip r:embed="rId13" cstate="print">
            <a:extLst>
              <a:ext uri="{BEBA8EAE-BF5A-486C-A8C5-ECC9F3942E4B}">
                <a14:imgProps xmlns:a14="http://schemas.microsoft.com/office/drawing/2010/main">
                  <a14:imgLayer r:embed="rId14">
                    <a14:imgEffect>
                      <a14:backgroundRemoval t="10000" b="90000" l="10000" r="90000"/>
                    </a14:imgEffect>
                  </a14:imgLayer>
                </a14:imgProps>
              </a:ext>
            </a:extLst>
          </a:blip>
          <a:srcRect l="66262" t="49378" r="33238" b="49842"/>
          <a:stretch/>
        </p:blipFill>
        <p:spPr>
          <a:xfrm>
            <a:off x="0" y="6019800"/>
            <a:ext cx="9138634" cy="533400"/>
          </a:xfrm>
          <a:prstGeom prst="rect">
            <a:avLst/>
          </a:prstGeom>
          <a:effectLst/>
        </p:spPr>
      </p:pic>
      <p:pic>
        <p:nvPicPr>
          <p:cNvPr id="8" name="Picture 11" descr="logopd"/>
          <p:cNvPicPr>
            <a:picLocks noChangeAspect="1" noChangeArrowheads="1"/>
          </p:cNvPicPr>
          <p:nvPr userDrawn="1"/>
        </p:nvPicPr>
        <p:blipFill rotWithShape="1">
          <a:blip r:embed="rId13" cstate="print">
            <a:extLst>
              <a:ext uri="{BEBA8EAE-BF5A-486C-A8C5-ECC9F3942E4B}">
                <a14:imgProps xmlns:a14="http://schemas.microsoft.com/office/drawing/2010/main">
                  <a14:imgLayer r:embed="rId14">
                    <a14:imgEffect>
                      <a14:backgroundRemoval t="10000" b="90000" l="10000" r="90000"/>
                    </a14:imgEffect>
                  </a14:imgLayer>
                </a14:imgProps>
              </a:ext>
            </a:extLst>
          </a:blip>
          <a:srcRect l="50092" t="47781" r="49459" b="51458"/>
          <a:stretch/>
        </p:blipFill>
        <p:spPr>
          <a:xfrm>
            <a:off x="0" y="5880279"/>
            <a:ext cx="9144000" cy="139521"/>
          </a:xfrm>
          <a:prstGeom prst="rect">
            <a:avLst/>
          </a:prstGeom>
          <a:effectLst/>
        </p:spPr>
      </p:pic>
      <p:pic>
        <p:nvPicPr>
          <p:cNvPr id="9" name="Picture 11" descr="logopd">
            <a:hlinkClick r:id="" action="ppaction://noaction" highlightClick="1"/>
          </p:cNvPr>
          <p:cNvPicPr>
            <a:picLocks noChangeAspect="1" noChangeArrowheads="1"/>
          </p:cNvPicPr>
          <p:nvPr userDrawn="1"/>
        </p:nvPicPr>
        <p:blipFill rotWithShape="1">
          <a:blip r:embed="rId13" cstate="print">
            <a:extLst>
              <a:ext uri="{BEBA8EAE-BF5A-486C-A8C5-ECC9F3942E4B}">
                <a14:imgProps xmlns:a14="http://schemas.microsoft.com/office/drawing/2010/main">
                  <a14:imgLayer r:embed="rId14">
                    <a14:imgEffect>
                      <a14:backgroundRemoval t="10000" b="90000" l="10000" r="90000"/>
                    </a14:imgEffect>
                  </a14:imgLayer>
                </a14:imgProps>
              </a:ext>
            </a:extLst>
          </a:blip>
          <a:srcRect l="23011" t="14015" r="24204" b="9812"/>
          <a:stretch/>
        </p:blipFill>
        <p:spPr>
          <a:xfrm>
            <a:off x="76200" y="5334000"/>
            <a:ext cx="1295400" cy="1442168"/>
          </a:xfrm>
          <a:prstGeom prst="rect">
            <a:avLst/>
          </a:prstGeom>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sfpd.commission@sfgov.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San Francisco Police Department</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ctr"/>
            <a:endParaRPr lang="en-US" dirty="0" smtClean="0"/>
          </a:p>
          <a:p>
            <a:pPr algn="ctr"/>
            <a:endParaRPr lang="en-US" dirty="0"/>
          </a:p>
          <a:p>
            <a:pPr marL="0" indent="0" algn="ctr">
              <a:buNone/>
            </a:pPr>
            <a:r>
              <a:rPr lang="en-US" sz="4400" b="1" dirty="0" smtClean="0">
                <a:latin typeface="Times New Roman" panose="02020603050405020304" pitchFamily="18" charset="0"/>
                <a:cs typeface="Times New Roman" panose="02020603050405020304" pitchFamily="18" charset="0"/>
              </a:rPr>
              <a:t>DGO 5.01</a:t>
            </a:r>
          </a:p>
          <a:p>
            <a:pPr marL="0" indent="0" algn="ctr">
              <a:buNone/>
            </a:pPr>
            <a:r>
              <a:rPr lang="en-US" sz="4400" b="1" dirty="0" smtClean="0">
                <a:latin typeface="Times New Roman" panose="02020603050405020304" pitchFamily="18" charset="0"/>
                <a:cs typeface="Times New Roman" panose="02020603050405020304" pitchFamily="18" charset="0"/>
              </a:rPr>
              <a:t>USE OF FORCE</a:t>
            </a:r>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4737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anose="02020603050405020304" pitchFamily="18" charset="0"/>
                <a:cs typeface="Times New Roman" panose="02020603050405020304" pitchFamily="18" charset="0"/>
              </a:rPr>
              <a:t>DGO 5.01</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Use of Force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1800" dirty="0" smtClean="0">
                <a:latin typeface="Times New Roman" panose="02020603050405020304" pitchFamily="18" charset="0"/>
                <a:cs typeface="Times New Roman" panose="02020603050405020304" pitchFamily="18" charset="0"/>
              </a:rPr>
              <a:t>Draft DGO 5.01 version 1: </a:t>
            </a:r>
          </a:p>
          <a:p>
            <a:r>
              <a:rPr lang="en-US" sz="1800" dirty="0" smtClean="0">
                <a:latin typeface="Times New Roman" panose="02020603050405020304" pitchFamily="18" charset="0"/>
                <a:cs typeface="Times New Roman" panose="02020603050405020304" pitchFamily="18" charset="0"/>
              </a:rPr>
              <a:t>At </a:t>
            </a:r>
            <a:r>
              <a:rPr lang="en-US" sz="1800" dirty="0">
                <a:latin typeface="Times New Roman" panose="02020603050405020304" pitchFamily="18" charset="0"/>
                <a:cs typeface="Times New Roman" panose="02020603050405020304" pitchFamily="18" charset="0"/>
              </a:rPr>
              <a:t>various places throughout the </a:t>
            </a:r>
            <a:r>
              <a:rPr lang="en-US" sz="1800" dirty="0" smtClean="0">
                <a:latin typeface="Times New Roman" panose="02020603050405020304" pitchFamily="18" charset="0"/>
                <a:cs typeface="Times New Roman" panose="02020603050405020304" pitchFamily="18" charset="0"/>
              </a:rPr>
              <a:t>document, the </a:t>
            </a:r>
            <a:r>
              <a:rPr lang="en-US" sz="1800" dirty="0">
                <a:latin typeface="Times New Roman" panose="02020603050405020304" pitchFamily="18" charset="0"/>
                <a:cs typeface="Times New Roman" panose="02020603050405020304" pitchFamily="18" charset="0"/>
              </a:rPr>
              <a:t>terms “should” or “should, when feasible</a:t>
            </a:r>
            <a:r>
              <a:rPr lang="en-US" sz="1800" dirty="0" smtClean="0">
                <a:latin typeface="Times New Roman" panose="02020603050405020304" pitchFamily="18" charset="0"/>
                <a:cs typeface="Times New Roman" panose="02020603050405020304" pitchFamily="18" charset="0"/>
              </a:rPr>
              <a:t>,” are used. The term “should” means “permissive</a:t>
            </a:r>
            <a:r>
              <a:rPr lang="en-US" sz="1800" dirty="0">
                <a:latin typeface="Times New Roman" panose="02020603050405020304" pitchFamily="18" charset="0"/>
                <a:cs typeface="Times New Roman" panose="02020603050405020304" pitchFamily="18" charset="0"/>
              </a:rPr>
              <a:t>, but recommended</a:t>
            </a:r>
            <a:r>
              <a:rPr lang="en-US" sz="1800" dirty="0" smtClean="0">
                <a:latin typeface="Times New Roman" panose="02020603050405020304" pitchFamily="18" charset="0"/>
                <a:cs typeface="Times New Roman" panose="02020603050405020304" pitchFamily="18" charset="0"/>
              </a:rPr>
              <a:t>,” and allows officers more discretion when taking action.  </a:t>
            </a:r>
            <a:endParaRPr lang="en-US" sz="1800" dirty="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At various places throughout the document, the terms “imminent</a:t>
            </a: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and “imminent threat” are used.  “Imminent” means “impending” and implies that something is about to occur.  </a:t>
            </a:r>
            <a:endParaRPr lang="en-US" sz="1800" dirty="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At </a:t>
            </a:r>
            <a:r>
              <a:rPr lang="en-US" sz="1800" dirty="0">
                <a:latin typeface="Times New Roman" panose="02020603050405020304" pitchFamily="18" charset="0"/>
                <a:cs typeface="Times New Roman" panose="02020603050405020304" pitchFamily="18" charset="0"/>
              </a:rPr>
              <a:t>various places throughout the </a:t>
            </a:r>
            <a:r>
              <a:rPr lang="en-US" sz="1800" dirty="0" smtClean="0">
                <a:latin typeface="Times New Roman" panose="02020603050405020304" pitchFamily="18" charset="0"/>
                <a:cs typeface="Times New Roman" panose="02020603050405020304" pitchFamily="18" charset="0"/>
              </a:rPr>
              <a:t>documents, the term “reasonable force” is used.  Reasonable force is an objective standard of force from the perspective of a reasonable officer.  This definition comes from a Supreme Court decision and is the “lawful standard.”</a:t>
            </a:r>
            <a:endParaRPr lang="en-US" sz="1800" dirty="0">
              <a:latin typeface="Times New Roman" panose="02020603050405020304" pitchFamily="18" charset="0"/>
              <a:cs typeface="Times New Roman" panose="02020603050405020304" pitchFamily="18" charset="0"/>
            </a:endParaRPr>
          </a:p>
          <a:p>
            <a:endParaRPr lang="en-US" sz="4900" dirty="0">
              <a:latin typeface="Times New Roman" panose="02020603050405020304" pitchFamily="18" charset="0"/>
              <a:cs typeface="Times New Roman" panose="02020603050405020304" pitchFamily="18" charset="0"/>
            </a:endParaRPr>
          </a:p>
          <a:p>
            <a:endParaRPr lang="en-US" sz="49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pPr lvl="1"/>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5242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latin typeface="Times New Roman" panose="02020603050405020304" pitchFamily="18" charset="0"/>
                <a:cs typeface="Times New Roman" panose="02020603050405020304" pitchFamily="18" charset="0"/>
              </a:rPr>
              <a:t>DGO 5.01</a:t>
            </a:r>
            <a:br>
              <a:rPr lang="en-US" sz="3600"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USE OF FORCE</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de-DE" sz="2000" dirty="0">
                <a:latin typeface="Times New Roman" panose="02020603050405020304" pitchFamily="18" charset="0"/>
                <a:cs typeface="Times New Roman" panose="02020603050405020304" pitchFamily="18" charset="0"/>
              </a:rPr>
              <a:t>Draft DGO 5.01 version 1: </a:t>
            </a:r>
            <a:endParaRPr lang="de-DE" sz="2000" dirty="0" smtClean="0">
              <a:latin typeface="Times New Roman" panose="02020603050405020304" pitchFamily="18" charset="0"/>
              <a:cs typeface="Times New Roman" panose="02020603050405020304" pitchFamily="18" charset="0"/>
            </a:endParaRPr>
          </a:p>
          <a:p>
            <a:r>
              <a:rPr lang="de-DE" sz="2000" dirty="0" smtClean="0">
                <a:latin typeface="Times New Roman" panose="02020603050405020304" pitchFamily="18" charset="0"/>
                <a:cs typeface="Times New Roman" panose="02020603050405020304" pitchFamily="18" charset="0"/>
              </a:rPr>
              <a:t>Opening paragraph:</a:t>
            </a:r>
          </a:p>
          <a:p>
            <a:pPr marL="0" indent="0">
              <a:buNone/>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San Francisco Police Department’s highest priority is safeguarding the sanctity of all human life.  Officers shall demonstrate this principle in their daily interactions with the community they are sworn to serve.  The Department is committed to using communication and de-escalation principles before resorting to the use of force, whenever feasible.  The Law Enforcement Code of Ethics requires all sworn law enforcement officers to carry out their duties with courtesy, respect, professionalism, and to never employ unreasonable force. These are key factors in maintaining legitimacy with the community and safeguarding the public’s trust</a:t>
            </a:r>
            <a:r>
              <a:rPr lang="en-US" sz="2000" dirty="0" smtClean="0">
                <a:latin typeface="Times New Roman" panose="02020603050405020304" pitchFamily="18" charset="0"/>
                <a:cs typeface="Times New Roman" panose="02020603050405020304" pitchFamily="18" charset="0"/>
              </a:rPr>
              <a:t>.”</a:t>
            </a:r>
            <a:endParaRPr lang="de-DE" sz="2000" dirty="0" smtClean="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4709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anose="02020603050405020304" pitchFamily="18" charset="0"/>
                <a:cs typeface="Times New Roman" panose="02020603050405020304" pitchFamily="18" charset="0"/>
              </a:rPr>
              <a:t>DGO 5.01</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USE OF FORCE</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sz="2400" dirty="0" smtClean="0">
                <a:latin typeface="Times New Roman" panose="02020603050405020304" pitchFamily="18" charset="0"/>
                <a:cs typeface="Times New Roman" panose="02020603050405020304" pitchFamily="18" charset="0"/>
              </a:rPr>
              <a:t>DGO 5.01 version 1:</a:t>
            </a:r>
          </a:p>
          <a:p>
            <a:r>
              <a:rPr lang="en-US" sz="2000" dirty="0" smtClean="0">
                <a:latin typeface="Times New Roman" panose="02020603050405020304" pitchFamily="18" charset="0"/>
                <a:cs typeface="Times New Roman" panose="02020603050405020304" pitchFamily="18" charset="0"/>
              </a:rPr>
              <a:t>Proportionality:</a:t>
            </a:r>
          </a:p>
          <a:p>
            <a:pPr marL="398463" indent="0">
              <a:buNone/>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Department requires that officers use only the degree of force that is reasonable for the purpose of accomplishing their duties.  The degree and kind of force used should be proportional to the severity of the offense committed or the threat posed to human life; however, the principle of proportionality does not require officers to refrain from using reasonable force to overcome a threat to the safety of the public or officers or to overcome resistance</a:t>
            </a:r>
            <a:r>
              <a:rPr lang="en-US" sz="2000" dirty="0" smtClean="0">
                <a:latin typeface="Times New Roman" panose="02020603050405020304" pitchFamily="18" charset="0"/>
                <a:cs typeface="Times New Roman" panose="02020603050405020304" pitchFamily="18" charset="0"/>
              </a:rPr>
              <a:t>.”</a:t>
            </a:r>
          </a:p>
          <a:p>
            <a:pPr marL="398463" indent="0">
              <a:buNone/>
            </a:pPr>
            <a:endParaRPr lang="en-US" sz="2000" dirty="0" smtClean="0">
              <a:latin typeface="Times New Roman" panose="02020603050405020304" pitchFamily="18" charset="0"/>
              <a:cs typeface="Times New Roman" panose="02020603050405020304" pitchFamily="18" charset="0"/>
            </a:endParaRPr>
          </a:p>
          <a:p>
            <a:pPr marL="398463" indent="0">
              <a:buNone/>
            </a:pPr>
            <a:r>
              <a:rPr lang="en-US" sz="2000" dirty="0" smtClean="0">
                <a:latin typeface="Times New Roman" panose="02020603050405020304" pitchFamily="18" charset="0"/>
                <a:cs typeface="Times New Roman" panose="02020603050405020304" pitchFamily="18" charset="0"/>
              </a:rPr>
              <a:t>This definition is consistent with the definition of reasonable force.</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7940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anose="02020603050405020304" pitchFamily="18" charset="0"/>
                <a:cs typeface="Times New Roman" panose="02020603050405020304" pitchFamily="18" charset="0"/>
              </a:rPr>
              <a:t>DGO 5.01</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USE OF FORCE</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sz="2400" dirty="0" smtClean="0">
                <a:latin typeface="Times New Roman" panose="02020603050405020304" pitchFamily="18" charset="0"/>
                <a:cs typeface="Times New Roman" panose="02020603050405020304" pitchFamily="18" charset="0"/>
              </a:rPr>
              <a:t>DGO 5.01 version 1:</a:t>
            </a:r>
          </a:p>
          <a:p>
            <a:r>
              <a:rPr lang="en-US" sz="1800" dirty="0" smtClean="0">
                <a:latin typeface="Times New Roman" panose="02020603050405020304" pitchFamily="18" charset="0"/>
                <a:cs typeface="Times New Roman" panose="02020603050405020304" pitchFamily="18" charset="0"/>
              </a:rPr>
              <a:t>In section III, B. 3, the list of “other factors” that may determine reasonableness includes additional factors not included in version 2:</a:t>
            </a:r>
          </a:p>
          <a:p>
            <a:pPr indent="1588">
              <a:buFont typeface="Courier New" panose="02070309020205020404" pitchFamily="49" charset="0"/>
              <a:buChar char="o"/>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number of officers/subjects</a:t>
            </a:r>
          </a:p>
          <a:p>
            <a:pPr indent="1588">
              <a:buFont typeface="Courier New" panose="02070309020205020404" pitchFamily="49" charset="0"/>
              <a:buChar char="o"/>
            </a:pPr>
            <a:r>
              <a:rPr lang="en-US" sz="1800" dirty="0" smtClean="0">
                <a:latin typeface="Times New Roman" panose="02020603050405020304" pitchFamily="18" charset="0"/>
                <a:cs typeface="Times New Roman" panose="02020603050405020304" pitchFamily="18" charset="0"/>
              </a:rPr>
              <a:t> Age, size and relative strength of the officers/subjects</a:t>
            </a:r>
          </a:p>
          <a:p>
            <a:pPr indent="1588">
              <a:buFont typeface="Courier New" panose="02070309020205020404" pitchFamily="49" charset="0"/>
              <a:buChar char="o"/>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specialized knowledge, skills or abilities of the subjects</a:t>
            </a:r>
          </a:p>
          <a:p>
            <a:pPr indent="1588">
              <a:buFont typeface="Courier New" panose="02070309020205020404" pitchFamily="49" charset="0"/>
              <a:buChar char="o"/>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prior contact</a:t>
            </a:r>
          </a:p>
          <a:p>
            <a:pPr indent="1588">
              <a:buFont typeface="Courier New" panose="02070309020205020404" pitchFamily="49" charset="0"/>
              <a:buChar char="o"/>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injury or exhaustion of the officers</a:t>
            </a:r>
          </a:p>
          <a:p>
            <a:pPr indent="1588">
              <a:buFont typeface="Courier New" panose="02070309020205020404" pitchFamily="49" charset="0"/>
              <a:buChar char="o"/>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proximity, access to  and type of weapons available to the subject </a:t>
            </a:r>
          </a:p>
          <a:p>
            <a:pPr indent="1588">
              <a:buFont typeface="Courier New" panose="02070309020205020404" pitchFamily="49" charset="0"/>
              <a:buChar char="o"/>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time available to an officer to make a decision </a:t>
            </a:r>
          </a:p>
          <a:p>
            <a:pPr indent="1588">
              <a:buFont typeface="Courier New" panose="02070309020205020404" pitchFamily="49" charset="0"/>
              <a:buChar char="o"/>
            </a:pPr>
            <a:endParaRPr lang="en-US" sz="1800" dirty="0" smtClean="0">
              <a:latin typeface="Times New Roman" panose="02020603050405020304" pitchFamily="18" charset="0"/>
              <a:cs typeface="Times New Roman" panose="02020603050405020304" pitchFamily="18" charset="0"/>
            </a:endParaRPr>
          </a:p>
          <a:p>
            <a:pPr indent="1588">
              <a:buFont typeface="Courier New" panose="02070309020205020404" pitchFamily="49" charset="0"/>
              <a:buChar char="o"/>
            </a:pPr>
            <a:endParaRPr lang="en-US"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8200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anose="02020603050405020304" pitchFamily="18" charset="0"/>
                <a:cs typeface="Times New Roman" panose="02020603050405020304" pitchFamily="18" charset="0"/>
              </a:rPr>
              <a:t>DGO 5.01</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USE OF FORCE</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sz="2300" dirty="0" smtClean="0">
                <a:latin typeface="Times New Roman" panose="02020603050405020304" pitchFamily="18" charset="0"/>
                <a:cs typeface="Times New Roman" panose="02020603050405020304" pitchFamily="18" charset="0"/>
              </a:rPr>
              <a:t>DGO 5.01 version 1:</a:t>
            </a:r>
          </a:p>
          <a:p>
            <a:r>
              <a:rPr lang="en-US" sz="2300" dirty="0" smtClean="0">
                <a:latin typeface="Times New Roman" panose="02020603050405020304" pitchFamily="18" charset="0"/>
                <a:cs typeface="Times New Roman" panose="02020603050405020304" pitchFamily="18" charset="0"/>
              </a:rPr>
              <a:t>Section IV, C includes two circumstances when it is objectively reasonable to use lethal force:</a:t>
            </a:r>
            <a:endParaRPr lang="en-US" sz="2300" dirty="0">
              <a:latin typeface="Times New Roman" panose="02020603050405020304" pitchFamily="18" charset="0"/>
              <a:cs typeface="Times New Roman" panose="02020603050405020304" pitchFamily="18" charset="0"/>
            </a:endParaRPr>
          </a:p>
          <a:p>
            <a:pPr marL="344488" indent="225425">
              <a:buNone/>
              <a:tabLst>
                <a:tab pos="569913" algn="l"/>
              </a:tabLst>
            </a:pPr>
            <a:r>
              <a:rPr lang="en-US" sz="2300" dirty="0">
                <a:latin typeface="Times New Roman" panose="02020603050405020304" pitchFamily="18" charset="0"/>
                <a:cs typeface="Times New Roman" panose="02020603050405020304" pitchFamily="18" charset="0"/>
              </a:rPr>
              <a:t>1.	Protect him/herself or others from what is reasonably believed to </a:t>
            </a:r>
            <a:r>
              <a:rPr lang="en-US" sz="2300" dirty="0" smtClean="0">
                <a:latin typeface="Times New Roman" panose="02020603050405020304" pitchFamily="18" charset="0"/>
                <a:cs typeface="Times New Roman" panose="02020603050405020304" pitchFamily="18" charset="0"/>
              </a:rPr>
              <a:t>		be </a:t>
            </a:r>
            <a:r>
              <a:rPr lang="en-US" sz="2300" dirty="0">
                <a:latin typeface="Times New Roman" panose="02020603050405020304" pitchFamily="18" charset="0"/>
                <a:cs typeface="Times New Roman" panose="02020603050405020304" pitchFamily="18" charset="0"/>
              </a:rPr>
              <a:t>an imminent threat of death or serious bodily injury; or </a:t>
            </a:r>
          </a:p>
          <a:p>
            <a:pPr marL="569913" indent="-569913" defTabSz="457200">
              <a:buNone/>
            </a:pPr>
            <a:r>
              <a:rPr lang="en-US" sz="2300" dirty="0" smtClean="0">
                <a:latin typeface="Times New Roman" panose="02020603050405020304" pitchFamily="18" charset="0"/>
                <a:cs typeface="Times New Roman" panose="02020603050405020304" pitchFamily="18" charset="0"/>
              </a:rPr>
              <a:t>	2</a:t>
            </a:r>
            <a:r>
              <a:rPr lang="en-US" sz="2300" dirty="0">
                <a:latin typeface="Times New Roman" panose="02020603050405020304" pitchFamily="18" charset="0"/>
                <a:cs typeface="Times New Roman" panose="02020603050405020304" pitchFamily="18" charset="0"/>
              </a:rPr>
              <a:t>.	Prevent the escape of a fleeing felon when:</a:t>
            </a:r>
          </a:p>
          <a:p>
            <a:pPr marL="0" indent="0">
              <a:buNone/>
              <a:tabLst>
                <a:tab pos="914400" algn="l"/>
                <a:tab pos="1141413" algn="l"/>
              </a:tabLst>
            </a:pPr>
            <a:r>
              <a:rPr lang="en-US" sz="2300" dirty="0" smtClean="0">
                <a:latin typeface="Times New Roman" panose="02020603050405020304" pitchFamily="18" charset="0"/>
                <a:cs typeface="Times New Roman" panose="02020603050405020304" pitchFamily="18" charset="0"/>
              </a:rPr>
              <a:t>	a</a:t>
            </a:r>
            <a:r>
              <a:rPr lang="en-US" sz="2300" dirty="0">
                <a:latin typeface="Times New Roman" panose="02020603050405020304" pitchFamily="18" charset="0"/>
                <a:cs typeface="Times New Roman" panose="02020603050405020304" pitchFamily="18" charset="0"/>
              </a:rPr>
              <a:t>.	The officer has reasonable cause to believe that the </a:t>
            </a:r>
            <a:r>
              <a:rPr lang="en-US" sz="2300" dirty="0" smtClean="0">
                <a:latin typeface="Times New Roman" panose="02020603050405020304" pitchFamily="18" charset="0"/>
                <a:cs typeface="Times New Roman" panose="02020603050405020304" pitchFamily="18" charset="0"/>
              </a:rPr>
              <a:t>				subject </a:t>
            </a:r>
            <a:r>
              <a:rPr lang="en-US" sz="2300" dirty="0">
                <a:latin typeface="Times New Roman" panose="02020603050405020304" pitchFamily="18" charset="0"/>
                <a:cs typeface="Times New Roman" panose="02020603050405020304" pitchFamily="18" charset="0"/>
              </a:rPr>
              <a:t>has committed or has attempted to commit a </a:t>
            </a:r>
            <a:r>
              <a:rPr lang="en-US" sz="2300" dirty="0" smtClean="0">
                <a:latin typeface="Times New Roman" panose="02020603050405020304" pitchFamily="18" charset="0"/>
                <a:cs typeface="Times New Roman" panose="02020603050405020304" pitchFamily="18" charset="0"/>
              </a:rPr>
              <a:t>			violent </a:t>
            </a:r>
            <a:r>
              <a:rPr lang="en-US" sz="2300" dirty="0">
                <a:latin typeface="Times New Roman" panose="02020603050405020304" pitchFamily="18" charset="0"/>
                <a:cs typeface="Times New Roman" panose="02020603050405020304" pitchFamily="18" charset="0"/>
              </a:rPr>
              <a:t>felony involving the use of threatened use of </a:t>
            </a:r>
            <a:r>
              <a:rPr lang="en-US" sz="2300" dirty="0" smtClean="0">
                <a:latin typeface="Times New Roman" panose="02020603050405020304" pitchFamily="18" charset="0"/>
                <a:cs typeface="Times New Roman" panose="02020603050405020304" pitchFamily="18" charset="0"/>
              </a:rPr>
              <a:t>			deadly </a:t>
            </a:r>
            <a:r>
              <a:rPr lang="en-US" sz="2300" dirty="0">
                <a:latin typeface="Times New Roman" panose="02020603050405020304" pitchFamily="18" charset="0"/>
                <a:cs typeface="Times New Roman" panose="02020603050405020304" pitchFamily="18" charset="0"/>
              </a:rPr>
              <a:t>force; </a:t>
            </a:r>
          </a:p>
          <a:p>
            <a:pPr marL="0" indent="968375">
              <a:buNone/>
              <a:tabLst>
                <a:tab pos="1203325" algn="l"/>
              </a:tabLst>
            </a:pPr>
            <a:r>
              <a:rPr lang="en-US" sz="2300" dirty="0" smtClean="0">
                <a:latin typeface="Times New Roman" panose="02020603050405020304" pitchFamily="18" charset="0"/>
                <a:cs typeface="Times New Roman" panose="02020603050405020304" pitchFamily="18" charset="0"/>
              </a:rPr>
              <a:t>b.	The </a:t>
            </a:r>
            <a:r>
              <a:rPr lang="en-US" sz="2300" dirty="0">
                <a:latin typeface="Times New Roman" panose="02020603050405020304" pitchFamily="18" charset="0"/>
                <a:cs typeface="Times New Roman" panose="02020603050405020304" pitchFamily="18" charset="0"/>
              </a:rPr>
              <a:t>subject poses a threat of serious physical harm to the </a:t>
            </a:r>
            <a:r>
              <a:rPr lang="en-US" sz="2300" dirty="0" smtClean="0">
                <a:latin typeface="Times New Roman" panose="02020603050405020304" pitchFamily="18" charset="0"/>
                <a:cs typeface="Times New Roman" panose="02020603050405020304" pitchFamily="18" charset="0"/>
              </a:rPr>
              <a:t>		public </a:t>
            </a:r>
            <a:r>
              <a:rPr lang="en-US" sz="2300" dirty="0">
                <a:latin typeface="Times New Roman" panose="02020603050405020304" pitchFamily="18" charset="0"/>
                <a:cs typeface="Times New Roman" panose="02020603050405020304" pitchFamily="18" charset="0"/>
              </a:rPr>
              <a:t>or the officer if the subject’s apprehension is delayed; </a:t>
            </a:r>
          </a:p>
          <a:p>
            <a:pPr marL="968375" indent="0" defTabSz="601663">
              <a:buNone/>
            </a:pPr>
            <a:r>
              <a:rPr lang="en-US" sz="2300" dirty="0">
                <a:latin typeface="Times New Roman" panose="02020603050405020304" pitchFamily="18" charset="0"/>
                <a:cs typeface="Times New Roman" panose="02020603050405020304" pitchFamily="18" charset="0"/>
              </a:rPr>
              <a:t>c.	The use of lethal force is reasonably necessary to prevent escape; </a:t>
            </a:r>
          </a:p>
          <a:p>
            <a:pPr marL="0" indent="968375" defTabSz="630238">
              <a:buNone/>
            </a:pPr>
            <a:r>
              <a:rPr lang="en-US" sz="2300" dirty="0">
                <a:latin typeface="Times New Roman" panose="02020603050405020304" pitchFamily="18" charset="0"/>
                <a:cs typeface="Times New Roman" panose="02020603050405020304" pitchFamily="18" charset="0"/>
              </a:rPr>
              <a:t>d.	When feasible, some warning should be given before the lethal </a:t>
            </a:r>
            <a:r>
              <a:rPr lang="en-US" sz="2300" dirty="0" smtClean="0">
                <a:latin typeface="Times New Roman" panose="02020603050405020304" pitchFamily="18" charset="0"/>
                <a:cs typeface="Times New Roman" panose="02020603050405020304" pitchFamily="18" charset="0"/>
              </a:rPr>
              <a:t>		force </a:t>
            </a:r>
            <a:r>
              <a:rPr lang="en-US" sz="2300" dirty="0">
                <a:latin typeface="Times New Roman" panose="02020603050405020304" pitchFamily="18" charset="0"/>
                <a:cs typeface="Times New Roman" panose="02020603050405020304" pitchFamily="18" charset="0"/>
              </a:rPr>
              <a:t>is used under these circumstances. </a:t>
            </a:r>
          </a:p>
          <a:p>
            <a:pPr marL="0" indent="0">
              <a:buNone/>
            </a:pPr>
            <a:endParaRPr lang="en-US" sz="2300" dirty="0" smtClean="0">
              <a:latin typeface="Times New Roman" panose="02020603050405020304" pitchFamily="18" charset="0"/>
              <a:cs typeface="Times New Roman" panose="02020603050405020304" pitchFamily="18" charset="0"/>
            </a:endParaRPr>
          </a:p>
          <a:p>
            <a:pPr indent="1588">
              <a:buFont typeface="Courier New" panose="02070309020205020404" pitchFamily="49" charset="0"/>
              <a:buChar char="o"/>
            </a:pPr>
            <a:endParaRPr lang="en-US" sz="1800" dirty="0" smtClean="0">
              <a:latin typeface="Times New Roman" panose="02020603050405020304" pitchFamily="18" charset="0"/>
              <a:cs typeface="Times New Roman" panose="02020603050405020304" pitchFamily="18" charset="0"/>
            </a:endParaRPr>
          </a:p>
          <a:p>
            <a:pPr indent="1588">
              <a:buFont typeface="Courier New" panose="02070309020205020404" pitchFamily="49" charset="0"/>
              <a:buChar char="o"/>
            </a:pPr>
            <a:endParaRPr lang="en-US"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4865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DGO 5.01</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USE OF FORCE</a:t>
            </a:r>
          </a:p>
        </p:txBody>
      </p:sp>
      <p:sp>
        <p:nvSpPr>
          <p:cNvPr id="3" name="Content Placeholder 2"/>
          <p:cNvSpPr>
            <a:spLocks noGrp="1"/>
          </p:cNvSpPr>
          <p:nvPr>
            <p:ph idx="1"/>
          </p:nvPr>
        </p:nvSpPr>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DGO 5.01 version 1:</a:t>
            </a:r>
          </a:p>
          <a:p>
            <a:r>
              <a:rPr lang="en-US" sz="2400" dirty="0" smtClean="0">
                <a:latin typeface="Times New Roman" panose="02020603050405020304" pitchFamily="18" charset="0"/>
                <a:cs typeface="Times New Roman" panose="02020603050405020304" pitchFamily="18" charset="0"/>
              </a:rPr>
              <a:t>Section V, G allows the Carotid Restraint as force option.</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9537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anose="02020603050405020304" pitchFamily="18" charset="0"/>
                <a:cs typeface="Times New Roman" panose="02020603050405020304" pitchFamily="18" charset="0"/>
              </a:rPr>
              <a:t>DGO 5.01</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Use of Force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1800" dirty="0" smtClean="0">
                <a:latin typeface="Times New Roman" panose="02020603050405020304" pitchFamily="18" charset="0"/>
                <a:cs typeface="Times New Roman" panose="02020603050405020304" pitchFamily="18" charset="0"/>
              </a:rPr>
              <a:t>Draft DGO 5.01 version 2: </a:t>
            </a:r>
          </a:p>
          <a:p>
            <a:r>
              <a:rPr lang="en-US" sz="1800" dirty="0" smtClean="0">
                <a:latin typeface="Times New Roman" panose="02020603050405020304" pitchFamily="18" charset="0"/>
                <a:cs typeface="Times New Roman" panose="02020603050405020304" pitchFamily="18" charset="0"/>
              </a:rPr>
              <a:t>At </a:t>
            </a:r>
            <a:r>
              <a:rPr lang="en-US" sz="1800" dirty="0">
                <a:latin typeface="Times New Roman" panose="02020603050405020304" pitchFamily="18" charset="0"/>
                <a:cs typeface="Times New Roman" panose="02020603050405020304" pitchFamily="18" charset="0"/>
              </a:rPr>
              <a:t>various places throughout the </a:t>
            </a:r>
            <a:r>
              <a:rPr lang="en-US" sz="1800" dirty="0" smtClean="0">
                <a:latin typeface="Times New Roman" panose="02020603050405020304" pitchFamily="18" charset="0"/>
                <a:cs typeface="Times New Roman" panose="02020603050405020304" pitchFamily="18" charset="0"/>
              </a:rPr>
              <a:t>document, the </a:t>
            </a:r>
            <a:r>
              <a:rPr lang="en-US" sz="1800" dirty="0">
                <a:latin typeface="Times New Roman" panose="02020603050405020304" pitchFamily="18" charset="0"/>
                <a:cs typeface="Times New Roman" panose="02020603050405020304" pitchFamily="18" charset="0"/>
              </a:rPr>
              <a:t>terms “</a:t>
            </a:r>
            <a:r>
              <a:rPr lang="en-US" sz="1800" dirty="0" smtClean="0">
                <a:latin typeface="Times New Roman" panose="02020603050405020304" pitchFamily="18" charset="0"/>
                <a:cs typeface="Times New Roman" panose="02020603050405020304" pitchFamily="18" charset="0"/>
              </a:rPr>
              <a:t>shall” </a:t>
            </a:r>
            <a:r>
              <a:rPr lang="en-US" sz="1800" dirty="0">
                <a:latin typeface="Times New Roman" panose="02020603050405020304" pitchFamily="18" charset="0"/>
                <a:cs typeface="Times New Roman" panose="02020603050405020304" pitchFamily="18" charset="0"/>
              </a:rPr>
              <a:t>or “</a:t>
            </a:r>
            <a:r>
              <a:rPr lang="en-US" sz="1800" dirty="0" smtClean="0">
                <a:latin typeface="Times New Roman" panose="02020603050405020304" pitchFamily="18" charset="0"/>
                <a:cs typeface="Times New Roman" panose="02020603050405020304" pitchFamily="18" charset="0"/>
              </a:rPr>
              <a:t>shall, </a:t>
            </a:r>
            <a:r>
              <a:rPr lang="en-US" sz="1800" dirty="0">
                <a:latin typeface="Times New Roman" panose="02020603050405020304" pitchFamily="18" charset="0"/>
                <a:cs typeface="Times New Roman" panose="02020603050405020304" pitchFamily="18" charset="0"/>
              </a:rPr>
              <a:t>when feasible</a:t>
            </a:r>
            <a:r>
              <a:rPr lang="en-US" sz="1800" dirty="0" smtClean="0">
                <a:latin typeface="Times New Roman" panose="02020603050405020304" pitchFamily="18" charset="0"/>
                <a:cs typeface="Times New Roman" panose="02020603050405020304" pitchFamily="18" charset="0"/>
              </a:rPr>
              <a:t>,” are used. The term “shall” means “mandatory.”  This language requires officers to take the action as directed in the policy, with no discretion.    </a:t>
            </a:r>
            <a:endParaRPr lang="en-US" sz="1800" dirty="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At various places throughout the document, the terms “immediate,” and “immediate threat” are used.  </a:t>
            </a:r>
            <a:r>
              <a:rPr lang="en-US" sz="1800" dirty="0">
                <a:latin typeface="Times New Roman" panose="02020603050405020304" pitchFamily="18" charset="0"/>
                <a:cs typeface="Times New Roman" panose="02020603050405020304" pitchFamily="18" charset="0"/>
              </a:rPr>
              <a:t>“Immediate” means “happening or existing </a:t>
            </a:r>
            <a:r>
              <a:rPr lang="en-US" sz="1800" dirty="0" smtClean="0">
                <a:latin typeface="Times New Roman" panose="02020603050405020304" pitchFamily="18" charset="0"/>
                <a:cs typeface="Times New Roman" panose="02020603050405020304" pitchFamily="18" charset="0"/>
              </a:rPr>
              <a:t>now” and implies that something is occurring at that moment.    </a:t>
            </a:r>
            <a:endParaRPr lang="en-US" sz="1800" dirty="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At </a:t>
            </a:r>
            <a:r>
              <a:rPr lang="en-US" sz="1800" dirty="0">
                <a:latin typeface="Times New Roman" panose="02020603050405020304" pitchFamily="18" charset="0"/>
                <a:cs typeface="Times New Roman" panose="02020603050405020304" pitchFamily="18" charset="0"/>
              </a:rPr>
              <a:t>various places throughout the </a:t>
            </a:r>
            <a:r>
              <a:rPr lang="en-US" sz="1800" dirty="0" smtClean="0">
                <a:latin typeface="Times New Roman" panose="02020603050405020304" pitchFamily="18" charset="0"/>
                <a:cs typeface="Times New Roman" panose="02020603050405020304" pitchFamily="18" charset="0"/>
              </a:rPr>
              <a:t>documents, the term “minimal force” is used.  Minimum force is the least amount of force needed to bring a situation or subject under control and is the standard that many in the community and community stakeholders want to use as the “community standard.”</a:t>
            </a:r>
            <a:endParaRPr lang="en-US" sz="4900" dirty="0">
              <a:latin typeface="Times New Roman" panose="02020603050405020304" pitchFamily="18" charset="0"/>
              <a:cs typeface="Times New Roman" panose="02020603050405020304" pitchFamily="18" charset="0"/>
            </a:endParaRPr>
          </a:p>
          <a:p>
            <a:endParaRPr lang="en-US" sz="49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pPr lvl="1"/>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90766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latin typeface="Times New Roman" panose="02020603050405020304" pitchFamily="18" charset="0"/>
                <a:cs typeface="Times New Roman" panose="02020603050405020304" pitchFamily="18" charset="0"/>
              </a:rPr>
              <a:t>DGO 5.01</a:t>
            </a:r>
            <a:br>
              <a:rPr lang="en-US" sz="3600"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USE OF FORCE</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de-DE" sz="1800" dirty="0">
                <a:latin typeface="Times New Roman" panose="02020603050405020304" pitchFamily="18" charset="0"/>
                <a:cs typeface="Times New Roman" panose="02020603050405020304" pitchFamily="18" charset="0"/>
              </a:rPr>
              <a:t>Draft DGO 5.01 version </a:t>
            </a:r>
            <a:r>
              <a:rPr lang="de-DE" sz="1800" dirty="0" smtClean="0">
                <a:latin typeface="Times New Roman" panose="02020603050405020304" pitchFamily="18" charset="0"/>
                <a:cs typeface="Times New Roman" panose="02020603050405020304" pitchFamily="18" charset="0"/>
              </a:rPr>
              <a:t>2: </a:t>
            </a:r>
          </a:p>
          <a:p>
            <a:r>
              <a:rPr lang="de-DE" sz="1800" dirty="0" smtClean="0">
                <a:latin typeface="Times New Roman" panose="02020603050405020304" pitchFamily="18" charset="0"/>
                <a:cs typeface="Times New Roman" panose="02020603050405020304" pitchFamily="18" charset="0"/>
              </a:rPr>
              <a:t>Opening paragraph:</a:t>
            </a:r>
          </a:p>
          <a:p>
            <a:pPr marL="0" indent="0">
              <a:buNone/>
            </a:pPr>
            <a:r>
              <a:rPr lang="en-US" sz="1800" dirty="0" smtClean="0">
                <a:latin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cs typeface="Times New Roman" panose="02020603050405020304" pitchFamily="18" charset="0"/>
              </a:rPr>
              <a:t>San Francisco Police Department’s highest priority is safeguarding the sanctity of all human life.  Officers shall demonstrate this principle in their daily interactions with the community they are sworn to serve.  The Department is committed to accomplishing the police mission with respect and minimal reliance on the use of force by using rapport-building, communication, crisis intervention and de-escalation principles before resorting to force, whenever feasible.  The Law Enforcement Code of Ethics requires all sworn law enforcement officers to carry out their duties with courtesy, respect, professionalism, and to never employ unnecessary force. These are key factors in maintaining legitimacy with the community and safeguarding the public’s trust</a:t>
            </a:r>
            <a:r>
              <a:rPr lang="en-US"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pPr marL="0" indent="0">
              <a:buNone/>
            </a:pPr>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30166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anose="02020603050405020304" pitchFamily="18" charset="0"/>
                <a:cs typeface="Times New Roman" panose="02020603050405020304" pitchFamily="18" charset="0"/>
              </a:rPr>
              <a:t>DGO 5.01</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USE OF FORCE</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sz="2400" dirty="0" smtClean="0">
                <a:latin typeface="Times New Roman" panose="02020603050405020304" pitchFamily="18" charset="0"/>
                <a:cs typeface="Times New Roman" panose="02020603050405020304" pitchFamily="18" charset="0"/>
              </a:rPr>
              <a:t>DGO 5.01 version 2:</a:t>
            </a:r>
          </a:p>
          <a:p>
            <a:r>
              <a:rPr lang="en-US" sz="1800" dirty="0" smtClean="0">
                <a:latin typeface="Times New Roman" panose="02020603050405020304" pitchFamily="18" charset="0"/>
                <a:cs typeface="Times New Roman" panose="02020603050405020304" pitchFamily="18" charset="0"/>
              </a:rPr>
              <a:t>Proportionality:</a:t>
            </a:r>
          </a:p>
          <a:p>
            <a:pPr marL="398463" indent="0">
              <a:buNone/>
            </a:pPr>
            <a:r>
              <a:rPr lang="en-US" sz="1800" dirty="0" smtClean="0">
                <a:latin typeface="Times New Roman" panose="02020603050405020304" pitchFamily="18" charset="0"/>
                <a:cs typeface="Times New Roman" panose="02020603050405020304" pitchFamily="18" charset="0"/>
              </a:rPr>
              <a:t>“It </a:t>
            </a:r>
            <a:r>
              <a:rPr lang="en-US" sz="1800" dirty="0">
                <a:latin typeface="Times New Roman" panose="02020603050405020304" pitchFamily="18" charset="0"/>
                <a:cs typeface="Times New Roman" panose="02020603050405020304" pitchFamily="18" charset="0"/>
              </a:rPr>
              <a:t>is important that an officer’s level of force be proportional to the severity of the offense committed or the threat posed to human life for which the officer is taking action.  It is critical officers apply the principles of proportionality when encountering a subject who is armed with a weapon other than a firearm, such as an edged weapon, improvised weapon, baseball bat, brick, bottle, or other object.  Officers may only use the degree of force that is reasonable and necessary to accomplish their lawful duties</a:t>
            </a:r>
            <a:r>
              <a:rPr lang="en-US" sz="1800" dirty="0" smtClean="0">
                <a:latin typeface="Times New Roman" panose="02020603050405020304" pitchFamily="18" charset="0"/>
                <a:cs typeface="Times New Roman" panose="02020603050405020304" pitchFamily="18" charset="0"/>
              </a:rPr>
              <a:t>.”</a:t>
            </a:r>
          </a:p>
          <a:p>
            <a:pPr marL="398463" indent="0">
              <a:buNone/>
            </a:pPr>
            <a:endParaRPr lang="en-US"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44698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anose="02020603050405020304" pitchFamily="18" charset="0"/>
                <a:cs typeface="Times New Roman" panose="02020603050405020304" pitchFamily="18" charset="0"/>
              </a:rPr>
              <a:t>DGO 5.01</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USE OF FORCE</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sz="2400" dirty="0" smtClean="0">
                <a:latin typeface="Times New Roman" panose="02020603050405020304" pitchFamily="18" charset="0"/>
                <a:cs typeface="Times New Roman" panose="02020603050405020304" pitchFamily="18" charset="0"/>
              </a:rPr>
              <a:t>DGO 5.01 version 2:</a:t>
            </a:r>
          </a:p>
          <a:p>
            <a:r>
              <a:rPr lang="en-US" sz="1800" b="1" dirty="0" smtClean="0">
                <a:latin typeface="Times New Roman" panose="02020603050405020304" pitchFamily="18" charset="0"/>
                <a:cs typeface="Times New Roman" panose="02020603050405020304" pitchFamily="18" charset="0"/>
              </a:rPr>
              <a:t>In section III, B. 3, the list of “other factors” that may determine reasonableness does not includes the below additional factors that are included in version 1: </a:t>
            </a:r>
          </a:p>
          <a:p>
            <a:pPr indent="1588">
              <a:buFont typeface="Courier New" panose="02070309020205020404" pitchFamily="49" charset="0"/>
              <a:buChar char="o"/>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number of officers/subjects</a:t>
            </a:r>
          </a:p>
          <a:p>
            <a:pPr indent="1588">
              <a:buFont typeface="Courier New" panose="02070309020205020404" pitchFamily="49" charset="0"/>
              <a:buChar char="o"/>
            </a:pPr>
            <a:r>
              <a:rPr lang="en-US" sz="1800" dirty="0" smtClean="0">
                <a:latin typeface="Times New Roman" panose="02020603050405020304" pitchFamily="18" charset="0"/>
                <a:cs typeface="Times New Roman" panose="02020603050405020304" pitchFamily="18" charset="0"/>
              </a:rPr>
              <a:t> Age, size and relative strength of the officers/subjects</a:t>
            </a:r>
          </a:p>
          <a:p>
            <a:pPr indent="1588">
              <a:buFont typeface="Courier New" panose="02070309020205020404" pitchFamily="49" charset="0"/>
              <a:buChar char="o"/>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specialized knowledge, skills or abilities of the subjects</a:t>
            </a:r>
          </a:p>
          <a:p>
            <a:pPr indent="1588">
              <a:buFont typeface="Courier New" panose="02070309020205020404" pitchFamily="49" charset="0"/>
              <a:buChar char="o"/>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prior contact</a:t>
            </a:r>
          </a:p>
          <a:p>
            <a:pPr indent="1588">
              <a:buFont typeface="Courier New" panose="02070309020205020404" pitchFamily="49" charset="0"/>
              <a:buChar char="o"/>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injury or exhaustion of the officers</a:t>
            </a:r>
          </a:p>
          <a:p>
            <a:pPr indent="1588">
              <a:buFont typeface="Courier New" panose="02070309020205020404" pitchFamily="49" charset="0"/>
              <a:buChar char="o"/>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proximity, access to  and type of weapons available to the subject </a:t>
            </a:r>
          </a:p>
          <a:p>
            <a:pPr indent="1588">
              <a:buFont typeface="Courier New" panose="02070309020205020404" pitchFamily="49" charset="0"/>
              <a:buChar char="o"/>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time available to an officer to make a decision </a:t>
            </a:r>
          </a:p>
          <a:p>
            <a:pPr indent="1588">
              <a:buFont typeface="Courier New" panose="02070309020205020404" pitchFamily="49" charset="0"/>
              <a:buChar char="o"/>
            </a:pPr>
            <a:endParaRPr lang="en-US" sz="1800" dirty="0" smtClean="0">
              <a:latin typeface="Times New Roman" panose="02020603050405020304" pitchFamily="18" charset="0"/>
              <a:cs typeface="Times New Roman" panose="02020603050405020304" pitchFamily="18" charset="0"/>
            </a:endParaRPr>
          </a:p>
          <a:p>
            <a:pPr indent="1588">
              <a:buFont typeface="Courier New" panose="02070309020205020404" pitchFamily="49" charset="0"/>
              <a:buChar char="o"/>
            </a:pPr>
            <a:endParaRPr lang="en-US"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5035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anose="02020603050405020304" pitchFamily="18" charset="0"/>
                <a:cs typeface="Times New Roman" panose="02020603050405020304" pitchFamily="18" charset="0"/>
              </a:rPr>
              <a:t>DGO 5.01</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USE OF FORCE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tabLst>
                <a:tab pos="0" algn="l"/>
                <a:tab pos="687388" algn="l"/>
              </a:tabLst>
            </a:pPr>
            <a:r>
              <a:rPr lang="en-US" sz="2000" dirty="0" smtClean="0">
                <a:latin typeface="Times New Roman" panose="02020603050405020304" pitchFamily="18" charset="0"/>
                <a:cs typeface="Times New Roman" panose="02020603050405020304" pitchFamily="18" charset="0"/>
              </a:rPr>
              <a:t>December 9, 2016 Commission Meeting</a:t>
            </a:r>
          </a:p>
          <a:p>
            <a:pPr marL="744538" lvl="2" indent="-346075">
              <a:buFont typeface="Courier New" panose="02070309020205020404" pitchFamily="49" charset="0"/>
              <a:buChar char="o"/>
            </a:pPr>
            <a:r>
              <a:rPr lang="en-US" sz="2000" dirty="0" smtClean="0">
                <a:latin typeface="Times New Roman" panose="02020603050405020304" pitchFamily="18" charset="0"/>
                <a:cs typeface="Times New Roman" panose="02020603050405020304" pitchFamily="18" charset="0"/>
              </a:rPr>
              <a:t>Commission President Suzy Loftus directed the Department to draft an updated use of force policy to present to the Commission in February 2016.</a:t>
            </a:r>
          </a:p>
          <a:p>
            <a:pPr marL="342900" lvl="2" indent="-342900"/>
            <a:r>
              <a:rPr lang="en-US" sz="2000" dirty="0">
                <a:latin typeface="Times New Roman" panose="02020603050405020304" pitchFamily="18" charset="0"/>
                <a:cs typeface="Times New Roman" panose="02020603050405020304" pitchFamily="18" charset="0"/>
              </a:rPr>
              <a:t>January 6, 2016 Commission </a:t>
            </a:r>
            <a:r>
              <a:rPr lang="en-US" sz="2000" dirty="0" smtClean="0">
                <a:latin typeface="Times New Roman" panose="02020603050405020304" pitchFamily="18" charset="0"/>
                <a:cs typeface="Times New Roman" panose="02020603050405020304" pitchFamily="18" charset="0"/>
              </a:rPr>
              <a:t>Meeting</a:t>
            </a:r>
          </a:p>
          <a:p>
            <a:pPr marL="742950" lvl="2" indent="-344488">
              <a:buFont typeface="Courier New" panose="02070309020205020404" pitchFamily="49" charset="0"/>
              <a:buChar char="o"/>
            </a:pPr>
            <a:r>
              <a:rPr lang="en-US" sz="2000" dirty="0" smtClean="0">
                <a:latin typeface="Times New Roman" panose="02020603050405020304" pitchFamily="18" charset="0"/>
                <a:cs typeface="Times New Roman" panose="02020603050405020304" pitchFamily="18" charset="0"/>
              </a:rPr>
              <a:t>Commission President Loftus directed the Department to attend a series of community meetings at Third Baptist Church, Bayview YMCA, Saint Ignatius High School, and </a:t>
            </a:r>
            <a:r>
              <a:rPr lang="en-US" sz="2000" dirty="0" err="1" smtClean="0">
                <a:latin typeface="Times New Roman" panose="02020603050405020304" pitchFamily="18" charset="0"/>
                <a:cs typeface="Times New Roman" panose="02020603050405020304" pitchFamily="18" charset="0"/>
              </a:rPr>
              <a:t>Boedekker</a:t>
            </a:r>
            <a:r>
              <a:rPr lang="en-US" sz="2000" dirty="0" smtClean="0">
                <a:latin typeface="Times New Roman" panose="02020603050405020304" pitchFamily="18" charset="0"/>
                <a:cs typeface="Times New Roman" panose="02020603050405020304" pitchFamily="18" charset="0"/>
              </a:rPr>
              <a:t> Park, organized by the Commission and youth from the Community Safety Initiative, to obtain recommendations for the draft use of force policy.</a:t>
            </a:r>
          </a:p>
          <a:p>
            <a:pPr marL="342900" lvl="2" indent="-342900"/>
            <a:endParaRPr lang="en-US" dirty="0" smtClean="0">
              <a:latin typeface="Times New Roman" panose="02020603050405020304" pitchFamily="18" charset="0"/>
              <a:cs typeface="Times New Roman" panose="02020603050405020304" pitchFamily="18" charset="0"/>
            </a:endParaRPr>
          </a:p>
          <a:p>
            <a:pPr marL="1371600" lvl="3" indent="0">
              <a:buNone/>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1081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anose="02020603050405020304" pitchFamily="18" charset="0"/>
                <a:cs typeface="Times New Roman" panose="02020603050405020304" pitchFamily="18" charset="0"/>
              </a:rPr>
              <a:t>DGO 5.01</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USE OF FORCE</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sz="1700" dirty="0" smtClean="0">
                <a:latin typeface="Times New Roman" panose="02020603050405020304" pitchFamily="18" charset="0"/>
                <a:cs typeface="Times New Roman" panose="02020603050405020304" pitchFamily="18" charset="0"/>
              </a:rPr>
              <a:t>DGO 5.01 version 2:</a:t>
            </a:r>
          </a:p>
          <a:p>
            <a:r>
              <a:rPr lang="en-US" sz="1700" dirty="0" smtClean="0">
                <a:latin typeface="Times New Roman" panose="02020603050405020304" pitchFamily="18" charset="0"/>
                <a:cs typeface="Times New Roman" panose="02020603050405020304" pitchFamily="18" charset="0"/>
              </a:rPr>
              <a:t>Section IV, C adds an additional requirement to determine if it is objectively reasonable to use lethal force:</a:t>
            </a:r>
            <a:endParaRPr lang="en-US" sz="1700" dirty="0">
              <a:latin typeface="Times New Roman" panose="02020603050405020304" pitchFamily="18" charset="0"/>
              <a:cs typeface="Times New Roman" panose="02020603050405020304" pitchFamily="18" charset="0"/>
            </a:endParaRPr>
          </a:p>
          <a:p>
            <a:pPr marL="344488" indent="225425">
              <a:buNone/>
              <a:tabLst>
                <a:tab pos="569913" algn="l"/>
              </a:tabLst>
            </a:pPr>
            <a:r>
              <a:rPr lang="en-US" sz="1700" dirty="0">
                <a:latin typeface="Times New Roman" panose="02020603050405020304" pitchFamily="18" charset="0"/>
                <a:cs typeface="Times New Roman" panose="02020603050405020304" pitchFamily="18" charset="0"/>
              </a:rPr>
              <a:t>1.	Protect him/herself or others from what is reasonably believed to </a:t>
            </a:r>
            <a:r>
              <a:rPr lang="en-US" sz="1700" dirty="0" smtClean="0">
                <a:latin typeface="Times New Roman" panose="02020603050405020304" pitchFamily="18" charset="0"/>
                <a:cs typeface="Times New Roman" panose="02020603050405020304" pitchFamily="18" charset="0"/>
              </a:rPr>
              <a:t>			be </a:t>
            </a:r>
            <a:r>
              <a:rPr lang="en-US" sz="1700" dirty="0">
                <a:latin typeface="Times New Roman" panose="02020603050405020304" pitchFamily="18" charset="0"/>
                <a:cs typeface="Times New Roman" panose="02020603050405020304" pitchFamily="18" charset="0"/>
              </a:rPr>
              <a:t>an imminent threat of death or serious bodily injury; or </a:t>
            </a:r>
          </a:p>
          <a:p>
            <a:pPr marL="569913" indent="-569913" defTabSz="457200">
              <a:buNone/>
            </a:pPr>
            <a:r>
              <a:rPr lang="en-US" sz="1700" dirty="0" smtClean="0">
                <a:latin typeface="Times New Roman" panose="02020603050405020304" pitchFamily="18" charset="0"/>
                <a:cs typeface="Times New Roman" panose="02020603050405020304" pitchFamily="18" charset="0"/>
              </a:rPr>
              <a:t>	2</a:t>
            </a:r>
            <a:r>
              <a:rPr lang="en-US" sz="1700" dirty="0">
                <a:latin typeface="Times New Roman" panose="02020603050405020304" pitchFamily="18" charset="0"/>
                <a:cs typeface="Times New Roman" panose="02020603050405020304" pitchFamily="18" charset="0"/>
              </a:rPr>
              <a:t>.	Prevent the escape of a fleeing felon when:</a:t>
            </a:r>
          </a:p>
          <a:p>
            <a:pPr marL="0" indent="0">
              <a:buNone/>
              <a:tabLst>
                <a:tab pos="914400" algn="l"/>
                <a:tab pos="1141413" algn="l"/>
              </a:tabLst>
            </a:pPr>
            <a:r>
              <a:rPr lang="en-US" sz="1700" dirty="0" smtClean="0">
                <a:latin typeface="Times New Roman" panose="02020603050405020304" pitchFamily="18" charset="0"/>
                <a:cs typeface="Times New Roman" panose="02020603050405020304" pitchFamily="18" charset="0"/>
              </a:rPr>
              <a:t>	a</a:t>
            </a:r>
            <a:r>
              <a:rPr lang="en-US" sz="1700" dirty="0">
                <a:latin typeface="Times New Roman" panose="02020603050405020304" pitchFamily="18" charset="0"/>
                <a:cs typeface="Times New Roman" panose="02020603050405020304" pitchFamily="18" charset="0"/>
              </a:rPr>
              <a:t>.	The officer has reasonable cause to believe that the </a:t>
            </a:r>
            <a:r>
              <a:rPr lang="en-US" sz="1700" dirty="0" smtClean="0">
                <a:latin typeface="Times New Roman" panose="02020603050405020304" pitchFamily="18" charset="0"/>
                <a:cs typeface="Times New Roman" panose="02020603050405020304" pitchFamily="18" charset="0"/>
              </a:rPr>
              <a:t>				subject </a:t>
            </a:r>
            <a:r>
              <a:rPr lang="en-US" sz="1700" dirty="0">
                <a:latin typeface="Times New Roman" panose="02020603050405020304" pitchFamily="18" charset="0"/>
                <a:cs typeface="Times New Roman" panose="02020603050405020304" pitchFamily="18" charset="0"/>
              </a:rPr>
              <a:t>has committed or has attempted to commit a </a:t>
            </a:r>
            <a:r>
              <a:rPr lang="en-US" sz="1700" dirty="0" smtClean="0">
                <a:latin typeface="Times New Roman" panose="02020603050405020304" pitchFamily="18" charset="0"/>
                <a:cs typeface="Times New Roman" panose="02020603050405020304" pitchFamily="18" charset="0"/>
              </a:rPr>
              <a:t>				violent </a:t>
            </a:r>
            <a:r>
              <a:rPr lang="en-US" sz="1700" dirty="0">
                <a:latin typeface="Times New Roman" panose="02020603050405020304" pitchFamily="18" charset="0"/>
                <a:cs typeface="Times New Roman" panose="02020603050405020304" pitchFamily="18" charset="0"/>
              </a:rPr>
              <a:t>felony involving the use of threatened use of </a:t>
            </a:r>
            <a:r>
              <a:rPr lang="en-US" sz="1700" dirty="0" smtClean="0">
                <a:latin typeface="Times New Roman" panose="02020603050405020304" pitchFamily="18" charset="0"/>
                <a:cs typeface="Times New Roman" panose="02020603050405020304" pitchFamily="18" charset="0"/>
              </a:rPr>
              <a:t>deadly </a:t>
            </a:r>
            <a:r>
              <a:rPr lang="en-US" sz="1700" dirty="0">
                <a:latin typeface="Times New Roman" panose="02020603050405020304" pitchFamily="18" charset="0"/>
                <a:cs typeface="Times New Roman" panose="02020603050405020304" pitchFamily="18" charset="0"/>
              </a:rPr>
              <a:t>force; </a:t>
            </a:r>
          </a:p>
          <a:p>
            <a:pPr marL="0" indent="968375">
              <a:buNone/>
              <a:tabLst>
                <a:tab pos="1203325" algn="l"/>
              </a:tabLst>
            </a:pPr>
            <a:r>
              <a:rPr lang="en-US" sz="1700" dirty="0" smtClean="0">
                <a:latin typeface="Times New Roman" panose="02020603050405020304" pitchFamily="18" charset="0"/>
                <a:cs typeface="Times New Roman" panose="02020603050405020304" pitchFamily="18" charset="0"/>
              </a:rPr>
              <a:t>b.	The </a:t>
            </a:r>
            <a:r>
              <a:rPr lang="en-US" sz="1700" dirty="0">
                <a:latin typeface="Times New Roman" panose="02020603050405020304" pitchFamily="18" charset="0"/>
                <a:cs typeface="Times New Roman" panose="02020603050405020304" pitchFamily="18" charset="0"/>
              </a:rPr>
              <a:t>subject poses a threat of serious physical harm to </a:t>
            </a:r>
            <a:r>
              <a:rPr lang="en-US" sz="1700" dirty="0" smtClean="0">
                <a:latin typeface="Times New Roman" panose="02020603050405020304" pitchFamily="18" charset="0"/>
                <a:cs typeface="Times New Roman" panose="02020603050405020304" pitchFamily="18" charset="0"/>
              </a:rPr>
              <a:t>the public </a:t>
            </a:r>
            <a:r>
              <a:rPr lang="en-US" sz="1700" dirty="0">
                <a:latin typeface="Times New Roman" panose="02020603050405020304" pitchFamily="18" charset="0"/>
                <a:cs typeface="Times New Roman" panose="02020603050405020304" pitchFamily="18" charset="0"/>
              </a:rPr>
              <a:t>or the officer </a:t>
            </a:r>
            <a:r>
              <a:rPr lang="en-US" sz="1700" dirty="0" smtClean="0">
                <a:latin typeface="Times New Roman" panose="02020603050405020304" pitchFamily="18" charset="0"/>
                <a:cs typeface="Times New Roman" panose="02020603050405020304" pitchFamily="18" charset="0"/>
              </a:rPr>
              <a:t>	if </a:t>
            </a:r>
            <a:r>
              <a:rPr lang="en-US" sz="1700" dirty="0">
                <a:latin typeface="Times New Roman" panose="02020603050405020304" pitchFamily="18" charset="0"/>
                <a:cs typeface="Times New Roman" panose="02020603050405020304" pitchFamily="18" charset="0"/>
              </a:rPr>
              <a:t>the subject’s apprehension is delayed; </a:t>
            </a:r>
          </a:p>
          <a:p>
            <a:pPr marL="968375" indent="0" defTabSz="601663">
              <a:buNone/>
            </a:pPr>
            <a:r>
              <a:rPr lang="en-US" sz="1700" dirty="0">
                <a:latin typeface="Times New Roman" panose="02020603050405020304" pitchFamily="18" charset="0"/>
                <a:cs typeface="Times New Roman" panose="02020603050405020304" pitchFamily="18" charset="0"/>
              </a:rPr>
              <a:t>c.	The use of lethal force is reasonably necessary to prevent escape; </a:t>
            </a:r>
          </a:p>
          <a:p>
            <a:pPr marL="0" indent="968375" defTabSz="630238">
              <a:buNone/>
            </a:pPr>
            <a:r>
              <a:rPr lang="en-US" sz="1700" dirty="0">
                <a:latin typeface="Times New Roman" panose="02020603050405020304" pitchFamily="18" charset="0"/>
                <a:cs typeface="Times New Roman" panose="02020603050405020304" pitchFamily="18" charset="0"/>
              </a:rPr>
              <a:t>d.	When feasible, some warning should be given before the </a:t>
            </a:r>
            <a:r>
              <a:rPr lang="en-US" sz="1700" dirty="0" smtClean="0">
                <a:latin typeface="Times New Roman" panose="02020603050405020304" pitchFamily="18" charset="0"/>
                <a:cs typeface="Times New Roman" panose="02020603050405020304" pitchFamily="18" charset="0"/>
              </a:rPr>
              <a:t>lethal force </a:t>
            </a:r>
            <a:r>
              <a:rPr lang="en-US" sz="1700" dirty="0">
                <a:latin typeface="Times New Roman" panose="02020603050405020304" pitchFamily="18" charset="0"/>
                <a:cs typeface="Times New Roman" panose="02020603050405020304" pitchFamily="18" charset="0"/>
              </a:rPr>
              <a:t>is used </a:t>
            </a:r>
            <a:r>
              <a:rPr lang="en-US" sz="1700" dirty="0" smtClean="0">
                <a:latin typeface="Times New Roman" panose="02020603050405020304" pitchFamily="18" charset="0"/>
                <a:cs typeface="Times New Roman" panose="02020603050405020304" pitchFamily="18" charset="0"/>
              </a:rPr>
              <a:t>		under </a:t>
            </a:r>
            <a:r>
              <a:rPr lang="en-US" sz="1700" dirty="0">
                <a:latin typeface="Times New Roman" panose="02020603050405020304" pitchFamily="18" charset="0"/>
                <a:cs typeface="Times New Roman" panose="02020603050405020304" pitchFamily="18" charset="0"/>
              </a:rPr>
              <a:t>these circumstances. </a:t>
            </a:r>
          </a:p>
          <a:p>
            <a:pPr marL="625475" indent="0">
              <a:buNone/>
            </a:pPr>
            <a:r>
              <a:rPr lang="en-US" sz="1700" dirty="0" smtClean="0">
                <a:latin typeface="Times New Roman" panose="02020603050405020304" pitchFamily="18" charset="0"/>
                <a:cs typeface="Times New Roman" panose="02020603050405020304" pitchFamily="18" charset="0"/>
              </a:rPr>
              <a:t>3.	</a:t>
            </a:r>
            <a:r>
              <a:rPr lang="en-US" sz="1700" b="1" dirty="0" smtClean="0">
                <a:latin typeface="Times New Roman" panose="02020603050405020304" pitchFamily="18" charset="0"/>
                <a:cs typeface="Times New Roman" panose="02020603050405020304" pitchFamily="18" charset="0"/>
              </a:rPr>
              <a:t>Lethal force shall only be exercised when all reasonable alternatives have 	been exhausted or appear impracticable.</a:t>
            </a:r>
          </a:p>
          <a:p>
            <a:pPr indent="1588">
              <a:buFont typeface="Courier New" panose="02070309020205020404" pitchFamily="49" charset="0"/>
              <a:buChar char="o"/>
            </a:pPr>
            <a:endParaRPr lang="en-US" sz="1800" dirty="0" smtClean="0">
              <a:latin typeface="Times New Roman" panose="02020603050405020304" pitchFamily="18" charset="0"/>
              <a:cs typeface="Times New Roman" panose="02020603050405020304" pitchFamily="18" charset="0"/>
            </a:endParaRPr>
          </a:p>
          <a:p>
            <a:pPr indent="1588">
              <a:buFont typeface="Courier New" panose="02070309020205020404" pitchFamily="49" charset="0"/>
              <a:buChar char="o"/>
            </a:pPr>
            <a:endParaRPr lang="en-US"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27819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DGO 5.01</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USE OF FORCE</a:t>
            </a:r>
          </a:p>
        </p:txBody>
      </p:sp>
      <p:sp>
        <p:nvSpPr>
          <p:cNvPr id="3" name="Content Placeholder 2"/>
          <p:cNvSpPr>
            <a:spLocks noGrp="1"/>
          </p:cNvSpPr>
          <p:nvPr>
            <p:ph idx="1"/>
          </p:nvPr>
        </p:nvSpPr>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DGO 5.01 version </a:t>
            </a:r>
            <a:r>
              <a:rPr lang="en-US" sz="2400" dirty="0" smtClean="0">
                <a:latin typeface="Times New Roman" panose="02020603050405020304" pitchFamily="18" charset="0"/>
                <a:cs typeface="Times New Roman" panose="02020603050405020304" pitchFamily="18" charset="0"/>
              </a:rPr>
              <a:t>2:</a:t>
            </a: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Section V, A prohibits the Carotid Restraint as force option.</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76189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anose="02020603050405020304" pitchFamily="18" charset="0"/>
                <a:cs typeface="Times New Roman" panose="02020603050405020304" pitchFamily="18" charset="0"/>
              </a:rPr>
              <a:t>DGO 5.01</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USE OF FORCE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ctr">
              <a:buNone/>
            </a:pPr>
            <a:r>
              <a:rPr lang="en-US" sz="2400" b="1" dirty="0" smtClean="0">
                <a:latin typeface="Times New Roman" panose="02020603050405020304" pitchFamily="18" charset="0"/>
                <a:cs typeface="Times New Roman" panose="02020603050405020304" pitchFamily="18" charset="0"/>
              </a:rPr>
              <a:t>Items still open for discussion by the Commission</a:t>
            </a:r>
          </a:p>
          <a:p>
            <a:r>
              <a:rPr lang="en-US" sz="1400" dirty="0" smtClean="0">
                <a:latin typeface="Times New Roman" panose="02020603050405020304" pitchFamily="18" charset="0"/>
                <a:cs typeface="Times New Roman" panose="02020603050405020304" pitchFamily="18" charset="0"/>
              </a:rPr>
              <a:t>Whether California Penal Code Section 835a should be included in the policy; it is currently in both versions.  Some of the DOJ SMEs commented they did not see an issue with leaving it in; no comments from DOJ SMEs about taking it out.</a:t>
            </a:r>
          </a:p>
          <a:p>
            <a:r>
              <a:rPr lang="en-US" sz="1400" dirty="0" smtClean="0">
                <a:latin typeface="Times New Roman" panose="02020603050405020304" pitchFamily="18" charset="0"/>
                <a:cs typeface="Times New Roman" panose="02020603050405020304" pitchFamily="18" charset="0"/>
              </a:rPr>
              <a:t>Whether the list of sergeant’s requirements for subjects armed with a weapon should be listed in the policy or handled in training; currently the list of requirements is in both versions.  Some DOJ SMEs felt this list is better addressed in training while others made recommendations to clarify the language in this section.</a:t>
            </a:r>
          </a:p>
          <a:p>
            <a:r>
              <a:rPr lang="en-US" sz="1400" dirty="0" smtClean="0">
                <a:latin typeface="Times New Roman" panose="02020603050405020304" pitchFamily="18" charset="0"/>
                <a:cs typeface="Times New Roman" panose="02020603050405020304" pitchFamily="18" charset="0"/>
              </a:rPr>
              <a:t>Whether to use the term “un/reasonable” or “un/necessary.”  The POA and Employee groups recommend using “un/reasonable,” and the community stakeholders recommend using “un/necessary.”</a:t>
            </a:r>
          </a:p>
          <a:p>
            <a:r>
              <a:rPr lang="en-US" sz="1400" dirty="0" smtClean="0">
                <a:latin typeface="Times New Roman" panose="02020603050405020304" pitchFamily="18" charset="0"/>
                <a:cs typeface="Times New Roman" panose="02020603050405020304" pitchFamily="18" charset="0"/>
              </a:rPr>
              <a:t>Some DOJ </a:t>
            </a:r>
            <a:r>
              <a:rPr lang="en-US" sz="1400" dirty="0">
                <a:latin typeface="Times New Roman" panose="02020603050405020304" pitchFamily="18" charset="0"/>
                <a:cs typeface="Times New Roman" panose="02020603050405020304" pitchFamily="18" charset="0"/>
              </a:rPr>
              <a:t>SMEs recommend reporting all physical control over individual as a use of force, </a:t>
            </a:r>
            <a:r>
              <a:rPr lang="en-US" sz="1400" dirty="0" smtClean="0">
                <a:latin typeface="Times New Roman" panose="02020603050405020304" pitchFamily="18" charset="0"/>
                <a:cs typeface="Times New Roman" panose="02020603050405020304" pitchFamily="18" charset="0"/>
              </a:rPr>
              <a:t>(or alternatively reporting </a:t>
            </a:r>
            <a:r>
              <a:rPr lang="en-US" sz="1400" dirty="0">
                <a:latin typeface="Times New Roman" panose="02020603050405020304" pitchFamily="18" charset="0"/>
                <a:cs typeface="Times New Roman" panose="02020603050405020304" pitchFamily="18" charset="0"/>
              </a:rPr>
              <a:t>all uses of force that exceed un-resisted handcuffing) whether or not there is an injury or complaint of </a:t>
            </a:r>
            <a:r>
              <a:rPr lang="en-US" sz="1400" dirty="0" smtClean="0">
                <a:latin typeface="Times New Roman" panose="02020603050405020304" pitchFamily="18" charset="0"/>
                <a:cs typeface="Times New Roman" panose="02020603050405020304" pitchFamily="18" charset="0"/>
              </a:rPr>
              <a:t>pain; currently neither of those recommendations are included in version 1 or version 2.</a:t>
            </a:r>
          </a:p>
          <a:p>
            <a:r>
              <a:rPr lang="en-US" sz="1400" dirty="0">
                <a:latin typeface="Times New Roman" panose="02020603050405020304" pitchFamily="18" charset="0"/>
                <a:cs typeface="Times New Roman" panose="02020603050405020304" pitchFamily="18" charset="0"/>
              </a:rPr>
              <a:t>Department Use of Force SME recommends taking </a:t>
            </a:r>
            <a:r>
              <a:rPr lang="en-US" sz="1400" dirty="0" smtClean="0">
                <a:latin typeface="Times New Roman" panose="02020603050405020304" pitchFamily="18" charset="0"/>
                <a:cs typeface="Times New Roman" panose="02020603050405020304" pitchFamily="18" charset="0"/>
              </a:rPr>
              <a:t>out the restriction against an officer raising an impact weapon over the officer’s head; the </a:t>
            </a:r>
            <a:r>
              <a:rPr lang="en-US" sz="1400" dirty="0">
                <a:latin typeface="Times New Roman" panose="02020603050405020304" pitchFamily="18" charset="0"/>
                <a:cs typeface="Times New Roman" panose="02020603050405020304" pitchFamily="18" charset="0"/>
              </a:rPr>
              <a:t>current training technically teaches officers to hold the impact weapon </a:t>
            </a:r>
            <a:r>
              <a:rPr lang="en-US" sz="1400" dirty="0" smtClean="0">
                <a:latin typeface="Times New Roman" panose="02020603050405020304" pitchFamily="18" charset="0"/>
                <a:cs typeface="Times New Roman" panose="02020603050405020304" pitchFamily="18" charset="0"/>
              </a:rPr>
              <a:t>	at </a:t>
            </a:r>
            <a:r>
              <a:rPr lang="en-US" sz="1400" dirty="0">
                <a:latin typeface="Times New Roman" panose="02020603050405020304" pitchFamily="18" charset="0"/>
                <a:cs typeface="Times New Roman" panose="02020603050405020304" pitchFamily="18" charset="0"/>
              </a:rPr>
              <a:t>an angle that is raised over the officer’s head.  This restriction is outdated based on current </a:t>
            </a:r>
            <a:r>
              <a:rPr lang="en-US" sz="1400" dirty="0" smtClean="0">
                <a:latin typeface="Times New Roman" panose="02020603050405020304" pitchFamily="18" charset="0"/>
                <a:cs typeface="Times New Roman" panose="02020603050405020304" pitchFamily="18" charset="0"/>
              </a:rPr>
              <a:t>	training.  This restriction is currently in both versions 1 and 2.</a:t>
            </a:r>
          </a:p>
          <a:p>
            <a:pPr marL="0" indent="0">
              <a:buNone/>
            </a:pPr>
            <a:endParaRPr lang="en-US" sz="16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9772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anose="02020603050405020304" pitchFamily="18" charset="0"/>
                <a:cs typeface="Times New Roman" panose="02020603050405020304" pitchFamily="18" charset="0"/>
              </a:rPr>
              <a:t>DGO 5.01</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USE OF FORCE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ctr">
              <a:buNone/>
            </a:pPr>
            <a:r>
              <a:rPr lang="en-US" dirty="0" smtClean="0">
                <a:latin typeface="Times New Roman" panose="02020603050405020304" pitchFamily="18" charset="0"/>
                <a:cs typeface="Times New Roman" panose="02020603050405020304" pitchFamily="18" charset="0"/>
              </a:rPr>
              <a:t>June 1, 2016 Commission Meeting</a:t>
            </a:r>
          </a:p>
          <a:p>
            <a:r>
              <a:rPr lang="en-US" dirty="0" smtClean="0">
                <a:latin typeface="Times New Roman" panose="02020603050405020304" pitchFamily="18" charset="0"/>
                <a:cs typeface="Times New Roman" panose="02020603050405020304" pitchFamily="18" charset="0"/>
              </a:rPr>
              <a:t>Presented and discussed two draft versions of DGO 5.01, Use of Force.</a:t>
            </a:r>
          </a:p>
          <a:p>
            <a:r>
              <a:rPr lang="en-US" dirty="0" smtClean="0">
                <a:latin typeface="Times New Roman" panose="02020603050405020304" pitchFamily="18" charset="0"/>
                <a:cs typeface="Times New Roman" panose="02020603050405020304" pitchFamily="18" charset="0"/>
              </a:rPr>
              <a:t>Announced community meetings to hear </a:t>
            </a:r>
            <a:r>
              <a:rPr lang="en-US" smtClean="0">
                <a:latin typeface="Times New Roman" panose="02020603050405020304" pitchFamily="18" charset="0"/>
                <a:cs typeface="Times New Roman" panose="02020603050405020304" pitchFamily="18" charset="0"/>
              </a:rPr>
              <a:t>public comment </a:t>
            </a:r>
            <a:r>
              <a:rPr lang="en-US" dirty="0" smtClean="0">
                <a:latin typeface="Times New Roman" panose="02020603050405020304" pitchFamily="18" charset="0"/>
                <a:cs typeface="Times New Roman" panose="02020603050405020304" pitchFamily="18" charset="0"/>
              </a:rPr>
              <a:t>on Use of Force policy – scheduled for June 8</a:t>
            </a:r>
            <a:r>
              <a:rPr lang="en-US" baseline="30000" dirty="0" smtClean="0">
                <a:latin typeface="Times New Roman" panose="02020603050405020304" pitchFamily="18" charset="0"/>
                <a:cs typeface="Times New Roman" panose="02020603050405020304" pitchFamily="18" charset="0"/>
              </a:rPr>
              <a:t>th</a:t>
            </a:r>
            <a:r>
              <a:rPr lang="en-US" dirty="0" smtClean="0">
                <a:latin typeface="Times New Roman" panose="02020603050405020304" pitchFamily="18" charset="0"/>
                <a:cs typeface="Times New Roman" panose="02020603050405020304" pitchFamily="18" charset="0"/>
              </a:rPr>
              <a:t> and June 15</a:t>
            </a:r>
            <a:r>
              <a:rPr lang="en-US" baseline="30000" dirty="0" smtClean="0">
                <a:latin typeface="Times New Roman" panose="02020603050405020304" pitchFamily="18" charset="0"/>
                <a:cs typeface="Times New Roman" panose="02020603050405020304" pitchFamily="18" charset="0"/>
              </a:rPr>
              <a:t>th</a:t>
            </a:r>
            <a:r>
              <a:rPr lang="en-US" dirty="0" smtClean="0">
                <a:latin typeface="Times New Roman" panose="02020603050405020304" pitchFamily="18" charset="0"/>
                <a:cs typeface="Times New Roman" panose="02020603050405020304" pitchFamily="18" charset="0"/>
              </a:rPr>
              <a:t> </a:t>
            </a:r>
          </a:p>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19949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DGO 5.01</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USE OF FORCE</a:t>
            </a:r>
          </a:p>
        </p:txBody>
      </p:sp>
      <p:sp>
        <p:nvSpPr>
          <p:cNvPr id="3" name="Content Placeholder 2"/>
          <p:cNvSpPr>
            <a:spLocks noGrp="1"/>
          </p:cNvSpPr>
          <p:nvPr>
            <p:ph idx="1"/>
          </p:nvPr>
        </p:nvSpPr>
        <p:spPr/>
        <p:txBody>
          <a:bodyPr/>
          <a:lstStyle/>
          <a:p>
            <a:pPr marL="0" indent="0">
              <a:buNone/>
            </a:pPr>
            <a:endParaRPr lang="en-US" dirty="0" smtClean="0"/>
          </a:p>
          <a:p>
            <a:pPr marL="0" indent="0" algn="ctr">
              <a:buNone/>
            </a:pPr>
            <a:r>
              <a:rPr lang="en-US" dirty="0" smtClean="0">
                <a:latin typeface="Times New Roman" panose="02020603050405020304" pitchFamily="18" charset="0"/>
                <a:cs typeface="Times New Roman" panose="02020603050405020304" pitchFamily="18" charset="0"/>
              </a:rPr>
              <a:t>The Commission is taking public comment tonight on the Use of Force policies.  Alternatively, members of the public can submit written comments to the Commission office via email:</a:t>
            </a:r>
          </a:p>
          <a:p>
            <a:pPr marL="0" indent="0" algn="ctr">
              <a:buNone/>
            </a:pPr>
            <a:r>
              <a:rPr lang="en-US" dirty="0" smtClean="0">
                <a:latin typeface="Times New Roman" panose="02020603050405020304" pitchFamily="18" charset="0"/>
                <a:cs typeface="Times New Roman" panose="02020603050405020304" pitchFamily="18" charset="0"/>
                <a:hlinkClick r:id="rId2"/>
              </a:rPr>
              <a:t>sfpd.commission@sfgov.org</a:t>
            </a:r>
            <a:endParaRPr lang="en-US" dirty="0" smtClean="0">
              <a:latin typeface="Times New Roman" panose="02020603050405020304" pitchFamily="18" charset="0"/>
              <a:cs typeface="Times New Roman" panose="02020603050405020304" pitchFamily="18" charset="0"/>
            </a:endParaRPr>
          </a:p>
          <a:p>
            <a:pPr marL="0" indent="0" algn="ctr">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4061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anose="02020603050405020304" pitchFamily="18" charset="0"/>
                <a:cs typeface="Times New Roman" panose="02020603050405020304" pitchFamily="18" charset="0"/>
              </a:rPr>
              <a:t>DGO 5.01</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USE OF FORCE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tabLst>
                <a:tab pos="0" algn="l"/>
                <a:tab pos="117475" algn="l"/>
              </a:tabLst>
            </a:pPr>
            <a:r>
              <a:rPr lang="en-US" sz="2000" b="1" dirty="0" smtClean="0">
                <a:latin typeface="Times New Roman" panose="02020603050405020304" pitchFamily="18" charset="0"/>
                <a:cs typeface="Times New Roman" panose="02020603050405020304" pitchFamily="18" charset="0"/>
              </a:rPr>
              <a:t>February 10, 2016 Commission Meeting</a:t>
            </a:r>
          </a:p>
          <a:p>
            <a:pPr lvl="1">
              <a:buFont typeface="Courier New" panose="02070309020205020404" pitchFamily="49" charset="0"/>
              <a:buChar char="o"/>
              <a:tabLst>
                <a:tab pos="0" algn="l"/>
                <a:tab pos="117475" algn="l"/>
              </a:tabLst>
            </a:pPr>
            <a:r>
              <a:rPr lang="en-US" sz="2000" dirty="0" smtClean="0">
                <a:latin typeface="Times New Roman" panose="02020603050405020304" pitchFamily="18" charset="0"/>
                <a:cs typeface="Times New Roman" panose="02020603050405020304" pitchFamily="18" charset="0"/>
              </a:rPr>
              <a:t>SFPD presented three separate draft policies:</a:t>
            </a:r>
          </a:p>
          <a:p>
            <a:pPr lvl="3"/>
            <a:r>
              <a:rPr lang="en-US" dirty="0" smtClean="0">
                <a:latin typeface="Times New Roman" panose="02020603050405020304" pitchFamily="18" charset="0"/>
                <a:cs typeface="Times New Roman" panose="02020603050405020304" pitchFamily="18" charset="0"/>
              </a:rPr>
              <a:t>Draft DGO 5.01, Use of Force</a:t>
            </a:r>
          </a:p>
          <a:p>
            <a:pPr lvl="3"/>
            <a:r>
              <a:rPr lang="en-US" dirty="0" smtClean="0">
                <a:latin typeface="Times New Roman" panose="02020603050405020304" pitchFamily="18" charset="0"/>
                <a:cs typeface="Times New Roman" panose="02020603050405020304" pitchFamily="18" charset="0"/>
              </a:rPr>
              <a:t>Draft DGO 5.01.1, Use of Force Reporting</a:t>
            </a:r>
          </a:p>
          <a:p>
            <a:pPr lvl="3"/>
            <a:r>
              <a:rPr lang="en-US" dirty="0" smtClean="0">
                <a:latin typeface="Times New Roman" panose="02020603050405020304" pitchFamily="18" charset="0"/>
                <a:cs typeface="Times New Roman" panose="02020603050405020304" pitchFamily="18" charset="0"/>
              </a:rPr>
              <a:t>Draft DGO 5.02, Use of Firearms and Lethal Force</a:t>
            </a:r>
            <a:endParaRPr lang="en-US" dirty="0">
              <a:latin typeface="Times New Roman" panose="02020603050405020304" pitchFamily="18" charset="0"/>
              <a:cs typeface="Times New Roman" panose="02020603050405020304" pitchFamily="18" charset="0"/>
            </a:endParaRPr>
          </a:p>
          <a:p>
            <a:pPr marL="344488" lvl="3" indent="-344488">
              <a:buFont typeface="Arial" panose="020B0604020202020204" pitchFamily="34" charset="0"/>
              <a:buChar char="•"/>
            </a:pPr>
            <a:r>
              <a:rPr lang="en-US" b="1" dirty="0" smtClean="0">
                <a:latin typeface="Times New Roman" panose="02020603050405020304" pitchFamily="18" charset="0"/>
                <a:cs typeface="Times New Roman" panose="02020603050405020304" pitchFamily="18" charset="0"/>
              </a:rPr>
              <a:t>February 23, 2016</a:t>
            </a:r>
          </a:p>
          <a:p>
            <a:pPr marL="742950" lvl="3" indent="-344488">
              <a:buFont typeface="Courier New" panose="02070309020205020404" pitchFamily="49" charset="0"/>
              <a:buChar char="o"/>
            </a:pPr>
            <a:r>
              <a:rPr lang="en-US" dirty="0" smtClean="0">
                <a:latin typeface="Times New Roman" panose="02020603050405020304" pitchFamily="18" charset="0"/>
                <a:cs typeface="Times New Roman" panose="02020603050405020304" pitchFamily="18" charset="0"/>
              </a:rPr>
              <a:t>Stakeholder </a:t>
            </a:r>
            <a:r>
              <a:rPr lang="en-US" dirty="0">
                <a:latin typeface="Times New Roman" panose="02020603050405020304" pitchFamily="18" charset="0"/>
                <a:cs typeface="Times New Roman" panose="02020603050405020304" pitchFamily="18" charset="0"/>
              </a:rPr>
              <a:t>group created and met three times to provide written and verbal recommendations to the Department on the three use of force draft </a:t>
            </a:r>
            <a:r>
              <a:rPr lang="en-US" dirty="0" smtClean="0">
                <a:latin typeface="Times New Roman" panose="02020603050405020304" pitchFamily="18" charset="0"/>
                <a:cs typeface="Times New Roman" panose="02020603050405020304" pitchFamily="18" charset="0"/>
              </a:rPr>
              <a:t>policies.</a:t>
            </a:r>
            <a:endParaRPr lang="en-US" dirty="0">
              <a:latin typeface="Times New Roman" panose="02020603050405020304" pitchFamily="18" charset="0"/>
              <a:cs typeface="Times New Roman" panose="02020603050405020304" pitchFamily="18" charset="0"/>
            </a:endParaRPr>
          </a:p>
          <a:p>
            <a:pPr marL="1371600" lvl="3"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388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anose="02020603050405020304" pitchFamily="18" charset="0"/>
                <a:cs typeface="Times New Roman" panose="02020603050405020304" pitchFamily="18" charset="0"/>
              </a:rPr>
              <a:t>DGO 5.01</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USE OF FORCE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sz="2000" dirty="0" smtClean="0">
                <a:latin typeface="Times New Roman" panose="02020603050405020304" pitchFamily="18" charset="0"/>
                <a:cs typeface="Times New Roman" panose="02020603050405020304" pitchFamily="18" charset="0"/>
              </a:rPr>
              <a:t>The Stakeholder working group included representatives from: </a:t>
            </a:r>
          </a:p>
          <a:p>
            <a:pPr lvl="2"/>
            <a:r>
              <a:rPr lang="en-US" sz="1100" dirty="0" smtClean="0">
                <a:latin typeface="Times New Roman" panose="02020603050405020304" pitchFamily="18" charset="0"/>
                <a:cs typeface="Times New Roman" panose="02020603050405020304" pitchFamily="18" charset="0"/>
              </a:rPr>
              <a:t>SFPD			</a:t>
            </a:r>
          </a:p>
          <a:p>
            <a:pPr lvl="2"/>
            <a:r>
              <a:rPr lang="en-US" sz="1100" dirty="0" smtClean="0">
                <a:latin typeface="Times New Roman" panose="02020603050405020304" pitchFamily="18" charset="0"/>
                <a:cs typeface="Times New Roman" panose="02020603050405020304" pitchFamily="18" charset="0"/>
              </a:rPr>
              <a:t>Office of Citizen Complaints</a:t>
            </a:r>
          </a:p>
          <a:p>
            <a:pPr lvl="2"/>
            <a:r>
              <a:rPr lang="en-US" sz="1100" dirty="0" smtClean="0">
                <a:latin typeface="Times New Roman" panose="02020603050405020304" pitchFamily="18" charset="0"/>
                <a:cs typeface="Times New Roman" panose="02020603050405020304" pitchFamily="18" charset="0"/>
              </a:rPr>
              <a:t>Public Defender’s Office</a:t>
            </a:r>
          </a:p>
          <a:p>
            <a:pPr lvl="2"/>
            <a:r>
              <a:rPr lang="en-US" sz="1100" dirty="0" smtClean="0">
                <a:latin typeface="Times New Roman" panose="02020603050405020304" pitchFamily="18" charset="0"/>
                <a:cs typeface="Times New Roman" panose="02020603050405020304" pitchFamily="18" charset="0"/>
              </a:rPr>
              <a:t>District Attorney’s Office/Blue Ribbon Panel</a:t>
            </a:r>
          </a:p>
          <a:p>
            <a:pPr lvl="2"/>
            <a:r>
              <a:rPr lang="en-US" sz="1100" dirty="0" smtClean="0">
                <a:latin typeface="Times New Roman" panose="02020603050405020304" pitchFamily="18" charset="0"/>
                <a:cs typeface="Times New Roman" panose="02020603050405020304" pitchFamily="18" charset="0"/>
              </a:rPr>
              <a:t>SF Bar Association</a:t>
            </a:r>
          </a:p>
          <a:p>
            <a:pPr lvl="2"/>
            <a:r>
              <a:rPr lang="en-US" sz="1100" dirty="0" smtClean="0">
                <a:latin typeface="Times New Roman" panose="02020603050405020304" pitchFamily="18" charset="0"/>
                <a:cs typeface="Times New Roman" panose="02020603050405020304" pitchFamily="18" charset="0"/>
              </a:rPr>
              <a:t>ACLU</a:t>
            </a:r>
          </a:p>
          <a:p>
            <a:pPr lvl="2"/>
            <a:r>
              <a:rPr lang="en-US" sz="1100" dirty="0" smtClean="0">
                <a:latin typeface="Times New Roman" panose="02020603050405020304" pitchFamily="18" charset="0"/>
                <a:cs typeface="Times New Roman" panose="02020603050405020304" pitchFamily="18" charset="0"/>
              </a:rPr>
              <a:t>Department of Human Resources</a:t>
            </a:r>
          </a:p>
          <a:p>
            <a:pPr lvl="2"/>
            <a:r>
              <a:rPr lang="en-US" sz="1100" dirty="0" smtClean="0">
                <a:latin typeface="Times New Roman" panose="02020603050405020304" pitchFamily="18" charset="0"/>
                <a:cs typeface="Times New Roman" panose="02020603050405020304" pitchFamily="18" charset="0"/>
              </a:rPr>
              <a:t>Community Representative</a:t>
            </a:r>
          </a:p>
          <a:p>
            <a:pPr lvl="2"/>
            <a:r>
              <a:rPr lang="en-US" sz="1100" dirty="0" smtClean="0">
                <a:latin typeface="Times New Roman" panose="02020603050405020304" pitchFamily="18" charset="0"/>
                <a:cs typeface="Times New Roman" panose="02020603050405020304" pitchFamily="18" charset="0"/>
              </a:rPr>
              <a:t>Crisis Intervention Team working group member</a:t>
            </a:r>
          </a:p>
          <a:p>
            <a:pPr lvl="2"/>
            <a:r>
              <a:rPr lang="en-US" sz="1100" dirty="0" smtClean="0">
                <a:latin typeface="Times New Roman" panose="02020603050405020304" pitchFamily="18" charset="0"/>
                <a:cs typeface="Times New Roman" panose="02020603050405020304" pitchFamily="18" charset="0"/>
              </a:rPr>
              <a:t>Coalition on Homelessness</a:t>
            </a:r>
          </a:p>
          <a:p>
            <a:pPr lvl="2"/>
            <a:r>
              <a:rPr lang="en-US" sz="1100" dirty="0" smtClean="0">
                <a:latin typeface="Times New Roman" panose="02020603050405020304" pitchFamily="18" charset="0"/>
                <a:cs typeface="Times New Roman" panose="02020603050405020304" pitchFamily="18" charset="0"/>
              </a:rPr>
              <a:t>Human Rights Commission</a:t>
            </a:r>
          </a:p>
          <a:p>
            <a:pPr lvl="2"/>
            <a:r>
              <a:rPr lang="en-US" sz="1100" dirty="0" smtClean="0">
                <a:latin typeface="Times New Roman" panose="02020603050405020304" pitchFamily="18" charset="0"/>
                <a:cs typeface="Times New Roman" panose="02020603050405020304" pitchFamily="18" charset="0"/>
              </a:rPr>
              <a:t>Community Safety Initiative</a:t>
            </a:r>
          </a:p>
          <a:p>
            <a:pPr lvl="2"/>
            <a:r>
              <a:rPr lang="en-US" sz="1100" dirty="0" smtClean="0">
                <a:latin typeface="Times New Roman" panose="02020603050405020304" pitchFamily="18" charset="0"/>
                <a:cs typeface="Times New Roman" panose="02020603050405020304" pitchFamily="18" charset="0"/>
              </a:rPr>
              <a:t>SF Police Officers Association</a:t>
            </a:r>
          </a:p>
          <a:p>
            <a:pPr lvl="2"/>
            <a:r>
              <a:rPr lang="en-US" sz="1100" dirty="0" smtClean="0">
                <a:latin typeface="Times New Roman" panose="02020603050405020304" pitchFamily="18" charset="0"/>
                <a:cs typeface="Times New Roman" panose="02020603050405020304" pitchFamily="18" charset="0"/>
              </a:rPr>
              <a:t>Officers for Justice</a:t>
            </a:r>
          </a:p>
          <a:p>
            <a:pPr lvl="2"/>
            <a:r>
              <a:rPr lang="en-US" sz="1100" dirty="0" smtClean="0">
                <a:latin typeface="Times New Roman" panose="02020603050405020304" pitchFamily="18" charset="0"/>
                <a:cs typeface="Times New Roman" panose="02020603050405020304" pitchFamily="18" charset="0"/>
              </a:rPr>
              <a:t>SF Pride Alliance</a:t>
            </a:r>
          </a:p>
          <a:p>
            <a:pPr lvl="2"/>
            <a:r>
              <a:rPr lang="en-US" sz="1100" dirty="0" smtClean="0">
                <a:latin typeface="Times New Roman" panose="02020603050405020304" pitchFamily="18" charset="0"/>
                <a:cs typeface="Times New Roman" panose="02020603050405020304" pitchFamily="18" charset="0"/>
              </a:rPr>
              <a:t>National Latino Peace Officers Association</a:t>
            </a:r>
          </a:p>
          <a:p>
            <a:pPr lvl="2"/>
            <a:r>
              <a:rPr lang="en-US" sz="1100" dirty="0" smtClean="0">
                <a:latin typeface="Times New Roman" panose="02020603050405020304" pitchFamily="18" charset="0"/>
                <a:cs typeface="Times New Roman" panose="02020603050405020304" pitchFamily="18" charset="0"/>
              </a:rPr>
              <a:t>Asian Peace Officers Association</a:t>
            </a:r>
          </a:p>
          <a:p>
            <a:pPr lvl="2"/>
            <a:r>
              <a:rPr lang="en-US" sz="1100" dirty="0" smtClean="0">
                <a:latin typeface="Times New Roman" panose="02020603050405020304" pitchFamily="18" charset="0"/>
                <a:cs typeface="Times New Roman" panose="02020603050405020304" pitchFamily="18" charset="0"/>
              </a:rPr>
              <a:t>Women Police Officers Association</a:t>
            </a:r>
          </a:p>
          <a:p>
            <a:pPr lvl="1"/>
            <a:endParaRPr lang="en-US" sz="1100" dirty="0" smtClean="0">
              <a:latin typeface="Times New Roman" panose="02020603050405020304" pitchFamily="18" charset="0"/>
              <a:cs typeface="Times New Roman" panose="02020603050405020304" pitchFamily="18" charset="0"/>
            </a:endParaRPr>
          </a:p>
          <a:p>
            <a:endParaRPr lang="en-US" sz="1600" dirty="0" smtClean="0">
              <a:latin typeface="Times New Roman" panose="02020603050405020304" pitchFamily="18" charset="0"/>
              <a:cs typeface="Times New Roman" panose="02020603050405020304" pitchFamily="18" charset="0"/>
            </a:endParaRPr>
          </a:p>
          <a:p>
            <a:endParaRPr lang="en-US" sz="1600" dirty="0" smtClean="0">
              <a:latin typeface="Times New Roman" panose="02020603050405020304" pitchFamily="18" charset="0"/>
              <a:cs typeface="Times New Roman" panose="02020603050405020304" pitchFamily="18" charset="0"/>
            </a:endParaRPr>
          </a:p>
          <a:p>
            <a:pPr marL="0" indent="0">
              <a:buNone/>
            </a:pPr>
            <a:endParaRPr lang="en-US" sz="2400" dirty="0" smtClean="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169028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DGO 5.01</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USE OF FORCE</a:t>
            </a:r>
          </a:p>
        </p:txBody>
      </p:sp>
      <p:sp>
        <p:nvSpPr>
          <p:cNvPr id="3" name="Content Placeholder 2"/>
          <p:cNvSpPr>
            <a:spLocks noGrp="1"/>
          </p:cNvSpPr>
          <p:nvPr>
            <p:ph idx="1"/>
          </p:nvPr>
        </p:nvSpPr>
        <p:spPr/>
        <p:txBody>
          <a:bodyPr>
            <a:normAutofit fontScale="92500"/>
          </a:bodyPr>
          <a:lstStyle/>
          <a:p>
            <a:pPr marL="0" indent="0" algn="ctr">
              <a:buNone/>
            </a:pPr>
            <a:r>
              <a:rPr lang="en-US" dirty="0" smtClean="0">
                <a:latin typeface="Times New Roman" panose="02020603050405020304" pitchFamily="18" charset="0"/>
                <a:cs typeface="Times New Roman" panose="02020603050405020304" pitchFamily="18" charset="0"/>
              </a:rPr>
              <a:t>May 4, 2016 Commission Meeting (cont’d)</a:t>
            </a:r>
          </a:p>
          <a:p>
            <a:r>
              <a:rPr lang="en-US" sz="2000" dirty="0">
                <a:latin typeface="Times New Roman" panose="02020603050405020304" pitchFamily="18" charset="0"/>
                <a:cs typeface="Times New Roman" panose="02020603050405020304" pitchFamily="18" charset="0"/>
              </a:rPr>
              <a:t>The Commission agreed to draft </a:t>
            </a:r>
            <a:r>
              <a:rPr lang="en-US" sz="2000" dirty="0" smtClean="0">
                <a:latin typeface="Times New Roman" panose="02020603050405020304" pitchFamily="18" charset="0"/>
                <a:cs typeface="Times New Roman" panose="02020603050405020304" pitchFamily="18" charset="0"/>
              </a:rPr>
              <a:t>a second version of </a:t>
            </a:r>
            <a:r>
              <a:rPr lang="en-US" sz="2000" dirty="0">
                <a:latin typeface="Times New Roman" panose="02020603050405020304" pitchFamily="18" charset="0"/>
                <a:cs typeface="Times New Roman" panose="02020603050405020304" pitchFamily="18" charset="0"/>
              </a:rPr>
              <a:t>the Use of Force policies that </a:t>
            </a:r>
            <a:r>
              <a:rPr lang="en-US" sz="2000" dirty="0" smtClean="0">
                <a:latin typeface="Times New Roman" panose="02020603050405020304" pitchFamily="18" charset="0"/>
                <a:cs typeface="Times New Roman" panose="02020603050405020304" pitchFamily="18" charset="0"/>
              </a:rPr>
              <a:t>included: </a:t>
            </a:r>
          </a:p>
          <a:p>
            <a:pPr lvl="1"/>
            <a:r>
              <a:rPr lang="en-US" sz="1600" dirty="0" smtClean="0">
                <a:latin typeface="Times New Roman" panose="02020603050405020304" pitchFamily="18" charset="0"/>
                <a:cs typeface="Times New Roman" panose="02020603050405020304" pitchFamily="18" charset="0"/>
              </a:rPr>
              <a:t>Incorporating the language proposed by community stakeholders for the opening paragraph.</a:t>
            </a:r>
          </a:p>
          <a:p>
            <a:pPr lvl="1"/>
            <a:r>
              <a:rPr lang="en-US" sz="1600" dirty="0" smtClean="0">
                <a:latin typeface="Times New Roman" panose="02020603050405020304" pitchFamily="18" charset="0"/>
                <a:cs typeface="Times New Roman" panose="02020603050405020304" pitchFamily="18" charset="0"/>
              </a:rPr>
              <a:t>Using the term “minimal use of force” instead of “reasonable force.”</a:t>
            </a:r>
          </a:p>
          <a:p>
            <a:pPr lvl="1"/>
            <a:r>
              <a:rPr lang="en-US" sz="1600" dirty="0" smtClean="0">
                <a:latin typeface="Times New Roman" panose="02020603050405020304" pitchFamily="18" charset="0"/>
                <a:cs typeface="Times New Roman" panose="02020603050405020304" pitchFamily="18" charset="0"/>
              </a:rPr>
              <a:t>Using the term “shall, when feasible” instead of “should, when feasible.”</a:t>
            </a:r>
          </a:p>
          <a:p>
            <a:pPr lvl="1"/>
            <a:r>
              <a:rPr lang="en-US" sz="1600" dirty="0" smtClean="0">
                <a:latin typeface="Times New Roman" panose="02020603050405020304" pitchFamily="18" charset="0"/>
                <a:cs typeface="Times New Roman" panose="02020603050405020304" pitchFamily="18" charset="0"/>
              </a:rPr>
              <a:t>Using the community stakeholder’s version of the paragraph regarding “Proportionality.”</a:t>
            </a:r>
          </a:p>
          <a:p>
            <a:pPr lvl="1"/>
            <a:r>
              <a:rPr lang="en-US" sz="1600" dirty="0" smtClean="0">
                <a:latin typeface="Times New Roman" panose="02020603050405020304" pitchFamily="18" charset="0"/>
                <a:cs typeface="Times New Roman" panose="02020603050405020304" pitchFamily="18" charset="0"/>
              </a:rPr>
              <a:t>Incorporating language proposed by the community stakeholders in the section regarding the pointing of a firearm.</a:t>
            </a:r>
          </a:p>
          <a:p>
            <a:pPr lvl="1"/>
            <a:r>
              <a:rPr lang="en-US" sz="1600" dirty="0" smtClean="0">
                <a:latin typeface="Times New Roman" panose="02020603050405020304" pitchFamily="18" charset="0"/>
                <a:cs typeface="Times New Roman" panose="02020603050405020304" pitchFamily="18" charset="0"/>
              </a:rPr>
              <a:t>Adding four additional factors to the list of factors that determine whether force was reasonable.</a:t>
            </a:r>
          </a:p>
          <a:p>
            <a:pPr lvl="1"/>
            <a:r>
              <a:rPr lang="en-US" sz="1600" dirty="0" smtClean="0">
                <a:latin typeface="Times New Roman" panose="02020603050405020304" pitchFamily="18" charset="0"/>
                <a:cs typeface="Times New Roman" panose="02020603050405020304" pitchFamily="18" charset="0"/>
              </a:rPr>
              <a:t>Adding a section on Crisis Intervention Team in the policy.</a:t>
            </a:r>
          </a:p>
          <a:p>
            <a:pPr lvl="1"/>
            <a:r>
              <a:rPr lang="en-US" sz="1600" dirty="0" smtClean="0">
                <a:latin typeface="Times New Roman" panose="02020603050405020304" pitchFamily="18" charset="0"/>
                <a:cs typeface="Times New Roman" panose="02020603050405020304" pitchFamily="18" charset="0"/>
              </a:rPr>
              <a:t>Including language to resolve issues about supervisory responsibilities when dealing with weapons other than firearms.</a:t>
            </a:r>
          </a:p>
          <a:p>
            <a:pPr lvl="1"/>
            <a:r>
              <a:rPr lang="en-US" sz="1600" dirty="0" smtClean="0">
                <a:latin typeface="Times New Roman" panose="02020603050405020304" pitchFamily="18" charset="0"/>
                <a:cs typeface="Times New Roman" panose="02020603050405020304" pitchFamily="18" charset="0"/>
              </a:rPr>
              <a:t>Adding the community stakeholder suggested language about data collection requirements.</a:t>
            </a:r>
          </a:p>
          <a:p>
            <a:pPr lvl="1"/>
            <a:endParaRPr lang="en-US" sz="1600" dirty="0" smtClean="0">
              <a:latin typeface="Times New Roman" panose="02020603050405020304" pitchFamily="18" charset="0"/>
              <a:cs typeface="Times New Roman" panose="02020603050405020304" pitchFamily="18" charset="0"/>
            </a:endParaRPr>
          </a:p>
          <a:p>
            <a:pPr lvl="1"/>
            <a:endParaRPr lang="en-US" sz="16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5852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DGO 5.01</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USE OF FORCE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ctr">
              <a:buNone/>
            </a:pPr>
            <a:r>
              <a:rPr lang="en-US" dirty="0" smtClean="0">
                <a:latin typeface="Times New Roman" pitchFamily="18" charset="0"/>
                <a:cs typeface="Times New Roman" pitchFamily="18" charset="0"/>
              </a:rPr>
              <a:t>May 6, 2016</a:t>
            </a:r>
          </a:p>
          <a:p>
            <a:r>
              <a:rPr lang="en-US" sz="1600" dirty="0" smtClean="0">
                <a:latin typeface="Times New Roman" pitchFamily="18" charset="0"/>
                <a:cs typeface="Times New Roman" pitchFamily="18" charset="0"/>
              </a:rPr>
              <a:t>The DOJ provided a memorandum and Subject Matter Expert (SME) comments on the three Use of Force policies.  </a:t>
            </a:r>
          </a:p>
          <a:p>
            <a:r>
              <a:rPr lang="en-US" sz="1600" dirty="0" smtClean="0">
                <a:latin typeface="Times New Roman" pitchFamily="18" charset="0"/>
                <a:cs typeface="Times New Roman" pitchFamily="18" charset="0"/>
              </a:rPr>
              <a:t>The memorandum contained “overall comments” on the Use of Force policies and suggested:</a:t>
            </a:r>
          </a:p>
          <a:p>
            <a:pPr lvl="1"/>
            <a:r>
              <a:rPr lang="en-US" sz="1600" dirty="0" smtClean="0">
                <a:latin typeface="Times New Roman" pitchFamily="18" charset="0"/>
                <a:cs typeface="Times New Roman" pitchFamily="18" charset="0"/>
              </a:rPr>
              <a:t>Combining the DGO 5.01, DGO 5.01.1 and DGO 5.02 into one policy</a:t>
            </a:r>
          </a:p>
          <a:p>
            <a:pPr lvl="1"/>
            <a:r>
              <a:rPr lang="en-US" sz="1600" dirty="0" smtClean="0">
                <a:latin typeface="Times New Roman" pitchFamily="18" charset="0"/>
                <a:cs typeface="Times New Roman" pitchFamily="18" charset="0"/>
              </a:rPr>
              <a:t>Including a “Definition” section in the policy</a:t>
            </a:r>
          </a:p>
          <a:p>
            <a:pPr lvl="1"/>
            <a:r>
              <a:rPr lang="en-US" sz="1600" dirty="0" smtClean="0">
                <a:latin typeface="Times New Roman" pitchFamily="18" charset="0"/>
                <a:cs typeface="Times New Roman" pitchFamily="18" charset="0"/>
              </a:rPr>
              <a:t>Including a description of the levels of force</a:t>
            </a:r>
          </a:p>
          <a:p>
            <a:pPr lvl="1"/>
            <a:r>
              <a:rPr lang="en-US" sz="1600" dirty="0" smtClean="0">
                <a:latin typeface="Times New Roman" pitchFamily="18" charset="0"/>
                <a:cs typeface="Times New Roman" pitchFamily="18" charset="0"/>
              </a:rPr>
              <a:t>Including a list of authorized impact weapons</a:t>
            </a:r>
          </a:p>
          <a:p>
            <a:pPr lvl="1"/>
            <a:r>
              <a:rPr lang="en-US" sz="1600" dirty="0" smtClean="0">
                <a:latin typeface="Times New Roman" pitchFamily="18" charset="0"/>
                <a:cs typeface="Times New Roman" pitchFamily="18" charset="0"/>
              </a:rPr>
              <a:t>Adding information and guidance related to the role of the supervisor</a:t>
            </a:r>
          </a:p>
          <a:p>
            <a:pPr lvl="1"/>
            <a:r>
              <a:rPr lang="en-US" sz="1600" dirty="0" smtClean="0">
                <a:latin typeface="Times New Roman" pitchFamily="18" charset="0"/>
                <a:cs typeface="Times New Roman" pitchFamily="18" charset="0"/>
              </a:rPr>
              <a:t>Including language about use of physical controls against vulnerable populations</a:t>
            </a:r>
          </a:p>
          <a:p>
            <a:pPr lvl="1"/>
            <a:r>
              <a:rPr lang="en-US" sz="1600" dirty="0" smtClean="0">
                <a:latin typeface="Times New Roman" pitchFamily="18" charset="0"/>
                <a:cs typeface="Times New Roman" pitchFamily="18" charset="0"/>
              </a:rPr>
              <a:t>Including cross-references in DGO 5.01 to other policies to provide adequate information</a:t>
            </a:r>
          </a:p>
          <a:p>
            <a:pPr lvl="1"/>
            <a:r>
              <a:rPr lang="en-US" sz="1600" dirty="0" smtClean="0">
                <a:latin typeface="Times New Roman" pitchFamily="18" charset="0"/>
                <a:cs typeface="Times New Roman" pitchFamily="18" charset="0"/>
              </a:rPr>
              <a:t>Recommending that the Department review certain sections of the </a:t>
            </a:r>
            <a:r>
              <a:rPr lang="en-US" sz="1600" i="1" dirty="0" smtClean="0">
                <a:latin typeface="Times New Roman" pitchFamily="18" charset="0"/>
                <a:cs typeface="Times New Roman" pitchFamily="18" charset="0"/>
              </a:rPr>
              <a:t>Final Report of the President’s Task Force on 21</a:t>
            </a:r>
            <a:r>
              <a:rPr lang="en-US" sz="1600" i="1" baseline="30000" dirty="0" smtClean="0">
                <a:latin typeface="Times New Roman" pitchFamily="18" charset="0"/>
                <a:cs typeface="Times New Roman" pitchFamily="18" charset="0"/>
              </a:rPr>
              <a:t>st</a:t>
            </a:r>
            <a:r>
              <a:rPr lang="en-US" sz="1600" i="1" dirty="0" smtClean="0">
                <a:latin typeface="Times New Roman" pitchFamily="18" charset="0"/>
                <a:cs typeface="Times New Roman" pitchFamily="18" charset="0"/>
              </a:rPr>
              <a:t> Century Policing</a:t>
            </a:r>
          </a:p>
          <a:p>
            <a:pPr marL="457200" lvl="1" indent="0">
              <a:buNone/>
            </a:pPr>
            <a:endParaRPr lang="en-US" sz="1600" dirty="0" smtClean="0">
              <a:latin typeface="Times New Roman" pitchFamily="18" charset="0"/>
              <a:cs typeface="Times New Roman" pitchFamily="18" charset="0"/>
            </a:endParaRPr>
          </a:p>
          <a:p>
            <a:pPr marL="457200" lvl="1" indent="0">
              <a:buNone/>
            </a:pPr>
            <a:endParaRPr lang="en-US" sz="1600" i="1" dirty="0" smtClean="0">
              <a:latin typeface="Times New Roman" pitchFamily="18" charset="0"/>
              <a:cs typeface="Times New Roman" pitchFamily="18" charset="0"/>
            </a:endParaRPr>
          </a:p>
          <a:p>
            <a:pPr lvl="1"/>
            <a:endParaRPr lang="en-US" sz="1600" i="1" dirty="0" smtClean="0">
              <a:latin typeface="Times New Roman" pitchFamily="18" charset="0"/>
              <a:cs typeface="Times New Roman" pitchFamily="18" charset="0"/>
            </a:endParaRPr>
          </a:p>
          <a:p>
            <a:pPr lvl="1"/>
            <a:endParaRPr lang="en-US" sz="1600" dirty="0" smtClean="0">
              <a:latin typeface="Times New Roman" pitchFamily="18" charset="0"/>
              <a:cs typeface="Times New Roman" pitchFamily="18" charset="0"/>
            </a:endParaRPr>
          </a:p>
          <a:p>
            <a:pPr lvl="1"/>
            <a:endParaRPr lang="en-US" sz="1600" dirty="0" smtClean="0">
              <a:latin typeface="Times New Roman" pitchFamily="18" charset="0"/>
              <a:cs typeface="Times New Roman" pitchFamily="18" charset="0"/>
            </a:endParaRPr>
          </a:p>
          <a:p>
            <a:pPr lvl="1"/>
            <a:endParaRPr lang="en-US" sz="2000" dirty="0" smtClean="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DGO 5.01</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USE OF FORCE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ctr">
              <a:buNone/>
            </a:pPr>
            <a:r>
              <a:rPr lang="en-US" dirty="0" smtClean="0">
                <a:latin typeface="Times New Roman" pitchFamily="18" charset="0"/>
                <a:cs typeface="Times New Roman" pitchFamily="18" charset="0"/>
              </a:rPr>
              <a:t>May 6, 2016 (cont’d)</a:t>
            </a:r>
          </a:p>
          <a:p>
            <a:r>
              <a:rPr lang="en-US" sz="2400" dirty="0" smtClean="0">
                <a:latin typeface="Times New Roman" pitchFamily="18" charset="0"/>
                <a:cs typeface="Times New Roman" pitchFamily="18" charset="0"/>
              </a:rPr>
              <a:t>The DOJ memorandum also included a comment that individual SMEs made suggestions on the three separate policies.  The SME recommendations came from various members in law enforcement and were summarized for the Commission by a member of the DOJ – COPs Office</a:t>
            </a:r>
            <a:r>
              <a:rPr lang="en-US" sz="2400" dirty="0">
                <a:latin typeface="Times New Roman" pitchFamily="18" charset="0"/>
                <a:cs typeface="Times New Roman" pitchFamily="18" charset="0"/>
              </a:rPr>
              <a:t>. The memorandum and SME’s comments were posted to the Commission’s webpage for the public to review. </a:t>
            </a:r>
            <a:endParaRPr lang="en-US" sz="2400"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anose="02020603050405020304" pitchFamily="18" charset="0"/>
                <a:cs typeface="Times New Roman" panose="02020603050405020304" pitchFamily="18" charset="0"/>
              </a:rPr>
              <a:t>DGO 5.01</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USE OF FORCE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ctr">
              <a:buNone/>
            </a:pPr>
            <a:r>
              <a:rPr lang="en-US" dirty="0" smtClean="0">
                <a:latin typeface="Times New Roman" panose="02020603050405020304" pitchFamily="18" charset="0"/>
                <a:cs typeface="Times New Roman" panose="02020603050405020304" pitchFamily="18" charset="0"/>
              </a:rPr>
              <a:t>May 11, 2016 Commission Meeting</a:t>
            </a:r>
          </a:p>
          <a:p>
            <a:r>
              <a:rPr lang="en-US" dirty="0" smtClean="0">
                <a:latin typeface="Times New Roman" panose="02020603050405020304" pitchFamily="18" charset="0"/>
                <a:cs typeface="Times New Roman" panose="02020603050405020304" pitchFamily="18" charset="0"/>
              </a:rPr>
              <a:t>Commission discussed the DOJ memorandum and SME’s suggestions.</a:t>
            </a:r>
          </a:p>
          <a:p>
            <a:r>
              <a:rPr lang="en-US" dirty="0" smtClean="0">
                <a:latin typeface="Times New Roman" panose="02020603050405020304" pitchFamily="18" charset="0"/>
                <a:cs typeface="Times New Roman" panose="02020603050405020304" pitchFamily="18" charset="0"/>
              </a:rPr>
              <a:t>Commission President Loftus announced a Use of Force subcommittee.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7330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DGO 5.01</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USE OF FORCE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ctr">
              <a:buNone/>
            </a:pPr>
            <a:r>
              <a:rPr lang="en-US" dirty="0" smtClean="0">
                <a:latin typeface="Times New Roman" pitchFamily="18" charset="0"/>
                <a:cs typeface="Times New Roman" pitchFamily="18" charset="0"/>
              </a:rPr>
              <a:t>May 30, 2016</a:t>
            </a:r>
          </a:p>
          <a:p>
            <a:r>
              <a:rPr lang="en-US" sz="2800" dirty="0" smtClean="0">
                <a:latin typeface="Times New Roman" pitchFamily="18" charset="0"/>
                <a:cs typeface="Times New Roman" pitchFamily="18" charset="0"/>
              </a:rPr>
              <a:t>The Commission drafted two versions of DGO 5.01 for consideration based on the discussions at the May 4, 2016 Commission Meeting and the DOJ memorandum and SME suggestions.  The two draft versions consolidated the draft versions of DGO 5.01, Use of Force; DGO 5.01.1, Use of Force Reporting; and DGO 5.02, Use of Firearms and Lethal Force.</a:t>
            </a:r>
          </a:p>
          <a:p>
            <a:pPr marL="0" indent="0">
              <a:buNone/>
            </a:pPr>
            <a:endParaRPr lang="en-US" sz="2800" dirty="0" smtClean="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3150</TotalTime>
  <Words>1963</Words>
  <Application>Microsoft Office PowerPoint</Application>
  <PresentationFormat>On-screen Show (4:3)</PresentationFormat>
  <Paragraphs>177</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Courier New</vt:lpstr>
      <vt:lpstr>Times New Roman</vt:lpstr>
      <vt:lpstr>Office Theme</vt:lpstr>
      <vt:lpstr>San Francisco Police Department</vt:lpstr>
      <vt:lpstr>DGO 5.01 USE OF FORCE</vt:lpstr>
      <vt:lpstr>DGO 5.01 USE OF FORCE</vt:lpstr>
      <vt:lpstr>DGO 5.01 USE OF FORCE</vt:lpstr>
      <vt:lpstr>DGO 5.01 USE OF FORCE</vt:lpstr>
      <vt:lpstr>DGO 5.01 USE OF FORCE</vt:lpstr>
      <vt:lpstr>DGO 5.01 USE OF FORCE</vt:lpstr>
      <vt:lpstr>DGO 5.01 USE OF FORCE</vt:lpstr>
      <vt:lpstr>DGO 5.01 USE OF FORCE</vt:lpstr>
      <vt:lpstr>DGO 5.01 Use of Force</vt:lpstr>
      <vt:lpstr>DGO 5.01 USE OF FORCE</vt:lpstr>
      <vt:lpstr>DGO 5.01 USE OF FORCE</vt:lpstr>
      <vt:lpstr>DGO 5.01 USE OF FORCE</vt:lpstr>
      <vt:lpstr>DGO 5.01 USE OF FORCE</vt:lpstr>
      <vt:lpstr>DGO 5.01 USE OF FORCE</vt:lpstr>
      <vt:lpstr>DGO 5.01 Use of Force</vt:lpstr>
      <vt:lpstr>DGO 5.01 USE OF FORCE</vt:lpstr>
      <vt:lpstr>DGO 5.01 USE OF FORCE</vt:lpstr>
      <vt:lpstr>DGO 5.01 USE OF FORCE</vt:lpstr>
      <vt:lpstr>DGO 5.01 USE OF FORCE</vt:lpstr>
      <vt:lpstr>DGO 5.01 USE OF FORCE</vt:lpstr>
      <vt:lpstr>DGO 5.01 USE OF FORCE</vt:lpstr>
      <vt:lpstr>DGO 5.01 USE OF FORCE</vt:lpstr>
      <vt:lpstr>DGO 5.01 USE OF FORCE</vt:lpstr>
    </vt:vector>
  </TitlesOfParts>
  <Company>CCSF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SFPD</cp:lastModifiedBy>
  <cp:revision>171</cp:revision>
  <cp:lastPrinted>2016-06-15T19:27:57Z</cp:lastPrinted>
  <dcterms:created xsi:type="dcterms:W3CDTF">2011-10-11T21:16:37Z</dcterms:created>
  <dcterms:modified xsi:type="dcterms:W3CDTF">2016-06-15T19:40:26Z</dcterms:modified>
</cp:coreProperties>
</file>