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85" r:id="rId5"/>
    <p:sldId id="269" r:id="rId6"/>
    <p:sldId id="271" r:id="rId7"/>
    <p:sldId id="272" r:id="rId8"/>
    <p:sldId id="287" r:id="rId9"/>
    <p:sldId id="273" r:id="rId10"/>
    <p:sldId id="290" r:id="rId11"/>
    <p:sldId id="274" r:id="rId12"/>
    <p:sldId id="288" r:id="rId13"/>
    <p:sldId id="281" r:id="rId14"/>
    <p:sldId id="275" r:id="rId15"/>
    <p:sldId id="289" r:id="rId16"/>
    <p:sldId id="278" r:id="rId17"/>
    <p:sldId id="282" r:id="rId18"/>
    <p:sldId id="286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1D05-A089-4F15-89AF-A37D9F7F6ABD}" type="datetimeFigureOut">
              <a:rPr lang="en-US" smtClean="0"/>
              <a:pPr/>
              <a:t>6/3/16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B1D1-B221-4493-BC7D-0E0C1DEA7F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1" descr="logop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66262" t="49378" r="33238" b="49842"/>
          <a:stretch/>
        </p:blipFill>
        <p:spPr>
          <a:xfrm>
            <a:off x="0" y="6019800"/>
            <a:ext cx="9138634" cy="533400"/>
          </a:xfrm>
          <a:prstGeom prst="rect">
            <a:avLst/>
          </a:prstGeom>
          <a:effectLst/>
        </p:spPr>
      </p:pic>
      <p:pic>
        <p:nvPicPr>
          <p:cNvPr id="8" name="Picture 11" descr="logop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50092" t="47781" r="49459" b="51458"/>
          <a:stretch/>
        </p:blipFill>
        <p:spPr>
          <a:xfrm>
            <a:off x="0" y="5880279"/>
            <a:ext cx="9144000" cy="139521"/>
          </a:xfrm>
          <a:prstGeom prst="rect">
            <a:avLst/>
          </a:prstGeom>
          <a:effectLst/>
        </p:spPr>
      </p:pic>
      <p:pic>
        <p:nvPicPr>
          <p:cNvPr id="9" name="Picture 11" descr="logopd">
            <a:hlinkClick r:id="" action="ppaction://noaction" highlightClick="1"/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23011" t="14015" r="24204" b="9812"/>
          <a:stretch/>
        </p:blipFill>
        <p:spPr>
          <a:xfrm>
            <a:off x="76200" y="5334000"/>
            <a:ext cx="1295400" cy="1442168"/>
          </a:xfrm>
          <a:prstGeom prst="rect">
            <a:avLst/>
          </a:prstGeom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1D05-A089-4F15-89AF-A37D9F7F6ABD}" type="datetimeFigureOut">
              <a:rPr lang="en-US" smtClean="0"/>
              <a:pPr/>
              <a:t>6/3/16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B1D1-B221-4493-BC7D-0E0C1DEA7F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1" descr="logop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66262" t="49378" r="33238" b="49842"/>
          <a:stretch/>
        </p:blipFill>
        <p:spPr>
          <a:xfrm>
            <a:off x="0" y="6019800"/>
            <a:ext cx="9138634" cy="533400"/>
          </a:xfrm>
          <a:prstGeom prst="rect">
            <a:avLst/>
          </a:prstGeom>
          <a:effectLst/>
        </p:spPr>
      </p:pic>
      <p:pic>
        <p:nvPicPr>
          <p:cNvPr id="8" name="Picture 11" descr="logop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50092" t="47781" r="49459" b="51458"/>
          <a:stretch/>
        </p:blipFill>
        <p:spPr>
          <a:xfrm>
            <a:off x="0" y="5880279"/>
            <a:ext cx="9144000" cy="139521"/>
          </a:xfrm>
          <a:prstGeom prst="rect">
            <a:avLst/>
          </a:prstGeom>
          <a:effectLst/>
        </p:spPr>
      </p:pic>
      <p:pic>
        <p:nvPicPr>
          <p:cNvPr id="9" name="Picture 11" descr="logopd">
            <a:hlinkClick r:id="" action="ppaction://noaction" highlightClick="1"/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23011" t="14015" r="24204" b="9812"/>
          <a:stretch/>
        </p:blipFill>
        <p:spPr>
          <a:xfrm>
            <a:off x="76200" y="5334000"/>
            <a:ext cx="1295400" cy="1442168"/>
          </a:xfrm>
          <a:prstGeom prst="rect">
            <a:avLst/>
          </a:prstGeom>
          <a:effectLst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1D05-A089-4F15-89AF-A37D9F7F6ABD}" type="datetimeFigureOut">
              <a:rPr lang="en-US" smtClean="0"/>
              <a:pPr/>
              <a:t>6/3/16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B1D1-B221-4493-BC7D-0E0C1DEA7F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1" descr="logop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66262" t="49378" r="33238" b="49842"/>
          <a:stretch/>
        </p:blipFill>
        <p:spPr>
          <a:xfrm>
            <a:off x="0" y="6019800"/>
            <a:ext cx="9138634" cy="533400"/>
          </a:xfrm>
          <a:prstGeom prst="rect">
            <a:avLst/>
          </a:prstGeom>
          <a:effectLst/>
        </p:spPr>
      </p:pic>
      <p:pic>
        <p:nvPicPr>
          <p:cNvPr id="8" name="Picture 11" descr="logop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50092" t="47781" r="49459" b="51458"/>
          <a:stretch/>
        </p:blipFill>
        <p:spPr>
          <a:xfrm>
            <a:off x="0" y="5880279"/>
            <a:ext cx="9144000" cy="139521"/>
          </a:xfrm>
          <a:prstGeom prst="rect">
            <a:avLst/>
          </a:prstGeom>
          <a:effectLst/>
        </p:spPr>
      </p:pic>
      <p:pic>
        <p:nvPicPr>
          <p:cNvPr id="9" name="Picture 11" descr="logopd">
            <a:hlinkClick r:id="" action="ppaction://noaction" highlightClick="1"/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23011" t="14015" r="24204" b="9812"/>
          <a:stretch/>
        </p:blipFill>
        <p:spPr>
          <a:xfrm>
            <a:off x="76200" y="5334000"/>
            <a:ext cx="1295400" cy="1442168"/>
          </a:xfrm>
          <a:prstGeom prst="rect">
            <a:avLst/>
          </a:prstGeom>
          <a:effectLst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1D05-A089-4F15-89AF-A37D9F7F6ABD}" type="datetimeFigureOut">
              <a:rPr lang="en-US" smtClean="0"/>
              <a:pPr/>
              <a:t>6/3/16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B1D1-B221-4493-BC7D-0E0C1DEA7F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1" descr="logop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66262" t="49378" r="33238" b="49842"/>
          <a:stretch/>
        </p:blipFill>
        <p:spPr>
          <a:xfrm>
            <a:off x="0" y="6019800"/>
            <a:ext cx="9138634" cy="533400"/>
          </a:xfrm>
          <a:prstGeom prst="rect">
            <a:avLst/>
          </a:prstGeom>
          <a:effectLst/>
        </p:spPr>
      </p:pic>
      <p:pic>
        <p:nvPicPr>
          <p:cNvPr id="8" name="Picture 11" descr="logop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50092" t="47781" r="49459" b="51458"/>
          <a:stretch/>
        </p:blipFill>
        <p:spPr>
          <a:xfrm>
            <a:off x="0" y="5880279"/>
            <a:ext cx="9144000" cy="139521"/>
          </a:xfrm>
          <a:prstGeom prst="rect">
            <a:avLst/>
          </a:prstGeom>
          <a:effectLst/>
        </p:spPr>
      </p:pic>
      <p:pic>
        <p:nvPicPr>
          <p:cNvPr id="9" name="Picture 11" descr="logopd">
            <a:hlinkClick r:id="" action="ppaction://noaction" highlightClick="1"/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23011" t="14015" r="24204" b="9812"/>
          <a:stretch/>
        </p:blipFill>
        <p:spPr>
          <a:xfrm>
            <a:off x="76200" y="5334000"/>
            <a:ext cx="1295400" cy="1442168"/>
          </a:xfrm>
          <a:prstGeom prst="rect">
            <a:avLst/>
          </a:prstGeom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1D05-A089-4F15-89AF-A37D9F7F6ABD}" type="datetimeFigureOut">
              <a:rPr lang="en-US" smtClean="0"/>
              <a:pPr/>
              <a:t>6/3/16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B1D1-B221-4493-BC7D-0E0C1DEA7F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1" descr="logop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66262" t="49378" r="33238" b="49842"/>
          <a:stretch/>
        </p:blipFill>
        <p:spPr>
          <a:xfrm>
            <a:off x="0" y="6019800"/>
            <a:ext cx="9138634" cy="533400"/>
          </a:xfrm>
          <a:prstGeom prst="rect">
            <a:avLst/>
          </a:prstGeom>
          <a:effectLst/>
        </p:spPr>
      </p:pic>
      <p:pic>
        <p:nvPicPr>
          <p:cNvPr id="8" name="Picture 11" descr="logop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50092" t="47781" r="49459" b="51458"/>
          <a:stretch/>
        </p:blipFill>
        <p:spPr>
          <a:xfrm>
            <a:off x="0" y="5880279"/>
            <a:ext cx="9144000" cy="139521"/>
          </a:xfrm>
          <a:prstGeom prst="rect">
            <a:avLst/>
          </a:prstGeom>
          <a:effectLst/>
        </p:spPr>
      </p:pic>
      <p:pic>
        <p:nvPicPr>
          <p:cNvPr id="9" name="Picture 11" descr="logopd">
            <a:hlinkClick r:id="" action="ppaction://noaction" highlightClick="1"/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23011" t="14015" r="24204" b="9812"/>
          <a:stretch/>
        </p:blipFill>
        <p:spPr>
          <a:xfrm>
            <a:off x="76200" y="5334000"/>
            <a:ext cx="1295400" cy="1442168"/>
          </a:xfrm>
          <a:prstGeom prst="rect">
            <a:avLst/>
          </a:prstGeom>
          <a:effectLst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1D05-A089-4F15-89AF-A37D9F7F6ABD}" type="datetimeFigureOut">
              <a:rPr lang="en-US" smtClean="0"/>
              <a:pPr/>
              <a:t>6/3/16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B1D1-B221-4493-BC7D-0E0C1DEA7F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11" descr="logop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66262" t="49378" r="33238" b="49842"/>
          <a:stretch/>
        </p:blipFill>
        <p:spPr>
          <a:xfrm>
            <a:off x="0" y="6019800"/>
            <a:ext cx="9138634" cy="533400"/>
          </a:xfrm>
          <a:prstGeom prst="rect">
            <a:avLst/>
          </a:prstGeom>
          <a:effectLst/>
        </p:spPr>
      </p:pic>
      <p:pic>
        <p:nvPicPr>
          <p:cNvPr id="9" name="Picture 11" descr="logop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50092" t="47781" r="49459" b="51458"/>
          <a:stretch/>
        </p:blipFill>
        <p:spPr>
          <a:xfrm>
            <a:off x="0" y="5880279"/>
            <a:ext cx="9144000" cy="139521"/>
          </a:xfrm>
          <a:prstGeom prst="rect">
            <a:avLst/>
          </a:prstGeom>
          <a:effectLst/>
        </p:spPr>
      </p:pic>
      <p:pic>
        <p:nvPicPr>
          <p:cNvPr id="10" name="Picture 11" descr="logopd">
            <a:hlinkClick r:id="" action="ppaction://noaction" highlightClick="1"/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23011" t="14015" r="24204" b="9812"/>
          <a:stretch/>
        </p:blipFill>
        <p:spPr>
          <a:xfrm>
            <a:off x="76200" y="5334000"/>
            <a:ext cx="1295400" cy="1442168"/>
          </a:xfrm>
          <a:prstGeom prst="rect">
            <a:avLst/>
          </a:prstGeom>
          <a:effectLst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1D05-A089-4F15-89AF-A37D9F7F6ABD}" type="datetimeFigureOut">
              <a:rPr lang="en-US" smtClean="0"/>
              <a:pPr/>
              <a:t>6/3/16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B1D1-B221-4493-BC7D-0E0C1DEA7F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11" descr="logop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66262" t="49378" r="33238" b="49842"/>
          <a:stretch/>
        </p:blipFill>
        <p:spPr>
          <a:xfrm>
            <a:off x="0" y="6019800"/>
            <a:ext cx="9138634" cy="533400"/>
          </a:xfrm>
          <a:prstGeom prst="rect">
            <a:avLst/>
          </a:prstGeom>
          <a:effectLst/>
        </p:spPr>
      </p:pic>
      <p:pic>
        <p:nvPicPr>
          <p:cNvPr id="11" name="Picture 11" descr="logop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50092" t="47781" r="49459" b="51458"/>
          <a:stretch/>
        </p:blipFill>
        <p:spPr>
          <a:xfrm>
            <a:off x="0" y="5880279"/>
            <a:ext cx="9144000" cy="139521"/>
          </a:xfrm>
          <a:prstGeom prst="rect">
            <a:avLst/>
          </a:prstGeom>
          <a:effectLst/>
        </p:spPr>
      </p:pic>
      <p:pic>
        <p:nvPicPr>
          <p:cNvPr id="12" name="Picture 11" descr="logopd">
            <a:hlinkClick r:id="" action="ppaction://noaction" highlightClick="1"/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23011" t="14015" r="24204" b="9812"/>
          <a:stretch/>
        </p:blipFill>
        <p:spPr>
          <a:xfrm>
            <a:off x="76200" y="5334000"/>
            <a:ext cx="1295400" cy="1442168"/>
          </a:xfrm>
          <a:prstGeom prst="rect">
            <a:avLst/>
          </a:prstGeom>
          <a:effectLst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1D05-A089-4F15-89AF-A37D9F7F6ABD}" type="datetimeFigureOut">
              <a:rPr lang="en-US" smtClean="0"/>
              <a:pPr/>
              <a:t>6/3/16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B1D1-B221-4493-BC7D-0E0C1DEA7F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11" descr="logop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66262" t="49378" r="33238" b="49842"/>
          <a:stretch/>
        </p:blipFill>
        <p:spPr>
          <a:xfrm>
            <a:off x="0" y="6019800"/>
            <a:ext cx="9138634" cy="533400"/>
          </a:xfrm>
          <a:prstGeom prst="rect">
            <a:avLst/>
          </a:prstGeom>
          <a:effectLst/>
        </p:spPr>
      </p:pic>
      <p:pic>
        <p:nvPicPr>
          <p:cNvPr id="7" name="Picture 11" descr="logop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50092" t="47781" r="49459" b="51458"/>
          <a:stretch/>
        </p:blipFill>
        <p:spPr>
          <a:xfrm>
            <a:off x="0" y="5880279"/>
            <a:ext cx="9144000" cy="139521"/>
          </a:xfrm>
          <a:prstGeom prst="rect">
            <a:avLst/>
          </a:prstGeom>
          <a:effectLst/>
        </p:spPr>
      </p:pic>
      <p:pic>
        <p:nvPicPr>
          <p:cNvPr id="8" name="Picture 11" descr="logopd">
            <a:hlinkClick r:id="" action="ppaction://noaction" highlightClick="1"/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23011" t="14015" r="24204" b="9812"/>
          <a:stretch/>
        </p:blipFill>
        <p:spPr>
          <a:xfrm>
            <a:off x="76200" y="5334000"/>
            <a:ext cx="1295400" cy="1442168"/>
          </a:xfrm>
          <a:prstGeom prst="rect">
            <a:avLst/>
          </a:prstGeom>
          <a:effectLst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1D05-A089-4F15-89AF-A37D9F7F6ABD}" type="datetimeFigureOut">
              <a:rPr lang="en-US" smtClean="0"/>
              <a:pPr/>
              <a:t>6/3/16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B1D1-B221-4493-BC7D-0E0C1DEA7F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11" descr="logop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66262" t="49378" r="33238" b="49842"/>
          <a:stretch/>
        </p:blipFill>
        <p:spPr>
          <a:xfrm>
            <a:off x="0" y="6019800"/>
            <a:ext cx="9138634" cy="533400"/>
          </a:xfrm>
          <a:prstGeom prst="rect">
            <a:avLst/>
          </a:prstGeom>
          <a:effectLst/>
        </p:spPr>
      </p:pic>
      <p:pic>
        <p:nvPicPr>
          <p:cNvPr id="6" name="Picture 11" descr="logop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50092" t="47781" r="49459" b="51458"/>
          <a:stretch/>
        </p:blipFill>
        <p:spPr>
          <a:xfrm>
            <a:off x="0" y="5880279"/>
            <a:ext cx="9144000" cy="139521"/>
          </a:xfrm>
          <a:prstGeom prst="rect">
            <a:avLst/>
          </a:prstGeom>
          <a:effectLst/>
        </p:spPr>
      </p:pic>
      <p:pic>
        <p:nvPicPr>
          <p:cNvPr id="7" name="Picture 11" descr="logopd">
            <a:hlinkClick r:id="" action="ppaction://noaction" highlightClick="1"/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23011" t="14015" r="24204" b="9812"/>
          <a:stretch/>
        </p:blipFill>
        <p:spPr>
          <a:xfrm>
            <a:off x="76200" y="5334000"/>
            <a:ext cx="1295400" cy="1442168"/>
          </a:xfrm>
          <a:prstGeom prst="rect">
            <a:avLst/>
          </a:prstGeom>
          <a:effectLst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1D05-A089-4F15-89AF-A37D9F7F6ABD}" type="datetimeFigureOut">
              <a:rPr lang="en-US" smtClean="0"/>
              <a:pPr/>
              <a:t>6/3/16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B1D1-B221-4493-BC7D-0E0C1DEA7F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11" descr="logop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66262" t="49378" r="33238" b="49842"/>
          <a:stretch/>
        </p:blipFill>
        <p:spPr>
          <a:xfrm>
            <a:off x="0" y="6019800"/>
            <a:ext cx="9138634" cy="533400"/>
          </a:xfrm>
          <a:prstGeom prst="rect">
            <a:avLst/>
          </a:prstGeom>
          <a:effectLst/>
        </p:spPr>
      </p:pic>
      <p:pic>
        <p:nvPicPr>
          <p:cNvPr id="9" name="Picture 11" descr="logop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50092" t="47781" r="49459" b="51458"/>
          <a:stretch/>
        </p:blipFill>
        <p:spPr>
          <a:xfrm>
            <a:off x="0" y="5880279"/>
            <a:ext cx="9144000" cy="139521"/>
          </a:xfrm>
          <a:prstGeom prst="rect">
            <a:avLst/>
          </a:prstGeom>
          <a:effectLst/>
        </p:spPr>
      </p:pic>
      <p:pic>
        <p:nvPicPr>
          <p:cNvPr id="10" name="Picture 11" descr="logopd">
            <a:hlinkClick r:id="" action="ppaction://noaction" highlightClick="1"/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23011" t="14015" r="24204" b="9812"/>
          <a:stretch/>
        </p:blipFill>
        <p:spPr>
          <a:xfrm>
            <a:off x="76200" y="5334000"/>
            <a:ext cx="1295400" cy="1442168"/>
          </a:xfrm>
          <a:prstGeom prst="rect">
            <a:avLst/>
          </a:prstGeom>
          <a:effectLst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B1D05-A089-4F15-89AF-A37D9F7F6ABD}" type="datetimeFigureOut">
              <a:rPr lang="en-US" smtClean="0"/>
              <a:pPr/>
              <a:t>6/3/16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4B1D1-B221-4493-BC7D-0E0C1DEA7F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11" descr="logop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66262" t="49378" r="33238" b="49842"/>
          <a:stretch/>
        </p:blipFill>
        <p:spPr>
          <a:xfrm>
            <a:off x="0" y="6019800"/>
            <a:ext cx="9138634" cy="533400"/>
          </a:xfrm>
          <a:prstGeom prst="rect">
            <a:avLst/>
          </a:prstGeom>
          <a:effectLst/>
        </p:spPr>
      </p:pic>
      <p:pic>
        <p:nvPicPr>
          <p:cNvPr id="9" name="Picture 11" descr="logopd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50092" t="47781" r="49459" b="51458"/>
          <a:stretch/>
        </p:blipFill>
        <p:spPr>
          <a:xfrm>
            <a:off x="0" y="5880279"/>
            <a:ext cx="9144000" cy="139521"/>
          </a:xfrm>
          <a:prstGeom prst="rect">
            <a:avLst/>
          </a:prstGeom>
          <a:effectLst/>
        </p:spPr>
      </p:pic>
      <p:pic>
        <p:nvPicPr>
          <p:cNvPr id="10" name="Picture 11" descr="logopd">
            <a:hlinkClick r:id="" action="ppaction://noaction" highlightClick="1"/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23011" t="14015" r="24204" b="9812"/>
          <a:stretch/>
        </p:blipFill>
        <p:spPr>
          <a:xfrm>
            <a:off x="76200" y="5334000"/>
            <a:ext cx="1295400" cy="1442168"/>
          </a:xfrm>
          <a:prstGeom prst="rect">
            <a:avLst/>
          </a:prstGeom>
          <a:effectLst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B1D05-A089-4F15-89AF-A37D9F7F6ABD}" type="datetimeFigureOut">
              <a:rPr lang="en-US" smtClean="0"/>
              <a:pPr/>
              <a:t>6/3/16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4B1D1-B221-4493-BC7D-0E0C1DEA7F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1" descr="logopd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66262" t="49378" r="33238" b="49842"/>
          <a:stretch/>
        </p:blipFill>
        <p:spPr>
          <a:xfrm>
            <a:off x="0" y="6019800"/>
            <a:ext cx="9138634" cy="533400"/>
          </a:xfrm>
          <a:prstGeom prst="rect">
            <a:avLst/>
          </a:prstGeom>
          <a:effectLst/>
        </p:spPr>
      </p:pic>
      <p:pic>
        <p:nvPicPr>
          <p:cNvPr id="8" name="Picture 11" descr="logopd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50092" t="47781" r="49459" b="51458"/>
          <a:stretch/>
        </p:blipFill>
        <p:spPr>
          <a:xfrm>
            <a:off x="0" y="5880279"/>
            <a:ext cx="9144000" cy="139521"/>
          </a:xfrm>
          <a:prstGeom prst="rect">
            <a:avLst/>
          </a:prstGeom>
          <a:effectLst/>
        </p:spPr>
      </p:pic>
      <p:pic>
        <p:nvPicPr>
          <p:cNvPr id="9" name="Picture 11" descr="logopd">
            <a:hlinkClick r:id="" action="ppaction://noaction" highlightClick="1"/>
          </p:cNvPr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23011" t="14015" r="24204" b="9812"/>
          <a:stretch/>
        </p:blipFill>
        <p:spPr>
          <a:xfrm>
            <a:off x="76200" y="5334000"/>
            <a:ext cx="1295400" cy="1442168"/>
          </a:xfrm>
          <a:prstGeom prst="rect">
            <a:avLst/>
          </a:prstGeom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 Francisco Police Department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OF FORCE POLICIES</a:t>
            </a:r>
          </a:p>
          <a:p>
            <a:pPr marL="0" indent="0" algn="ctr">
              <a:buNone/>
            </a:pP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REPORT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737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February 23, 2016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stakeholder group met for one meeting and provided written and verbal recommendations to the Department on the four use of force draft policies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stakeholder group was unanimous in requesting additional meetings to discuss the use of force draft policies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780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Stakeholder working group included representatives from: </a:t>
            </a:r>
          </a:p>
          <a:p>
            <a:pPr lvl="2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SFPD			</a:t>
            </a:r>
          </a:p>
          <a:p>
            <a:pPr lvl="2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Citizen Complaints</a:t>
            </a:r>
          </a:p>
          <a:p>
            <a:pPr lvl="2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Defender’s Office</a:t>
            </a:r>
          </a:p>
          <a:p>
            <a:pPr lvl="2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District Attorney’s Office/Blue Ribbon Panel</a:t>
            </a:r>
          </a:p>
          <a:p>
            <a:pPr lvl="2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SF Bar Association</a:t>
            </a:r>
          </a:p>
          <a:p>
            <a:pPr lvl="2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ACLU</a:t>
            </a:r>
          </a:p>
          <a:p>
            <a:pPr lvl="2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Human Resources</a:t>
            </a:r>
          </a:p>
          <a:p>
            <a:pPr lvl="2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Representative</a:t>
            </a:r>
          </a:p>
          <a:p>
            <a:pPr lvl="2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Crisis Intervention Team working group member</a:t>
            </a:r>
          </a:p>
          <a:p>
            <a:pPr lvl="2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Coalition on Homelessness</a:t>
            </a:r>
          </a:p>
          <a:p>
            <a:pPr lvl="2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Rights Commission</a:t>
            </a:r>
          </a:p>
          <a:p>
            <a:pPr lvl="2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Safety Initiative</a:t>
            </a:r>
          </a:p>
          <a:p>
            <a:pPr lvl="2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SF Police Officers Association</a:t>
            </a:r>
          </a:p>
          <a:p>
            <a:pPr lvl="2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Officers for Justice</a:t>
            </a:r>
          </a:p>
          <a:p>
            <a:pPr lvl="2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SF Pride Alliance</a:t>
            </a:r>
          </a:p>
          <a:p>
            <a:pPr lvl="2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Latino Peace Officers Association</a:t>
            </a:r>
          </a:p>
          <a:p>
            <a:pPr lvl="2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Asian Peace Officers Association</a:t>
            </a:r>
          </a:p>
          <a:p>
            <a:pPr lvl="2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Women Police Officers Association</a:t>
            </a:r>
          </a:p>
          <a:p>
            <a:pPr lvl="1"/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028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February 25, 2016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Department sent the draft use of force policies to PERF at the direction of Commission President Loftus and asked PERF to provide recommendations on the draft policies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7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March  2, 2016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Retired Philadelphia Police Department Commissioner and Co-Chair of the President’s Task Force on 21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Century Policing, Charles Ramsey; Scotland Police Assistant Chief Constable, Bernard Higgins; and PERF personnel conducted training in San Francisco for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SFPD Command Staff, Captains, Lieutenants, and Defensive Tactics and Firearms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instructors: “Use of Force: 30 Guiding Principles for Taking Policing to a Higher Standard”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432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a result of the stakeholders’ request, the Department and the Commission agreed to hold two additional stakeholder meetings scheduled on: </a:t>
            </a:r>
          </a:p>
          <a:p>
            <a:pPr marL="0" indent="0" algn="ctr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March 10, 2016</a:t>
            </a:r>
          </a:p>
          <a:p>
            <a:pPr marL="0" indent="0" algn="ctr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pPr marL="0" indent="0" algn="ctr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March 18, 2016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56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 the process for the Body Worn Camera policy, throughout the policy there were areas of agreement and areas where stakeholders could not reach consensus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Department identified the areas where consensus was not reached for further consideration by the Commission and the DOJ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968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March 21, 2016</a:t>
            </a:r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Department presented updated draft policies to Commission President Loftus after the completion of the three stakeholder meetings.  </a:t>
            </a:r>
          </a:p>
          <a:p>
            <a:pPr marL="914400" lvl="2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Commission President Loftus sent the draft use of force policies to the DOJ along with stakeholder written recommendations and Department comments where consensus was not reached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178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April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2016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DOJ contacted the Commission and requested additional time to provide recommendations regarding the SFPD’s Use of Force policies. 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346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 Francisco Police Department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 Questions?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612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REPORT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December 9, 2016 Commission Meeting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Commission President Suzy Loftus directed the Department to:</a:t>
            </a:r>
          </a:p>
          <a:p>
            <a:pPr marL="1371600" lvl="3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	draft an updated use of force policy to present to the 	Commission in February 2016.</a:t>
            </a:r>
          </a:p>
          <a:p>
            <a:pPr marL="1371600" lvl="3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	request the Police Executive Research Forum (PERF) to 	provide technical assistance when drafting the use of force 	policy.</a:t>
            </a:r>
          </a:p>
          <a:p>
            <a:pPr marL="1371600" lvl="3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	create a “use of force” page on the Commission webpage 	and include all relevant use of force documents </a:t>
            </a:r>
          </a:p>
          <a:p>
            <a:pPr lvl="3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081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January 6, 2016 Commission Meeting</a:t>
            </a:r>
          </a:p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Commission President Loftus directed the Department to:</a:t>
            </a:r>
          </a:p>
          <a:p>
            <a:pPr marL="1371600" lvl="2" indent="-45720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attend a series of community meetings organized by the Commission and youth from the Community Safety Initiative to obtain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for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draft use of force policy </a:t>
            </a:r>
          </a:p>
          <a:p>
            <a:pPr marL="1371600" lvl="2" indent="-45720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comply with Mayor Lee’s directive to have policies, training and budget recommendations by February 15, 2016</a:t>
            </a:r>
          </a:p>
          <a:p>
            <a:pPr marL="0" indent="0" algn="ctr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931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January 12-13, 2016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Members of the Department, Commission and Office of Citizen Complaints attend PERF’s conference on “Re-Engineering Training on Police Use of Force” in Washington, D.C.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431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Members of the Department and Commission attended a series of community forum meetings where the public provided comments on what they want included in the draft use of force policy: </a:t>
            </a:r>
          </a:p>
          <a:p>
            <a:pPr marL="0" indent="0" algn="ctr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January 21, 2016 – Third Baptist Church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January 26, 2016 – Bayview YMCA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January 27, 2016 – Saint Ignatius High School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January 27, 2016 – Boedekker Park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018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February 3, 2016 Commission Meeting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Chief Suhr requested that the Department be allowed to submit the draft use of force policy on February 10, 2016, after meeting with the DOJ – COPS office on February 9, 2016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769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February 10, 2016 Commission Meeting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SFPD presented four separate draft policies:</a:t>
            </a:r>
          </a:p>
          <a:p>
            <a:pPr lvl="3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Draft DGO 5.01, Use of Force</a:t>
            </a:r>
          </a:p>
          <a:p>
            <a:pPr lvl="3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Draft DGO 5.01.1, Use of Force Reporting</a:t>
            </a:r>
          </a:p>
          <a:p>
            <a:pPr lvl="3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Draft DGO 5.02, Use of Firearms and Lethal Force</a:t>
            </a:r>
          </a:p>
          <a:p>
            <a:pPr lvl="3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 Operations Bureau Order – Conducted Energy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Commission President Loftus announced a stakeholder working group to review and provide recommendations on Department’s draft use of force policies</a:t>
            </a:r>
          </a:p>
          <a:p>
            <a:pPr marL="457200" lvl="1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88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February 10, 2016 Commission Meeting (cont’d)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Commissioner Loftus announced the process and tentative timeline for completion of use of force policies: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Stakeholders’ recommendations and draft use of force policies to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sent to DOJ for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suggestions (mid to late March 2016)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DOJ to provide suggestions on draft use of force policies to the Commission (late March 2016)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Commission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host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Commission Meetings in the community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public comment on the draft use of force policies (early to mid April 2016)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Commission to hold a Commission Meeting at City Hall to discuss use of force draft policies (early May 2016)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Commission to hold a Commission Meeting at City Hall for discussion and action on whether to approve the draft use of force polices for the Meet and Confer process (mid May 2016)</a:t>
            </a:r>
          </a:p>
          <a:p>
            <a:pPr marL="857250" lvl="1" indent="-457200">
              <a:buFont typeface="+mj-lt"/>
              <a:buAutoNum type="arabicPeriod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1" indent="-457200">
              <a:buFont typeface="+mj-lt"/>
              <a:buAutoNum type="arabicPeriod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1" indent="-457200">
              <a:buFont typeface="+mj-lt"/>
              <a:buAutoNum type="arabicPeriod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1" indent="-457200">
              <a:buFont typeface="+mj-lt"/>
              <a:buAutoNum type="arabicPeriod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1" indent="-457200">
              <a:buFont typeface="+mj-lt"/>
              <a:buAutoNum type="arabicPeriod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285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February 17, 2016 Commission Meeting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Chief Suhr announced Deputy Chief Toney Chaplin as the Chief of the Professional Standards and Principled Policing Bureau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DC Chaplin will co-chair the Use of Force stakeholders’ working group along with DC Sainez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Captain Yee from the Police Academy presented on use of force training provided to all members of the Department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675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</TotalTime>
  <Words>847</Words>
  <Application>Microsoft Office PowerPoint</Application>
  <PresentationFormat>On-screen Show (4:3)</PresentationFormat>
  <Paragraphs>112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San Francisco Police Department</vt:lpstr>
      <vt:lpstr>PROGRESS REPORT</vt:lpstr>
      <vt:lpstr>PROGRESS REPORT</vt:lpstr>
      <vt:lpstr>PROGRESS REPORT</vt:lpstr>
      <vt:lpstr>PROGRESS REPORT</vt:lpstr>
      <vt:lpstr>PROGRESS REPORT</vt:lpstr>
      <vt:lpstr>PROGRESS REPORT</vt:lpstr>
      <vt:lpstr>PROGRESS REPORT</vt:lpstr>
      <vt:lpstr>PROGRESS REPORT</vt:lpstr>
      <vt:lpstr>PROGRESS REPORT</vt:lpstr>
      <vt:lpstr>PROGRESS REPORT</vt:lpstr>
      <vt:lpstr>PROGRESS REPORT</vt:lpstr>
      <vt:lpstr>PROGRESS REPORT</vt:lpstr>
      <vt:lpstr>PROGRESS REPORT</vt:lpstr>
      <vt:lpstr>PROGRESS REPORT</vt:lpstr>
      <vt:lpstr>PROGRESS REPORT</vt:lpstr>
      <vt:lpstr>PROGRESS REPORT</vt:lpstr>
      <vt:lpstr>San Francisco Police Department</vt:lpstr>
    </vt:vector>
  </TitlesOfParts>
  <Company>CCSF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SFPD</cp:lastModifiedBy>
  <cp:revision>108</cp:revision>
  <cp:lastPrinted>2016-04-04T19:17:12Z</cp:lastPrinted>
  <dcterms:created xsi:type="dcterms:W3CDTF">2011-10-11T21:16:37Z</dcterms:created>
  <dcterms:modified xsi:type="dcterms:W3CDTF">2016-06-03T21:01:15Z</dcterms:modified>
</cp:coreProperties>
</file>