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60" r:id="rId5"/>
    <p:sldId id="259" r:id="rId6"/>
    <p:sldId id="261" r:id="rId7"/>
    <p:sldId id="266" r:id="rId8"/>
    <p:sldId id="262" r:id="rId9"/>
    <p:sldId id="263" r:id="rId10"/>
    <p:sldId id="265" r:id="rId11"/>
    <p:sldId id="267" r:id="rId12"/>
    <p:sldId id="268" r:id="rId13"/>
    <p:sldId id="269"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83"/>
  </p:normalViewPr>
  <p:slideViewPr>
    <p:cSldViewPr snapToGrid="0" snapToObjects="1">
      <p:cViewPr varScale="1">
        <p:scale>
          <a:sx n="122" d="100"/>
          <a:sy n="122" d="100"/>
        </p:scale>
        <p:origin x="-120" y="-1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a:pPr>
            <a:r>
              <a:rPr lang="en-US" sz="2160" b="1" i="0" u="none" strike="noStrike" baseline="0" dirty="0" smtClean="0">
                <a:effectLst/>
              </a:rPr>
              <a:t>SFPD Recruit Training </a:t>
            </a:r>
            <a:br>
              <a:rPr lang="en-US" sz="2160" b="1" i="0" u="none" strike="noStrike" baseline="0" dirty="0" smtClean="0">
                <a:effectLst/>
              </a:rPr>
            </a:br>
            <a:r>
              <a:rPr lang="en-US" sz="2160" b="1" i="0" u="none" strike="noStrike" baseline="0" dirty="0" smtClean="0">
                <a:effectLst/>
              </a:rPr>
              <a:t>Comparison to PERF Study</a:t>
            </a:r>
            <a:endParaRPr lang="en-US" dirty="0"/>
          </a:p>
        </c:rich>
      </c:tx>
      <c:layout/>
      <c:overlay val="0"/>
    </c:title>
    <c:autoTitleDeleted val="0"/>
    <c:plotArea>
      <c:layout/>
      <c:barChart>
        <c:barDir val="col"/>
        <c:grouping val="clustered"/>
        <c:varyColors val="0"/>
        <c:ser>
          <c:idx val="0"/>
          <c:order val="0"/>
          <c:tx>
            <c:strRef>
              <c:f>Sheet1!$B$1</c:f>
              <c:strCache>
                <c:ptCount val="1"/>
                <c:pt idx="0">
                  <c:v>RBC HRS</c:v>
                </c:pt>
              </c:strCache>
            </c:strRef>
          </c:tx>
          <c:invertIfNegative val="0"/>
          <c:cat>
            <c:strRef>
              <c:f>Sheet1!$A$2:$A$13</c:f>
              <c:strCache>
                <c:ptCount val="12"/>
                <c:pt idx="0">
                  <c:v>FIREARMS</c:v>
                </c:pt>
                <c:pt idx="1">
                  <c:v>*DEFENSIVE TACTICS</c:v>
                </c:pt>
                <c:pt idx="2">
                  <c:v>*CRISIS INTERVENTION/DE-ESCALATION</c:v>
                </c:pt>
                <c:pt idx="3">
                  <c:v>*COMMUNICATION SKILLS</c:v>
                </c:pt>
                <c:pt idx="4">
                  <c:v>CONSTITUTIONAL LAW/LEGAL ISSUES</c:v>
                </c:pt>
                <c:pt idx="5">
                  <c:v>USE OF FORCE SCENARIO TRAINING</c:v>
                </c:pt>
                <c:pt idx="6">
                  <c:v>USE OF FORCE POLICY</c:v>
                </c:pt>
                <c:pt idx="7">
                  <c:v>BASIC FIRST AID</c:v>
                </c:pt>
                <c:pt idx="8">
                  <c:v>BATON</c:v>
                </c:pt>
                <c:pt idx="9">
                  <c:v>**ECW</c:v>
                </c:pt>
                <c:pt idx="10">
                  <c:v>OC SPRAY</c:v>
                </c:pt>
                <c:pt idx="11">
                  <c:v>PROFESSIONALISM/ETHICS</c:v>
                </c:pt>
              </c:strCache>
            </c:strRef>
          </c:cat>
          <c:val>
            <c:numRef>
              <c:f>Sheet1!$B$2:$B$13</c:f>
              <c:numCache>
                <c:formatCode>General</c:formatCode>
                <c:ptCount val="12"/>
                <c:pt idx="0">
                  <c:v>140</c:v>
                </c:pt>
                <c:pt idx="1">
                  <c:v>129</c:v>
                </c:pt>
                <c:pt idx="2">
                  <c:v>103</c:v>
                </c:pt>
                <c:pt idx="3">
                  <c:v>14</c:v>
                </c:pt>
                <c:pt idx="4">
                  <c:v>156</c:v>
                </c:pt>
                <c:pt idx="5">
                  <c:v>40</c:v>
                </c:pt>
                <c:pt idx="6">
                  <c:v>20</c:v>
                </c:pt>
                <c:pt idx="7">
                  <c:v>30</c:v>
                </c:pt>
                <c:pt idx="8">
                  <c:v>16</c:v>
                </c:pt>
                <c:pt idx="9">
                  <c:v>0</c:v>
                </c:pt>
                <c:pt idx="10">
                  <c:v>8</c:v>
                </c:pt>
                <c:pt idx="11">
                  <c:v>17.25</c:v>
                </c:pt>
              </c:numCache>
            </c:numRef>
          </c:val>
        </c:ser>
        <c:ser>
          <c:idx val="1"/>
          <c:order val="1"/>
          <c:tx>
            <c:strRef>
              <c:f>Sheet1!$C$1</c:f>
              <c:strCache>
                <c:ptCount val="1"/>
                <c:pt idx="0">
                  <c:v>PERF HRS</c:v>
                </c:pt>
              </c:strCache>
            </c:strRef>
          </c:tx>
          <c:invertIfNegative val="0"/>
          <c:cat>
            <c:strRef>
              <c:f>Sheet1!$A$2:$A$13</c:f>
              <c:strCache>
                <c:ptCount val="12"/>
                <c:pt idx="0">
                  <c:v>FIREARMS</c:v>
                </c:pt>
                <c:pt idx="1">
                  <c:v>*DEFENSIVE TACTICS</c:v>
                </c:pt>
                <c:pt idx="2">
                  <c:v>*CRISIS INTERVENTION/DE-ESCALATION</c:v>
                </c:pt>
                <c:pt idx="3">
                  <c:v>*COMMUNICATION SKILLS</c:v>
                </c:pt>
                <c:pt idx="4">
                  <c:v>CONSTITUTIONAL LAW/LEGAL ISSUES</c:v>
                </c:pt>
                <c:pt idx="5">
                  <c:v>USE OF FORCE SCENARIO TRAINING</c:v>
                </c:pt>
                <c:pt idx="6">
                  <c:v>USE OF FORCE POLICY</c:v>
                </c:pt>
                <c:pt idx="7">
                  <c:v>BASIC FIRST AID</c:v>
                </c:pt>
                <c:pt idx="8">
                  <c:v>BATON</c:v>
                </c:pt>
                <c:pt idx="9">
                  <c:v>**ECW</c:v>
                </c:pt>
                <c:pt idx="10">
                  <c:v>OC SPRAY</c:v>
                </c:pt>
                <c:pt idx="11">
                  <c:v>PROFESSIONALISM/ETHICS</c:v>
                </c:pt>
              </c:strCache>
            </c:strRef>
          </c:cat>
          <c:val>
            <c:numRef>
              <c:f>Sheet1!$C$2:$C$13</c:f>
              <c:numCache>
                <c:formatCode>General</c:formatCode>
                <c:ptCount val="12"/>
                <c:pt idx="0">
                  <c:v>58</c:v>
                </c:pt>
                <c:pt idx="1">
                  <c:v>49</c:v>
                </c:pt>
                <c:pt idx="2">
                  <c:v>16</c:v>
                </c:pt>
                <c:pt idx="3">
                  <c:v>10</c:v>
                </c:pt>
                <c:pt idx="4">
                  <c:v>40</c:v>
                </c:pt>
                <c:pt idx="5">
                  <c:v>24</c:v>
                </c:pt>
                <c:pt idx="6">
                  <c:v>8</c:v>
                </c:pt>
                <c:pt idx="7">
                  <c:v>16</c:v>
                </c:pt>
                <c:pt idx="8">
                  <c:v>8</c:v>
                </c:pt>
                <c:pt idx="9">
                  <c:v>8</c:v>
                </c:pt>
                <c:pt idx="10">
                  <c:v>8</c:v>
                </c:pt>
                <c:pt idx="11">
                  <c:v>0</c:v>
                </c:pt>
              </c:numCache>
            </c:numRef>
          </c:val>
        </c:ser>
        <c:dLbls>
          <c:showLegendKey val="0"/>
          <c:showVal val="0"/>
          <c:showCatName val="0"/>
          <c:showSerName val="0"/>
          <c:showPercent val="0"/>
          <c:showBubbleSize val="0"/>
        </c:dLbls>
        <c:gapWidth val="150"/>
        <c:axId val="24069632"/>
        <c:axId val="24071168"/>
      </c:barChart>
      <c:catAx>
        <c:axId val="24069632"/>
        <c:scaling>
          <c:orientation val="minMax"/>
        </c:scaling>
        <c:delete val="0"/>
        <c:axPos val="b"/>
        <c:numFmt formatCode="General" sourceLinked="0"/>
        <c:majorTickMark val="none"/>
        <c:minorTickMark val="none"/>
        <c:tickLblPos val="nextTo"/>
        <c:txPr>
          <a:bodyPr rot="0" vert="wordArtVert"/>
          <a:lstStyle/>
          <a:p>
            <a:pPr>
              <a:defRPr/>
            </a:pPr>
            <a:endParaRPr lang="en-US"/>
          </a:p>
        </c:txPr>
        <c:crossAx val="24071168"/>
        <c:crosses val="autoZero"/>
        <c:auto val="1"/>
        <c:lblAlgn val="ctr"/>
        <c:lblOffset val="100"/>
        <c:noMultiLvlLbl val="0"/>
      </c:catAx>
      <c:valAx>
        <c:axId val="24071168"/>
        <c:scaling>
          <c:orientation val="minMax"/>
        </c:scaling>
        <c:delete val="0"/>
        <c:axPos val="l"/>
        <c:majorGridlines/>
        <c:title>
          <c:tx>
            <c:rich>
              <a:bodyPr/>
              <a:lstStyle/>
              <a:p>
                <a:pPr>
                  <a:defRPr/>
                </a:pPr>
                <a:r>
                  <a:rPr lang="en-US" dirty="0" smtClean="0"/>
                  <a:t>Hours of Training</a:t>
                </a:r>
                <a:endParaRPr lang="en-US" dirty="0"/>
              </a:p>
            </c:rich>
          </c:tx>
          <c:layout/>
          <c:overlay val="0"/>
        </c:title>
        <c:numFmt formatCode="General" sourceLinked="1"/>
        <c:majorTickMark val="none"/>
        <c:minorTickMark val="none"/>
        <c:tickLblPos val="nextTo"/>
        <c:crossAx val="24069632"/>
        <c:crosses val="autoZero"/>
        <c:crossBetween val="between"/>
      </c:valAx>
      <c:dTable>
        <c:showHorzBorder val="1"/>
        <c:showVertBorder val="1"/>
        <c:showOutline val="1"/>
        <c:showKeys val="1"/>
        <c:txPr>
          <a:bodyPr/>
          <a:lstStyle/>
          <a:p>
            <a:pPr rtl="0">
              <a:defRPr sz="8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a:pPr>
            <a:r>
              <a:rPr lang="en-US" sz="2160" b="1" i="0" u="none" strike="noStrike" baseline="0" dirty="0" smtClean="0">
                <a:effectLst/>
              </a:rPr>
              <a:t>SFPD In Service Training</a:t>
            </a:r>
            <a:br>
              <a:rPr lang="en-US" sz="2160" b="1" i="0" u="none" strike="noStrike" baseline="0" dirty="0" smtClean="0">
                <a:effectLst/>
              </a:rPr>
            </a:br>
            <a:r>
              <a:rPr lang="en-US" sz="2160" b="1" i="0" u="none" strike="noStrike" baseline="0" dirty="0" smtClean="0">
                <a:effectLst/>
              </a:rPr>
              <a:t>Comparison to PERF Study</a:t>
            </a:r>
            <a:endParaRPr lang="en-US" dirty="0"/>
          </a:p>
        </c:rich>
      </c:tx>
      <c:layout/>
      <c:overlay val="0"/>
    </c:title>
    <c:autoTitleDeleted val="0"/>
    <c:plotArea>
      <c:layout/>
      <c:barChart>
        <c:barDir val="col"/>
        <c:grouping val="clustered"/>
        <c:varyColors val="0"/>
        <c:ser>
          <c:idx val="0"/>
          <c:order val="0"/>
          <c:tx>
            <c:strRef>
              <c:f>Sheet1!$B$1</c:f>
              <c:strCache>
                <c:ptCount val="1"/>
                <c:pt idx="0">
                  <c:v>RBC %</c:v>
                </c:pt>
              </c:strCache>
            </c:strRef>
          </c:tx>
          <c:invertIfNegative val="0"/>
          <c:cat>
            <c:strRef>
              <c:f>Sheet1!$A$2:$A$13</c:f>
              <c:strCache>
                <c:ptCount val="12"/>
                <c:pt idx="0">
                  <c:v>FIREARMS</c:v>
                </c:pt>
                <c:pt idx="1">
                  <c:v>DEFENSIVE TACTICS</c:v>
                </c:pt>
                <c:pt idx="2">
                  <c:v>CONSTITUTIONAL LAW/LEGAL ISSUES</c:v>
                </c:pt>
                <c:pt idx="3">
                  <c:v>USE OF FORCE SCENARIO TRAINING</c:v>
                </c:pt>
                <c:pt idx="4">
                  <c:v>BASIC FIRST AID</c:v>
                </c:pt>
                <c:pt idx="5">
                  <c:v>COMMUNICATION SKILLS</c:v>
                </c:pt>
                <c:pt idx="6">
                  <c:v>USE OF FORCE POLICY</c:v>
                </c:pt>
                <c:pt idx="7">
                  <c:v>CRISIS INTERVENTION/DE-ESCALATION</c:v>
                </c:pt>
                <c:pt idx="8">
                  <c:v>BATON*</c:v>
                </c:pt>
                <c:pt idx="9">
                  <c:v>ECW</c:v>
                </c:pt>
                <c:pt idx="10">
                  <c:v>OC SPRAY*</c:v>
                </c:pt>
                <c:pt idx="11">
                  <c:v>EVOC</c:v>
                </c:pt>
              </c:strCache>
            </c:strRef>
          </c:cat>
          <c:val>
            <c:numRef>
              <c:f>Sheet1!$B$2:$B$13</c:f>
              <c:numCache>
                <c:formatCode>General</c:formatCode>
                <c:ptCount val="12"/>
                <c:pt idx="0">
                  <c:v>10</c:v>
                </c:pt>
                <c:pt idx="1">
                  <c:v>10</c:v>
                </c:pt>
                <c:pt idx="2">
                  <c:v>20</c:v>
                </c:pt>
                <c:pt idx="3">
                  <c:v>10</c:v>
                </c:pt>
                <c:pt idx="4">
                  <c:v>25</c:v>
                </c:pt>
                <c:pt idx="5">
                  <c:v>5</c:v>
                </c:pt>
                <c:pt idx="6">
                  <c:v>5</c:v>
                </c:pt>
                <c:pt idx="7">
                  <c:v>5</c:v>
                </c:pt>
                <c:pt idx="8">
                  <c:v>0</c:v>
                </c:pt>
                <c:pt idx="9">
                  <c:v>0</c:v>
                </c:pt>
                <c:pt idx="10">
                  <c:v>0</c:v>
                </c:pt>
                <c:pt idx="11">
                  <c:v>10</c:v>
                </c:pt>
              </c:numCache>
            </c:numRef>
          </c:val>
        </c:ser>
        <c:ser>
          <c:idx val="1"/>
          <c:order val="1"/>
          <c:tx>
            <c:strRef>
              <c:f>Sheet1!$C$1</c:f>
              <c:strCache>
                <c:ptCount val="1"/>
                <c:pt idx="0">
                  <c:v>PERF %</c:v>
                </c:pt>
              </c:strCache>
            </c:strRef>
          </c:tx>
          <c:invertIfNegative val="0"/>
          <c:cat>
            <c:strRef>
              <c:f>Sheet1!$A$2:$A$13</c:f>
              <c:strCache>
                <c:ptCount val="12"/>
                <c:pt idx="0">
                  <c:v>FIREARMS</c:v>
                </c:pt>
                <c:pt idx="1">
                  <c:v>DEFENSIVE TACTICS</c:v>
                </c:pt>
                <c:pt idx="2">
                  <c:v>CONSTITUTIONAL LAW/LEGAL ISSUES</c:v>
                </c:pt>
                <c:pt idx="3">
                  <c:v>USE OF FORCE SCENARIO TRAINING</c:v>
                </c:pt>
                <c:pt idx="4">
                  <c:v>BASIC FIRST AID</c:v>
                </c:pt>
                <c:pt idx="5">
                  <c:v>COMMUNICATION SKILLS</c:v>
                </c:pt>
                <c:pt idx="6">
                  <c:v>USE OF FORCE POLICY</c:v>
                </c:pt>
                <c:pt idx="7">
                  <c:v>CRISIS INTERVENTION/DE-ESCALATION</c:v>
                </c:pt>
                <c:pt idx="8">
                  <c:v>BATON*</c:v>
                </c:pt>
                <c:pt idx="9">
                  <c:v>ECW</c:v>
                </c:pt>
                <c:pt idx="10">
                  <c:v>OC SPRAY*</c:v>
                </c:pt>
                <c:pt idx="11">
                  <c:v>EVOC</c:v>
                </c:pt>
              </c:strCache>
            </c:strRef>
          </c:cat>
          <c:val>
            <c:numRef>
              <c:f>Sheet1!$C$2:$C$13</c:f>
              <c:numCache>
                <c:formatCode>General</c:formatCode>
                <c:ptCount val="12"/>
                <c:pt idx="0">
                  <c:v>18</c:v>
                </c:pt>
                <c:pt idx="1">
                  <c:v>13</c:v>
                </c:pt>
                <c:pt idx="2">
                  <c:v>9</c:v>
                </c:pt>
                <c:pt idx="3">
                  <c:v>9</c:v>
                </c:pt>
                <c:pt idx="4">
                  <c:v>9</c:v>
                </c:pt>
                <c:pt idx="5">
                  <c:v>5</c:v>
                </c:pt>
                <c:pt idx="6">
                  <c:v>5</c:v>
                </c:pt>
                <c:pt idx="7">
                  <c:v>9</c:v>
                </c:pt>
                <c:pt idx="8">
                  <c:v>5</c:v>
                </c:pt>
                <c:pt idx="9">
                  <c:v>9</c:v>
                </c:pt>
                <c:pt idx="10">
                  <c:v>5</c:v>
                </c:pt>
                <c:pt idx="11">
                  <c:v>0</c:v>
                </c:pt>
              </c:numCache>
            </c:numRef>
          </c:val>
        </c:ser>
        <c:dLbls>
          <c:showLegendKey val="0"/>
          <c:showVal val="0"/>
          <c:showCatName val="0"/>
          <c:showSerName val="0"/>
          <c:showPercent val="0"/>
          <c:showBubbleSize val="0"/>
        </c:dLbls>
        <c:gapWidth val="150"/>
        <c:axId val="24104320"/>
        <c:axId val="31884416"/>
      </c:barChart>
      <c:catAx>
        <c:axId val="24104320"/>
        <c:scaling>
          <c:orientation val="minMax"/>
        </c:scaling>
        <c:delete val="0"/>
        <c:axPos val="b"/>
        <c:numFmt formatCode="General" sourceLinked="0"/>
        <c:majorTickMark val="none"/>
        <c:minorTickMark val="none"/>
        <c:tickLblPos val="nextTo"/>
        <c:txPr>
          <a:bodyPr rot="0" vert="wordArtVert"/>
          <a:lstStyle/>
          <a:p>
            <a:pPr>
              <a:defRPr/>
            </a:pPr>
            <a:endParaRPr lang="en-US"/>
          </a:p>
        </c:txPr>
        <c:crossAx val="31884416"/>
        <c:crosses val="autoZero"/>
        <c:auto val="1"/>
        <c:lblAlgn val="ctr"/>
        <c:lblOffset val="100"/>
        <c:noMultiLvlLbl val="0"/>
      </c:catAx>
      <c:valAx>
        <c:axId val="31884416"/>
        <c:scaling>
          <c:orientation val="minMax"/>
        </c:scaling>
        <c:delete val="0"/>
        <c:axPos val="l"/>
        <c:majorGridlines/>
        <c:title>
          <c:tx>
            <c:rich>
              <a:bodyPr/>
              <a:lstStyle/>
              <a:p>
                <a:pPr>
                  <a:defRPr/>
                </a:pPr>
                <a:r>
                  <a:rPr lang="en-US" dirty="0" smtClean="0"/>
                  <a:t>Percentage</a:t>
                </a:r>
                <a:r>
                  <a:rPr lang="en-US" baseline="0" dirty="0" smtClean="0"/>
                  <a:t> </a:t>
                </a:r>
                <a:r>
                  <a:rPr lang="en-US" dirty="0" smtClean="0"/>
                  <a:t>of Training</a:t>
                </a:r>
                <a:endParaRPr lang="en-US" dirty="0"/>
              </a:p>
            </c:rich>
          </c:tx>
          <c:layout/>
          <c:overlay val="0"/>
        </c:title>
        <c:numFmt formatCode="General" sourceLinked="1"/>
        <c:majorTickMark val="none"/>
        <c:minorTickMark val="none"/>
        <c:tickLblPos val="nextTo"/>
        <c:crossAx val="24104320"/>
        <c:crosses val="autoZero"/>
        <c:crossBetween val="between"/>
      </c:valAx>
      <c:dTable>
        <c:showHorzBorder val="1"/>
        <c:showVertBorder val="1"/>
        <c:showOutline val="1"/>
        <c:showKeys val="1"/>
        <c:txPr>
          <a:bodyPr/>
          <a:lstStyle/>
          <a:p>
            <a:pPr rtl="0">
              <a:defRPr sz="8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B6FADC-9763-354F-A5AE-6EA4678EEB3A}" type="datetimeFigureOut">
              <a:rPr lang="en-US" smtClean="0"/>
              <a:t>2/17/16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FF8F7F-9B26-B44D-A71D-2236517E73AB}" type="slidenum">
              <a:rPr lang="en-US" smtClean="0"/>
              <a:t>‹#›</a:t>
            </a:fld>
            <a:endParaRPr lang="en-US"/>
          </a:p>
        </p:txBody>
      </p:sp>
    </p:spTree>
    <p:extLst>
      <p:ext uri="{BB962C8B-B14F-4D97-AF65-F5344CB8AC3E}">
        <p14:creationId xmlns:p14="http://schemas.microsoft.com/office/powerpoint/2010/main" val="1070914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FF8F7F-9B26-B44D-A71D-2236517E73AB}" type="slidenum">
              <a:rPr lang="en-US" smtClean="0"/>
              <a:t>1</a:t>
            </a:fld>
            <a:endParaRPr lang="en-US"/>
          </a:p>
        </p:txBody>
      </p:sp>
    </p:spTree>
    <p:extLst>
      <p:ext uri="{BB962C8B-B14F-4D97-AF65-F5344CB8AC3E}">
        <p14:creationId xmlns:p14="http://schemas.microsoft.com/office/powerpoint/2010/main" val="791639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Presenter’s Notes</a:t>
            </a:r>
            <a:endParaRPr lang="en-US" sz="9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We have hosted Blue Courage (June 2015) – The Heart and Mind of the Guardian courses which includes:</a:t>
            </a:r>
          </a:p>
          <a:p>
            <a:pPr lvl="1"/>
            <a:r>
              <a:rPr lang="en-US" sz="1200" kern="1200" dirty="0" smtClean="0">
                <a:solidFill>
                  <a:schemeClr val="tx1"/>
                </a:solidFill>
                <a:effectLst/>
                <a:latin typeface="+mn-lt"/>
                <a:ea typeface="+mn-ea"/>
                <a:cs typeface="+mn-cs"/>
              </a:rPr>
              <a:t>Decision making under pressure</a:t>
            </a:r>
          </a:p>
          <a:p>
            <a:pPr lvl="1"/>
            <a:r>
              <a:rPr lang="en-US" sz="1200" kern="1200" dirty="0" smtClean="0">
                <a:solidFill>
                  <a:schemeClr val="tx1"/>
                </a:solidFill>
                <a:effectLst/>
                <a:latin typeface="+mn-lt"/>
                <a:ea typeface="+mn-ea"/>
                <a:cs typeface="+mn-cs"/>
              </a:rPr>
              <a:t>Awaken the courage to do what is right</a:t>
            </a:r>
          </a:p>
          <a:p>
            <a:pPr lvl="1"/>
            <a:r>
              <a:rPr lang="en-US" sz="1200" kern="1200" dirty="0" smtClean="0">
                <a:solidFill>
                  <a:schemeClr val="tx1"/>
                </a:solidFill>
                <a:effectLst/>
                <a:latin typeface="+mn-lt"/>
                <a:ea typeface="+mn-ea"/>
                <a:cs typeface="+mn-cs"/>
              </a:rPr>
              <a:t>Building relationships and trust with the community</a:t>
            </a:r>
          </a:p>
          <a:p>
            <a:pPr lvl="0"/>
            <a:r>
              <a:rPr lang="en-US" sz="1200" kern="1200" dirty="0" smtClean="0">
                <a:solidFill>
                  <a:schemeClr val="tx1"/>
                </a:solidFill>
                <a:effectLst/>
                <a:latin typeface="+mn-lt"/>
                <a:ea typeface="+mn-ea"/>
                <a:cs typeface="+mn-cs"/>
              </a:rPr>
              <a:t>Inclusive Leadership (June 2015)</a:t>
            </a:r>
          </a:p>
          <a:p>
            <a:pPr lvl="1"/>
            <a:r>
              <a:rPr lang="en-US" sz="1200" kern="1200" dirty="0" smtClean="0">
                <a:solidFill>
                  <a:schemeClr val="tx1"/>
                </a:solidFill>
                <a:effectLst/>
                <a:latin typeface="+mn-lt"/>
                <a:ea typeface="+mn-ea"/>
                <a:cs typeface="+mn-cs"/>
              </a:rPr>
              <a:t>Inclusive Leadership course is differentiated by its principle-based approach, focusing on leadership development, personal integrity and accountability.</a:t>
            </a:r>
          </a:p>
          <a:p>
            <a:pPr lvl="0"/>
            <a:r>
              <a:rPr lang="en-US" sz="1200" kern="1200" dirty="0" smtClean="0">
                <a:solidFill>
                  <a:schemeClr val="tx1"/>
                </a:solidFill>
                <a:effectLst/>
                <a:latin typeface="+mn-lt"/>
                <a:ea typeface="+mn-ea"/>
                <a:cs typeface="+mn-cs"/>
              </a:rPr>
              <a:t>7 Habits for Highly Effective People (June 2015)</a:t>
            </a:r>
          </a:p>
          <a:p>
            <a:pPr lvl="1"/>
            <a:r>
              <a:rPr lang="en-US" sz="1200" kern="1200" dirty="0" smtClean="0">
                <a:solidFill>
                  <a:schemeClr val="tx1"/>
                </a:solidFill>
                <a:effectLst/>
                <a:latin typeface="+mn-lt"/>
                <a:ea typeface="+mn-ea"/>
                <a:cs typeface="+mn-cs"/>
              </a:rPr>
              <a:t>Take initiative and responsibility</a:t>
            </a:r>
          </a:p>
          <a:p>
            <a:pPr lvl="1"/>
            <a:r>
              <a:rPr lang="en-US" sz="1200" kern="1200" dirty="0" smtClean="0">
                <a:solidFill>
                  <a:schemeClr val="tx1"/>
                </a:solidFill>
                <a:effectLst/>
                <a:latin typeface="+mn-lt"/>
                <a:ea typeface="+mn-ea"/>
                <a:cs typeface="+mn-cs"/>
              </a:rPr>
              <a:t>Develop mission, vision, and values</a:t>
            </a:r>
          </a:p>
          <a:p>
            <a:pPr lvl="1"/>
            <a:r>
              <a:rPr lang="en-US" sz="1200" kern="1200" dirty="0" smtClean="0">
                <a:solidFill>
                  <a:schemeClr val="tx1"/>
                </a:solidFill>
                <a:effectLst/>
                <a:latin typeface="+mn-lt"/>
                <a:ea typeface="+mn-ea"/>
                <a:cs typeface="+mn-cs"/>
              </a:rPr>
              <a:t>Balance key personal and professional priorities</a:t>
            </a:r>
          </a:p>
          <a:p>
            <a:pPr lvl="1"/>
            <a:r>
              <a:rPr lang="en-US" sz="1200" kern="1200" dirty="0" smtClean="0">
                <a:solidFill>
                  <a:schemeClr val="tx1"/>
                </a:solidFill>
                <a:effectLst/>
                <a:latin typeface="+mn-lt"/>
                <a:ea typeface="+mn-ea"/>
                <a:cs typeface="+mn-cs"/>
              </a:rPr>
              <a:t>Improve interpersonal communication</a:t>
            </a:r>
          </a:p>
          <a:p>
            <a:pPr lvl="1"/>
            <a:r>
              <a:rPr lang="en-US" sz="1200" kern="1200" dirty="0" smtClean="0">
                <a:solidFill>
                  <a:schemeClr val="tx1"/>
                </a:solidFill>
                <a:effectLst/>
                <a:latin typeface="+mn-lt"/>
                <a:ea typeface="+mn-ea"/>
                <a:cs typeface="+mn-cs"/>
              </a:rPr>
              <a:t>Leverage creative collaboration</a:t>
            </a:r>
          </a:p>
          <a:p>
            <a:pPr lvl="1"/>
            <a:r>
              <a:rPr lang="en-US" sz="1200" kern="1200" dirty="0" smtClean="0">
                <a:solidFill>
                  <a:schemeClr val="tx1"/>
                </a:solidFill>
                <a:effectLst/>
                <a:latin typeface="+mn-lt"/>
                <a:ea typeface="+mn-ea"/>
                <a:cs typeface="+mn-cs"/>
              </a:rPr>
              <a:t>Increase trust and teamwork in the organization and within the community</a:t>
            </a:r>
          </a:p>
          <a:p>
            <a:pPr lvl="1"/>
            <a:r>
              <a:rPr lang="en-US" sz="1200" kern="1200" dirty="0" smtClean="0">
                <a:solidFill>
                  <a:schemeClr val="tx1"/>
                </a:solidFill>
                <a:effectLst/>
                <a:latin typeface="+mn-lt"/>
                <a:ea typeface="+mn-ea"/>
                <a:cs typeface="+mn-cs"/>
              </a:rPr>
              <a:t>Apply principles for achieving and maintaining physical, mental and emotional well being</a:t>
            </a:r>
          </a:p>
          <a:p>
            <a:endParaRPr lang="en-US" dirty="0"/>
          </a:p>
        </p:txBody>
      </p:sp>
      <p:sp>
        <p:nvSpPr>
          <p:cNvPr id="4" name="Slide Number Placeholder 3"/>
          <p:cNvSpPr>
            <a:spLocks noGrp="1"/>
          </p:cNvSpPr>
          <p:nvPr>
            <p:ph type="sldNum" sz="quarter" idx="10"/>
          </p:nvPr>
        </p:nvSpPr>
        <p:spPr/>
        <p:txBody>
          <a:bodyPr/>
          <a:lstStyle/>
          <a:p>
            <a:fld id="{D3FF8F7F-9B26-B44D-A71D-2236517E73AB}" type="slidenum">
              <a:rPr lang="en-US" smtClean="0"/>
              <a:t>10</a:t>
            </a:fld>
            <a:endParaRPr lang="en-US"/>
          </a:p>
        </p:txBody>
      </p:sp>
    </p:spTree>
    <p:extLst>
      <p:ext uri="{BB962C8B-B14F-4D97-AF65-F5344CB8AC3E}">
        <p14:creationId xmlns:p14="http://schemas.microsoft.com/office/powerpoint/2010/main" val="1191802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FF8F7F-9B26-B44D-A71D-2236517E73AB}" type="slidenum">
              <a:rPr lang="en-US" smtClean="0"/>
              <a:t>11</a:t>
            </a:fld>
            <a:endParaRPr lang="en-US"/>
          </a:p>
        </p:txBody>
      </p:sp>
    </p:spTree>
    <p:extLst>
      <p:ext uri="{BB962C8B-B14F-4D97-AF65-F5344CB8AC3E}">
        <p14:creationId xmlns:p14="http://schemas.microsoft.com/office/powerpoint/2010/main" val="1050406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FF8F7F-9B26-B44D-A71D-2236517E73AB}" type="slidenum">
              <a:rPr lang="en-US" smtClean="0"/>
              <a:t>12</a:t>
            </a:fld>
            <a:endParaRPr lang="en-US"/>
          </a:p>
        </p:txBody>
      </p:sp>
    </p:spTree>
    <p:extLst>
      <p:ext uri="{BB962C8B-B14F-4D97-AF65-F5344CB8AC3E}">
        <p14:creationId xmlns:p14="http://schemas.microsoft.com/office/powerpoint/2010/main" val="1870366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FF8F7F-9B26-B44D-A71D-2236517E73AB}" type="slidenum">
              <a:rPr lang="en-US" smtClean="0"/>
              <a:t>13</a:t>
            </a:fld>
            <a:endParaRPr lang="en-US"/>
          </a:p>
        </p:txBody>
      </p:sp>
    </p:spTree>
    <p:extLst>
      <p:ext uri="{BB962C8B-B14F-4D97-AF65-F5344CB8AC3E}">
        <p14:creationId xmlns:p14="http://schemas.microsoft.com/office/powerpoint/2010/main" val="382191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FF8F7F-9B26-B44D-A71D-2236517E73AB}" type="slidenum">
              <a:rPr lang="en-US" smtClean="0"/>
              <a:t>14</a:t>
            </a:fld>
            <a:endParaRPr lang="en-US"/>
          </a:p>
        </p:txBody>
      </p:sp>
    </p:spTree>
    <p:extLst>
      <p:ext uri="{BB962C8B-B14F-4D97-AF65-F5344CB8AC3E}">
        <p14:creationId xmlns:p14="http://schemas.microsoft.com/office/powerpoint/2010/main" val="362263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FF8F7F-9B26-B44D-A71D-2236517E73AB}" type="slidenum">
              <a:rPr lang="en-US" smtClean="0"/>
              <a:t>2</a:t>
            </a:fld>
            <a:endParaRPr lang="en-US"/>
          </a:p>
        </p:txBody>
      </p:sp>
    </p:spTree>
    <p:extLst>
      <p:ext uri="{BB962C8B-B14F-4D97-AF65-F5344CB8AC3E}">
        <p14:creationId xmlns:p14="http://schemas.microsoft.com/office/powerpoint/2010/main" val="363636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FF8F7F-9B26-B44D-A71D-2236517E73AB}" type="slidenum">
              <a:rPr lang="en-US" smtClean="0"/>
              <a:t>3</a:t>
            </a:fld>
            <a:endParaRPr lang="en-US"/>
          </a:p>
        </p:txBody>
      </p:sp>
    </p:spTree>
    <p:extLst>
      <p:ext uri="{BB962C8B-B14F-4D97-AF65-F5344CB8AC3E}">
        <p14:creationId xmlns:p14="http://schemas.microsoft.com/office/powerpoint/2010/main" val="2050352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FF8F7F-9B26-B44D-A71D-2236517E73AB}" type="slidenum">
              <a:rPr lang="en-US" smtClean="0"/>
              <a:t>4</a:t>
            </a:fld>
            <a:endParaRPr lang="en-US"/>
          </a:p>
        </p:txBody>
      </p:sp>
    </p:spTree>
    <p:extLst>
      <p:ext uri="{BB962C8B-B14F-4D97-AF65-F5344CB8AC3E}">
        <p14:creationId xmlns:p14="http://schemas.microsoft.com/office/powerpoint/2010/main" val="1901855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FF8F7F-9B26-B44D-A71D-2236517E73AB}" type="slidenum">
              <a:rPr lang="en-US" smtClean="0"/>
              <a:t>5</a:t>
            </a:fld>
            <a:endParaRPr lang="en-US"/>
          </a:p>
        </p:txBody>
      </p:sp>
    </p:spTree>
    <p:extLst>
      <p:ext uri="{BB962C8B-B14F-4D97-AF65-F5344CB8AC3E}">
        <p14:creationId xmlns:p14="http://schemas.microsoft.com/office/powerpoint/2010/main" val="1745111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FF8F7F-9B26-B44D-A71D-2236517E73AB}" type="slidenum">
              <a:rPr lang="en-US" smtClean="0"/>
              <a:t>6</a:t>
            </a:fld>
            <a:endParaRPr lang="en-US"/>
          </a:p>
        </p:txBody>
      </p:sp>
    </p:spTree>
    <p:extLst>
      <p:ext uri="{BB962C8B-B14F-4D97-AF65-F5344CB8AC3E}">
        <p14:creationId xmlns:p14="http://schemas.microsoft.com/office/powerpoint/2010/main" val="1336920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Presenter’s Notes</a:t>
            </a:r>
            <a:endParaRPr lang="en-US" sz="9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Recruits receive 14 hours of classroom instruction on communications.  </a:t>
            </a:r>
          </a:p>
          <a:p>
            <a:pPr lvl="0"/>
            <a:r>
              <a:rPr lang="en-US" sz="1200" kern="1200" dirty="0" smtClean="0">
                <a:solidFill>
                  <a:schemeClr val="tx1"/>
                </a:solidFill>
                <a:effectLst/>
                <a:latin typeface="+mn-lt"/>
                <a:ea typeface="+mn-ea"/>
                <a:cs typeface="+mn-cs"/>
              </a:rPr>
              <a:t>Officer learn skillful tactics in verbal communications in order to diffuse difficult verbal encounters that may escalate and jeopardize an officer’s safety or the safety of others. This is not required by POST.</a:t>
            </a:r>
          </a:p>
          <a:p>
            <a:pPr lvl="0"/>
            <a:r>
              <a:rPr lang="en-US" sz="1200" kern="1200" dirty="0" smtClean="0">
                <a:solidFill>
                  <a:schemeClr val="tx1"/>
                </a:solidFill>
                <a:effectLst/>
                <a:latin typeface="+mn-lt"/>
                <a:ea typeface="+mn-ea"/>
                <a:cs typeface="+mn-cs"/>
              </a:rPr>
              <a:t>The most recent class that graduated last week is currently attending the training before they report to their Field Training Assignments.</a:t>
            </a:r>
          </a:p>
          <a:p>
            <a:pPr lvl="1"/>
            <a:r>
              <a:rPr lang="en-US" sz="1200" kern="1200" dirty="0" smtClean="0">
                <a:solidFill>
                  <a:schemeClr val="tx1"/>
                </a:solidFill>
                <a:effectLst/>
                <a:latin typeface="+mn-lt"/>
                <a:ea typeface="+mn-ea"/>
                <a:cs typeface="+mn-cs"/>
              </a:rPr>
              <a:t>CIT training (40 hours) includes recognition of cues and other indicators in order to make appropriate decisions regarding intervention strategies. </a:t>
            </a:r>
          </a:p>
          <a:p>
            <a:pPr lvl="1"/>
            <a:r>
              <a:rPr lang="en-US" sz="1200" kern="1200" dirty="0" smtClean="0">
                <a:solidFill>
                  <a:schemeClr val="tx1"/>
                </a:solidFill>
                <a:effectLst/>
                <a:latin typeface="+mn-lt"/>
                <a:ea typeface="+mn-ea"/>
                <a:cs typeface="+mn-cs"/>
              </a:rPr>
              <a:t>Active listening, crisis intervention skills, communication techniques and role play realistic scenarios are also included.</a:t>
            </a:r>
          </a:p>
          <a:p>
            <a:endParaRPr lang="en-US" dirty="0"/>
          </a:p>
        </p:txBody>
      </p:sp>
      <p:sp>
        <p:nvSpPr>
          <p:cNvPr id="4" name="Slide Number Placeholder 3"/>
          <p:cNvSpPr>
            <a:spLocks noGrp="1"/>
          </p:cNvSpPr>
          <p:nvPr>
            <p:ph type="sldNum" sz="quarter" idx="10"/>
          </p:nvPr>
        </p:nvSpPr>
        <p:spPr/>
        <p:txBody>
          <a:bodyPr/>
          <a:lstStyle/>
          <a:p>
            <a:fld id="{D3FF8F7F-9B26-B44D-A71D-2236517E73AB}" type="slidenum">
              <a:rPr lang="en-US" smtClean="0"/>
              <a:t>7</a:t>
            </a:fld>
            <a:endParaRPr lang="en-US"/>
          </a:p>
        </p:txBody>
      </p:sp>
    </p:spTree>
    <p:extLst>
      <p:ext uri="{BB962C8B-B14F-4D97-AF65-F5344CB8AC3E}">
        <p14:creationId xmlns:p14="http://schemas.microsoft.com/office/powerpoint/2010/main" val="509428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Presenter’s Notes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Learning essential conflict management and communication skills </a:t>
            </a:r>
          </a:p>
          <a:p>
            <a:pPr lvl="0"/>
            <a:r>
              <a:rPr lang="en-US" sz="1200" kern="1200" dirty="0" smtClean="0">
                <a:solidFill>
                  <a:schemeClr val="tx1"/>
                </a:solidFill>
                <a:effectLst/>
                <a:latin typeface="+mn-lt"/>
                <a:ea typeface="+mn-ea"/>
                <a:cs typeface="+mn-cs"/>
              </a:rPr>
              <a:t>Understanding the mediation process</a:t>
            </a:r>
          </a:p>
          <a:p>
            <a:pPr lvl="0"/>
            <a:r>
              <a:rPr lang="en-US" sz="1200" kern="1200" dirty="0" smtClean="0">
                <a:solidFill>
                  <a:schemeClr val="tx1"/>
                </a:solidFill>
                <a:effectLst/>
                <a:latin typeface="+mn-lt"/>
                <a:ea typeface="+mn-ea"/>
                <a:cs typeface="+mn-cs"/>
              </a:rPr>
              <a:t>Preparing officers for dialogue with their communities </a:t>
            </a:r>
          </a:p>
          <a:p>
            <a:pPr lvl="0"/>
            <a:r>
              <a:rPr lang="en-US" sz="1200" kern="1200" dirty="0" smtClean="0">
                <a:solidFill>
                  <a:schemeClr val="tx1"/>
                </a:solidFill>
                <a:effectLst/>
                <a:latin typeface="+mn-lt"/>
                <a:ea typeface="+mn-ea"/>
                <a:cs typeface="+mn-cs"/>
              </a:rPr>
              <a:t>Connecting Precincts with their local mediation provider</a:t>
            </a:r>
          </a:p>
          <a:p>
            <a:endParaRPr lang="en-US" dirty="0"/>
          </a:p>
        </p:txBody>
      </p:sp>
      <p:sp>
        <p:nvSpPr>
          <p:cNvPr id="4" name="Slide Number Placeholder 3"/>
          <p:cNvSpPr>
            <a:spLocks noGrp="1"/>
          </p:cNvSpPr>
          <p:nvPr>
            <p:ph type="sldNum" sz="quarter" idx="10"/>
          </p:nvPr>
        </p:nvSpPr>
        <p:spPr/>
        <p:txBody>
          <a:bodyPr/>
          <a:lstStyle/>
          <a:p>
            <a:fld id="{D3FF8F7F-9B26-B44D-A71D-2236517E73AB}" type="slidenum">
              <a:rPr lang="en-US" smtClean="0"/>
              <a:t>8</a:t>
            </a:fld>
            <a:endParaRPr lang="en-US"/>
          </a:p>
        </p:txBody>
      </p:sp>
    </p:spTree>
    <p:extLst>
      <p:ext uri="{BB962C8B-B14F-4D97-AF65-F5344CB8AC3E}">
        <p14:creationId xmlns:p14="http://schemas.microsoft.com/office/powerpoint/2010/main" val="2091016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Presenter’s Notes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Dr. Lorie Fridell, former Director of Research at the Police Executive Research Forum (PERF), developed the “Fair &amp; Impartial Policing” training after she was educated by social psychologists who study human biases.  </a:t>
            </a:r>
          </a:p>
          <a:p>
            <a:pPr lvl="0"/>
            <a:r>
              <a:rPr lang="en-US" sz="1200" kern="1200" dirty="0" smtClean="0">
                <a:solidFill>
                  <a:schemeClr val="tx1"/>
                </a:solidFill>
                <a:effectLst/>
                <a:latin typeface="+mn-lt"/>
                <a:ea typeface="+mn-ea"/>
                <a:cs typeface="+mn-cs"/>
              </a:rPr>
              <a:t>Dr. Lorie Fridell is not only a national expert on biased policing, but also she has authored and co-authored many books on the subject. </a:t>
            </a:r>
          </a:p>
          <a:p>
            <a:endParaRPr lang="en-US" dirty="0"/>
          </a:p>
        </p:txBody>
      </p:sp>
      <p:sp>
        <p:nvSpPr>
          <p:cNvPr id="4" name="Slide Number Placeholder 3"/>
          <p:cNvSpPr>
            <a:spLocks noGrp="1"/>
          </p:cNvSpPr>
          <p:nvPr>
            <p:ph type="sldNum" sz="quarter" idx="10"/>
          </p:nvPr>
        </p:nvSpPr>
        <p:spPr/>
        <p:txBody>
          <a:bodyPr/>
          <a:lstStyle/>
          <a:p>
            <a:fld id="{D3FF8F7F-9B26-B44D-A71D-2236517E73AB}" type="slidenum">
              <a:rPr lang="en-US" smtClean="0"/>
              <a:t>9</a:t>
            </a:fld>
            <a:endParaRPr lang="en-US"/>
          </a:p>
        </p:txBody>
      </p:sp>
    </p:spTree>
    <p:extLst>
      <p:ext uri="{BB962C8B-B14F-4D97-AF65-F5344CB8AC3E}">
        <p14:creationId xmlns:p14="http://schemas.microsoft.com/office/powerpoint/2010/main" val="137810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2/17/16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2/17/16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b="1" dirty="0"/>
              <a:t>Use of Force </a:t>
            </a:r>
            <a:br>
              <a:rPr lang="en-US" b="1" dirty="0"/>
            </a:br>
            <a:r>
              <a:rPr lang="en-US" b="1" dirty="0"/>
              <a:t>Training and Policy Review</a:t>
            </a:r>
          </a:p>
        </p:txBody>
      </p:sp>
      <p:sp>
        <p:nvSpPr>
          <p:cNvPr id="3" name="Subtitle 2"/>
          <p:cNvSpPr>
            <a:spLocks noGrp="1"/>
          </p:cNvSpPr>
          <p:nvPr>
            <p:ph type="subTitle" idx="1"/>
          </p:nvPr>
        </p:nvSpPr>
        <p:spPr/>
        <p:txBody>
          <a:bodyPr>
            <a:normAutofit fontScale="47500" lnSpcReduction="20000"/>
          </a:bodyPr>
          <a:lstStyle/>
          <a:p>
            <a:pPr algn="ctr"/>
            <a:r>
              <a:rPr lang="en-US" sz="5100" b="1" dirty="0"/>
              <a:t>San Francisco Police Department </a:t>
            </a:r>
          </a:p>
          <a:p>
            <a:pPr algn="ctr"/>
            <a:r>
              <a:rPr lang="en-US" sz="5100" b="1" dirty="0"/>
              <a:t>Training Division</a:t>
            </a:r>
          </a:p>
          <a:p>
            <a:pPr algn="ctr"/>
            <a:r>
              <a:rPr lang="en-US" sz="5100" b="1" dirty="0"/>
              <a:t>February 2016</a:t>
            </a:r>
          </a:p>
          <a:p>
            <a:endParaRPr lang="en-US" dirty="0"/>
          </a:p>
        </p:txBody>
      </p:sp>
    </p:spTree>
    <p:extLst>
      <p:ext uri="{BB962C8B-B14F-4D97-AF65-F5344CB8AC3E}">
        <p14:creationId xmlns:p14="http://schemas.microsoft.com/office/powerpoint/2010/main" val="2114023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Actions </a:t>
            </a:r>
            <a:r>
              <a:rPr lang="en-US" dirty="0" smtClean="0"/>
              <a:t>in </a:t>
            </a:r>
            <a:r>
              <a:rPr lang="en-US" dirty="0"/>
              <a:t>Professional Development</a:t>
            </a:r>
          </a:p>
        </p:txBody>
      </p:sp>
      <p:sp>
        <p:nvSpPr>
          <p:cNvPr id="3" name="Content Placeholder 2"/>
          <p:cNvSpPr>
            <a:spLocks noGrp="1"/>
          </p:cNvSpPr>
          <p:nvPr>
            <p:ph idx="1"/>
          </p:nvPr>
        </p:nvSpPr>
        <p:spPr>
          <a:xfrm>
            <a:off x="1484310" y="2227385"/>
            <a:ext cx="10018713" cy="3563815"/>
          </a:xfrm>
        </p:spPr>
        <p:txBody>
          <a:bodyPr/>
          <a:lstStyle/>
          <a:p>
            <a:r>
              <a:rPr lang="en-US" dirty="0"/>
              <a:t>In June 2015, SFPD hosted:</a:t>
            </a:r>
          </a:p>
          <a:p>
            <a:pPr lvl="1"/>
            <a:r>
              <a:rPr lang="en-US" dirty="0"/>
              <a:t> </a:t>
            </a:r>
            <a:r>
              <a:rPr lang="en-US" sz="2200" dirty="0"/>
              <a:t>Blue Courage</a:t>
            </a:r>
          </a:p>
          <a:p>
            <a:pPr lvl="1"/>
            <a:r>
              <a:rPr lang="en-US" sz="2200" dirty="0"/>
              <a:t>Inclusive Leadership </a:t>
            </a:r>
          </a:p>
          <a:p>
            <a:pPr lvl="1"/>
            <a:r>
              <a:rPr lang="en-US" sz="2200" dirty="0"/>
              <a:t>7 Habits for Highly Effective People </a:t>
            </a:r>
            <a:endParaRPr lang="en-US" dirty="0" smtClean="0"/>
          </a:p>
          <a:p>
            <a:pPr lvl="0"/>
            <a:r>
              <a:rPr lang="en-US" dirty="0" smtClean="0"/>
              <a:t>Blue Courage is being presented February </a:t>
            </a:r>
            <a:r>
              <a:rPr lang="en-US" smtClean="0"/>
              <a:t>18 and 19, 2016</a:t>
            </a:r>
          </a:p>
          <a:p>
            <a:pPr lvl="0"/>
            <a:r>
              <a:rPr lang="en-US" smtClean="0"/>
              <a:t>Recruits </a:t>
            </a:r>
            <a:r>
              <a:rPr lang="en-US" dirty="0" smtClean="0"/>
              <a:t>receive 4 hours of Blue Courage in the Academy.</a:t>
            </a:r>
          </a:p>
        </p:txBody>
      </p:sp>
    </p:spTree>
    <p:extLst>
      <p:ext uri="{BB962C8B-B14F-4D97-AF65-F5344CB8AC3E}">
        <p14:creationId xmlns:p14="http://schemas.microsoft.com/office/powerpoint/2010/main" val="89755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Actions and Changes </a:t>
            </a:r>
            <a:r>
              <a:rPr lang="en-US" dirty="0" smtClean="0"/>
              <a:t>in </a:t>
            </a:r>
            <a:r>
              <a:rPr lang="en-US" dirty="0"/>
              <a:t>Use of Force Policy</a:t>
            </a:r>
          </a:p>
        </p:txBody>
      </p:sp>
      <p:sp>
        <p:nvSpPr>
          <p:cNvPr id="3" name="Content Placeholder 2"/>
          <p:cNvSpPr>
            <a:spLocks noGrp="1"/>
          </p:cNvSpPr>
          <p:nvPr>
            <p:ph idx="1"/>
          </p:nvPr>
        </p:nvSpPr>
        <p:spPr/>
        <p:txBody>
          <a:bodyPr/>
          <a:lstStyle/>
          <a:p>
            <a:r>
              <a:rPr lang="en-US" dirty="0"/>
              <a:t>At Chief Suhr’s direction, The Department </a:t>
            </a:r>
            <a:r>
              <a:rPr lang="en-US" dirty="0" smtClean="0"/>
              <a:t>assembled </a:t>
            </a:r>
            <a:r>
              <a:rPr lang="en-US" dirty="0"/>
              <a:t>a Policy </a:t>
            </a:r>
            <a:r>
              <a:rPr lang="en-US" dirty="0" smtClean="0"/>
              <a:t>Committee. </a:t>
            </a:r>
          </a:p>
          <a:p>
            <a:r>
              <a:rPr lang="en-US" dirty="0" smtClean="0"/>
              <a:t>The Policy Committee </a:t>
            </a:r>
            <a:r>
              <a:rPr lang="en-US" dirty="0" smtClean="0"/>
              <a:t>was</a:t>
            </a:r>
            <a:r>
              <a:rPr lang="en-US" dirty="0" smtClean="0"/>
              <a:t> </a:t>
            </a:r>
            <a:r>
              <a:rPr lang="en-US" dirty="0" smtClean="0"/>
              <a:t>responsible for  researching, reviewing, discussing </a:t>
            </a:r>
            <a:r>
              <a:rPr lang="en-US" dirty="0"/>
              <a:t>and </a:t>
            </a:r>
            <a:r>
              <a:rPr lang="en-US" dirty="0" smtClean="0"/>
              <a:t>proposing </a:t>
            </a:r>
            <a:r>
              <a:rPr lang="en-US" dirty="0"/>
              <a:t>changes to all Department policies that relate to the Use of Force and Force Options</a:t>
            </a:r>
            <a:r>
              <a:rPr lang="en-US" dirty="0" smtClean="0"/>
              <a:t>.</a:t>
            </a:r>
          </a:p>
          <a:p>
            <a:r>
              <a:rPr lang="en-US" dirty="0" smtClean="0"/>
              <a:t>The Chief of Police and this committee developed draft policies that were submitted to the Police Commission last week.</a:t>
            </a:r>
            <a:endParaRPr lang="en-US" dirty="0"/>
          </a:p>
        </p:txBody>
      </p:sp>
    </p:spTree>
    <p:extLst>
      <p:ext uri="{BB962C8B-B14F-4D97-AF65-F5344CB8AC3E}">
        <p14:creationId xmlns:p14="http://schemas.microsoft.com/office/powerpoint/2010/main" val="1410942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and Review</a:t>
            </a:r>
          </a:p>
        </p:txBody>
      </p:sp>
      <p:sp>
        <p:nvSpPr>
          <p:cNvPr id="3" name="Content Placeholder 2"/>
          <p:cNvSpPr>
            <a:spLocks noGrp="1"/>
          </p:cNvSpPr>
          <p:nvPr>
            <p:ph idx="1"/>
          </p:nvPr>
        </p:nvSpPr>
        <p:spPr/>
        <p:txBody>
          <a:bodyPr/>
          <a:lstStyle/>
          <a:p>
            <a:r>
              <a:rPr lang="en-US" dirty="0"/>
              <a:t>A SFPD Sergeant from the Training Division visited the United Kingdom </a:t>
            </a:r>
            <a:r>
              <a:rPr lang="en-US" dirty="0" smtClean="0"/>
              <a:t>and met </a:t>
            </a:r>
            <a:r>
              <a:rPr lang="en-US" dirty="0"/>
              <a:t>with t</a:t>
            </a:r>
            <a:r>
              <a:rPr lang="en-US" dirty="0" smtClean="0"/>
              <a:t>he </a:t>
            </a:r>
            <a:r>
              <a:rPr lang="en-US" dirty="0"/>
              <a:t>constables of Police </a:t>
            </a:r>
            <a:r>
              <a:rPr lang="en-US" dirty="0" smtClean="0"/>
              <a:t>Scotland </a:t>
            </a:r>
            <a:r>
              <a:rPr lang="en-US" dirty="0"/>
              <a:t>to review and report on their response to armed critical incidents. The reviewed </a:t>
            </a:r>
            <a:r>
              <a:rPr lang="en-US" dirty="0" smtClean="0"/>
              <a:t>included:</a:t>
            </a:r>
          </a:p>
          <a:p>
            <a:pPr lvl="1"/>
            <a:r>
              <a:rPr lang="en-US" dirty="0" smtClean="0"/>
              <a:t> </a:t>
            </a:r>
            <a:r>
              <a:rPr lang="en-US" sz="2200" dirty="0" smtClean="0"/>
              <a:t>Policing </a:t>
            </a:r>
            <a:r>
              <a:rPr lang="en-US" sz="2200" dirty="0" smtClean="0"/>
              <a:t>philosophy (National Decision Making Model / Emphasis on sanctity of life)</a:t>
            </a:r>
            <a:endParaRPr lang="en-US" sz="2200" dirty="0" smtClean="0"/>
          </a:p>
          <a:p>
            <a:pPr lvl="1"/>
            <a:r>
              <a:rPr lang="en-US" sz="2200" dirty="0" smtClean="0"/>
              <a:t>Tactics (including time, distance , cover and communications)</a:t>
            </a:r>
            <a:endParaRPr lang="en-US" sz="2200" dirty="0" smtClean="0"/>
          </a:p>
          <a:p>
            <a:pPr lvl="1"/>
            <a:r>
              <a:rPr lang="en-US" sz="2200" dirty="0" smtClean="0"/>
              <a:t> </a:t>
            </a:r>
            <a:r>
              <a:rPr lang="en-US" sz="2200" dirty="0"/>
              <a:t>T</a:t>
            </a:r>
            <a:r>
              <a:rPr lang="en-US" sz="2200" dirty="0" smtClean="0"/>
              <a:t>raining requirements</a:t>
            </a:r>
            <a:endParaRPr lang="en-US" sz="2200" dirty="0"/>
          </a:p>
        </p:txBody>
      </p:sp>
    </p:spTree>
    <p:extLst>
      <p:ext uri="{BB962C8B-B14F-4D97-AF65-F5344CB8AC3E}">
        <p14:creationId xmlns:p14="http://schemas.microsoft.com/office/powerpoint/2010/main" val="183335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1756600392"/>
              </p:ext>
            </p:extLst>
          </p:nvPr>
        </p:nvGraphicFramePr>
        <p:xfrm>
          <a:off x="-126609" y="-140676"/>
          <a:ext cx="12492111" cy="69986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5841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122800059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6871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Force </a:t>
            </a:r>
            <a:r>
              <a:rPr lang="en-US" dirty="0" smtClean="0"/>
              <a:t>Training </a:t>
            </a:r>
            <a:r>
              <a:rPr lang="en-US" dirty="0"/>
              <a:t>Review</a:t>
            </a:r>
          </a:p>
        </p:txBody>
      </p:sp>
      <p:sp>
        <p:nvSpPr>
          <p:cNvPr id="3" name="Content Placeholder 2"/>
          <p:cNvSpPr>
            <a:spLocks noGrp="1"/>
          </p:cNvSpPr>
          <p:nvPr>
            <p:ph idx="1"/>
          </p:nvPr>
        </p:nvSpPr>
        <p:spPr/>
        <p:txBody>
          <a:bodyPr>
            <a:normAutofit/>
          </a:bodyPr>
          <a:lstStyle/>
          <a:p>
            <a:r>
              <a:rPr lang="en-US" dirty="0"/>
              <a:t>At Chief Suhr’s direction, the Department has convened a Training </a:t>
            </a:r>
            <a:r>
              <a:rPr lang="en-US" dirty="0" smtClean="0"/>
              <a:t>Committee.  The Committee will be responsible for the following:</a:t>
            </a:r>
          </a:p>
          <a:p>
            <a:pPr lvl="1"/>
            <a:r>
              <a:rPr lang="en-US" sz="2200" dirty="0" smtClean="0"/>
              <a:t>Reviewing current training and practices related to Use of Force and Force Options</a:t>
            </a:r>
          </a:p>
          <a:p>
            <a:pPr lvl="1"/>
            <a:r>
              <a:rPr lang="en-US" sz="2200" dirty="0" smtClean="0"/>
              <a:t>Research best practices at other Law Enforcement Agencies</a:t>
            </a:r>
          </a:p>
          <a:p>
            <a:pPr lvl="1"/>
            <a:r>
              <a:rPr lang="en-US" sz="2200" dirty="0"/>
              <a:t>P</a:t>
            </a:r>
            <a:r>
              <a:rPr lang="en-US" sz="2200" dirty="0" smtClean="0"/>
              <a:t>ropose changes to Dept. training, practices, and policies</a:t>
            </a:r>
          </a:p>
        </p:txBody>
      </p:sp>
    </p:spTree>
    <p:extLst>
      <p:ext uri="{BB962C8B-B14F-4D97-AF65-F5344CB8AC3E}">
        <p14:creationId xmlns:p14="http://schemas.microsoft.com/office/powerpoint/2010/main" val="895880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a:t>Changes in </a:t>
            </a:r>
            <a:r>
              <a:rPr lang="en-US" dirty="0" smtClean="0"/>
              <a:t>Firearms Training </a:t>
            </a:r>
            <a:r>
              <a:rPr lang="en-US" dirty="0"/>
              <a:t>and Qualifications</a:t>
            </a:r>
          </a:p>
        </p:txBody>
      </p:sp>
      <p:sp>
        <p:nvSpPr>
          <p:cNvPr id="3" name="Content Placeholder 2"/>
          <p:cNvSpPr>
            <a:spLocks noGrp="1"/>
          </p:cNvSpPr>
          <p:nvPr>
            <p:ph idx="1"/>
          </p:nvPr>
        </p:nvSpPr>
        <p:spPr/>
        <p:txBody>
          <a:bodyPr>
            <a:normAutofit fontScale="92500" lnSpcReduction="10000"/>
          </a:bodyPr>
          <a:lstStyle/>
          <a:p>
            <a:pPr lvl="1"/>
            <a:r>
              <a:rPr lang="en-US" sz="2400" dirty="0" smtClean="0"/>
              <a:t>During pistol qualifications, officers must </a:t>
            </a:r>
            <a:r>
              <a:rPr lang="en-US" sz="2400" dirty="0"/>
              <a:t>wait for the command “Threat” before they </a:t>
            </a:r>
            <a:r>
              <a:rPr lang="en-US" sz="2400" dirty="0" smtClean="0"/>
              <a:t>fire at </a:t>
            </a:r>
            <a:r>
              <a:rPr lang="en-US" sz="2400" dirty="0"/>
              <a:t>their </a:t>
            </a:r>
            <a:r>
              <a:rPr lang="en-US" sz="2400" dirty="0" smtClean="0"/>
              <a:t>targets. </a:t>
            </a:r>
          </a:p>
          <a:p>
            <a:pPr lvl="3"/>
            <a:r>
              <a:rPr lang="en-US" sz="2200" dirty="0" smtClean="0"/>
              <a:t>This </a:t>
            </a:r>
            <a:r>
              <a:rPr lang="en-US" sz="2200" dirty="0"/>
              <a:t>requires officers to visually see their own target before firing at the threat</a:t>
            </a:r>
            <a:r>
              <a:rPr lang="en-US" sz="2000" dirty="0" smtClean="0"/>
              <a:t>.</a:t>
            </a:r>
          </a:p>
          <a:p>
            <a:pPr lvl="3"/>
            <a:r>
              <a:rPr lang="en-US" sz="2000" dirty="0" smtClean="0"/>
              <a:t>Targets no longer all turn at the same time.</a:t>
            </a:r>
          </a:p>
          <a:p>
            <a:pPr lvl="3"/>
            <a:r>
              <a:rPr lang="en-US" sz="2000" dirty="0" smtClean="0"/>
              <a:t>A new targeting system will be installed at the Lake Merced Range, so that double sided targets can be used for threat/no threat training.</a:t>
            </a:r>
            <a:endParaRPr lang="en-US" sz="2000" dirty="0"/>
          </a:p>
          <a:p>
            <a:pPr lvl="1"/>
            <a:r>
              <a:rPr lang="en-US" sz="2400" dirty="0"/>
              <a:t>Qualification course has been modified to have officers fire no more than 2 shots for each stage of </a:t>
            </a:r>
            <a:r>
              <a:rPr lang="en-US" sz="2400" dirty="0" smtClean="0"/>
              <a:t>fire</a:t>
            </a:r>
            <a:r>
              <a:rPr lang="en-US" sz="2400" dirty="0"/>
              <a:t> </a:t>
            </a:r>
            <a:r>
              <a:rPr lang="en-US" sz="2400" dirty="0" smtClean="0"/>
              <a:t>(with threat assessments between shots)</a:t>
            </a:r>
            <a:endParaRPr lang="en-US" sz="2400" dirty="0"/>
          </a:p>
        </p:txBody>
      </p:sp>
    </p:spTree>
    <p:extLst>
      <p:ext uri="{BB962C8B-B14F-4D97-AF65-F5344CB8AC3E}">
        <p14:creationId xmlns:p14="http://schemas.microsoft.com/office/powerpoint/2010/main" val="189159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Mandated </a:t>
            </a:r>
            <a:r>
              <a:rPr lang="en-US" dirty="0" smtClean="0"/>
              <a:t>Force Options </a:t>
            </a:r>
            <a:r>
              <a:rPr lang="en-US" dirty="0"/>
              <a:t>Training</a:t>
            </a:r>
          </a:p>
        </p:txBody>
      </p:sp>
      <p:sp>
        <p:nvSpPr>
          <p:cNvPr id="3" name="Content Placeholder 2"/>
          <p:cNvSpPr>
            <a:spLocks noGrp="1"/>
          </p:cNvSpPr>
          <p:nvPr>
            <p:ph idx="1"/>
          </p:nvPr>
        </p:nvSpPr>
        <p:spPr>
          <a:xfrm>
            <a:off x="1484310" y="1969477"/>
            <a:ext cx="10018713" cy="3821723"/>
          </a:xfrm>
        </p:spPr>
        <p:txBody>
          <a:bodyPr>
            <a:normAutofit fontScale="85000" lnSpcReduction="10000"/>
          </a:bodyPr>
          <a:lstStyle/>
          <a:p>
            <a:r>
              <a:rPr lang="en-US" sz="2800" dirty="0" smtClean="0"/>
              <a:t>As of </a:t>
            </a:r>
            <a:r>
              <a:rPr lang="en-US" sz="2800" dirty="0"/>
              <a:t>February 8, 2016, sworn members are required to take </a:t>
            </a:r>
            <a:r>
              <a:rPr lang="en-US" sz="2800" dirty="0" smtClean="0"/>
              <a:t>8-hour </a:t>
            </a:r>
            <a:r>
              <a:rPr lang="en-US" sz="2800" dirty="0"/>
              <a:t>of </a:t>
            </a:r>
            <a:r>
              <a:rPr lang="en-US" sz="2800" dirty="0" smtClean="0"/>
              <a:t>classroom, scenario based and practical training at </a:t>
            </a:r>
            <a:r>
              <a:rPr lang="en-US" sz="2800" dirty="0"/>
              <a:t>the police range</a:t>
            </a:r>
            <a:r>
              <a:rPr lang="en-US" sz="2800" dirty="0" smtClean="0"/>
              <a:t>.</a:t>
            </a:r>
            <a:endParaRPr lang="en-US" sz="2800" dirty="0"/>
          </a:p>
          <a:p>
            <a:r>
              <a:rPr lang="en-US" sz="2800" dirty="0"/>
              <a:t>Sworn members will </a:t>
            </a:r>
            <a:r>
              <a:rPr lang="en-US" sz="2800" dirty="0" smtClean="0"/>
              <a:t>receive:</a:t>
            </a:r>
          </a:p>
          <a:p>
            <a:pPr lvl="1"/>
            <a:r>
              <a:rPr lang="en-US" sz="2000" dirty="0" smtClean="0"/>
              <a:t>Classroom Instruction</a:t>
            </a:r>
          </a:p>
          <a:p>
            <a:pPr lvl="1"/>
            <a:r>
              <a:rPr lang="en-US" dirty="0" smtClean="0"/>
              <a:t>Edged / Other weapon </a:t>
            </a:r>
            <a:r>
              <a:rPr lang="en-US" dirty="0" smtClean="0"/>
              <a:t>scenarios (Emphasis on time, distance, de-escalation and proportionality)</a:t>
            </a:r>
            <a:endParaRPr lang="en-US" dirty="0" smtClean="0"/>
          </a:p>
          <a:p>
            <a:pPr lvl="1"/>
            <a:r>
              <a:rPr lang="en-US" dirty="0" smtClean="0"/>
              <a:t>Practical firearms training	</a:t>
            </a:r>
          </a:p>
          <a:p>
            <a:pPr lvl="2"/>
            <a:r>
              <a:rPr lang="en-US" dirty="0" smtClean="0"/>
              <a:t>Pistol </a:t>
            </a:r>
          </a:p>
          <a:p>
            <a:pPr lvl="2"/>
            <a:r>
              <a:rPr lang="en-US" dirty="0" smtClean="0"/>
              <a:t>Shotgun </a:t>
            </a:r>
          </a:p>
          <a:p>
            <a:pPr lvl="2"/>
            <a:r>
              <a:rPr lang="en-US" dirty="0" smtClean="0"/>
              <a:t>ERIW  </a:t>
            </a:r>
          </a:p>
          <a:p>
            <a:pPr lvl="2"/>
            <a:r>
              <a:rPr lang="en-US" dirty="0" smtClean="0"/>
              <a:t>Patrol Rifle</a:t>
            </a:r>
          </a:p>
        </p:txBody>
      </p:sp>
    </p:spTree>
    <p:extLst>
      <p:ext uri="{BB962C8B-B14F-4D97-AF65-F5344CB8AC3E}">
        <p14:creationId xmlns:p14="http://schemas.microsoft.com/office/powerpoint/2010/main" val="710422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a:t>Changes in Firearms Qualifications</a:t>
            </a:r>
          </a:p>
        </p:txBody>
      </p:sp>
      <p:sp>
        <p:nvSpPr>
          <p:cNvPr id="3" name="Content Placeholder 2"/>
          <p:cNvSpPr>
            <a:spLocks noGrp="1"/>
          </p:cNvSpPr>
          <p:nvPr>
            <p:ph idx="1"/>
          </p:nvPr>
        </p:nvSpPr>
        <p:spPr>
          <a:xfrm>
            <a:off x="1484310" y="2016369"/>
            <a:ext cx="10018713" cy="3774831"/>
          </a:xfrm>
        </p:spPr>
        <p:txBody>
          <a:bodyPr>
            <a:normAutofit fontScale="92500" lnSpcReduction="10000"/>
          </a:bodyPr>
          <a:lstStyle/>
          <a:p>
            <a:r>
              <a:rPr lang="en-US" dirty="0"/>
              <a:t>Pistol </a:t>
            </a:r>
            <a:r>
              <a:rPr lang="en-US" dirty="0" smtClean="0"/>
              <a:t>qualifications will </a:t>
            </a:r>
            <a:r>
              <a:rPr lang="en-US" dirty="0"/>
              <a:t>now </a:t>
            </a:r>
            <a:r>
              <a:rPr lang="en-US" dirty="0" smtClean="0"/>
              <a:t>includes </a:t>
            </a:r>
            <a:r>
              <a:rPr lang="en-US" dirty="0"/>
              <a:t>2</a:t>
            </a:r>
            <a:r>
              <a:rPr lang="en-US" dirty="0" smtClean="0"/>
              <a:t> </a:t>
            </a:r>
            <a:r>
              <a:rPr lang="en-US" dirty="0"/>
              <a:t>hour of classroom </a:t>
            </a:r>
            <a:r>
              <a:rPr lang="en-US" dirty="0" smtClean="0"/>
              <a:t>instruction with discussion </a:t>
            </a:r>
            <a:r>
              <a:rPr lang="en-US" dirty="0"/>
              <a:t>on policy and </a:t>
            </a:r>
            <a:r>
              <a:rPr lang="en-US" dirty="0" smtClean="0"/>
              <a:t>de-escalation tactics. Topics include:</a:t>
            </a:r>
            <a:endParaRPr lang="en-US" dirty="0"/>
          </a:p>
          <a:p>
            <a:pPr lvl="1"/>
            <a:r>
              <a:rPr lang="en-US" sz="2200" dirty="0"/>
              <a:t>Responding to </a:t>
            </a:r>
            <a:r>
              <a:rPr lang="en-US" sz="2200" dirty="0" smtClean="0"/>
              <a:t>incident </a:t>
            </a:r>
            <a:r>
              <a:rPr lang="en-US" sz="2200" dirty="0"/>
              <a:t>involving people in crisis</a:t>
            </a:r>
          </a:p>
          <a:p>
            <a:pPr lvl="1"/>
            <a:r>
              <a:rPr lang="en-US" sz="2200" dirty="0" smtClean="0"/>
              <a:t>Proportional Force Options</a:t>
            </a:r>
          </a:p>
          <a:p>
            <a:pPr lvl="1"/>
            <a:r>
              <a:rPr lang="en-US" sz="2200" dirty="0" smtClean="0"/>
              <a:t>Sanctity of Life</a:t>
            </a:r>
          </a:p>
          <a:p>
            <a:pPr lvl="1"/>
            <a:r>
              <a:rPr lang="en-US" sz="2200" dirty="0" smtClean="0"/>
              <a:t>Shooting </a:t>
            </a:r>
            <a:r>
              <a:rPr lang="en-US" sz="2200" dirty="0"/>
              <a:t>at moving vehicles</a:t>
            </a:r>
          </a:p>
          <a:p>
            <a:pPr lvl="1"/>
            <a:r>
              <a:rPr lang="en-US" sz="2200" dirty="0"/>
              <a:t>Pointing Firearms as a reportable use of force</a:t>
            </a:r>
          </a:p>
          <a:p>
            <a:pPr lvl="1"/>
            <a:r>
              <a:rPr lang="en-US" sz="2200" dirty="0"/>
              <a:t>Time, Distance, Cover and Rapport</a:t>
            </a:r>
          </a:p>
          <a:p>
            <a:pPr lvl="2"/>
            <a:r>
              <a:rPr lang="en-US" sz="2000" dirty="0"/>
              <a:t>Slowing down incidents when </a:t>
            </a:r>
            <a:r>
              <a:rPr lang="en-US" sz="2000" dirty="0" smtClean="0"/>
              <a:t>possible</a:t>
            </a:r>
            <a:endParaRPr lang="en-US" sz="2000" dirty="0"/>
          </a:p>
        </p:txBody>
      </p:sp>
    </p:spTree>
    <p:extLst>
      <p:ext uri="{BB962C8B-B14F-4D97-AF65-F5344CB8AC3E}">
        <p14:creationId xmlns:p14="http://schemas.microsoft.com/office/powerpoint/2010/main" val="1632023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Procedural </a:t>
            </a:r>
            <a:r>
              <a:rPr lang="en-US" dirty="0"/>
              <a:t>Justice &amp; Legitimacy Course </a:t>
            </a:r>
            <a:br>
              <a:rPr lang="en-US" dirty="0"/>
            </a:br>
            <a:r>
              <a:rPr lang="en-US" dirty="0"/>
              <a:t>(Voice, Neutrality, Trust, Respect)</a:t>
            </a:r>
          </a:p>
        </p:txBody>
      </p:sp>
      <p:sp>
        <p:nvSpPr>
          <p:cNvPr id="3" name="Content Placeholder 2"/>
          <p:cNvSpPr>
            <a:spLocks noGrp="1"/>
          </p:cNvSpPr>
          <p:nvPr>
            <p:ph idx="1"/>
          </p:nvPr>
        </p:nvSpPr>
        <p:spPr/>
        <p:txBody>
          <a:bodyPr/>
          <a:lstStyle/>
          <a:p>
            <a:pPr fontAlgn="base"/>
            <a:r>
              <a:rPr lang="en-US" dirty="0"/>
              <a:t>On January 12</a:t>
            </a:r>
            <a:r>
              <a:rPr lang="en-US" baseline="30000" dirty="0"/>
              <a:t>th</a:t>
            </a:r>
            <a:r>
              <a:rPr lang="en-US" dirty="0" smtClean="0"/>
              <a:t>, 2016,  </a:t>
            </a:r>
            <a:r>
              <a:rPr lang="en-US" dirty="0"/>
              <a:t>10 sworn members attended the Procedural Justice and p</a:t>
            </a:r>
            <a:r>
              <a:rPr lang="en-US" dirty="0" smtClean="0"/>
              <a:t>olice </a:t>
            </a:r>
            <a:r>
              <a:rPr lang="en-US" dirty="0"/>
              <a:t>l</a:t>
            </a:r>
            <a:r>
              <a:rPr lang="en-US" dirty="0" smtClean="0"/>
              <a:t>egitimacy </a:t>
            </a:r>
            <a:r>
              <a:rPr lang="en-US" dirty="0"/>
              <a:t>C</a:t>
            </a:r>
            <a:r>
              <a:rPr lang="en-US" dirty="0" smtClean="0"/>
              <a:t>ourse </a:t>
            </a:r>
            <a:r>
              <a:rPr lang="en-US" dirty="0"/>
              <a:t>hosted by the Oakland Police Department.</a:t>
            </a:r>
          </a:p>
          <a:p>
            <a:pPr fontAlgn="base"/>
            <a:r>
              <a:rPr lang="en-US" dirty="0"/>
              <a:t>The department </a:t>
            </a:r>
            <a:r>
              <a:rPr lang="en-US" dirty="0" smtClean="0"/>
              <a:t>plans </a:t>
            </a:r>
            <a:r>
              <a:rPr lang="en-US" dirty="0"/>
              <a:t>on sending these same members to a Train the Trainer </a:t>
            </a:r>
            <a:r>
              <a:rPr lang="en-US" dirty="0" smtClean="0"/>
              <a:t>course in March 2016. These members will then be responsible for beginning to train the </a:t>
            </a:r>
            <a:r>
              <a:rPr lang="en-US" dirty="0"/>
              <a:t>entire department on Procedural Justice and police legitimacy</a:t>
            </a:r>
            <a:r>
              <a:rPr lang="en-US" dirty="0" smtClean="0"/>
              <a:t>.</a:t>
            </a:r>
            <a:endParaRPr lang="en-US" dirty="0"/>
          </a:p>
        </p:txBody>
      </p:sp>
    </p:spTree>
    <p:extLst>
      <p:ext uri="{BB962C8B-B14F-4D97-AF65-F5344CB8AC3E}">
        <p14:creationId xmlns:p14="http://schemas.microsoft.com/office/powerpoint/2010/main" val="2033832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480625"/>
          </a:xfrm>
        </p:spPr>
        <p:txBody>
          <a:bodyPr/>
          <a:lstStyle/>
          <a:p>
            <a:r>
              <a:rPr lang="en-US" smtClean="0"/>
              <a:t>Changes </a:t>
            </a:r>
            <a:r>
              <a:rPr lang="en-US" dirty="0"/>
              <a:t>in Crisis Intervention / De-Escalation</a:t>
            </a:r>
          </a:p>
        </p:txBody>
      </p:sp>
      <p:sp>
        <p:nvSpPr>
          <p:cNvPr id="3" name="Content Placeholder 2"/>
          <p:cNvSpPr>
            <a:spLocks noGrp="1"/>
          </p:cNvSpPr>
          <p:nvPr>
            <p:ph idx="1"/>
          </p:nvPr>
        </p:nvSpPr>
        <p:spPr>
          <a:xfrm>
            <a:off x="1484310" y="1969477"/>
            <a:ext cx="10018713" cy="4276578"/>
          </a:xfrm>
        </p:spPr>
        <p:txBody>
          <a:bodyPr>
            <a:noAutofit/>
          </a:bodyPr>
          <a:lstStyle/>
          <a:p>
            <a:r>
              <a:rPr lang="en-US" sz="2200" dirty="0"/>
              <a:t>Since August 2015, all recruits have received 40 hours of CIT training. </a:t>
            </a:r>
            <a:endParaRPr lang="en-US" sz="2200" dirty="0" smtClean="0"/>
          </a:p>
          <a:p>
            <a:r>
              <a:rPr lang="en-US" sz="2200" dirty="0" smtClean="0"/>
              <a:t>4 additional officers will be certified </a:t>
            </a:r>
            <a:r>
              <a:rPr lang="en-US" sz="2200" dirty="0"/>
              <a:t>to operate the </a:t>
            </a:r>
            <a:r>
              <a:rPr lang="en-US" sz="2200" dirty="0" smtClean="0"/>
              <a:t>Force Options Simulations (FOS)</a:t>
            </a:r>
          </a:p>
          <a:p>
            <a:pPr lvl="1"/>
            <a:r>
              <a:rPr lang="en-US" dirty="0" smtClean="0"/>
              <a:t>FOS provides </a:t>
            </a:r>
            <a:r>
              <a:rPr lang="en-US" dirty="0"/>
              <a:t>members with force options and shoot/don’t shoot scenarios.</a:t>
            </a:r>
          </a:p>
          <a:p>
            <a:r>
              <a:rPr lang="en-US" sz="2200" dirty="0" smtClean="0"/>
              <a:t>In October 2015, SFPD added a de-escalation edged weapon scenario to the Officer Safety Field Tactics course for recruit officers.  </a:t>
            </a:r>
            <a:endParaRPr lang="en-US" sz="2200" dirty="0"/>
          </a:p>
          <a:p>
            <a:pPr lvl="1"/>
            <a:r>
              <a:rPr lang="en-US" dirty="0"/>
              <a:t>De-escalation</a:t>
            </a:r>
          </a:p>
          <a:p>
            <a:pPr lvl="1"/>
            <a:r>
              <a:rPr lang="en-US" dirty="0"/>
              <a:t>Backing out of the situation </a:t>
            </a:r>
          </a:p>
          <a:p>
            <a:pPr lvl="1"/>
            <a:r>
              <a:rPr lang="en-US" dirty="0"/>
              <a:t>Containment </a:t>
            </a:r>
            <a:r>
              <a:rPr lang="en-US" dirty="0" smtClean="0"/>
              <a:t>and assessment</a:t>
            </a:r>
            <a:endParaRPr lang="en-US" dirty="0"/>
          </a:p>
        </p:txBody>
      </p:sp>
    </p:spTree>
    <p:extLst>
      <p:ext uri="{BB962C8B-B14F-4D97-AF65-F5344CB8AC3E}">
        <p14:creationId xmlns:p14="http://schemas.microsoft.com/office/powerpoint/2010/main" val="798501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Embedding Mediation Skills Training</a:t>
            </a:r>
          </a:p>
        </p:txBody>
      </p:sp>
      <p:sp>
        <p:nvSpPr>
          <p:cNvPr id="3" name="Content Placeholder 2"/>
          <p:cNvSpPr>
            <a:spLocks noGrp="1"/>
          </p:cNvSpPr>
          <p:nvPr>
            <p:ph idx="1"/>
          </p:nvPr>
        </p:nvSpPr>
        <p:spPr/>
        <p:txBody>
          <a:bodyPr/>
          <a:lstStyle/>
          <a:p>
            <a:r>
              <a:rPr lang="en-US" dirty="0"/>
              <a:t>On February 16-19, 2016, SFPD is hosting a 4-day training (Embedding Mediation Skills in the Police Department to Strength Community-Police Relations</a:t>
            </a:r>
            <a:r>
              <a:rPr lang="en-US" dirty="0" smtClean="0"/>
              <a:t>).</a:t>
            </a:r>
          </a:p>
          <a:p>
            <a:r>
              <a:rPr lang="en-US" dirty="0"/>
              <a:t>This </a:t>
            </a:r>
            <a:r>
              <a:rPr lang="en-US" dirty="0" smtClean="0"/>
              <a:t>training will </a:t>
            </a:r>
            <a:r>
              <a:rPr lang="en-US" dirty="0"/>
              <a:t>be presented by the NY Peace Institute</a:t>
            </a:r>
            <a:r>
              <a:rPr lang="en-US" dirty="0" smtClean="0"/>
              <a:t>.</a:t>
            </a:r>
            <a:endParaRPr lang="en-US" dirty="0"/>
          </a:p>
          <a:p>
            <a:r>
              <a:rPr lang="en-US" dirty="0"/>
              <a:t>20 sworn members will attend this training. </a:t>
            </a:r>
            <a:endParaRPr lang="en-US" dirty="0" smtClean="0"/>
          </a:p>
          <a:p>
            <a:r>
              <a:rPr lang="en-US" dirty="0" smtClean="0"/>
              <a:t>Officers will learn a </a:t>
            </a:r>
            <a:r>
              <a:rPr lang="en-US" dirty="0"/>
              <a:t>range of new skills for peacefully de-escalating conflict and constructively engaging the public.</a:t>
            </a:r>
          </a:p>
        </p:txBody>
      </p:sp>
    </p:spTree>
    <p:extLst>
      <p:ext uri="{BB962C8B-B14F-4D97-AF65-F5344CB8AC3E}">
        <p14:creationId xmlns:p14="http://schemas.microsoft.com/office/powerpoint/2010/main" val="684645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Fair and Impartial Policing Course</a:t>
            </a:r>
          </a:p>
        </p:txBody>
      </p:sp>
      <p:sp>
        <p:nvSpPr>
          <p:cNvPr id="3" name="Content Placeholder 2"/>
          <p:cNvSpPr>
            <a:spLocks noGrp="1"/>
          </p:cNvSpPr>
          <p:nvPr>
            <p:ph idx="1"/>
          </p:nvPr>
        </p:nvSpPr>
        <p:spPr/>
        <p:txBody>
          <a:bodyPr/>
          <a:lstStyle/>
          <a:p>
            <a:r>
              <a:rPr lang="en-US" dirty="0"/>
              <a:t>The Fair and Impartial Policing (FIP) Perspective is based on the science of human bias, including </a:t>
            </a:r>
            <a:r>
              <a:rPr lang="en-US" dirty="0" smtClean="0"/>
              <a:t>research </a:t>
            </a:r>
            <a:r>
              <a:rPr lang="en-US" dirty="0"/>
              <a:t>on “Implicit Bias.” </a:t>
            </a:r>
            <a:endParaRPr lang="en-US" dirty="0" smtClean="0"/>
          </a:p>
          <a:p>
            <a:r>
              <a:rPr lang="en-US" dirty="0" smtClean="0"/>
              <a:t>On </a:t>
            </a:r>
            <a:r>
              <a:rPr lang="en-US" dirty="0"/>
              <a:t>March 7-9, 2016, 2 sworn members will attend the Fair and Impartial Policing Train the Trainer Course in Palo Alto.</a:t>
            </a:r>
          </a:p>
          <a:p>
            <a:pPr lvl="1"/>
            <a:r>
              <a:rPr lang="en-US" dirty="0" smtClean="0"/>
              <a:t>Those </a:t>
            </a:r>
            <a:r>
              <a:rPr lang="en-US" dirty="0"/>
              <a:t>2 sworn members </a:t>
            </a:r>
            <a:r>
              <a:rPr lang="en-US" dirty="0" smtClean="0"/>
              <a:t>then will </a:t>
            </a:r>
            <a:r>
              <a:rPr lang="en-US" dirty="0"/>
              <a:t>begin training the entire department.</a:t>
            </a:r>
          </a:p>
          <a:p>
            <a:endParaRPr lang="en-US" dirty="0"/>
          </a:p>
        </p:txBody>
      </p:sp>
    </p:spTree>
    <p:extLst>
      <p:ext uri="{BB962C8B-B14F-4D97-AF65-F5344CB8AC3E}">
        <p14:creationId xmlns:p14="http://schemas.microsoft.com/office/powerpoint/2010/main" val="18633085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248</TotalTime>
  <Words>1101</Words>
  <Application>Microsoft Office PowerPoint</Application>
  <PresentationFormat>Custom</PresentationFormat>
  <Paragraphs>117</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Parallax</vt:lpstr>
      <vt:lpstr>Use of Force  Training and Policy Review</vt:lpstr>
      <vt:lpstr>Use of Force Training Review</vt:lpstr>
      <vt:lpstr> Changes in Firearms Training and Qualifications</vt:lpstr>
      <vt:lpstr>New Mandated Force Options Training</vt:lpstr>
      <vt:lpstr> Changes in Firearms Qualifications</vt:lpstr>
      <vt:lpstr>Procedural Justice &amp; Legitimacy Course  (Voice, Neutrality, Trust, Respect)</vt:lpstr>
      <vt:lpstr>Changes in Crisis Intervention / De-Escalation</vt:lpstr>
      <vt:lpstr>Embedding Mediation Skills Training</vt:lpstr>
      <vt:lpstr>Fair and Impartial Policing Course</vt:lpstr>
      <vt:lpstr>Actions in Professional Development</vt:lpstr>
      <vt:lpstr>Actions and Changes in Use of Force Policy</vt:lpstr>
      <vt:lpstr>Research and Review</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of Force  Training and Policy Review</dc:title>
  <dc:creator>Microsoft Office User</dc:creator>
  <cp:lastModifiedBy>SFPD</cp:lastModifiedBy>
  <cp:revision>28</cp:revision>
  <dcterms:created xsi:type="dcterms:W3CDTF">2016-02-12T17:57:03Z</dcterms:created>
  <dcterms:modified xsi:type="dcterms:W3CDTF">2016-02-17T23:35:57Z</dcterms:modified>
</cp:coreProperties>
</file>