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19"/>
  </p:notesMasterIdLst>
  <p:handoutMasterIdLst>
    <p:handoutMasterId r:id="rId20"/>
  </p:handoutMasterIdLst>
  <p:sldIdLst>
    <p:sldId id="258" r:id="rId2"/>
    <p:sldId id="287" r:id="rId3"/>
    <p:sldId id="280" r:id="rId4"/>
    <p:sldId id="281" r:id="rId5"/>
    <p:sldId id="282" r:id="rId6"/>
    <p:sldId id="283" r:id="rId7"/>
    <p:sldId id="284" r:id="rId8"/>
    <p:sldId id="286" r:id="rId9"/>
    <p:sldId id="285" r:id="rId10"/>
    <p:sldId id="271" r:id="rId11"/>
    <p:sldId id="272" r:id="rId12"/>
    <p:sldId id="265" r:id="rId13"/>
    <p:sldId id="276" r:id="rId14"/>
    <p:sldId id="277" r:id="rId15"/>
    <p:sldId id="279" r:id="rId16"/>
    <p:sldId id="269"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09" autoAdjust="0"/>
  </p:normalViewPr>
  <p:slideViewPr>
    <p:cSldViewPr snapToGrid="0" snapToObjects="1">
      <p:cViewPr>
        <p:scale>
          <a:sx n="95" d="100"/>
          <a:sy n="95" d="100"/>
        </p:scale>
        <p:origin x="-444"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825933992293523E-2"/>
          <c:y val="3.273809523809524E-2"/>
          <c:w val="0.86607569665493944"/>
          <c:h val="0.70967128100922872"/>
        </c:manualLayout>
      </c:layout>
      <c:barChart>
        <c:barDir val="col"/>
        <c:grouping val="clustered"/>
        <c:varyColors val="0"/>
        <c:ser>
          <c:idx val="0"/>
          <c:order val="0"/>
          <c:tx>
            <c:strRef>
              <c:f>Sheet1!$B$1</c:f>
              <c:strCache>
                <c:ptCount val="1"/>
                <c:pt idx="0">
                  <c:v>Adults (18+)</c:v>
                </c:pt>
              </c:strCache>
            </c:strRef>
          </c:tx>
          <c:spPr>
            <a:solidFill>
              <a:srgbClr val="7030A0"/>
            </a:solidFill>
          </c:spPr>
          <c:invertIfNegative val="0"/>
          <c:errBars>
            <c:errBarType val="both"/>
            <c:errValType val="cust"/>
            <c:noEndCap val="0"/>
            <c:plus>
              <c:numRef>
                <c:f>Sheet1!$C$2:$C$5</c:f>
                <c:numCache>
                  <c:formatCode>General</c:formatCode>
                  <c:ptCount val="4"/>
                </c:numCache>
              </c:numRef>
            </c:plus>
            <c:minus>
              <c:numRef>
                <c:f>Sheet1!$C$2:$C$5</c:f>
                <c:numCache>
                  <c:formatCode>General</c:formatCode>
                  <c:ptCount val="4"/>
                </c:numCache>
              </c:numRef>
            </c:minus>
          </c:errBars>
          <c:cat>
            <c:strRef>
              <c:f>Sheet1!$A$2:$A$7</c:f>
              <c:strCache>
                <c:ptCount val="6"/>
                <c:pt idx="0">
                  <c:v>Black</c:v>
                </c:pt>
                <c:pt idx="1">
                  <c:v>Pacific Islander</c:v>
                </c:pt>
                <c:pt idx="2">
                  <c:v>Asian</c:v>
                </c:pt>
                <c:pt idx="3">
                  <c:v>White</c:v>
                </c:pt>
                <c:pt idx="4">
                  <c:v>Hispanic</c:v>
                </c:pt>
                <c:pt idx="5">
                  <c:v>AI/AN</c:v>
                </c:pt>
              </c:strCache>
            </c:strRef>
          </c:cat>
          <c:val>
            <c:numRef>
              <c:f>Sheet1!$B$2:$B$7</c:f>
              <c:numCache>
                <c:formatCode>General</c:formatCode>
                <c:ptCount val="6"/>
                <c:pt idx="0">
                  <c:v>32.700000000000003</c:v>
                </c:pt>
                <c:pt idx="1">
                  <c:v>23.9</c:v>
                </c:pt>
                <c:pt idx="2">
                  <c:v>15.2</c:v>
                </c:pt>
                <c:pt idx="3">
                  <c:v>11.5</c:v>
                </c:pt>
                <c:pt idx="4">
                  <c:v>9</c:v>
                </c:pt>
                <c:pt idx="5">
                  <c:v>6.8</c:v>
                </c:pt>
              </c:numCache>
            </c:numRef>
          </c:val>
        </c:ser>
        <c:dLbls>
          <c:showLegendKey val="0"/>
          <c:showVal val="0"/>
          <c:showCatName val="0"/>
          <c:showSerName val="0"/>
          <c:showPercent val="0"/>
          <c:showBubbleSize val="0"/>
        </c:dLbls>
        <c:gapWidth val="150"/>
        <c:axId val="120609024"/>
        <c:axId val="120615296"/>
      </c:barChart>
      <c:catAx>
        <c:axId val="120609024"/>
        <c:scaling>
          <c:orientation val="minMax"/>
        </c:scaling>
        <c:delete val="0"/>
        <c:axPos val="b"/>
        <c:title>
          <c:tx>
            <c:rich>
              <a:bodyPr/>
              <a:lstStyle/>
              <a:p>
                <a:pPr>
                  <a:defRPr/>
                </a:pPr>
                <a:r>
                  <a:rPr lang="en-US" sz="1200" dirty="0" smtClean="0"/>
                  <a:t>Race/Ethnicity</a:t>
                </a:r>
                <a:endParaRPr lang="en-US" sz="1200" dirty="0"/>
              </a:p>
            </c:rich>
          </c:tx>
          <c:layout>
            <c:manualLayout>
              <c:xMode val="edge"/>
              <c:yMode val="edge"/>
              <c:x val="0.43783363823162363"/>
              <c:y val="0.86924443472343738"/>
            </c:manualLayout>
          </c:layout>
          <c:overlay val="0"/>
        </c:title>
        <c:majorTickMark val="out"/>
        <c:minorTickMark val="none"/>
        <c:tickLblPos val="nextTo"/>
        <c:txPr>
          <a:bodyPr rot="0" vert="horz" anchor="t" anchorCtr="0"/>
          <a:lstStyle/>
          <a:p>
            <a:pPr>
              <a:defRPr sz="1400"/>
            </a:pPr>
            <a:endParaRPr lang="en-US"/>
          </a:p>
        </c:txPr>
        <c:crossAx val="120615296"/>
        <c:crosses val="autoZero"/>
        <c:auto val="1"/>
        <c:lblAlgn val="ctr"/>
        <c:lblOffset val="100"/>
        <c:noMultiLvlLbl val="0"/>
      </c:catAx>
      <c:valAx>
        <c:axId val="120615296"/>
        <c:scaling>
          <c:orientation val="minMax"/>
          <c:max val="35"/>
        </c:scaling>
        <c:delete val="0"/>
        <c:axPos val="l"/>
        <c:majorGridlines>
          <c:spPr>
            <a:ln>
              <a:solidFill>
                <a:srgbClr val="00863D">
                  <a:alpha val="15000"/>
                </a:srgbClr>
              </a:solidFill>
            </a:ln>
          </c:spPr>
        </c:majorGridlines>
        <c:title>
          <c:tx>
            <c:rich>
              <a:bodyPr rot="-5400000" vert="horz"/>
              <a:lstStyle/>
              <a:p>
                <a:pPr>
                  <a:defRPr/>
                </a:pPr>
                <a:r>
                  <a:rPr lang="en-US" dirty="0" smtClean="0"/>
                  <a:t>Rate</a:t>
                </a:r>
                <a:endParaRPr lang="en-US" dirty="0"/>
              </a:p>
              <a:p>
                <a:pPr>
                  <a:defRPr/>
                </a:pPr>
                <a:endParaRPr lang="en-US" dirty="0"/>
              </a:p>
            </c:rich>
          </c:tx>
          <c:layout/>
          <c:overlay val="0"/>
        </c:title>
        <c:numFmt formatCode="General" sourceLinked="1"/>
        <c:majorTickMark val="out"/>
        <c:minorTickMark val="none"/>
        <c:tickLblPos val="nextTo"/>
        <c:crossAx val="120609024"/>
        <c:crosses val="autoZero"/>
        <c:crossBetween val="between"/>
        <c:majorUnit val="5"/>
      </c:valAx>
    </c:plotArea>
    <c:plotVisOnly val="1"/>
    <c:dispBlanksAs val="gap"/>
    <c:showDLblsOverMax val="0"/>
  </c:chart>
  <c:txPr>
    <a:bodyPr/>
    <a:lstStyle/>
    <a:p>
      <a:pPr>
        <a:defRPr sz="1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EDF8E4-1E9E-1340-BCE5-BF7520E65736}" type="datetimeFigureOut">
              <a:rPr lang="en-US" smtClean="0"/>
              <a:pPr/>
              <a:t>10/9/2014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D5F4D-6E5F-BD49-9BAB-18FA4C0CCF08}" type="slidenum">
              <a:rPr lang="en-US" smtClean="0"/>
              <a:pPr/>
              <a:t>‹#›</a:t>
            </a:fld>
            <a:endParaRPr lang="en-US"/>
          </a:p>
        </p:txBody>
      </p:sp>
    </p:spTree>
    <p:extLst>
      <p:ext uri="{BB962C8B-B14F-4D97-AF65-F5344CB8AC3E}">
        <p14:creationId xmlns:p14="http://schemas.microsoft.com/office/powerpoint/2010/main" val="317656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67EAC-4CD4-ED4D-B4F2-F9AEDFD60A2B}" type="datetimeFigureOut">
              <a:rPr lang="en-US" smtClean="0"/>
              <a:pPr/>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CA1A8-B2F7-BC4E-945D-1E5D902FCFD4}" type="slidenum">
              <a:rPr lang="en-US" smtClean="0"/>
              <a:pPr/>
              <a:t>‹#›</a:t>
            </a:fld>
            <a:endParaRPr lang="en-US"/>
          </a:p>
        </p:txBody>
      </p:sp>
    </p:spTree>
    <p:extLst>
      <p:ext uri="{BB962C8B-B14F-4D97-AF65-F5344CB8AC3E}">
        <p14:creationId xmlns:p14="http://schemas.microsoft.com/office/powerpoint/2010/main" val="17500478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a:t>
            </a:r>
            <a:r>
              <a:rPr lang="en-US" baseline="0" dirty="0" smtClean="0"/>
              <a:t> is </a:t>
            </a:r>
            <a:r>
              <a:rPr lang="en-US" baseline="0" dirty="0" err="1" smtClean="0"/>
              <a:t>Leanna</a:t>
            </a:r>
            <a:r>
              <a:rPr lang="en-US" baseline="0" dirty="0" smtClean="0"/>
              <a:t> Lewis?</a:t>
            </a:r>
            <a:endParaRPr lang="en-US" dirty="0"/>
          </a:p>
        </p:txBody>
      </p:sp>
      <p:sp>
        <p:nvSpPr>
          <p:cNvPr id="4" name="Slide Number Placeholder 3"/>
          <p:cNvSpPr>
            <a:spLocks noGrp="1"/>
          </p:cNvSpPr>
          <p:nvPr>
            <p:ph type="sldNum" sz="quarter" idx="10"/>
          </p:nvPr>
        </p:nvSpPr>
        <p:spPr/>
        <p:txBody>
          <a:bodyPr/>
          <a:lstStyle/>
          <a:p>
            <a:fld id="{A85CA1A8-B2F7-BC4E-945D-1E5D902FCF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Cultural Responsiveness</a:t>
            </a:r>
          </a:p>
          <a:p>
            <a:endParaRPr lang="en-US" dirty="0"/>
          </a:p>
        </p:txBody>
      </p:sp>
      <p:sp>
        <p:nvSpPr>
          <p:cNvPr id="4" name="Slide Number Placeholder 3"/>
          <p:cNvSpPr>
            <a:spLocks noGrp="1"/>
          </p:cNvSpPr>
          <p:nvPr>
            <p:ph type="sldNum" sz="quarter" idx="10"/>
          </p:nvPr>
        </p:nvSpPr>
        <p:spPr/>
        <p:txBody>
          <a:bodyPr/>
          <a:lstStyle/>
          <a:p>
            <a:pPr>
              <a:defRPr/>
            </a:pPr>
            <a:fld id="{9354DA97-7E46-C94B-AA36-1D9FF57B73B5}" type="slidenum">
              <a:rPr lang="en-US" smtClean="0"/>
              <a:pPr>
                <a:defRPr/>
              </a:pPr>
              <a:t>12</a:t>
            </a:fld>
            <a:endParaRPr lang="en-US"/>
          </a:p>
        </p:txBody>
      </p:sp>
    </p:spTree>
    <p:extLst>
      <p:ext uri="{BB962C8B-B14F-4D97-AF65-F5344CB8AC3E}">
        <p14:creationId xmlns:p14="http://schemas.microsoft.com/office/powerpoint/2010/main" val="245856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5CA1A8-B2F7-BC4E-945D-1E5D902FCFD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WORLD IS IN YOUR HANDS-PRIVILEGE</a:t>
            </a:r>
          </a:p>
          <a:p>
            <a:r>
              <a:rPr lang="en-US" dirty="0" smtClean="0"/>
              <a:t>“Stereotypes, prejudices, and bias when</a:t>
            </a:r>
            <a:r>
              <a:rPr lang="en-US" baseline="0" dirty="0" smtClean="0"/>
              <a:t> combined with power, form systems of privilege known as “isms” (racism, sexism, classism, heterosexism, ageism, </a:t>
            </a:r>
            <a:r>
              <a:rPr lang="en-US" baseline="0" dirty="0" err="1" smtClean="0"/>
              <a:t>ableism</a:t>
            </a:r>
            <a:r>
              <a:rPr lang="en-US" baseline="0" dirty="0" smtClean="0"/>
              <a:t>, colonialism)” Hays, 2001, 1996)</a:t>
            </a:r>
          </a:p>
          <a:p>
            <a:r>
              <a:rPr lang="en-US" baseline="0" dirty="0" smtClean="0"/>
              <a:t>Targeted unprivileged members  of these system are socialized to be aware of the lines that separate those with privileges from those without privilege </a:t>
            </a:r>
            <a:r>
              <a:rPr lang="en-US" baseline="0" dirty="0" err="1" smtClean="0"/>
              <a:t>b/c</a:t>
            </a:r>
            <a:r>
              <a:rPr lang="en-US" baseline="0" dirty="0" smtClean="0"/>
              <a:t> lives are more dependent on recognizing these differences. (Hays 2001)</a:t>
            </a:r>
          </a:p>
          <a:p>
            <a:r>
              <a:rPr lang="en-US" baseline="0" dirty="0" smtClean="0"/>
              <a:t>Powerful group are not socialized to see the differences largely because they do not need to ; oppressed groups have little impact on their daily lives” (hays, 2001)</a:t>
            </a:r>
          </a:p>
          <a:p>
            <a:r>
              <a:rPr lang="en-US" baseline="0" dirty="0" smtClean="0"/>
              <a:t>Acknowledging and recognizing privilege because it is count to meritocracy – to recognize inequity is count to the belief that systems, the world, and life is just. Because if what you get isn’t about what you earned how can the world be just?</a:t>
            </a:r>
            <a:endParaRPr lang="en-US" dirty="0" smtClean="0"/>
          </a:p>
          <a:p>
            <a:endParaRPr lang="en-US" dirty="0"/>
          </a:p>
        </p:txBody>
      </p:sp>
      <p:sp>
        <p:nvSpPr>
          <p:cNvPr id="4" name="Slide Number Placeholder 3"/>
          <p:cNvSpPr>
            <a:spLocks noGrp="1"/>
          </p:cNvSpPr>
          <p:nvPr>
            <p:ph type="sldNum" sz="quarter" idx="10"/>
          </p:nvPr>
        </p:nvSpPr>
        <p:spPr/>
        <p:txBody>
          <a:bodyPr/>
          <a:lstStyle/>
          <a:p>
            <a:fld id="{A85CA1A8-B2F7-BC4E-945D-1E5D902FCFD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Become aware of your own biases and fears.• Actively listen when someone raises a concern.• Don’t be defensive.  (Be a CREATOR!) • Learn about other cultures.  It is important in interacting with people who differ from you.• Be open to discussing your own biases and how they might have hurt others or reveal biases you have.• Be an ally – stand personally against all biases and discrimination and interrupt </a:t>
            </a:r>
            <a:r>
              <a:rPr lang="en-US" sz="1200" b="1" kern="1200" dirty="0" err="1" smtClean="0">
                <a:solidFill>
                  <a:schemeClr val="tx1"/>
                </a:solidFill>
                <a:latin typeface="+mn-lt"/>
                <a:ea typeface="+mn-ea"/>
                <a:cs typeface="+mn-cs"/>
              </a:rPr>
              <a:t>microaggressions</a:t>
            </a:r>
            <a:r>
              <a:rPr lang="en-US" sz="1200" b="1" kern="1200" dirty="0" smtClean="0">
                <a:solidFill>
                  <a:schemeClr val="tx1"/>
                </a:solidFill>
                <a:latin typeface="+mn-lt"/>
                <a:ea typeface="+mn-ea"/>
                <a:cs typeface="+mn-cs"/>
              </a:rPr>
              <a:t> when witnessing them.• Educate others about </a:t>
            </a:r>
            <a:r>
              <a:rPr lang="en-US" sz="1200" b="1" kern="1200" dirty="0" err="1" smtClean="0">
                <a:solidFill>
                  <a:schemeClr val="tx1"/>
                </a:solidFill>
                <a:latin typeface="+mn-lt"/>
                <a:ea typeface="+mn-ea"/>
                <a:cs typeface="+mn-cs"/>
              </a:rPr>
              <a:t>microaggressions</a:t>
            </a:r>
            <a:r>
              <a:rPr lang="en-US" sz="1200" b="1" kern="1200" dirty="0" smtClean="0">
                <a:solidFill>
                  <a:schemeClr val="tx1"/>
                </a:solidFill>
                <a:latin typeface="+mn-lt"/>
                <a:ea typeface="+mn-ea"/>
                <a:cs typeface="+mn-cs"/>
              </a:rPr>
              <a:t> and how to stop them.</a:t>
            </a:r>
          </a:p>
          <a:p>
            <a:r>
              <a:rPr lang="en-US" sz="1200" kern="1200" dirty="0" smtClean="0">
                <a:solidFill>
                  <a:schemeClr val="tx1"/>
                </a:solidFill>
                <a:latin typeface="+mn-lt"/>
                <a:ea typeface="+mn-ea"/>
                <a:cs typeface="+mn-cs"/>
              </a:rPr>
              <a:t>Use your influence wisely– How many people can you influence?– What is your chain of influence?– How can you alter/use that positively?– Different levels of power.• Discrimination– What decisions do you make?– What power do you have?– How many people can you influence?</a:t>
            </a:r>
            <a:endParaRPr lang="en-US" dirty="0"/>
          </a:p>
        </p:txBody>
      </p:sp>
      <p:sp>
        <p:nvSpPr>
          <p:cNvPr id="4" name="Slide Number Placeholder 3"/>
          <p:cNvSpPr>
            <a:spLocks noGrp="1"/>
          </p:cNvSpPr>
          <p:nvPr>
            <p:ph type="sldNum" sz="quarter" idx="10"/>
          </p:nvPr>
        </p:nvSpPr>
        <p:spPr/>
        <p:txBody>
          <a:bodyPr/>
          <a:lstStyle/>
          <a:p>
            <a:fld id="{A85CA1A8-B2F7-BC4E-945D-1E5D902FCFD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5CA1A8-B2F7-BC4E-945D-1E5D902FCFD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Placeholder 3"/>
          <p:cNvSpPr>
            <a:spLocks noGrp="1"/>
          </p:cNvSpPr>
          <p:nvPr>
            <p:ph type="body" idx="1"/>
          </p:nvPr>
        </p:nvSpPr>
        <p:spPr bwMode="auto">
          <a:noFill/>
        </p:spPr>
        <p:txBody>
          <a:bodyPr/>
          <a:lstStyle/>
          <a:p>
            <a:pPr eaLnBrk="1" hangingPunct="1">
              <a:spcBef>
                <a:spcPct val="0"/>
              </a:spcBef>
            </a:pPr>
            <a:endParaRPr lang="en-US" sz="2400" dirty="0">
              <a:latin typeface="Arial" pitchFamily="12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5CA1A8-B2F7-BC4E-945D-1E5D902FCFD4}" type="slidenum">
              <a:rPr lang="en-US" smtClean="0"/>
              <a:pPr/>
              <a:t>5</a:t>
            </a:fld>
            <a:endParaRPr lang="en-US"/>
          </a:p>
        </p:txBody>
      </p:sp>
    </p:spTree>
    <p:extLst>
      <p:ext uri="{BB962C8B-B14F-4D97-AF65-F5344CB8AC3E}">
        <p14:creationId xmlns:p14="http://schemas.microsoft.com/office/powerpoint/2010/main" val="197000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CA1A8-B2F7-BC4E-945D-1E5D902FCFD4}" type="slidenum">
              <a:rPr lang="en-US" smtClean="0"/>
              <a:pPr/>
              <a:t>6</a:t>
            </a:fld>
            <a:endParaRPr lang="en-US"/>
          </a:p>
        </p:txBody>
      </p:sp>
    </p:spTree>
    <p:extLst>
      <p:ext uri="{BB962C8B-B14F-4D97-AF65-F5344CB8AC3E}">
        <p14:creationId xmlns:p14="http://schemas.microsoft.com/office/powerpoint/2010/main" val="282171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 </a:t>
            </a:r>
            <a:r>
              <a:rPr lang="en-US" dirty="0" err="1" smtClean="0"/>
              <a:t>microaggressions</a:t>
            </a:r>
            <a:r>
              <a:rPr lang="en-US" baseline="0" dirty="0" smtClean="0"/>
              <a:t> can occur on many levels and manifest in assaults insults or invalidations.</a:t>
            </a:r>
          </a:p>
          <a:p>
            <a:r>
              <a:rPr lang="en-US" baseline="0" dirty="0" smtClean="0"/>
              <a:t>This example is an example of an invalidation</a:t>
            </a:r>
          </a:p>
          <a:p>
            <a:r>
              <a:rPr lang="en-US" baseline="0" dirty="0" smtClean="0"/>
              <a:t>Environmental </a:t>
            </a:r>
            <a:r>
              <a:rPr lang="en-US" baseline="0" dirty="0" err="1" smtClean="0"/>
              <a:t>microaggressions</a:t>
            </a:r>
            <a:r>
              <a:rPr lang="en-US" baseline="0" dirty="0" smtClean="0"/>
              <a:t> can also be marriage inequality</a:t>
            </a:r>
          </a:p>
          <a:p>
            <a:r>
              <a:rPr lang="en-US" dirty="0" smtClean="0"/>
              <a:t>Current reports that the Obama administration is habitually late,</a:t>
            </a:r>
            <a:r>
              <a:rPr lang="en-US" baseline="0" dirty="0" smtClean="0"/>
              <a:t> and more so than other administrations</a:t>
            </a:r>
            <a:endParaRPr lang="en-US" dirty="0"/>
          </a:p>
        </p:txBody>
      </p:sp>
      <p:sp>
        <p:nvSpPr>
          <p:cNvPr id="4" name="Slide Number Placeholder 3"/>
          <p:cNvSpPr>
            <a:spLocks noGrp="1"/>
          </p:cNvSpPr>
          <p:nvPr>
            <p:ph type="sldNum" sz="quarter" idx="10"/>
          </p:nvPr>
        </p:nvSpPr>
        <p:spPr/>
        <p:txBody>
          <a:bodyPr/>
          <a:lstStyle/>
          <a:p>
            <a:fld id="{A85CA1A8-B2F7-BC4E-945D-1E5D902FCFD4}" type="slidenum">
              <a:rPr lang="en-US" smtClean="0"/>
              <a:pPr/>
              <a:t>7</a:t>
            </a:fld>
            <a:endParaRPr lang="en-US"/>
          </a:p>
        </p:txBody>
      </p:sp>
    </p:spTree>
    <p:extLst>
      <p:ext uri="{BB962C8B-B14F-4D97-AF65-F5344CB8AC3E}">
        <p14:creationId xmlns:p14="http://schemas.microsoft.com/office/powerpoint/2010/main" val="243050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CA1A8-B2F7-BC4E-945D-1E5D902FCFD4}" type="slidenum">
              <a:rPr lang="en-US" smtClean="0"/>
              <a:pPr/>
              <a:t>8</a:t>
            </a:fld>
            <a:endParaRPr lang="en-US"/>
          </a:p>
        </p:txBody>
      </p:sp>
    </p:spTree>
    <p:extLst>
      <p:ext uri="{BB962C8B-B14F-4D97-AF65-F5344CB8AC3E}">
        <p14:creationId xmlns:p14="http://schemas.microsoft.com/office/powerpoint/2010/main" val="83300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BFE39BD-635A-4FEB-89D8-93FB8EFE9CF7}" type="slidenum">
              <a:rPr lang="en-US">
                <a:solidFill>
                  <a:prstClr val="black"/>
                </a:solidFill>
              </a:rPr>
              <a:pPr/>
              <a:t>9</a:t>
            </a:fld>
            <a:endParaRPr lang="en-US" dirty="0">
              <a:solidFill>
                <a:prstClr val="black"/>
              </a:solidFill>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dirty="0" smtClean="0"/>
              <a:t>Blacks have the highest asthma death rates—more than two times higher than that for Whites. Pacific Islanders also have a high asthma death rate—two times higher than that for Whites and 1.6 times higher than that for</a:t>
            </a:r>
            <a:r>
              <a:rPr lang="en-US" baseline="0" dirty="0" smtClean="0"/>
              <a:t> Asians. Rates among AI/AN are relatively low, but there is evidence of racial misclassification in this group.</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5CA1A8-B2F7-BC4E-945D-1E5D902FCFD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Cultural Humility</a:t>
            </a:r>
          </a:p>
          <a:p>
            <a:endParaRPr lang="en-US" dirty="0"/>
          </a:p>
        </p:txBody>
      </p:sp>
      <p:sp>
        <p:nvSpPr>
          <p:cNvPr id="4" name="Slide Number Placeholder 3"/>
          <p:cNvSpPr>
            <a:spLocks noGrp="1"/>
          </p:cNvSpPr>
          <p:nvPr>
            <p:ph type="sldNum" sz="quarter" idx="10"/>
          </p:nvPr>
        </p:nvSpPr>
        <p:spPr/>
        <p:txBody>
          <a:bodyPr/>
          <a:lstStyle/>
          <a:p>
            <a:pPr>
              <a:defRPr/>
            </a:pPr>
            <a:fld id="{9354DA97-7E46-C94B-AA36-1D9FF57B73B5}" type="slidenum">
              <a:rPr lang="en-US" smtClean="0"/>
              <a:pPr>
                <a:defRPr/>
              </a:pPr>
              <a:t>11</a:t>
            </a:fld>
            <a:endParaRPr lang="en-US"/>
          </a:p>
        </p:txBody>
      </p:sp>
    </p:spTree>
    <p:extLst>
      <p:ext uri="{BB962C8B-B14F-4D97-AF65-F5344CB8AC3E}">
        <p14:creationId xmlns:p14="http://schemas.microsoft.com/office/powerpoint/2010/main" val="215214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23" y="3885640"/>
            <a:ext cx="6401955" cy="1753721"/>
          </a:xfrm>
        </p:spPr>
        <p:txBody>
          <a:bodyPr/>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1217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054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967" y="609321"/>
            <a:ext cx="1942523" cy="54866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512" y="609321"/>
            <a:ext cx="5691909" cy="54866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94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38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Tree>
    <p:extLst>
      <p:ext uri="{BB962C8B-B14F-4D97-AF65-F5344CB8AC3E}">
        <p14:creationId xmlns:p14="http://schemas.microsoft.com/office/powerpoint/2010/main" val="64511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513" y="1980640"/>
            <a:ext cx="3817215" cy="41153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980640"/>
            <a:ext cx="3817216" cy="41153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714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94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041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21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extLst>
      <p:ext uri="{BB962C8B-B14F-4D97-AF65-F5344CB8AC3E}">
        <p14:creationId xmlns:p14="http://schemas.microsoft.com/office/powerpoint/2010/main" val="392486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extLst>
      <p:ext uri="{BB962C8B-B14F-4D97-AF65-F5344CB8AC3E}">
        <p14:creationId xmlns:p14="http://schemas.microsoft.com/office/powerpoint/2010/main" val="127650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ho-header2014.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417964"/>
          </a:xfrm>
          <a:prstGeom prst="rect">
            <a:avLst/>
          </a:prstGeom>
        </p:spPr>
      </p:pic>
      <p:sp>
        <p:nvSpPr>
          <p:cNvPr id="1026" name="Rectangle 2"/>
          <p:cNvSpPr>
            <a:spLocks noGrp="1" noChangeArrowheads="1"/>
          </p:cNvSpPr>
          <p:nvPr>
            <p:ph type="title"/>
          </p:nvPr>
        </p:nvSpPr>
        <p:spPr bwMode="auto">
          <a:xfrm>
            <a:off x="685512" y="609320"/>
            <a:ext cx="77729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512" y="1980640"/>
            <a:ext cx="7772977" cy="41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37"/>
          <p:cNvSpPr>
            <a:spLocks noChangeArrowheads="1"/>
          </p:cNvSpPr>
          <p:nvPr/>
        </p:nvSpPr>
        <p:spPr bwMode="auto">
          <a:xfrm>
            <a:off x="8301182" y="134470"/>
            <a:ext cx="692727"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algn="r"/>
            <a:fld id="{39D5ADDE-2A03-BE44-8D3F-DF02FAF9E7DE}" type="slidenum">
              <a:rPr lang="en-US" sz="900" baseline="0">
                <a:solidFill>
                  <a:schemeClr val="bg1"/>
                </a:solidFill>
              </a:rPr>
              <a:pPr algn="r"/>
              <a:t>‹#›</a:t>
            </a:fld>
            <a:endParaRPr lang="en-US" sz="900" baseline="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608"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defTabSz="914608" rtl="0" eaLnBrk="1" fontAlgn="base" hangingPunct="1">
        <a:spcBef>
          <a:spcPct val="0"/>
        </a:spcBef>
        <a:spcAft>
          <a:spcPct val="0"/>
        </a:spcAft>
        <a:defRPr sz="4400">
          <a:solidFill>
            <a:schemeClr val="tx2"/>
          </a:solidFill>
          <a:latin typeface="Times New Roman" charset="-52"/>
          <a:ea typeface="ＭＳ Ｐゴシック" charset="-128"/>
          <a:cs typeface="ＭＳ Ｐゴシック" charset="-128"/>
        </a:defRPr>
      </a:lvl2pPr>
      <a:lvl3pPr algn="ctr" defTabSz="914608" rtl="0" eaLnBrk="1" fontAlgn="base" hangingPunct="1">
        <a:spcBef>
          <a:spcPct val="0"/>
        </a:spcBef>
        <a:spcAft>
          <a:spcPct val="0"/>
        </a:spcAft>
        <a:defRPr sz="4400">
          <a:solidFill>
            <a:schemeClr val="tx2"/>
          </a:solidFill>
          <a:latin typeface="Times New Roman" charset="-52"/>
          <a:ea typeface="ＭＳ Ｐゴシック" charset="-128"/>
          <a:cs typeface="ＭＳ Ｐゴシック" charset="-128"/>
        </a:defRPr>
      </a:lvl3pPr>
      <a:lvl4pPr algn="ctr" defTabSz="914608" rtl="0" eaLnBrk="1" fontAlgn="base" hangingPunct="1">
        <a:spcBef>
          <a:spcPct val="0"/>
        </a:spcBef>
        <a:spcAft>
          <a:spcPct val="0"/>
        </a:spcAft>
        <a:defRPr sz="4400">
          <a:solidFill>
            <a:schemeClr val="tx2"/>
          </a:solidFill>
          <a:latin typeface="Times New Roman" charset="-52"/>
          <a:ea typeface="ＭＳ Ｐゴシック" charset="-128"/>
          <a:cs typeface="ＭＳ Ｐゴシック" charset="-128"/>
        </a:defRPr>
      </a:lvl4pPr>
      <a:lvl5pPr algn="ctr" defTabSz="914608" rtl="0" eaLnBrk="1" fontAlgn="base" hangingPunct="1">
        <a:spcBef>
          <a:spcPct val="0"/>
        </a:spcBef>
        <a:spcAft>
          <a:spcPct val="0"/>
        </a:spcAft>
        <a:defRPr sz="4400">
          <a:solidFill>
            <a:schemeClr val="tx2"/>
          </a:solidFill>
          <a:latin typeface="Times New Roman" charset="-52"/>
          <a:ea typeface="ＭＳ Ｐゴシック" charset="-128"/>
          <a:cs typeface="ＭＳ Ｐゴシック" charset="-128"/>
        </a:defRPr>
      </a:lvl5pPr>
      <a:lvl6pPr marL="410291" algn="ctr" defTabSz="914608" rtl="0" eaLnBrk="1" fontAlgn="base" hangingPunct="1">
        <a:spcBef>
          <a:spcPct val="0"/>
        </a:spcBef>
        <a:spcAft>
          <a:spcPct val="0"/>
        </a:spcAft>
        <a:defRPr sz="4400">
          <a:solidFill>
            <a:schemeClr val="tx2"/>
          </a:solidFill>
          <a:latin typeface="Times New Roman" charset="-52"/>
        </a:defRPr>
      </a:lvl6pPr>
      <a:lvl7pPr marL="820583" algn="ctr" defTabSz="914608" rtl="0" eaLnBrk="1" fontAlgn="base" hangingPunct="1">
        <a:spcBef>
          <a:spcPct val="0"/>
        </a:spcBef>
        <a:spcAft>
          <a:spcPct val="0"/>
        </a:spcAft>
        <a:defRPr sz="4400">
          <a:solidFill>
            <a:schemeClr val="tx2"/>
          </a:solidFill>
          <a:latin typeface="Times New Roman" charset="-52"/>
        </a:defRPr>
      </a:lvl7pPr>
      <a:lvl8pPr marL="1230874" algn="ctr" defTabSz="914608" rtl="0" eaLnBrk="1" fontAlgn="base" hangingPunct="1">
        <a:spcBef>
          <a:spcPct val="0"/>
        </a:spcBef>
        <a:spcAft>
          <a:spcPct val="0"/>
        </a:spcAft>
        <a:defRPr sz="4400">
          <a:solidFill>
            <a:schemeClr val="tx2"/>
          </a:solidFill>
          <a:latin typeface="Times New Roman" charset="-52"/>
        </a:defRPr>
      </a:lvl8pPr>
      <a:lvl9pPr marL="1641165" algn="ctr" defTabSz="914608" rtl="0" eaLnBrk="1" fontAlgn="base" hangingPunct="1">
        <a:spcBef>
          <a:spcPct val="0"/>
        </a:spcBef>
        <a:spcAft>
          <a:spcPct val="0"/>
        </a:spcAft>
        <a:defRPr sz="4400">
          <a:solidFill>
            <a:schemeClr val="tx2"/>
          </a:solidFill>
          <a:latin typeface="Times New Roman" charset="-52"/>
        </a:defRPr>
      </a:lvl9pPr>
    </p:titleStyle>
    <p:bodyStyle>
      <a:lvl1pPr marL="307718" indent="-307718" algn="l" defTabSz="914608" rtl="0" eaLnBrk="1" fontAlgn="base" hangingPunct="1">
        <a:spcBef>
          <a:spcPct val="0"/>
        </a:spcBef>
        <a:spcAft>
          <a:spcPct val="35000"/>
        </a:spcAft>
        <a:buChar char="•"/>
        <a:defRPr sz="1200">
          <a:solidFill>
            <a:schemeClr val="tx1"/>
          </a:solidFill>
          <a:latin typeface="+mn-lt"/>
          <a:ea typeface="ＭＳ Ｐゴシック" charset="-128"/>
          <a:cs typeface="ＭＳ Ｐゴシック" charset="-128"/>
        </a:defRPr>
      </a:lvl1pPr>
      <a:lvl2pPr marL="153859" indent="-152435" algn="l" defTabSz="914608" rtl="0" eaLnBrk="1" fontAlgn="base" hangingPunct="1">
        <a:spcBef>
          <a:spcPct val="0"/>
        </a:spcBef>
        <a:spcAft>
          <a:spcPct val="35000"/>
        </a:spcAft>
        <a:buChar char="•"/>
        <a:defRPr sz="1200">
          <a:solidFill>
            <a:schemeClr val="tx1"/>
          </a:solidFill>
          <a:latin typeface="+mn-lt"/>
          <a:ea typeface="ＭＳ Ｐゴシック" charset="-128"/>
        </a:defRPr>
      </a:lvl2pPr>
      <a:lvl3pPr marL="307718" indent="-152435" algn="l" defTabSz="914608" rtl="0" eaLnBrk="1" fontAlgn="base" hangingPunct="1">
        <a:spcBef>
          <a:spcPct val="0"/>
        </a:spcBef>
        <a:spcAft>
          <a:spcPct val="35000"/>
        </a:spcAft>
        <a:buChar char="–"/>
        <a:defRPr sz="1200">
          <a:solidFill>
            <a:schemeClr val="tx1"/>
          </a:solidFill>
          <a:latin typeface="+mn-lt"/>
          <a:ea typeface="ＭＳ Ｐゴシック" charset="-128"/>
        </a:defRPr>
      </a:lvl3pPr>
      <a:lvl4pPr marL="508591" indent="-199447" algn="l" defTabSz="914608" rtl="0" eaLnBrk="1" fontAlgn="base" hangingPunct="1">
        <a:spcBef>
          <a:spcPct val="0"/>
        </a:spcBef>
        <a:spcAft>
          <a:spcPct val="35000"/>
        </a:spcAft>
        <a:buChar char="–"/>
        <a:defRPr sz="1200">
          <a:solidFill>
            <a:schemeClr val="tx1"/>
          </a:solidFill>
          <a:latin typeface="+mn-lt"/>
          <a:ea typeface="ＭＳ Ｐゴシック" charset="-128"/>
        </a:defRPr>
      </a:lvl4pPr>
      <a:lvl5pPr marL="666723" indent="-156708" algn="l" defTabSz="914608" rtl="0" eaLnBrk="1" fontAlgn="base" hangingPunct="1">
        <a:spcBef>
          <a:spcPct val="0"/>
        </a:spcBef>
        <a:spcAft>
          <a:spcPct val="35000"/>
        </a:spcAft>
        <a:buChar char="–"/>
        <a:defRPr sz="1200">
          <a:solidFill>
            <a:schemeClr val="tx1"/>
          </a:solidFill>
          <a:latin typeface="+mn-lt"/>
          <a:ea typeface="ＭＳ Ｐゴシック" charset="-128"/>
        </a:defRPr>
      </a:lvl5pPr>
      <a:lvl6pPr marL="1077015" indent="-156708" algn="l" defTabSz="914608" rtl="0" eaLnBrk="1" fontAlgn="base" hangingPunct="1">
        <a:spcBef>
          <a:spcPct val="0"/>
        </a:spcBef>
        <a:spcAft>
          <a:spcPct val="35000"/>
        </a:spcAft>
        <a:buChar char="–"/>
        <a:defRPr sz="1200">
          <a:solidFill>
            <a:schemeClr val="tx1"/>
          </a:solidFill>
          <a:latin typeface="+mn-lt"/>
          <a:ea typeface="ＭＳ Ｐゴシック" charset="-128"/>
        </a:defRPr>
      </a:lvl6pPr>
      <a:lvl7pPr marL="1487306" indent="-156708" algn="l" defTabSz="914608" rtl="0" eaLnBrk="1" fontAlgn="base" hangingPunct="1">
        <a:spcBef>
          <a:spcPct val="0"/>
        </a:spcBef>
        <a:spcAft>
          <a:spcPct val="35000"/>
        </a:spcAft>
        <a:buChar char="–"/>
        <a:defRPr sz="1200">
          <a:solidFill>
            <a:schemeClr val="tx1"/>
          </a:solidFill>
          <a:latin typeface="+mn-lt"/>
          <a:ea typeface="ＭＳ Ｐゴシック" charset="-128"/>
        </a:defRPr>
      </a:lvl7pPr>
      <a:lvl8pPr marL="1897597" indent="-156708" algn="l" defTabSz="914608" rtl="0" eaLnBrk="1" fontAlgn="base" hangingPunct="1">
        <a:spcBef>
          <a:spcPct val="0"/>
        </a:spcBef>
        <a:spcAft>
          <a:spcPct val="35000"/>
        </a:spcAft>
        <a:buChar char="–"/>
        <a:defRPr sz="1200">
          <a:solidFill>
            <a:schemeClr val="tx1"/>
          </a:solidFill>
          <a:latin typeface="+mn-lt"/>
          <a:ea typeface="ＭＳ Ｐゴシック" charset="-128"/>
        </a:defRPr>
      </a:lvl8pPr>
      <a:lvl9pPr marL="2307888" indent="-156708" algn="l" defTabSz="914608" rtl="0" eaLnBrk="1" fontAlgn="base" hangingPunct="1">
        <a:spcBef>
          <a:spcPct val="0"/>
        </a:spcBef>
        <a:spcAft>
          <a:spcPct val="35000"/>
        </a:spcAft>
        <a:buChar char="–"/>
        <a:defRPr sz="1200">
          <a:solidFill>
            <a:schemeClr val="tx1"/>
          </a:solidFill>
          <a:latin typeface="+mn-lt"/>
          <a:ea typeface="ＭＳ Ｐゴシック" charset="-128"/>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localhost\Volumes\Untitled\UCSF%20Prime%20Seminar%209.22.14\Cultural_Humility_People_Principles_and_Practices_-_Part_1_of_4.mp4"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r>
              <a:rPr lang="en-US" dirty="0" err="1" smtClean="0"/>
              <a:t>Microaggressions</a:t>
            </a:r>
            <a:r>
              <a:rPr lang="en-US" dirty="0" smtClean="0"/>
              <a:t> and Toxic Stress</a:t>
            </a:r>
            <a:endParaRPr lang="en-US" dirty="0"/>
          </a:p>
        </p:txBody>
      </p:sp>
      <p:sp>
        <p:nvSpPr>
          <p:cNvPr id="3" name="Subtitle 2"/>
          <p:cNvSpPr>
            <a:spLocks noGrp="1"/>
          </p:cNvSpPr>
          <p:nvPr>
            <p:ph type="subTitle" idx="1"/>
          </p:nvPr>
        </p:nvSpPr>
        <p:spPr/>
        <p:txBody>
          <a:bodyPr>
            <a:normAutofit fontScale="40000" lnSpcReduction="20000"/>
          </a:bodyPr>
          <a:lstStyle/>
          <a:p>
            <a:r>
              <a:rPr lang="en-US" sz="6400" dirty="0" err="1" smtClean="0"/>
              <a:t>Leanna</a:t>
            </a:r>
            <a:r>
              <a:rPr lang="en-US" sz="6400" dirty="0" smtClean="0"/>
              <a:t> </a:t>
            </a:r>
            <a:r>
              <a:rPr lang="en-US" sz="6400" dirty="0"/>
              <a:t>W. Lewis, </a:t>
            </a:r>
            <a:r>
              <a:rPr lang="en-US" sz="6400" dirty="0" smtClean="0"/>
              <a:t>LCSW</a:t>
            </a:r>
          </a:p>
          <a:p>
            <a:r>
              <a:rPr lang="en-US" sz="6400" dirty="0"/>
              <a:t>Clinical Social </a:t>
            </a:r>
            <a:r>
              <a:rPr lang="en-US" sz="6400" dirty="0" smtClean="0"/>
              <a:t>Worker</a:t>
            </a:r>
            <a:endParaRPr lang="en-US" sz="6400" dirty="0"/>
          </a:p>
          <a:p>
            <a:r>
              <a:rPr lang="en-US" sz="6400" dirty="0" smtClean="0"/>
              <a:t>UCSF </a:t>
            </a:r>
            <a:r>
              <a:rPr lang="en-US" sz="6400" dirty="0" err="1" smtClean="0"/>
              <a:t>Benioff</a:t>
            </a:r>
            <a:r>
              <a:rPr lang="en-US" sz="6400" dirty="0" smtClean="0"/>
              <a:t> Children’s Hospital Oakland</a:t>
            </a:r>
          </a:p>
          <a:p>
            <a:endParaRPr lang="en-US" dirty="0"/>
          </a:p>
        </p:txBody>
      </p:sp>
    </p:spTree>
    <p:extLst>
      <p:ext uri="{BB962C8B-B14F-4D97-AF65-F5344CB8AC3E}">
        <p14:creationId xmlns:p14="http://schemas.microsoft.com/office/powerpoint/2010/main" val="57620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77862"/>
          </a:xfrm>
        </p:spPr>
        <p:txBody>
          <a:bodyPr anchor="t">
            <a:normAutofit fontScale="90000"/>
          </a:bodyPr>
          <a:lstStyle/>
          <a:p>
            <a:r>
              <a:rPr lang="en-US" dirty="0" smtClean="0">
                <a:latin typeface="+mn-lt"/>
              </a:rPr>
              <a:t>People, Places, and Practices</a:t>
            </a:r>
            <a:endParaRPr lang="en-US" dirty="0">
              <a:latin typeface="+mn-lt"/>
            </a:endParaRPr>
          </a:p>
        </p:txBody>
      </p:sp>
      <p:pic>
        <p:nvPicPr>
          <p:cNvPr id="4" name="Cultural_Humility_People_Principles_and_Practices_-_Part_1_of_4.mp4">
            <a:hlinkClick r:id="" action="ppaction://media"/>
          </p:cNvPr>
          <p:cNvPicPr>
            <a:picLocks noGrp="1"/>
          </p:cNvPicPr>
          <p:nvPr>
            <p:ph idx="1"/>
            <a:videoFile r:link="rId1"/>
          </p:nvPr>
        </p:nvPicPr>
        <p:blipFill>
          <a:blip r:embed="rId4"/>
          <a:stretch>
            <a:fillRect/>
          </a:stretch>
        </p:blipFill>
        <p:spPr>
          <a:xfrm>
            <a:off x="457200" y="1173163"/>
            <a:ext cx="8389938" cy="47434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2058" tIns="41029" rIns="82058" bIns="41029">
            <a:normAutofit/>
          </a:bodyPr>
          <a:lstStyle/>
          <a:p>
            <a:r>
              <a:rPr lang="en-US" dirty="0" smtClean="0"/>
              <a:t>Cultural Humility</a:t>
            </a:r>
            <a:endParaRPr lang="en-US" dirty="0"/>
          </a:p>
        </p:txBody>
      </p:sp>
      <p:sp>
        <p:nvSpPr>
          <p:cNvPr id="5" name="Content Placeholder 4"/>
          <p:cNvSpPr>
            <a:spLocks noGrp="1"/>
          </p:cNvSpPr>
          <p:nvPr>
            <p:ph idx="1"/>
          </p:nvPr>
        </p:nvSpPr>
        <p:spPr/>
        <p:txBody>
          <a:bodyPr lIns="82058" tIns="41029" rIns="82058" bIns="41029"/>
          <a:lstStyle/>
          <a:p>
            <a:r>
              <a:rPr lang="en-US" sz="3200" dirty="0" smtClean="0"/>
              <a:t>Lifelong process of self-reflection and self-critique</a:t>
            </a:r>
          </a:p>
          <a:p>
            <a:r>
              <a:rPr lang="en-US" sz="3200" dirty="0" smtClean="0"/>
              <a:t>Respectful partnership with patients and their families</a:t>
            </a:r>
          </a:p>
          <a:p>
            <a:r>
              <a:rPr lang="en-US" sz="3200" dirty="0" smtClean="0"/>
              <a:t>Respectful appreciation and attitude towards diverse lived experiences</a:t>
            </a:r>
            <a:endParaRPr lang="en-US" sz="3200" dirty="0"/>
          </a:p>
        </p:txBody>
      </p:sp>
    </p:spTree>
    <p:extLst>
      <p:ext uri="{BB962C8B-B14F-4D97-AF65-F5344CB8AC3E}">
        <p14:creationId xmlns:p14="http://schemas.microsoft.com/office/powerpoint/2010/main" val="100251019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Cultural Responsiveness</a:t>
            </a:r>
          </a:p>
        </p:txBody>
      </p:sp>
      <p:pic>
        <p:nvPicPr>
          <p:cNvPr id="9" name="Content Placeholder 8"/>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435764" y="2344738"/>
            <a:ext cx="4022725" cy="2743200"/>
          </a:xfrm>
          <a:ln>
            <a:noFill/>
          </a:ln>
        </p:spPr>
      </p:pic>
      <p:sp>
        <p:nvSpPr>
          <p:cNvPr id="8" name="Text Placeholder 7"/>
          <p:cNvSpPr>
            <a:spLocks noGrp="1"/>
          </p:cNvSpPr>
          <p:nvPr>
            <p:ph type="body" sz="half" idx="4294967295"/>
          </p:nvPr>
        </p:nvSpPr>
        <p:spPr>
          <a:xfrm>
            <a:off x="685512" y="1766888"/>
            <a:ext cx="2755900" cy="3898900"/>
          </a:xfrm>
        </p:spPr>
        <p:txBody>
          <a:bodyPr lIns="82058" tIns="41029" rIns="82058" bIns="41029" anchor="ctr">
            <a:noAutofit/>
          </a:bodyPr>
          <a:lstStyle/>
          <a:p>
            <a:pPr algn="ctr">
              <a:buNone/>
            </a:pPr>
            <a:r>
              <a:rPr lang="en-US" sz="2000" b="1" dirty="0"/>
              <a:t>Refers to the ability </a:t>
            </a:r>
            <a:r>
              <a:rPr lang="en-US" sz="2000" b="1" dirty="0" smtClean="0"/>
              <a:t>to creating an open atmosphere to explore, discuss, and honor the range of cultural experiences.  </a:t>
            </a:r>
            <a:endParaRPr lang="en-US" sz="2000" b="1" dirty="0"/>
          </a:p>
        </p:txBody>
      </p:sp>
    </p:spTree>
    <p:extLst>
      <p:ext uri="{BB962C8B-B14F-4D97-AF65-F5344CB8AC3E}">
        <p14:creationId xmlns:p14="http://schemas.microsoft.com/office/powerpoint/2010/main" val="151208603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ower 1.jpg"/>
          <p:cNvPicPr>
            <a:picLocks noGrp="1" noChangeAspect="1"/>
          </p:cNvPicPr>
          <p:nvPr>
            <p:ph type="pic" idx="1"/>
          </p:nvPr>
        </p:nvPicPr>
        <p:blipFill>
          <a:blip r:embed="rId3"/>
          <a:srcRect/>
          <a:stretch>
            <a:fillRect/>
          </a:stretch>
        </p:blipFill>
        <p:spPr>
          <a:xfrm>
            <a:off x="1452527" y="1686572"/>
            <a:ext cx="3429000" cy="3429000"/>
          </a:xfrm>
        </p:spPr>
      </p:pic>
      <p:sp>
        <p:nvSpPr>
          <p:cNvPr id="7" name="Text Placeholder 6"/>
          <p:cNvSpPr>
            <a:spLocks noGrp="1"/>
          </p:cNvSpPr>
          <p:nvPr>
            <p:ph type="body" sz="half" idx="2"/>
          </p:nvPr>
        </p:nvSpPr>
        <p:spPr>
          <a:xfrm>
            <a:off x="5218977" y="1536727"/>
            <a:ext cx="3429000" cy="4162872"/>
          </a:xfrm>
        </p:spPr>
        <p:txBody>
          <a:bodyPr anchor="ctr">
            <a:normAutofit/>
          </a:bodyPr>
          <a:lstStyle/>
          <a:p>
            <a:pPr algn="ctr"/>
            <a:r>
              <a:rPr lang="en-US" sz="3027" b="1" cap="all" dirty="0" smtClean="0">
                <a:ea typeface="ＭＳ Ｐゴシック" charset="-128"/>
              </a:rPr>
              <a:t>Power </a:t>
            </a:r>
          </a:p>
          <a:p>
            <a:pPr algn="ctr"/>
            <a:r>
              <a:rPr lang="en-US" sz="3200" dirty="0" smtClean="0">
                <a:ea typeface="ＭＳ Ｐゴシック" charset="-128"/>
              </a:rPr>
              <a:t>is the legitimate control of</a:t>
            </a:r>
          </a:p>
          <a:p>
            <a:pPr algn="ctr"/>
            <a:r>
              <a:rPr lang="en-US" sz="3200" dirty="0" smtClean="0">
                <a:ea typeface="ＭＳ Ｐゴシック" charset="-128"/>
              </a:rPr>
              <a:t> or access to </a:t>
            </a:r>
          </a:p>
          <a:p>
            <a:pPr algn="ctr"/>
            <a:r>
              <a:rPr lang="en-US" sz="3200" dirty="0" smtClean="0">
                <a:ea typeface="ＭＳ Ｐゴシック" charset="-128"/>
              </a:rPr>
              <a:t>those institutions sanctioned by the state. </a:t>
            </a:r>
          </a:p>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2553" y="1980639"/>
            <a:ext cx="4016284" cy="3952025"/>
          </a:xfrm>
        </p:spPr>
      </p:pic>
      <p:sp>
        <p:nvSpPr>
          <p:cNvPr id="5" name="Content Placeholder 4"/>
          <p:cNvSpPr>
            <a:spLocks noGrp="1"/>
          </p:cNvSpPr>
          <p:nvPr>
            <p:ph sz="half" idx="2"/>
          </p:nvPr>
        </p:nvSpPr>
        <p:spPr/>
        <p:txBody>
          <a:bodyPr anchor="ctr"/>
          <a:lstStyle/>
          <a:p>
            <a:pPr algn="ctr">
              <a:buNone/>
            </a:pPr>
            <a:r>
              <a:rPr lang="en-US" sz="3050" b="1" dirty="0" smtClean="0">
                <a:ea typeface="ＭＳ Ｐゴシック" charset="-128"/>
              </a:rPr>
              <a:t>PRIVILEGE</a:t>
            </a:r>
          </a:p>
          <a:p>
            <a:pPr algn="ctr">
              <a:buNone/>
            </a:pPr>
            <a:r>
              <a:rPr lang="en-US" b="1" dirty="0" smtClean="0">
                <a:ea typeface="ＭＳ Ｐゴシック" charset="-128"/>
              </a:rPr>
              <a:t> </a:t>
            </a:r>
            <a:r>
              <a:rPr lang="en-US" dirty="0" smtClean="0">
                <a:ea typeface="ＭＳ Ｐゴシック" charset="-128"/>
              </a:rPr>
              <a:t>is a right favor, advantage, immunity, specially granted or available to one individual or group, and withheld from another.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85512" y="609320"/>
            <a:ext cx="8256469" cy="1143000"/>
          </a:xfrm>
        </p:spPr>
        <p:txBody>
          <a:bodyPr/>
          <a:lstStyle/>
          <a:p>
            <a:r>
              <a:rPr lang="en-US" dirty="0" smtClean="0"/>
              <a:t>Allies in Action:</a:t>
            </a:r>
            <a:br>
              <a:rPr lang="en-US" dirty="0" smtClean="0"/>
            </a:br>
            <a:r>
              <a:rPr lang="en-US" dirty="0" smtClean="0"/>
              <a:t>Make the Invisible visible</a:t>
            </a:r>
            <a:endParaRPr lang="en-US" dirty="0"/>
          </a:p>
        </p:txBody>
      </p:sp>
      <p:sp>
        <p:nvSpPr>
          <p:cNvPr id="13" name="Content Placeholder 12"/>
          <p:cNvSpPr>
            <a:spLocks noGrp="1"/>
          </p:cNvSpPr>
          <p:nvPr>
            <p:ph idx="1"/>
          </p:nvPr>
        </p:nvSpPr>
        <p:spPr/>
        <p:txBody>
          <a:bodyPr>
            <a:normAutofit fontScale="92500" lnSpcReduction="10000"/>
          </a:bodyPr>
          <a:lstStyle/>
          <a:p>
            <a:pPr marL="514350" indent="-514350">
              <a:buFont typeface="+mj-lt"/>
              <a:buAutoNum type="arabicPeriod"/>
            </a:pPr>
            <a:r>
              <a:rPr lang="en-US" sz="2800" dirty="0" smtClean="0"/>
              <a:t>Awareness: Where’s your blind spot? Learn it! </a:t>
            </a:r>
          </a:p>
          <a:p>
            <a:pPr marL="514350" indent="-514350">
              <a:buFont typeface="+mj-lt"/>
              <a:buAutoNum type="arabicPeriod"/>
            </a:pPr>
            <a:r>
              <a:rPr lang="en-US" sz="2800" dirty="0" smtClean="0"/>
              <a:t>Experiential Reality</a:t>
            </a:r>
          </a:p>
          <a:p>
            <a:pPr marL="514350" indent="-514350">
              <a:buFont typeface="+mj-lt"/>
              <a:buAutoNum type="arabicPeriod"/>
            </a:pPr>
            <a:r>
              <a:rPr lang="en-US" sz="2800" dirty="0" smtClean="0"/>
              <a:t>Be observant – notice reactions</a:t>
            </a:r>
          </a:p>
          <a:p>
            <a:pPr marL="514350" indent="-514350">
              <a:buFont typeface="+mj-lt"/>
              <a:buAutoNum type="arabicPeriod"/>
            </a:pPr>
            <a:r>
              <a:rPr lang="en-US" sz="2800" dirty="0" smtClean="0"/>
              <a:t>Check out assumptions</a:t>
            </a:r>
          </a:p>
          <a:p>
            <a:pPr marL="514350" indent="-514350">
              <a:buFont typeface="+mj-lt"/>
              <a:buAutoNum type="arabicPeriod"/>
            </a:pPr>
            <a:r>
              <a:rPr lang="en-US" sz="2800" dirty="0" smtClean="0"/>
              <a:t>Get feedback &amp; Give feedback</a:t>
            </a:r>
          </a:p>
          <a:p>
            <a:pPr marL="514350" indent="-514350">
              <a:buFont typeface="+mj-lt"/>
              <a:buAutoNum type="arabicPeriod"/>
            </a:pPr>
            <a:r>
              <a:rPr lang="en-US" sz="2800" dirty="0" smtClean="0"/>
              <a:t>Interrupt </a:t>
            </a:r>
            <a:r>
              <a:rPr lang="en-US" sz="2800" dirty="0" err="1" smtClean="0"/>
              <a:t>Microaggressions</a:t>
            </a:r>
            <a:r>
              <a:rPr lang="en-US" sz="2800" dirty="0" smtClean="0"/>
              <a:t>: </a:t>
            </a:r>
          </a:p>
          <a:p>
            <a:pPr marL="998982" lvl="2" indent="-514350">
              <a:buNone/>
            </a:pPr>
            <a:r>
              <a:rPr lang="en-US" sz="2800" dirty="0" smtClean="0"/>
              <a:t>Be an Ally &amp; Get an Ally</a:t>
            </a:r>
          </a:p>
          <a:p>
            <a:pPr marL="514350" indent="-514350">
              <a:buFont typeface="+mj-lt"/>
              <a:buAutoNum type="arabicPeriod"/>
            </a:pPr>
            <a:r>
              <a:rPr lang="en-US" sz="2800" dirty="0" smtClean="0"/>
              <a:t>Educate Others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ke Action Sign.jpg"/>
          <p:cNvPicPr>
            <a:picLocks noGrp="1" noChangeAspect="1"/>
          </p:cNvPicPr>
          <p:nvPr>
            <p:ph idx="4294967295"/>
          </p:nvPr>
        </p:nvPicPr>
        <p:blipFill>
          <a:blip r:embed="rId3"/>
          <a:srcRect t="-14152" b="-14152"/>
          <a:stretch>
            <a:fillRect/>
          </a:stretch>
        </p:blipFill>
        <p:spPr>
          <a:xfrm>
            <a:off x="1084522" y="2011363"/>
            <a:ext cx="7239000" cy="4846637"/>
          </a:xfrm>
        </p:spPr>
      </p:pic>
      <p:sp>
        <p:nvSpPr>
          <p:cNvPr id="2" name="Title 1"/>
          <p:cNvSpPr>
            <a:spLocks noGrp="1"/>
          </p:cNvSpPr>
          <p:nvPr>
            <p:ph type="title" idx="4294967295"/>
          </p:nvPr>
        </p:nvSpPr>
        <p:spPr>
          <a:xfrm>
            <a:off x="1230202" y="535025"/>
            <a:ext cx="7242175" cy="2049463"/>
          </a:xfrm>
        </p:spPr>
        <p:txBody>
          <a:bodyPr anchor="t">
            <a:noAutofit/>
          </a:bodyPr>
          <a:lstStyle/>
          <a:p>
            <a:r>
              <a:rPr lang="en-US" sz="3600" b="1" dirty="0" smtClean="0">
                <a:ln w="500">
                  <a:noFill/>
                </a:ln>
                <a:solidFill>
                  <a:schemeClr val="tx1"/>
                </a:solidFill>
                <a:latin typeface="Calibri"/>
              </a:rPr>
              <a:t>Allies in Action</a:t>
            </a:r>
            <a:r>
              <a:rPr lang="en-US" sz="3600" dirty="0" smtClean="0">
                <a:ln w="500">
                  <a:noFill/>
                </a:ln>
                <a:solidFill>
                  <a:schemeClr val="tx1"/>
                </a:solidFill>
                <a:latin typeface="Calibri"/>
              </a:rPr>
              <a:t>: </a:t>
            </a:r>
            <a:r>
              <a:rPr lang="en-US" sz="3600" b="1" cap="none" dirty="0" smtClean="0">
                <a:ln w="500">
                  <a:noFill/>
                </a:ln>
                <a:solidFill>
                  <a:schemeClr val="tx1"/>
                </a:solidFill>
                <a:latin typeface="Calibri"/>
              </a:rPr>
              <a:t>What’s one way you will participate in your own growth around </a:t>
            </a:r>
            <a:r>
              <a:rPr lang="en-US" sz="3600" b="1" cap="none" dirty="0" err="1" smtClean="0">
                <a:ln w="500">
                  <a:noFill/>
                </a:ln>
                <a:solidFill>
                  <a:schemeClr val="tx1"/>
                </a:solidFill>
                <a:latin typeface="Calibri"/>
              </a:rPr>
              <a:t>microaggressions</a:t>
            </a:r>
            <a:r>
              <a:rPr lang="en-US" sz="3600" b="1" cap="none" dirty="0" smtClean="0">
                <a:ln w="500">
                  <a:noFill/>
                </a:ln>
                <a:solidFill>
                  <a:schemeClr val="tx1"/>
                </a:solidFill>
                <a:latin typeface="Calibri"/>
              </a:rPr>
              <a:t>? </a:t>
            </a:r>
            <a:endParaRPr lang="en-US" sz="3600" b="1" cap="none" dirty="0">
              <a:ln w="500">
                <a:noFill/>
              </a:ln>
              <a:solidFill>
                <a:schemeClr val="tx1"/>
              </a:solidFill>
              <a:latin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262" y="3992965"/>
            <a:ext cx="1317856" cy="2370475"/>
          </a:xfrm>
          <a:prstGeom prst="rect">
            <a:avLst/>
          </a:prstGeom>
        </p:spPr>
      </p:pic>
      <p:sp>
        <p:nvSpPr>
          <p:cNvPr id="15" name="Title 3"/>
          <p:cNvSpPr txBox="1">
            <a:spLocks/>
          </p:cNvSpPr>
          <p:nvPr/>
        </p:nvSpPr>
        <p:spPr>
          <a:xfrm>
            <a:off x="457200" y="529167"/>
            <a:ext cx="6172200" cy="5328681"/>
          </a:xfrm>
          <a:prstGeom prst="rect">
            <a:avLst/>
          </a:prstGeom>
        </p:spPr>
        <p:txBody>
          <a:bodyPr vert="horz" lIns="82058" tIns="41029" rIns="82058" bIns="41029" anchor="b">
            <a:normAutofit fontScale="97500"/>
          </a:bodyPr>
          <a:lstStyle/>
          <a:p>
            <a:pPr lvl="0" defTabSz="914400">
              <a:spcBef>
                <a:spcPct val="0"/>
              </a:spcBef>
              <a:defRPr/>
            </a:pPr>
            <a:r>
              <a:rPr lang="en-US" sz="2200" b="1" dirty="0" smtClean="0">
                <a:solidFill>
                  <a:schemeClr val="tx2"/>
                </a:solidFill>
                <a:ea typeface="+mj-ea"/>
                <a:cs typeface="+mj-cs"/>
              </a:rPr>
              <a:t>CONTACT INFO:</a:t>
            </a:r>
          </a:p>
          <a:p>
            <a:pPr lvl="0" defTabSz="914400">
              <a:spcBef>
                <a:spcPct val="0"/>
              </a:spcBef>
              <a:defRPr/>
            </a:pPr>
            <a:endParaRPr kumimoji="0" lang="en-US" sz="2200" b="1" i="0" u="none" strike="noStrike" kern="1200" cap="none" spc="0" normalizeH="0" baseline="0" noProof="0" dirty="0" smtClean="0">
              <a:ln>
                <a:noFill/>
              </a:ln>
              <a:solidFill>
                <a:schemeClr val="tx2"/>
              </a:solidFill>
              <a:effectLst/>
              <a:uLnTx/>
              <a:uFillTx/>
              <a:ea typeface="+mj-ea"/>
              <a:cs typeface="+mj-cs"/>
            </a:endParaRPr>
          </a:p>
          <a:p>
            <a:pPr lvl="0" defTabSz="914400">
              <a:spcBef>
                <a:spcPct val="0"/>
              </a:spcBef>
              <a:defRPr/>
            </a:pPr>
            <a:r>
              <a:rPr kumimoji="0" lang="en-US" sz="2200" b="1" i="0" u="none" strike="noStrike" kern="1200" cap="none" spc="0" normalizeH="0" baseline="0" noProof="0" dirty="0" err="1" smtClean="0">
                <a:ln>
                  <a:noFill/>
                </a:ln>
                <a:solidFill>
                  <a:schemeClr val="tx2"/>
                </a:solidFill>
                <a:effectLst/>
                <a:uLnTx/>
                <a:uFillTx/>
                <a:ea typeface="+mj-ea"/>
                <a:cs typeface="+mj-cs"/>
              </a:rPr>
              <a:t>Leanna</a:t>
            </a:r>
            <a:r>
              <a:rPr kumimoji="0" lang="en-US" sz="2200" b="1" i="0" u="none" strike="noStrike" kern="1200" cap="none" spc="0" normalizeH="0" baseline="0" noProof="0" dirty="0" smtClean="0">
                <a:ln>
                  <a:noFill/>
                </a:ln>
                <a:solidFill>
                  <a:schemeClr val="tx2"/>
                </a:solidFill>
                <a:effectLst/>
                <a:uLnTx/>
                <a:uFillTx/>
                <a:ea typeface="+mj-ea"/>
                <a:cs typeface="+mj-cs"/>
              </a:rPr>
              <a:t> W. Lewis, LCSW</a:t>
            </a:r>
            <a:br>
              <a:rPr kumimoji="0" lang="en-US" sz="2200" b="1" i="0" u="none" strike="noStrike" kern="1200" cap="none" spc="0" normalizeH="0" baseline="0" noProof="0" dirty="0" smtClean="0">
                <a:ln>
                  <a:noFill/>
                </a:ln>
                <a:solidFill>
                  <a:schemeClr val="tx2"/>
                </a:solidFill>
                <a:effectLst/>
                <a:uLnTx/>
                <a:uFillTx/>
                <a:ea typeface="+mj-ea"/>
                <a:cs typeface="+mj-cs"/>
              </a:rPr>
            </a:br>
            <a:r>
              <a:rPr kumimoji="0" lang="en-US" sz="2200" b="1" i="0" u="none" strike="noStrike" kern="1200" cap="none" spc="0" normalizeH="0" baseline="0" noProof="0" dirty="0" smtClean="0">
                <a:ln>
                  <a:noFill/>
                </a:ln>
                <a:solidFill>
                  <a:schemeClr val="tx2"/>
                </a:solidFill>
                <a:effectLst/>
                <a:uLnTx/>
                <a:uFillTx/>
                <a:ea typeface="+mj-ea"/>
                <a:cs typeface="+mj-cs"/>
              </a:rPr>
              <a:t>FIND Program Coordinator</a:t>
            </a:r>
            <a:br>
              <a:rPr kumimoji="0" lang="en-US" sz="2200" b="1" i="0" u="none" strike="noStrike" kern="1200" cap="none" spc="0" normalizeH="0" baseline="0" noProof="0" dirty="0" smtClean="0">
                <a:ln>
                  <a:noFill/>
                </a:ln>
                <a:solidFill>
                  <a:schemeClr val="tx2"/>
                </a:solidFill>
                <a:effectLst/>
                <a:uLnTx/>
                <a:uFillTx/>
                <a:ea typeface="+mj-ea"/>
                <a:cs typeface="+mj-cs"/>
              </a:rPr>
            </a:br>
            <a:r>
              <a:rPr kumimoji="0" lang="en-US" sz="2200" b="1" i="0" u="none" strike="noStrike" kern="1200" cap="none" spc="0" normalizeH="0" baseline="0" noProof="0" dirty="0" smtClean="0">
                <a:ln>
                  <a:noFill/>
                </a:ln>
                <a:solidFill>
                  <a:schemeClr val="tx2"/>
                </a:solidFill>
                <a:effectLst/>
                <a:uLnTx/>
                <a:uFillTx/>
                <a:ea typeface="+mj-ea"/>
                <a:cs typeface="+mj-cs"/>
              </a:rPr>
              <a:t>EMC Oral Health Coordinator</a:t>
            </a:r>
            <a:br>
              <a:rPr kumimoji="0" lang="en-US" sz="2200" b="1" i="0" u="none" strike="noStrike" kern="1200" cap="none" spc="0" normalizeH="0" baseline="0" noProof="0" dirty="0" smtClean="0">
                <a:ln>
                  <a:noFill/>
                </a:ln>
                <a:solidFill>
                  <a:schemeClr val="tx2"/>
                </a:solidFill>
                <a:effectLst/>
                <a:uLnTx/>
                <a:uFillTx/>
                <a:ea typeface="+mj-ea"/>
                <a:cs typeface="+mj-cs"/>
              </a:rPr>
            </a:br>
            <a:r>
              <a:rPr lang="en-US" sz="2200" b="1" dirty="0">
                <a:solidFill>
                  <a:schemeClr val="tx2"/>
                </a:solidFill>
                <a:ea typeface="+mj-ea"/>
                <a:cs typeface="+mj-cs"/>
              </a:rPr>
              <a:t>Center For The Vulnerable </a:t>
            </a:r>
            <a:r>
              <a:rPr lang="en-US" sz="2200" b="1" dirty="0" smtClean="0">
                <a:solidFill>
                  <a:schemeClr val="tx2"/>
                </a:solidFill>
                <a:ea typeface="+mj-ea"/>
                <a:cs typeface="+mj-cs"/>
              </a:rPr>
              <a:t>Child</a:t>
            </a:r>
          </a:p>
          <a:p>
            <a:pPr lvl="0" defTabSz="914400">
              <a:spcBef>
                <a:spcPct val="0"/>
              </a:spcBef>
              <a:defRPr/>
            </a:pPr>
            <a:r>
              <a:rPr lang="en-US" sz="2200" b="1" dirty="0" smtClean="0">
                <a:solidFill>
                  <a:schemeClr val="tx2"/>
                </a:solidFill>
                <a:ea typeface="+mj-ea"/>
                <a:cs typeface="+mj-cs"/>
              </a:rPr>
              <a:t>UCSF </a:t>
            </a:r>
            <a:r>
              <a:rPr kumimoji="0" lang="en-US" sz="2200" b="1" i="0" u="none" strike="noStrike" kern="1200" cap="none" spc="0" normalizeH="0" baseline="0" noProof="0" dirty="0" err="1" smtClean="0">
                <a:ln>
                  <a:noFill/>
                </a:ln>
                <a:solidFill>
                  <a:schemeClr val="tx2"/>
                </a:solidFill>
                <a:effectLst/>
                <a:uLnTx/>
                <a:uFillTx/>
                <a:ea typeface="+mj-ea"/>
                <a:cs typeface="+mj-cs"/>
              </a:rPr>
              <a:t>Benioff</a:t>
            </a:r>
            <a:r>
              <a:rPr kumimoji="0" lang="en-US" sz="2200" b="1" i="0" u="none" strike="noStrike" kern="1200" cap="none" spc="0" normalizeH="0" baseline="0" noProof="0" dirty="0" smtClean="0">
                <a:ln>
                  <a:noFill/>
                </a:ln>
                <a:solidFill>
                  <a:schemeClr val="tx2"/>
                </a:solidFill>
                <a:effectLst/>
                <a:uLnTx/>
                <a:uFillTx/>
                <a:ea typeface="+mj-ea"/>
                <a:cs typeface="+mj-cs"/>
              </a:rPr>
              <a:t> Children's Hospital Oakland</a:t>
            </a:r>
            <a:br>
              <a:rPr kumimoji="0" lang="en-US" sz="2200" b="1" i="0" u="none" strike="noStrike" kern="1200" cap="none" spc="0" normalizeH="0" baseline="0" noProof="0" dirty="0" smtClean="0">
                <a:ln>
                  <a:noFill/>
                </a:ln>
                <a:solidFill>
                  <a:schemeClr val="tx2"/>
                </a:solidFill>
                <a:effectLst/>
                <a:uLnTx/>
                <a:uFillTx/>
                <a:ea typeface="+mj-ea"/>
                <a:cs typeface="+mj-cs"/>
              </a:rPr>
            </a:br>
            <a:r>
              <a:rPr kumimoji="0" lang="en-US" sz="2200" b="1" i="0" u="none" strike="noStrike" kern="1200" cap="none" spc="0" normalizeH="0" baseline="0" noProof="0" dirty="0" smtClean="0">
                <a:ln>
                  <a:noFill/>
                </a:ln>
                <a:solidFill>
                  <a:schemeClr val="tx2"/>
                </a:solidFill>
                <a:effectLst/>
                <a:uLnTx/>
                <a:uFillTx/>
                <a:ea typeface="+mj-ea"/>
                <a:cs typeface="+mj-cs"/>
              </a:rPr>
              <a:t>(510) 428-3885 Ext. 5136</a:t>
            </a:r>
            <a:br>
              <a:rPr kumimoji="0" lang="en-US" sz="2200" b="1" i="0" u="none" strike="noStrike" kern="1200" cap="none" spc="0" normalizeH="0" baseline="0" noProof="0" dirty="0" smtClean="0">
                <a:ln>
                  <a:noFill/>
                </a:ln>
                <a:solidFill>
                  <a:schemeClr val="tx2"/>
                </a:solidFill>
                <a:effectLst/>
                <a:uLnTx/>
                <a:uFillTx/>
                <a:ea typeface="+mj-ea"/>
                <a:cs typeface="+mj-cs"/>
              </a:rPr>
            </a:br>
            <a:r>
              <a:rPr kumimoji="0" lang="en-US" sz="2200" b="1" i="0" u="none" strike="noStrike" kern="1200" cap="none" spc="0" normalizeH="0" baseline="0" noProof="0" dirty="0" err="1" smtClean="0">
                <a:ln>
                  <a:noFill/>
                </a:ln>
                <a:solidFill>
                  <a:schemeClr val="tx2"/>
                </a:solidFill>
                <a:effectLst/>
                <a:uLnTx/>
                <a:uFillTx/>
                <a:ea typeface="+mj-ea"/>
                <a:cs typeface="+mj-cs"/>
              </a:rPr>
              <a:t>Llewis@mail.cho.org</a:t>
            </a:r>
            <a:r>
              <a:rPr kumimoji="0" lang="en-US" sz="3000" b="1" i="0" u="none" strike="noStrike" kern="1200" cap="small" spc="0" normalizeH="0" baseline="0" noProof="0" dirty="0" smtClean="0">
                <a:ln>
                  <a:noFill/>
                </a:ln>
                <a:solidFill>
                  <a:schemeClr val="tx2"/>
                </a:solidFill>
                <a:effectLst/>
                <a:uLnTx/>
                <a:uFillTx/>
                <a:latin typeface="+mj-lt"/>
                <a:ea typeface="+mj-ea"/>
                <a:cs typeface="+mj-cs"/>
              </a:rPr>
              <a:t/>
            </a:r>
            <a:br>
              <a:rPr kumimoji="0" lang="en-US" sz="3000" b="1" i="0" u="none" strike="noStrike" kern="1200" cap="small" spc="0" normalizeH="0" baseline="0" noProof="0" dirty="0" smtClean="0">
                <a:ln>
                  <a:noFill/>
                </a:ln>
                <a:solidFill>
                  <a:schemeClr val="tx2"/>
                </a:solidFill>
                <a:effectLst/>
                <a:uLnTx/>
                <a:uFillTx/>
                <a:latin typeface="+mj-lt"/>
                <a:ea typeface="+mj-ea"/>
                <a:cs typeface="+mj-cs"/>
              </a:rPr>
            </a:br>
            <a:r>
              <a:rPr kumimoji="0" lang="en-US" sz="3000" b="1" i="0" u="none" strike="noStrike" kern="1200" cap="small" spc="0" normalizeH="0" baseline="0" noProof="0" dirty="0" smtClean="0">
                <a:ln>
                  <a:noFill/>
                </a:ln>
                <a:solidFill>
                  <a:schemeClr val="tx2"/>
                </a:solidFill>
                <a:effectLst/>
                <a:uLnTx/>
                <a:uFillTx/>
                <a:latin typeface="+mj-lt"/>
                <a:ea typeface="+mj-ea"/>
                <a:cs typeface="+mj-cs"/>
              </a:rPr>
              <a:t/>
            </a:r>
            <a:br>
              <a:rPr kumimoji="0" lang="en-US" sz="3000" b="1" i="0" u="none" strike="noStrike" kern="1200" cap="small" spc="0" normalizeH="0" baseline="0" noProof="0" dirty="0" smtClean="0">
                <a:ln>
                  <a:noFill/>
                </a:ln>
                <a:solidFill>
                  <a:schemeClr val="tx2"/>
                </a:solidFill>
                <a:effectLst/>
                <a:uLnTx/>
                <a:uFillTx/>
                <a:latin typeface="+mj-lt"/>
                <a:ea typeface="+mj-ea"/>
                <a:cs typeface="+mj-cs"/>
              </a:rPr>
            </a:br>
            <a:r>
              <a:rPr kumimoji="0" lang="en-US" sz="3000" b="1" i="0" u="none" strike="noStrike" kern="1200" cap="small" spc="0" normalizeH="0" baseline="0" noProof="0" dirty="0" smtClean="0">
                <a:ln>
                  <a:noFill/>
                </a:ln>
                <a:solidFill>
                  <a:schemeClr val="tx2"/>
                </a:solidFill>
                <a:effectLst/>
                <a:uLnTx/>
                <a:uFillTx/>
                <a:latin typeface="+mj-lt"/>
                <a:ea typeface="+mj-ea"/>
                <a:cs typeface="+mj-cs"/>
              </a:rPr>
              <a:t/>
            </a:r>
            <a:br>
              <a:rPr kumimoji="0" lang="en-US" sz="3000" b="1" i="0" u="none" strike="noStrike" kern="1200" cap="small" spc="0" normalizeH="0" baseline="0" noProof="0" dirty="0" smtClean="0">
                <a:ln>
                  <a:noFill/>
                </a:ln>
                <a:solidFill>
                  <a:schemeClr val="tx2"/>
                </a:solidFill>
                <a:effectLst/>
                <a:uLnTx/>
                <a:uFillTx/>
                <a:latin typeface="+mj-lt"/>
                <a:ea typeface="+mj-ea"/>
                <a:cs typeface="+mj-cs"/>
              </a:rPr>
            </a:br>
            <a:endParaRPr kumimoji="0" lang="en-US" sz="3000" b="1" i="0" u="none" strike="noStrike" kern="1200" cap="small"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261039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67544" y="260648"/>
            <a:ext cx="8229600" cy="1143000"/>
          </a:xfrm>
        </p:spPr>
        <p:txBody>
          <a:bodyPr/>
          <a:lstStyle/>
          <a:p>
            <a:pPr eaLnBrk="1" hangingPunct="1"/>
            <a:r>
              <a:rPr lang="en-US" dirty="0" smtClean="0"/>
              <a:t>Learning Objectives</a:t>
            </a:r>
          </a:p>
        </p:txBody>
      </p:sp>
      <p:sp>
        <p:nvSpPr>
          <p:cNvPr id="20482" name="Content Placeholder 2"/>
          <p:cNvSpPr>
            <a:spLocks noGrp="1"/>
          </p:cNvSpPr>
          <p:nvPr>
            <p:ph idx="1"/>
          </p:nvPr>
        </p:nvSpPr>
        <p:spPr/>
        <p:txBody>
          <a:bodyPr>
            <a:normAutofit fontScale="92500" lnSpcReduction="20000"/>
          </a:bodyPr>
          <a:lstStyle/>
          <a:p>
            <a:pPr marL="742950" indent="-742950">
              <a:buFont typeface="+mj-lt"/>
              <a:buAutoNum type="arabicPeriod"/>
            </a:pPr>
            <a:r>
              <a:rPr lang="en-US" sz="3200" dirty="0" smtClean="0"/>
              <a:t>How </a:t>
            </a:r>
            <a:r>
              <a:rPr lang="en-US" sz="3200" dirty="0"/>
              <a:t>do we define and recognize micro-aggressions?</a:t>
            </a:r>
          </a:p>
          <a:p>
            <a:pPr marL="742950" indent="-742950">
              <a:buFont typeface="+mj-lt"/>
              <a:buAutoNum type="arabicPeriod"/>
            </a:pPr>
            <a:r>
              <a:rPr lang="en-US" sz="3200" dirty="0" smtClean="0"/>
              <a:t>Cultural </a:t>
            </a:r>
            <a:r>
              <a:rPr lang="en-US" sz="3200" dirty="0"/>
              <a:t>responsiveness:  How do we engage patients around these issues, while acknowledging the power and privilege we have as providers?</a:t>
            </a:r>
          </a:p>
          <a:p>
            <a:pPr marL="742950" indent="-742950">
              <a:buFont typeface="+mj-lt"/>
              <a:buAutoNum type="arabicPeriod"/>
            </a:pPr>
            <a:r>
              <a:rPr lang="en-US" sz="3200" dirty="0"/>
              <a:t>What opportunities do we providers have to be allies, and how can I communicate this to my patients?</a:t>
            </a:r>
          </a:p>
          <a:p>
            <a:pPr marL="742950" indent="-742950" eaLnBrk="1" hangingPunct="1">
              <a:buFont typeface="+mj-lt"/>
              <a:buAutoNum type="arabicPeriod"/>
            </a:pPr>
            <a:endParaRPr lang="en-US" sz="3200" dirty="0" smtClean="0"/>
          </a:p>
        </p:txBody>
      </p:sp>
      <p:sp>
        <p:nvSpPr>
          <p:cNvPr id="6" name="Line 7"/>
          <p:cNvSpPr>
            <a:spLocks noChangeShapeType="1"/>
          </p:cNvSpPr>
          <p:nvPr/>
        </p:nvSpPr>
        <p:spPr bwMode="auto">
          <a:xfrm>
            <a:off x="936712" y="1300657"/>
            <a:ext cx="7620000" cy="0"/>
          </a:xfrm>
          <a:prstGeom prst="line">
            <a:avLst/>
          </a:prstGeom>
          <a:noFill/>
          <a:ln w="38100" cmpd="dbl">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1921844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microaggression.jpg"/>
          <p:cNvPicPr>
            <a:picLocks noGrp="1" noChangeAspect="1"/>
          </p:cNvPicPr>
          <p:nvPr>
            <p:ph idx="1"/>
          </p:nvPr>
        </p:nvPicPr>
        <p:blipFill>
          <a:blip r:embed="rId2"/>
          <a:stretch>
            <a:fillRect/>
          </a:stretch>
        </p:blipFill>
        <p:spPr>
          <a:xfrm>
            <a:off x="2586823" y="2440080"/>
            <a:ext cx="6179225" cy="3885188"/>
          </a:xfrm>
        </p:spPr>
      </p:pic>
      <p:sp>
        <p:nvSpPr>
          <p:cNvPr id="24" name="Text Placeholder 23"/>
          <p:cNvSpPr>
            <a:spLocks noGrp="1"/>
          </p:cNvSpPr>
          <p:nvPr>
            <p:ph type="body" sz="half" idx="2"/>
          </p:nvPr>
        </p:nvSpPr>
        <p:spPr>
          <a:xfrm>
            <a:off x="457200" y="439780"/>
            <a:ext cx="5897880" cy="2000300"/>
          </a:xfrm>
        </p:spPr>
        <p:txBody>
          <a:bodyPr anchor="b">
            <a:normAutofit fontScale="85000" lnSpcReduction="10000"/>
          </a:bodyPr>
          <a:lstStyle/>
          <a:p>
            <a:r>
              <a:rPr lang="en-US" sz="2400" dirty="0" smtClean="0">
                <a:latin typeface="Big Caslon"/>
                <a:cs typeface="Big Caslon"/>
              </a:rPr>
              <a:t>Brief and commonplace daily verbal behavioral or environmental indignities, whether intentional or unintentional, that communicate hostile, derogatory, or negative slights and insults that have harmful psychological impact on historically excluded people or groups</a:t>
            </a:r>
          </a:p>
          <a:p>
            <a:r>
              <a:rPr lang="en-US" dirty="0" err="1" smtClean="0">
                <a:latin typeface="Big Caslon"/>
                <a:cs typeface="Big Caslon"/>
              </a:rPr>
              <a:t>Derald</a:t>
            </a:r>
            <a:r>
              <a:rPr lang="en-US" dirty="0" smtClean="0">
                <a:latin typeface="Big Caslon"/>
                <a:cs typeface="Big Caslon"/>
              </a:rPr>
              <a:t> Wing Sue 2007</a:t>
            </a:r>
            <a:endParaRPr lang="en-US" dirty="0">
              <a:latin typeface="Big Caslon"/>
              <a:cs typeface="Big Caslo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err="1" smtClean="0"/>
              <a:t>Microinsult</a:t>
            </a:r>
            <a:endParaRPr lang="en-US" dirty="0"/>
          </a:p>
        </p:txBody>
      </p:sp>
      <p:sp>
        <p:nvSpPr>
          <p:cNvPr id="5" name="Content Placeholder 4"/>
          <p:cNvSpPr>
            <a:spLocks noGrp="1"/>
          </p:cNvSpPr>
          <p:nvPr>
            <p:ph sz="half" idx="1"/>
          </p:nvPr>
        </p:nvSpPr>
        <p:spPr/>
        <p:txBody>
          <a:bodyPr anchor="t">
            <a:normAutofit/>
          </a:bodyPr>
          <a:lstStyle/>
          <a:p>
            <a:pPr lvl="1"/>
            <a:r>
              <a:rPr lang="en-US" sz="2400" dirty="0" smtClean="0">
                <a:solidFill>
                  <a:schemeClr val="tx1"/>
                </a:solidFill>
              </a:rPr>
              <a:t>Often Unconscious</a:t>
            </a:r>
          </a:p>
          <a:p>
            <a:pPr lvl="1">
              <a:buClr>
                <a:schemeClr val="tx2"/>
              </a:buClr>
            </a:pPr>
            <a:r>
              <a:rPr lang="en-US" sz="2400" dirty="0" smtClean="0">
                <a:solidFill>
                  <a:schemeClr val="tx1"/>
                </a:solidFill>
              </a:rPr>
              <a:t>Behaviors, actions, or verbal remarks that convey rudeness, insensitivity and demean a person’s group, or social identity, or heritage</a:t>
            </a:r>
            <a:r>
              <a:rPr lang="en-US" sz="2400" dirty="0" smtClean="0"/>
              <a:t>.</a:t>
            </a:r>
            <a:endParaRPr lang="en-US" sz="2400"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1850" y="2072416"/>
            <a:ext cx="3816350" cy="3932367"/>
          </a:xfrm>
        </p:spPr>
      </p:pic>
    </p:spTree>
    <p:extLst>
      <p:ext uri="{BB962C8B-B14F-4D97-AF65-F5344CB8AC3E}">
        <p14:creationId xmlns:p14="http://schemas.microsoft.com/office/powerpoint/2010/main" val="3013747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err="1" smtClean="0"/>
              <a:t>Microinvalidation</a:t>
            </a:r>
            <a:endParaRPr lang="en-US" dirty="0"/>
          </a:p>
        </p:txBody>
      </p:sp>
      <p:sp>
        <p:nvSpPr>
          <p:cNvPr id="6" name="Content Placeholder 5"/>
          <p:cNvSpPr>
            <a:spLocks noGrp="1"/>
          </p:cNvSpPr>
          <p:nvPr>
            <p:ph sz="half" idx="1"/>
          </p:nvPr>
        </p:nvSpPr>
        <p:spPr>
          <a:xfrm>
            <a:off x="196415" y="1980640"/>
            <a:ext cx="3817215" cy="4115360"/>
          </a:xfrm>
        </p:spPr>
        <p:txBody>
          <a:bodyPr/>
          <a:lstStyle/>
          <a:p>
            <a:pPr lvl="1">
              <a:buClr>
                <a:schemeClr val="tx2"/>
              </a:buClr>
            </a:pPr>
            <a:r>
              <a:rPr lang="en-US" sz="2400" dirty="0" smtClean="0">
                <a:solidFill>
                  <a:srgbClr val="000000"/>
                </a:solidFill>
              </a:rPr>
              <a:t>Often Unconscious</a:t>
            </a:r>
          </a:p>
          <a:p>
            <a:pPr lvl="1">
              <a:buClr>
                <a:schemeClr val="tx2"/>
              </a:buClr>
            </a:pPr>
            <a:r>
              <a:rPr lang="en-US" sz="2400" dirty="0" smtClean="0">
                <a:solidFill>
                  <a:srgbClr val="000000"/>
                </a:solidFill>
              </a:rPr>
              <a:t>Verbal comments or behaviors that exclude, negate, or nullify the psychological thoughts, feelings, or experiential people who represent historically excluded groups</a:t>
            </a:r>
          </a:p>
          <a:p>
            <a:endParaRPr lang="en-US"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98909" y="2113827"/>
            <a:ext cx="5050518" cy="3367011"/>
          </a:xfrm>
        </p:spPr>
      </p:pic>
    </p:spTree>
    <p:extLst>
      <p:ext uri="{BB962C8B-B14F-4D97-AF65-F5344CB8AC3E}">
        <p14:creationId xmlns:p14="http://schemas.microsoft.com/office/powerpoint/2010/main" val="2587391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Microassault</a:t>
            </a:r>
            <a:endParaRPr lang="en-US" dirty="0"/>
          </a:p>
        </p:txBody>
      </p:sp>
      <p:sp>
        <p:nvSpPr>
          <p:cNvPr id="3" name="Content Placeholder 2"/>
          <p:cNvSpPr>
            <a:spLocks noGrp="1"/>
          </p:cNvSpPr>
          <p:nvPr>
            <p:ph sz="half" idx="1"/>
          </p:nvPr>
        </p:nvSpPr>
        <p:spPr>
          <a:xfrm>
            <a:off x="201892" y="1983624"/>
            <a:ext cx="3817215" cy="4115360"/>
          </a:xfrm>
        </p:spPr>
        <p:txBody>
          <a:bodyPr/>
          <a:lstStyle/>
          <a:p>
            <a:pPr lvl="1">
              <a:buClr>
                <a:schemeClr val="tx2"/>
              </a:buClr>
            </a:pPr>
            <a:r>
              <a:rPr lang="en-US" sz="2000" dirty="0" smtClean="0">
                <a:solidFill>
                  <a:srgbClr val="000000"/>
                </a:solidFill>
              </a:rPr>
              <a:t>Often Conscious</a:t>
            </a:r>
          </a:p>
          <a:p>
            <a:pPr lvl="1">
              <a:buClr>
                <a:schemeClr val="tx2"/>
              </a:buClr>
            </a:pPr>
            <a:r>
              <a:rPr lang="en-US" sz="2000" dirty="0" smtClean="0">
                <a:solidFill>
                  <a:srgbClr val="000000"/>
                </a:solidFill>
              </a:rPr>
              <a:t>Explicit racial derogations characterized primarily by a violent verbal or nonverbal attack meant to hurt the intended victim through name-calling, avoidant behavior, or purposeful discriminatory actions.</a:t>
            </a:r>
            <a:endParaRPr lang="en-US" sz="2000" dirty="0">
              <a:solidFill>
                <a:srgbClr val="00000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19107" y="2198921"/>
            <a:ext cx="4811233" cy="3207488"/>
          </a:xfrm>
        </p:spPr>
      </p:pic>
    </p:spTree>
    <p:extLst>
      <p:ext uri="{BB962C8B-B14F-4D97-AF65-F5344CB8AC3E}">
        <p14:creationId xmlns:p14="http://schemas.microsoft.com/office/powerpoint/2010/main" val="197898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Environmental </a:t>
            </a:r>
            <a:r>
              <a:rPr lang="en-US" dirty="0" err="1" smtClean="0"/>
              <a:t>Microaggressions</a:t>
            </a:r>
            <a:endParaRPr lang="en-US" dirty="0"/>
          </a:p>
        </p:txBody>
      </p:sp>
      <p:sp>
        <p:nvSpPr>
          <p:cNvPr id="16" name="Content Placeholder 15"/>
          <p:cNvSpPr>
            <a:spLocks noGrp="1"/>
          </p:cNvSpPr>
          <p:nvPr>
            <p:ph sz="half" idx="1"/>
          </p:nvPr>
        </p:nvSpPr>
        <p:spPr>
          <a:xfrm>
            <a:off x="249578" y="1980640"/>
            <a:ext cx="3195371" cy="4115360"/>
          </a:xfrm>
        </p:spPr>
        <p:txBody>
          <a:bodyPr anchor="ctr"/>
          <a:lstStyle/>
          <a:p>
            <a:r>
              <a:rPr lang="en-US" dirty="0" smtClean="0"/>
              <a:t>Assaults, insults and invalidations which are manifested on systemic and environmental levels</a:t>
            </a:r>
            <a:endParaRPr lang="en-US" dirty="0"/>
          </a:p>
        </p:txBody>
      </p:sp>
      <p:pic>
        <p:nvPicPr>
          <p:cNvPr id="18" name="Content Placeholder 1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88013" y="1980641"/>
            <a:ext cx="5879584" cy="4207508"/>
          </a:xfrm>
        </p:spPr>
      </p:pic>
    </p:spTree>
    <p:extLst>
      <p:ext uri="{BB962C8B-B14F-4D97-AF65-F5344CB8AC3E}">
        <p14:creationId xmlns:p14="http://schemas.microsoft.com/office/powerpoint/2010/main" val="990256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Microaggression Activity</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267" y="2009554"/>
            <a:ext cx="6918095" cy="3955311"/>
          </a:xfrm>
        </p:spPr>
      </p:pic>
    </p:spTree>
    <p:extLst>
      <p:ext uri="{BB962C8B-B14F-4D97-AF65-F5344CB8AC3E}">
        <p14:creationId xmlns:p14="http://schemas.microsoft.com/office/powerpoint/2010/main" val="766635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32619"/>
            <a:ext cx="7620000" cy="563562"/>
          </a:xfrm>
        </p:spPr>
        <p:txBody>
          <a:bodyPr/>
          <a:lstStyle/>
          <a:p>
            <a:r>
              <a:rPr lang="en-US" sz="1800" dirty="0" smtClean="0">
                <a:solidFill>
                  <a:srgbClr val="7030A0"/>
                </a:solidFill>
              </a:rPr>
              <a:t>Age-Adjusted Asthma Deaths per 1,000,000 California Residents by Race/Ethnicity, 2003-2009 Aggregated</a:t>
            </a:r>
            <a:endParaRPr lang="en-US" sz="1800" dirty="0">
              <a:solidFill>
                <a:srgbClr val="7030A0"/>
              </a:solidFill>
            </a:endParaRPr>
          </a:p>
        </p:txBody>
      </p:sp>
      <p:sp>
        <p:nvSpPr>
          <p:cNvPr id="53252" name="Rectangle 4"/>
          <p:cNvSpPr>
            <a:spLocks noChangeArrowheads="1"/>
          </p:cNvSpPr>
          <p:nvPr/>
        </p:nvSpPr>
        <p:spPr bwMode="auto">
          <a:xfrm>
            <a:off x="0" y="6172200"/>
            <a:ext cx="9144000" cy="685800"/>
          </a:xfrm>
          <a:prstGeom prst="rect">
            <a:avLst/>
          </a:prstGeom>
          <a:solidFill>
            <a:schemeClr val="bg1">
              <a:lumMod val="65000"/>
            </a:schemeClr>
          </a:solidFill>
          <a:ln>
            <a:solidFill>
              <a:srgbClr val="7030A0"/>
            </a:solidFill>
          </a:ln>
          <a:effectLst/>
        </p:spPr>
        <p:txBody>
          <a:bodyPr wrap="none" anchor="ctr"/>
          <a:lstStyle/>
          <a:p>
            <a:endParaRPr lang="en-US" dirty="0">
              <a:solidFill>
                <a:srgbClr val="000000"/>
              </a:solidFill>
            </a:endParaRPr>
          </a:p>
        </p:txBody>
      </p:sp>
      <p:pic>
        <p:nvPicPr>
          <p:cNvPr id="53254" name="Picture 7" descr="Asthm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6588" y="0"/>
            <a:ext cx="887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Line 7"/>
          <p:cNvSpPr>
            <a:spLocks noChangeShapeType="1"/>
          </p:cNvSpPr>
          <p:nvPr/>
        </p:nvSpPr>
        <p:spPr bwMode="auto">
          <a:xfrm>
            <a:off x="381000" y="914400"/>
            <a:ext cx="7620000" cy="0"/>
          </a:xfrm>
          <a:prstGeom prst="line">
            <a:avLst/>
          </a:prstGeom>
          <a:noFill/>
          <a:ln w="38100" cmpd="dbl">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3" name="TextBox 12"/>
          <p:cNvSpPr txBox="1"/>
          <p:nvPr/>
        </p:nvSpPr>
        <p:spPr>
          <a:xfrm>
            <a:off x="76200" y="6096000"/>
            <a:ext cx="8153400" cy="400110"/>
          </a:xfrm>
          <a:prstGeom prst="rect">
            <a:avLst/>
          </a:prstGeom>
          <a:noFill/>
        </p:spPr>
        <p:txBody>
          <a:bodyPr wrap="square" rtlCol="0">
            <a:spAutoFit/>
          </a:bodyPr>
          <a:lstStyle/>
          <a:p>
            <a:endParaRPr lang="en-US" sz="1000" dirty="0" smtClean="0"/>
          </a:p>
          <a:p>
            <a:r>
              <a:rPr lang="en-US" sz="1000" dirty="0" smtClean="0">
                <a:solidFill>
                  <a:schemeClr val="bg1"/>
                </a:solidFill>
              </a:rPr>
              <a:t>Data Source</a:t>
            </a:r>
            <a:r>
              <a:rPr lang="en-US" sz="1000" dirty="0">
                <a:solidFill>
                  <a:schemeClr val="bg1"/>
                </a:solidFill>
              </a:rPr>
              <a:t>: CDPH Office of Health Information Research</a:t>
            </a:r>
          </a:p>
        </p:txBody>
      </p:sp>
      <p:graphicFrame>
        <p:nvGraphicFramePr>
          <p:cNvPr id="2" name="Chart 1"/>
          <p:cNvGraphicFramePr/>
          <p:nvPr>
            <p:extLst>
              <p:ext uri="{D42A27DB-BD31-4B8C-83A1-F6EECF244321}">
                <p14:modId xmlns:p14="http://schemas.microsoft.com/office/powerpoint/2010/main" val="1506595131"/>
              </p:ext>
            </p:extLst>
          </p:nvPr>
        </p:nvGraphicFramePr>
        <p:xfrm>
          <a:off x="1143000" y="1805781"/>
          <a:ext cx="6521847"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76200" y="6535579"/>
            <a:ext cx="1981200" cy="246221"/>
          </a:xfrm>
          <a:prstGeom prst="rect">
            <a:avLst/>
          </a:prstGeom>
          <a:noFill/>
        </p:spPr>
        <p:txBody>
          <a:bodyPr wrap="square" rtlCol="0">
            <a:spAutoFit/>
          </a:bodyPr>
          <a:lstStyle/>
          <a:p>
            <a:r>
              <a:rPr lang="en-US" sz="1000" dirty="0" smtClean="0">
                <a:solidFill>
                  <a:schemeClr val="bg1"/>
                </a:solidFill>
              </a:rPr>
              <a:t>Page 161 of full report</a:t>
            </a:r>
            <a:endParaRPr lang="en-US" sz="1000" dirty="0">
              <a:solidFill>
                <a:schemeClr val="bg1"/>
              </a:solidFill>
            </a:endParaRPr>
          </a:p>
        </p:txBody>
      </p:sp>
    </p:spTree>
    <p:extLst>
      <p:ext uri="{BB962C8B-B14F-4D97-AF65-F5344CB8AC3E}">
        <p14:creationId xmlns:p14="http://schemas.microsoft.com/office/powerpoint/2010/main" val="1623939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UCSF Benioff Theme">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0E8F0"/>
        </a:solidFill>
        <a:ln w="3175" cap="flat" cmpd="sng" algn="ctr">
          <a:solidFill>
            <a:srgbClr val="000000"/>
          </a:solidFill>
          <a:prstDash val="solid"/>
          <a:round/>
          <a:headEnd type="none" w="med" len="med"/>
          <a:tailEnd type="none" w="med" len="med"/>
        </a:ln>
        <a:effectLst/>
      </a:spPr>
      <a:bodyPr vert="horz" wrap="square" lIns="45720" tIns="45720" rIns="73152" bIns="73152"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2500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0E8F0"/>
        </a:solidFill>
        <a:ln w="3175" cap="flat" cmpd="sng" algn="ctr">
          <a:solidFill>
            <a:srgbClr val="000000"/>
          </a:solidFill>
          <a:prstDash val="solid"/>
          <a:round/>
          <a:headEnd type="none" w="med" len="med"/>
          <a:tailEnd type="none" w="med" len="med"/>
        </a:ln>
        <a:effectLst/>
      </a:spPr>
      <a:bodyPr vert="horz" wrap="square" lIns="45720" tIns="45720" rIns="73152" bIns="73152"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2500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UCSF Benioff Theme</Template>
  <TotalTime>615</TotalTime>
  <Words>699</Words>
  <Application>Microsoft Office PowerPoint</Application>
  <PresentationFormat>On-screen Show (4:3)</PresentationFormat>
  <Paragraphs>83</Paragraphs>
  <Slides>17</Slides>
  <Notes>14</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UCSF Benioff Theme</vt:lpstr>
      <vt:lpstr>Microaggressions and Toxic Stress</vt:lpstr>
      <vt:lpstr>Learning Objectives</vt:lpstr>
      <vt:lpstr>PowerPoint Presentation</vt:lpstr>
      <vt:lpstr>Microinsult</vt:lpstr>
      <vt:lpstr>Microinvalidation</vt:lpstr>
      <vt:lpstr>Microassault</vt:lpstr>
      <vt:lpstr>Environmental Microaggressions</vt:lpstr>
      <vt:lpstr>Microaggression Activity</vt:lpstr>
      <vt:lpstr>Age-Adjusted Asthma Deaths per 1,000,000 California Residents by Race/Ethnicity, 2003-2009 Aggregated</vt:lpstr>
      <vt:lpstr>People, Places, and Practices</vt:lpstr>
      <vt:lpstr>Cultural Humility</vt:lpstr>
      <vt:lpstr>Cultural Responsiveness</vt:lpstr>
      <vt:lpstr>PowerPoint Presentation</vt:lpstr>
      <vt:lpstr>PowerPoint Presentation</vt:lpstr>
      <vt:lpstr>Allies in Action: Make the Invisible visible</vt:lpstr>
      <vt:lpstr>Allies in Action: What’s one way you will participate in your own growth around microaggressions? </vt:lpstr>
      <vt:lpstr>PowerPoint Presentation</vt:lpstr>
    </vt:vector>
  </TitlesOfParts>
  <Company>Travel With T.L.C.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Manifestations of…</dc:title>
  <dc:creator>Clif Lewis</dc:creator>
  <cp:lastModifiedBy>KAREN L COHN</cp:lastModifiedBy>
  <cp:revision>44</cp:revision>
  <cp:lastPrinted>2014-09-22T18:22:08Z</cp:lastPrinted>
  <dcterms:created xsi:type="dcterms:W3CDTF">2014-09-22T18:18:58Z</dcterms:created>
  <dcterms:modified xsi:type="dcterms:W3CDTF">2014-10-09T20:48:51Z</dcterms:modified>
</cp:coreProperties>
</file>