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20"/>
  </p:notesMasterIdLst>
  <p:handoutMasterIdLst>
    <p:handoutMasterId r:id="rId21"/>
  </p:handoutMasterIdLst>
  <p:sldIdLst>
    <p:sldId id="273" r:id="rId2"/>
    <p:sldId id="364" r:id="rId3"/>
    <p:sldId id="345" r:id="rId4"/>
    <p:sldId id="365" r:id="rId5"/>
    <p:sldId id="379" r:id="rId6"/>
    <p:sldId id="377" r:id="rId7"/>
    <p:sldId id="380" r:id="rId8"/>
    <p:sldId id="383" r:id="rId9"/>
    <p:sldId id="325" r:id="rId10"/>
    <p:sldId id="378" r:id="rId11"/>
    <p:sldId id="382" r:id="rId12"/>
    <p:sldId id="381" r:id="rId13"/>
    <p:sldId id="344" r:id="rId14"/>
    <p:sldId id="376" r:id="rId15"/>
    <p:sldId id="374" r:id="rId16"/>
    <p:sldId id="351" r:id="rId17"/>
    <p:sldId id="384" r:id="rId18"/>
    <p:sldId id="363" r:id="rId19"/>
  </p:sldIdLst>
  <p:sldSz cx="9144000" cy="6858000" type="screen4x3"/>
  <p:notesSz cx="7010400" cy="9296400"/>
  <p:defaultTextStyle>
    <a:defPPr>
      <a:defRPr lang="en-US"/>
    </a:defPPr>
    <a:lvl1pPr algn="l" rtl="0" fontAlgn="base">
      <a:spcBef>
        <a:spcPct val="0"/>
      </a:spcBef>
      <a:spcAft>
        <a:spcPct val="0"/>
      </a:spcAft>
      <a:defRPr sz="2800" b="1" kern="1200">
        <a:solidFill>
          <a:srgbClr val="000066"/>
        </a:solidFill>
        <a:latin typeface="Calibri" pitchFamily="34" charset="0"/>
        <a:ea typeface="+mn-ea"/>
        <a:cs typeface="+mn-cs"/>
      </a:defRPr>
    </a:lvl1pPr>
    <a:lvl2pPr marL="457200" algn="l" rtl="0" fontAlgn="base">
      <a:spcBef>
        <a:spcPct val="0"/>
      </a:spcBef>
      <a:spcAft>
        <a:spcPct val="0"/>
      </a:spcAft>
      <a:defRPr sz="2800" b="1" kern="1200">
        <a:solidFill>
          <a:srgbClr val="000066"/>
        </a:solidFill>
        <a:latin typeface="Calibri" pitchFamily="34" charset="0"/>
        <a:ea typeface="+mn-ea"/>
        <a:cs typeface="+mn-cs"/>
      </a:defRPr>
    </a:lvl2pPr>
    <a:lvl3pPr marL="914400" algn="l" rtl="0" fontAlgn="base">
      <a:spcBef>
        <a:spcPct val="0"/>
      </a:spcBef>
      <a:spcAft>
        <a:spcPct val="0"/>
      </a:spcAft>
      <a:defRPr sz="2800" b="1" kern="1200">
        <a:solidFill>
          <a:srgbClr val="000066"/>
        </a:solidFill>
        <a:latin typeface="Calibri" pitchFamily="34" charset="0"/>
        <a:ea typeface="+mn-ea"/>
        <a:cs typeface="+mn-cs"/>
      </a:defRPr>
    </a:lvl3pPr>
    <a:lvl4pPr marL="1371600" algn="l" rtl="0" fontAlgn="base">
      <a:spcBef>
        <a:spcPct val="0"/>
      </a:spcBef>
      <a:spcAft>
        <a:spcPct val="0"/>
      </a:spcAft>
      <a:defRPr sz="2800" b="1" kern="1200">
        <a:solidFill>
          <a:srgbClr val="000066"/>
        </a:solidFill>
        <a:latin typeface="Calibri" pitchFamily="34" charset="0"/>
        <a:ea typeface="+mn-ea"/>
        <a:cs typeface="+mn-cs"/>
      </a:defRPr>
    </a:lvl4pPr>
    <a:lvl5pPr marL="1828800" algn="l" rtl="0" fontAlgn="base">
      <a:spcBef>
        <a:spcPct val="0"/>
      </a:spcBef>
      <a:spcAft>
        <a:spcPct val="0"/>
      </a:spcAft>
      <a:defRPr sz="2800" b="1" kern="1200">
        <a:solidFill>
          <a:srgbClr val="000066"/>
        </a:solidFill>
        <a:latin typeface="Calibri" pitchFamily="34" charset="0"/>
        <a:ea typeface="+mn-ea"/>
        <a:cs typeface="+mn-cs"/>
      </a:defRPr>
    </a:lvl5pPr>
    <a:lvl6pPr marL="2286000" algn="l" defTabSz="914400" rtl="0" eaLnBrk="1" latinLnBrk="0" hangingPunct="1">
      <a:defRPr sz="2800" b="1" kern="1200">
        <a:solidFill>
          <a:srgbClr val="000066"/>
        </a:solidFill>
        <a:latin typeface="Calibri" pitchFamily="34" charset="0"/>
        <a:ea typeface="+mn-ea"/>
        <a:cs typeface="+mn-cs"/>
      </a:defRPr>
    </a:lvl6pPr>
    <a:lvl7pPr marL="2743200" algn="l" defTabSz="914400" rtl="0" eaLnBrk="1" latinLnBrk="0" hangingPunct="1">
      <a:defRPr sz="2800" b="1" kern="1200">
        <a:solidFill>
          <a:srgbClr val="000066"/>
        </a:solidFill>
        <a:latin typeface="Calibri" pitchFamily="34" charset="0"/>
        <a:ea typeface="+mn-ea"/>
        <a:cs typeface="+mn-cs"/>
      </a:defRPr>
    </a:lvl7pPr>
    <a:lvl8pPr marL="3200400" algn="l" defTabSz="914400" rtl="0" eaLnBrk="1" latinLnBrk="0" hangingPunct="1">
      <a:defRPr sz="2800" b="1" kern="1200">
        <a:solidFill>
          <a:srgbClr val="000066"/>
        </a:solidFill>
        <a:latin typeface="Calibri" pitchFamily="34" charset="0"/>
        <a:ea typeface="+mn-ea"/>
        <a:cs typeface="+mn-cs"/>
      </a:defRPr>
    </a:lvl8pPr>
    <a:lvl9pPr marL="3657600" algn="l" defTabSz="914400" rtl="0" eaLnBrk="1" latinLnBrk="0" hangingPunct="1">
      <a:defRPr sz="2800" b="1" kern="1200">
        <a:solidFill>
          <a:srgbClr val="000066"/>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46"/>
    <a:srgbClr val="FFFF00"/>
    <a:srgbClr val="000066"/>
    <a:srgbClr val="008000"/>
    <a:srgbClr val="92AED6"/>
    <a:srgbClr val="B6C9E4"/>
    <a:srgbClr val="FF0000"/>
    <a:srgbClr val="33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36" autoAdjust="0"/>
    <p:restoredTop sz="95696" autoAdjust="0"/>
  </p:normalViewPr>
  <p:slideViewPr>
    <p:cSldViewPr snapToGrid="0">
      <p:cViewPr varScale="1">
        <p:scale>
          <a:sx n="105" d="100"/>
          <a:sy n="105" d="100"/>
        </p:scale>
        <p:origin x="184" y="1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A-SVR2\Home\MOD\ialzaghari\IA%20Spreadsheets\20220411%20MOD%20Case%20Data%20FY%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A-SVR2\Home\MOD\ialzaghari\IA%20Spreadsheets\202002%20ADA%20Coordinator%20Survey%20Data%20In%20Progres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4">
                    <a:lumMod val="50000"/>
                  </a:schemeClr>
                </a:solidFill>
                <a:latin typeface="+mn-lt"/>
                <a:ea typeface="+mn-ea"/>
                <a:cs typeface="+mn-cs"/>
              </a:defRPr>
            </a:pPr>
            <a:r>
              <a:rPr lang="en-US" sz="2000" b="1" dirty="0">
                <a:solidFill>
                  <a:schemeClr val="accent4">
                    <a:lumMod val="50000"/>
                  </a:schemeClr>
                </a:solidFill>
              </a:rPr>
              <a:t>Race</a:t>
            </a:r>
            <a:r>
              <a:rPr lang="en-US" sz="2000" b="1" baseline="0" dirty="0">
                <a:solidFill>
                  <a:schemeClr val="accent4">
                    <a:lumMod val="50000"/>
                  </a:schemeClr>
                </a:solidFill>
              </a:rPr>
              <a:t> and Disability </a:t>
            </a:r>
            <a:endParaRPr lang="en-US" sz="2000" b="1" dirty="0">
              <a:solidFill>
                <a:schemeClr val="accent4">
                  <a:lumMod val="50000"/>
                </a:schemeClr>
              </a:solidFill>
            </a:endParaRPr>
          </a:p>
        </c:rich>
      </c:tx>
      <c:layout>
        <c:manualLayout>
          <c:xMode val="edge"/>
          <c:yMode val="edge"/>
          <c:x val="0.24507823300582965"/>
          <c:y val="7.364933023872552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accent4">
                  <a:lumMod val="50000"/>
                </a:schemeClr>
              </a:solidFill>
              <a:latin typeface="+mn-lt"/>
              <a:ea typeface="+mn-ea"/>
              <a:cs typeface="+mn-cs"/>
            </a:defRPr>
          </a:pPr>
          <a:endParaRPr lang="en-US"/>
        </a:p>
      </c:txPr>
    </c:title>
    <c:autoTitleDeleted val="0"/>
    <c:plotArea>
      <c:layout>
        <c:manualLayout>
          <c:layoutTarget val="inner"/>
          <c:xMode val="edge"/>
          <c:yMode val="edge"/>
          <c:x val="0.16829016954184733"/>
          <c:y val="0.16835497690879531"/>
          <c:w val="0.65713504586475002"/>
          <c:h val="0.6721838549860197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E2-4FEF-AE7B-F90A2E81D3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E2-4FEF-AE7B-F90A2E81D342}"/>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lumMod val="50000"/>
                        </a:schemeClr>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1-C9E2-4FEF-AE7B-F90A2E81D342}"/>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3-C9E2-4FEF-AE7B-F90A2E81D34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lumMod val="50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Sheet1!$A$6:$A$7</c:f>
              <c:strCache>
                <c:ptCount val="2"/>
                <c:pt idx="0">
                  <c:v>BIPOC with a Disability</c:v>
                </c:pt>
                <c:pt idx="1">
                  <c:v>Non-BIPOC with a Disability</c:v>
                </c:pt>
              </c:strCache>
            </c:strRef>
          </c:cat>
          <c:val>
            <c:numRef>
              <c:f>Sheet1!$B$6:$B$7</c:f>
              <c:numCache>
                <c:formatCode>#,##0</c:formatCode>
                <c:ptCount val="2"/>
                <c:pt idx="0">
                  <c:v>56444</c:v>
                </c:pt>
                <c:pt idx="1">
                  <c:v>32281</c:v>
                </c:pt>
              </c:numCache>
            </c:numRef>
          </c:val>
          <c:extLst>
            <c:ext xmlns:c16="http://schemas.microsoft.com/office/drawing/2014/chart" uri="{C3380CC4-5D6E-409C-BE32-E72D297353CC}">
              <c16:uniqueId val="{00000004-C9E2-4FEF-AE7B-F90A2E81D342}"/>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7677038935606502"/>
          <c:y val="0.85015023976316184"/>
          <c:w val="0.55008591560112119"/>
          <c:h val="0.1467228428455637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4">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dirty="0">
                <a:solidFill>
                  <a:schemeClr val="tx1">
                    <a:lumMod val="65000"/>
                    <a:lumOff val="35000"/>
                  </a:schemeClr>
                </a:solidFill>
              </a:rPr>
              <a:t>FY 20-21 Programmatic</a:t>
            </a:r>
            <a:r>
              <a:rPr lang="en-US" sz="1600" b="0" baseline="0" dirty="0">
                <a:solidFill>
                  <a:schemeClr val="tx1">
                    <a:lumMod val="65000"/>
                    <a:lumOff val="35000"/>
                  </a:schemeClr>
                </a:solidFill>
              </a:rPr>
              <a:t> Intake</a:t>
            </a:r>
          </a:p>
          <a:p>
            <a:pPr>
              <a:defRPr sz="1600"/>
            </a:pPr>
            <a:r>
              <a:rPr lang="en-US" sz="1600" b="0" baseline="0" dirty="0">
                <a:solidFill>
                  <a:schemeClr val="tx1">
                    <a:lumMod val="65000"/>
                    <a:lumOff val="35000"/>
                  </a:schemeClr>
                </a:solidFill>
              </a:rPr>
              <a:t>N=578</a:t>
            </a:r>
            <a:endParaRPr lang="en-US" sz="1600" b="0" dirty="0">
              <a:solidFill>
                <a:schemeClr val="tx1">
                  <a:lumMod val="65000"/>
                  <a:lumOff val="35000"/>
                </a:schemeClr>
              </a:solidFill>
            </a:endParaRPr>
          </a:p>
        </c:rich>
      </c:tx>
      <c:layout>
        <c:manualLayout>
          <c:xMode val="edge"/>
          <c:yMode val="edge"/>
          <c:x val="0.22888159610492681"/>
          <c:y val="7.299304256458681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'Total Cases Comparative'!$B$43</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1E-468F-B7BA-DA10D21A3C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1E-468F-B7BA-DA10D21A3C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1E-468F-B7BA-DA10D21A3C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1E-468F-B7BA-DA10D21A3C5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31E-468F-B7BA-DA10D21A3C5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1E-468F-B7BA-DA10D21A3C5C}"/>
              </c:ext>
            </c:extLst>
          </c:dPt>
          <c:dLbls>
            <c:dLbl>
              <c:idx val="0"/>
              <c:layout>
                <c:manualLayout>
                  <c:x val="-0.19655167629583592"/>
                  <c:y val="0.12706175011303383"/>
                </c:manualLayout>
              </c:layout>
              <c:tx>
                <c:rich>
                  <a:bodyPr/>
                  <a:lstStyle/>
                  <a:p>
                    <a:fld id="{C3ED474E-0D06-4894-BE41-3BA631F126F1}" type="PERCENTAGE">
                      <a:rPr lang="en-US" smtClean="0"/>
                      <a:pPr/>
                      <a:t>[PERCENTAGE]</a:t>
                    </a:fld>
                    <a:endParaRPr lang="en-US"/>
                  </a:p>
                  <a:p>
                    <a:r>
                      <a:rPr lang="en-US"/>
                      <a:t>Complaint</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1E-468F-B7BA-DA10D21A3C5C}"/>
                </c:ext>
              </c:extLst>
            </c:dLbl>
            <c:dLbl>
              <c:idx val="1"/>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fld id="{514DC309-A3BA-4F4C-8B9B-F336B4708A81}" type="PERCENTAGE">
                      <a:rPr lang="en-US" smtClean="0">
                        <a:solidFill>
                          <a:schemeClr val="tx1">
                            <a:lumMod val="65000"/>
                            <a:lumOff val="35000"/>
                          </a:schemeClr>
                        </a:solidFill>
                      </a:rPr>
                      <a:pPr>
                        <a:defRPr sz="1400">
                          <a:solidFill>
                            <a:schemeClr val="tx1">
                              <a:lumMod val="65000"/>
                              <a:lumOff val="35000"/>
                            </a:schemeClr>
                          </a:solidFill>
                        </a:defRPr>
                      </a:pPr>
                      <a:t>[PERCENTAGE]</a:t>
                    </a:fld>
                    <a:r>
                      <a:rPr lang="en-US">
                        <a:solidFill>
                          <a:schemeClr val="tx1">
                            <a:lumMod val="65000"/>
                            <a:lumOff val="35000"/>
                          </a:schemeClr>
                        </a:solidFill>
                      </a:rPr>
                      <a:t> </a:t>
                    </a:r>
                  </a:p>
                  <a:p>
                    <a:pPr>
                      <a:defRPr sz="1400">
                        <a:solidFill>
                          <a:schemeClr val="tx1">
                            <a:lumMod val="65000"/>
                            <a:lumOff val="35000"/>
                          </a:schemeClr>
                        </a:solidFill>
                      </a:defRPr>
                    </a:pPr>
                    <a:r>
                      <a:rPr lang="en-US">
                        <a:solidFill>
                          <a:schemeClr val="tx1">
                            <a:lumMod val="65000"/>
                            <a:lumOff val="35000"/>
                          </a:schemeClr>
                        </a:solidFill>
                      </a:rPr>
                      <a:t>Curb Ramp Request</a:t>
                    </a:r>
                  </a:p>
                </c:rich>
              </c:tx>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1E-468F-B7BA-DA10D21A3C5C}"/>
                </c:ext>
              </c:extLst>
            </c:dLbl>
            <c:dLbl>
              <c:idx val="2"/>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fld id="{9CC7CDAA-956F-4A60-98A9-7F7BF860CC81}" type="PERCENTAGE">
                      <a:rPr lang="en-US" sz="1400" smtClean="0"/>
                      <a:pPr>
                        <a:defRPr sz="1400">
                          <a:solidFill>
                            <a:schemeClr val="tx1">
                              <a:lumMod val="65000"/>
                              <a:lumOff val="35000"/>
                            </a:schemeClr>
                          </a:solidFill>
                        </a:defRPr>
                      </a:pPr>
                      <a:t>[PERCENTAGE]</a:t>
                    </a:fld>
                    <a:endParaRPr lang="en-US" sz="1400"/>
                  </a:p>
                  <a:p>
                    <a:pPr>
                      <a:defRPr sz="1400">
                        <a:solidFill>
                          <a:schemeClr val="tx1">
                            <a:lumMod val="65000"/>
                            <a:lumOff val="35000"/>
                          </a:schemeClr>
                        </a:solidFill>
                      </a:defRPr>
                    </a:pPr>
                    <a:r>
                      <a:rPr lang="en-US" sz="1400"/>
                      <a:t>RFA</a:t>
                    </a:r>
                  </a:p>
                </c:rich>
              </c:tx>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1E-468F-B7BA-DA10D21A3C5C}"/>
                </c:ext>
              </c:extLst>
            </c:dLbl>
            <c:dLbl>
              <c:idx val="3"/>
              <c:layout>
                <c:manualLayout>
                  <c:x val="-0.14432473527911388"/>
                  <c:y val="-0.16172588845453995"/>
                </c:manualLayout>
              </c:layout>
              <c:tx>
                <c:rich>
                  <a:bodyPr/>
                  <a:lstStyle/>
                  <a:p>
                    <a:fld id="{F6FD013F-F523-4B5B-BE94-5892E2018E76}" type="PERCENTAGE">
                      <a:rPr lang="en-US" smtClean="0"/>
                      <a:pPr/>
                      <a:t>[PERCENTAGE]</a:t>
                    </a:fld>
                    <a:endParaRPr lang="en-US"/>
                  </a:p>
                  <a:p>
                    <a:r>
                      <a:rPr lang="en-US"/>
                      <a:t>Service Request</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31E-468F-B7BA-DA10D21A3C5C}"/>
                </c:ext>
              </c:extLst>
            </c:dLbl>
            <c:dLbl>
              <c:idx val="4"/>
              <c:tx>
                <c:rich>
                  <a:bodyPr/>
                  <a:lstStyle/>
                  <a:p>
                    <a:fld id="{B4669788-A3E5-4C0B-8220-94B66FFCD967}" type="PERCENTAGE">
                      <a:rPr lang="en-US" smtClean="0"/>
                      <a:pPr/>
                      <a:t>[PERCENTAGE]</a:t>
                    </a:fld>
                    <a:endParaRPr lang="en-US"/>
                  </a:p>
                  <a:p>
                    <a:r>
                      <a:rPr lang="en-US"/>
                      <a:t>Question</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31E-468F-B7BA-DA10D21A3C5C}"/>
                </c:ext>
              </c:extLst>
            </c:dLbl>
            <c:dLbl>
              <c:idx val="5"/>
              <c:layout>
                <c:manualLayout>
                  <c:x val="0.19650965152213126"/>
                  <c:y val="9.1131249537008255E-2"/>
                </c:manualLayout>
              </c:layout>
              <c:tx>
                <c:rich>
                  <a:bodyPr/>
                  <a:lstStyle/>
                  <a:p>
                    <a:fld id="{4129D383-249B-4813-80D6-713FB5D313C7}" type="PERCENTAGE">
                      <a:rPr lang="en-US" smtClean="0"/>
                      <a:pPr/>
                      <a:t>[PERCENTAGE]</a:t>
                    </a:fld>
                    <a:endParaRPr lang="en-US"/>
                  </a:p>
                  <a:p>
                    <a:r>
                      <a:rPr lang="en-US"/>
                      <a:t>Referrals</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31E-468F-B7BA-DA10D21A3C5C}"/>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'Total Cases Comparative'!$A$44:$A$49</c:f>
              <c:strCache>
                <c:ptCount val="6"/>
                <c:pt idx="0">
                  <c:v>Complaint</c:v>
                </c:pt>
                <c:pt idx="1">
                  <c:v>Curb Ramp Request</c:v>
                </c:pt>
                <c:pt idx="2">
                  <c:v>Request for Accommodation</c:v>
                </c:pt>
                <c:pt idx="3">
                  <c:v>Service Request</c:v>
                </c:pt>
                <c:pt idx="4">
                  <c:v>Question</c:v>
                </c:pt>
                <c:pt idx="5">
                  <c:v>Referral</c:v>
                </c:pt>
              </c:strCache>
            </c:strRef>
          </c:cat>
          <c:val>
            <c:numRef>
              <c:f>'Total Cases Comparative'!$B$44:$B$49</c:f>
              <c:numCache>
                <c:formatCode>General</c:formatCode>
                <c:ptCount val="6"/>
                <c:pt idx="0">
                  <c:v>161</c:v>
                </c:pt>
                <c:pt idx="1">
                  <c:v>28</c:v>
                </c:pt>
                <c:pt idx="2">
                  <c:v>8</c:v>
                </c:pt>
                <c:pt idx="3">
                  <c:v>74</c:v>
                </c:pt>
                <c:pt idx="4">
                  <c:v>106</c:v>
                </c:pt>
                <c:pt idx="5">
                  <c:v>201</c:v>
                </c:pt>
              </c:numCache>
            </c:numRef>
          </c:val>
          <c:extLst>
            <c:ext xmlns:c16="http://schemas.microsoft.com/office/drawing/2014/chart" uri="{C3380CC4-5D6E-409C-BE32-E72D297353CC}">
              <c16:uniqueId val="{0000000C-331E-468F-B7BA-DA10D21A3C5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r>
              <a:rPr lang="en-US" sz="1600" dirty="0"/>
              <a:t>All Complaints</a:t>
            </a:r>
            <a:r>
              <a:rPr lang="en-US" sz="1600" baseline="0" dirty="0"/>
              <a:t> FY19-20 – FY21-22*</a:t>
            </a:r>
          </a:p>
          <a:p>
            <a:pPr marL="0" marR="0" lvl="0" indent="0" algn="ctr" defTabSz="914400" rtl="0" eaLnBrk="1" fontAlgn="auto" latinLnBrk="0" hangingPunct="1">
              <a:lnSpc>
                <a:spcPct val="100000"/>
              </a:lnSpc>
              <a:spcBef>
                <a:spcPts val="0"/>
              </a:spcBef>
              <a:spcAft>
                <a:spcPts val="0"/>
              </a:spcAft>
              <a:buClrTx/>
              <a:buSzTx/>
              <a:buFontTx/>
              <a:buNone/>
              <a:tabLst/>
              <a:defRPr sz="1600">
                <a:solidFill>
                  <a:prstClr val="black">
                    <a:lumMod val="65000"/>
                    <a:lumOff val="35000"/>
                  </a:prstClr>
                </a:solidFill>
              </a:defRPr>
            </a:pPr>
            <a:r>
              <a:rPr lang="en-US" sz="1200" b="1" dirty="0">
                <a:effectLst/>
              </a:rPr>
              <a:t>* FY 21-22  as of  March 2022</a:t>
            </a:r>
            <a:endParaRPr lang="en-US" sz="11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600">
                <a:solidFill>
                  <a:prstClr val="black">
                    <a:lumMod val="65000"/>
                    <a:lumOff val="35000"/>
                  </a:prstClr>
                </a:solidFill>
              </a:defRPr>
            </a:pPr>
            <a:endParaRPr lang="en-US" sz="16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'comparative fiscal years'!$A$5</c:f>
              <c:strCache>
                <c:ptCount val="1"/>
                <c:pt idx="0">
                  <c:v>Complaint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'comparative fiscal years'!$B$4:$D$4</c:f>
              <c:strCache>
                <c:ptCount val="3"/>
                <c:pt idx="0">
                  <c:v>FY 19-20</c:v>
                </c:pt>
                <c:pt idx="1">
                  <c:v>FY 20-21</c:v>
                </c:pt>
                <c:pt idx="2">
                  <c:v>FY 21-22</c:v>
                </c:pt>
              </c:strCache>
            </c:strRef>
          </c:cat>
          <c:val>
            <c:numRef>
              <c:f>'comparative fiscal years'!$B$5:$D$5</c:f>
              <c:numCache>
                <c:formatCode>General</c:formatCode>
                <c:ptCount val="3"/>
                <c:pt idx="0">
                  <c:v>132</c:v>
                </c:pt>
                <c:pt idx="1">
                  <c:v>161</c:v>
                </c:pt>
                <c:pt idx="2">
                  <c:v>155</c:v>
                </c:pt>
              </c:numCache>
            </c:numRef>
          </c:val>
          <c:extLst>
            <c:ext xmlns:c16="http://schemas.microsoft.com/office/drawing/2014/chart" uri="{C3380CC4-5D6E-409C-BE32-E72D297353CC}">
              <c16:uniqueId val="{00000000-285A-4054-B8D4-1A5950D11B70}"/>
            </c:ext>
          </c:extLst>
        </c:ser>
        <c:dLbls>
          <c:showLegendKey val="0"/>
          <c:showVal val="0"/>
          <c:showCatName val="0"/>
          <c:showSerName val="0"/>
          <c:showPercent val="0"/>
          <c:showBubbleSize val="0"/>
        </c:dLbls>
        <c:gapWidth val="219"/>
        <c:overlap val="-27"/>
        <c:axId val="621526064"/>
        <c:axId val="621518848"/>
        <c:extLst>
          <c:ext xmlns:c15="http://schemas.microsoft.com/office/drawing/2012/chart" uri="{02D57815-91ED-43cb-92C2-25804820EDAC}">
            <c15:filteredBarSeries>
              <c15:ser>
                <c:idx val="1"/>
                <c:order val="1"/>
                <c:tx>
                  <c:strRef>
                    <c:extLst>
                      <c:ext uri="{02D57815-91ED-43cb-92C2-25804820EDAC}">
                        <c15:formulaRef>
                          <c15:sqref>'comparative fiscal years'!$A$6</c15:sqref>
                        </c15:formulaRef>
                      </c:ext>
                    </c:extLst>
                    <c:strCache>
                      <c:ptCount val="1"/>
                      <c:pt idx="0">
                        <c:v>Curb Ramp Request</c:v>
                      </c:pt>
                    </c:strCache>
                  </c:strRef>
                </c:tx>
                <c:spPr>
                  <a:solidFill>
                    <a:schemeClr val="accent2"/>
                  </a:solidFill>
                  <a:ln>
                    <a:noFill/>
                  </a:ln>
                  <a:effectLst/>
                </c:spPr>
                <c:invertIfNegative val="0"/>
                <c:cat>
                  <c:strRef>
                    <c:extLst>
                      <c:ext uri="{02D57815-91ED-43cb-92C2-25804820EDAC}">
                        <c15:formulaRef>
                          <c15:sqref>'comparative fiscal years'!$B$4:$D$4</c15:sqref>
                        </c15:formulaRef>
                      </c:ext>
                    </c:extLst>
                    <c:strCache>
                      <c:ptCount val="3"/>
                      <c:pt idx="0">
                        <c:v>FY 19-20</c:v>
                      </c:pt>
                      <c:pt idx="1">
                        <c:v>FY 20-21</c:v>
                      </c:pt>
                      <c:pt idx="2">
                        <c:v>FY 21-22</c:v>
                      </c:pt>
                    </c:strCache>
                  </c:strRef>
                </c:cat>
                <c:val>
                  <c:numRef>
                    <c:extLst>
                      <c:ext uri="{02D57815-91ED-43cb-92C2-25804820EDAC}">
                        <c15:formulaRef>
                          <c15:sqref>'comparative fiscal years'!$B$6:$D$6</c15:sqref>
                        </c15:formulaRef>
                      </c:ext>
                    </c:extLst>
                    <c:numCache>
                      <c:formatCode>General</c:formatCode>
                      <c:ptCount val="3"/>
                      <c:pt idx="0">
                        <c:v>42</c:v>
                      </c:pt>
                      <c:pt idx="1">
                        <c:v>28</c:v>
                      </c:pt>
                      <c:pt idx="2">
                        <c:v>53</c:v>
                      </c:pt>
                    </c:numCache>
                  </c:numRef>
                </c:val>
                <c:extLst>
                  <c:ext xmlns:c16="http://schemas.microsoft.com/office/drawing/2014/chart" uri="{C3380CC4-5D6E-409C-BE32-E72D297353CC}">
                    <c16:uniqueId val="{00000001-285A-4054-B8D4-1A5950D11B7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'comparative fiscal years'!$A$7</c15:sqref>
                        </c15:formulaRef>
                      </c:ext>
                    </c:extLst>
                    <c:strCache>
                      <c:ptCount val="1"/>
                      <c:pt idx="0">
                        <c:v>Request for Accommodation</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'comparative fiscal years'!$B$4:$D$4</c15:sqref>
                        </c15:formulaRef>
                      </c:ext>
                    </c:extLst>
                    <c:strCache>
                      <c:ptCount val="3"/>
                      <c:pt idx="0">
                        <c:v>FY 19-20</c:v>
                      </c:pt>
                      <c:pt idx="1">
                        <c:v>FY 20-21</c:v>
                      </c:pt>
                      <c:pt idx="2">
                        <c:v>FY 21-22</c:v>
                      </c:pt>
                    </c:strCache>
                  </c:strRef>
                </c:cat>
                <c:val>
                  <c:numRef>
                    <c:extLst xmlns:c15="http://schemas.microsoft.com/office/drawing/2012/chart">
                      <c:ext xmlns:c15="http://schemas.microsoft.com/office/drawing/2012/chart" uri="{02D57815-91ED-43cb-92C2-25804820EDAC}">
                        <c15:formulaRef>
                          <c15:sqref>'comparative fiscal years'!$B$7:$D$7</c15:sqref>
                        </c15:formulaRef>
                      </c:ext>
                    </c:extLst>
                    <c:numCache>
                      <c:formatCode>General</c:formatCode>
                      <c:ptCount val="3"/>
                      <c:pt idx="0">
                        <c:v>3</c:v>
                      </c:pt>
                      <c:pt idx="1">
                        <c:v>8</c:v>
                      </c:pt>
                      <c:pt idx="2">
                        <c:v>15</c:v>
                      </c:pt>
                    </c:numCache>
                  </c:numRef>
                </c:val>
                <c:extLst xmlns:c15="http://schemas.microsoft.com/office/drawing/2012/chart">
                  <c:ext xmlns:c16="http://schemas.microsoft.com/office/drawing/2014/chart" uri="{C3380CC4-5D6E-409C-BE32-E72D297353CC}">
                    <c16:uniqueId val="{00000002-285A-4054-B8D4-1A5950D11B7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'comparative fiscal years'!$A$8</c15:sqref>
                        </c15:formulaRef>
                      </c:ext>
                    </c:extLst>
                    <c:strCache>
                      <c:ptCount val="1"/>
                      <c:pt idx="0">
                        <c:v>Service Request</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'comparative fiscal years'!$B$4:$D$4</c15:sqref>
                        </c15:formulaRef>
                      </c:ext>
                    </c:extLst>
                    <c:strCache>
                      <c:ptCount val="3"/>
                      <c:pt idx="0">
                        <c:v>FY 19-20</c:v>
                      </c:pt>
                      <c:pt idx="1">
                        <c:v>FY 20-21</c:v>
                      </c:pt>
                      <c:pt idx="2">
                        <c:v>FY 21-22</c:v>
                      </c:pt>
                    </c:strCache>
                  </c:strRef>
                </c:cat>
                <c:val>
                  <c:numRef>
                    <c:extLst xmlns:c15="http://schemas.microsoft.com/office/drawing/2012/chart">
                      <c:ext xmlns:c15="http://schemas.microsoft.com/office/drawing/2012/chart" uri="{02D57815-91ED-43cb-92C2-25804820EDAC}">
                        <c15:formulaRef>
                          <c15:sqref>'comparative fiscal years'!$B$8:$D$8</c15:sqref>
                        </c15:formulaRef>
                      </c:ext>
                    </c:extLst>
                    <c:numCache>
                      <c:formatCode>General</c:formatCode>
                      <c:ptCount val="3"/>
                      <c:pt idx="0">
                        <c:v>70</c:v>
                      </c:pt>
                      <c:pt idx="1">
                        <c:v>74</c:v>
                      </c:pt>
                      <c:pt idx="2">
                        <c:v>32</c:v>
                      </c:pt>
                    </c:numCache>
                  </c:numRef>
                </c:val>
                <c:extLst xmlns:c15="http://schemas.microsoft.com/office/drawing/2012/chart">
                  <c:ext xmlns:c16="http://schemas.microsoft.com/office/drawing/2014/chart" uri="{C3380CC4-5D6E-409C-BE32-E72D297353CC}">
                    <c16:uniqueId val="{00000003-285A-4054-B8D4-1A5950D11B70}"/>
                  </c:ext>
                </c:extLst>
              </c15:ser>
            </c15:filteredBarSeries>
          </c:ext>
        </c:extLst>
      </c:barChart>
      <c:catAx>
        <c:axId val="62152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518848"/>
        <c:crosses val="autoZero"/>
        <c:auto val="1"/>
        <c:lblAlgn val="ctr"/>
        <c:lblOffset val="100"/>
        <c:noMultiLvlLbl val="0"/>
      </c:catAx>
      <c:valAx>
        <c:axId val="62151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526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Training Requests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'Training Needs'!$D$62:$H$62</c:f>
              <c:strCache>
                <c:ptCount val="5"/>
                <c:pt idx="0">
                  <c:v>ADA Coordinator Responsibilities</c:v>
                </c:pt>
                <c:pt idx="1">
                  <c:v> Reasonable Modifications</c:v>
                </c:pt>
                <c:pt idx="2">
                  <c:v>Disability Etiquette</c:v>
                </c:pt>
                <c:pt idx="3">
                  <c:v> Digital Accessibility</c:v>
                </c:pt>
                <c:pt idx="4">
                  <c:v>Communication Access</c:v>
                </c:pt>
              </c:strCache>
            </c:strRef>
          </c:cat>
          <c:val>
            <c:numRef>
              <c:f>'Training Needs'!$D$63:$H$63</c:f>
              <c:numCache>
                <c:formatCode>General</c:formatCode>
                <c:ptCount val="5"/>
                <c:pt idx="0">
                  <c:v>16</c:v>
                </c:pt>
                <c:pt idx="1">
                  <c:v>17</c:v>
                </c:pt>
                <c:pt idx="2">
                  <c:v>12</c:v>
                </c:pt>
                <c:pt idx="3">
                  <c:v>26</c:v>
                </c:pt>
                <c:pt idx="4">
                  <c:v>15</c:v>
                </c:pt>
              </c:numCache>
            </c:numRef>
          </c:val>
          <c:extLst>
            <c:ext xmlns:c16="http://schemas.microsoft.com/office/drawing/2014/chart" uri="{C3380CC4-5D6E-409C-BE32-E72D297353CC}">
              <c16:uniqueId val="{00000000-5239-4C06-8C43-9FD911E3799D}"/>
            </c:ext>
          </c:extLst>
        </c:ser>
        <c:dLbls>
          <c:showLegendKey val="0"/>
          <c:showVal val="0"/>
          <c:showCatName val="0"/>
          <c:showSerName val="0"/>
          <c:showPercent val="0"/>
          <c:showBubbleSize val="0"/>
        </c:dLbls>
        <c:gapWidth val="182"/>
        <c:axId val="339013152"/>
        <c:axId val="339012824"/>
      </c:barChart>
      <c:catAx>
        <c:axId val="339013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012824"/>
        <c:crosses val="autoZero"/>
        <c:auto val="1"/>
        <c:lblAlgn val="ctr"/>
        <c:lblOffset val="100"/>
        <c:noMultiLvlLbl val="0"/>
      </c:catAx>
      <c:valAx>
        <c:axId val="339012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01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1"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b="0">
                <a:solidFill>
                  <a:schemeClr val="tx1"/>
                </a:solidFill>
                <a:latin typeface="Arial" charset="0"/>
              </a:defRPr>
            </a:lvl1pPr>
          </a:lstStyle>
          <a:p>
            <a:endParaRPr lang="en-US"/>
          </a:p>
        </p:txBody>
      </p:sp>
      <p:sp>
        <p:nvSpPr>
          <p:cNvPr id="181251" name="Rectangle 3"/>
          <p:cNvSpPr>
            <a:spLocks noGrp="1" noChangeArrowheads="1"/>
          </p:cNvSpPr>
          <p:nvPr>
            <p:ph type="dt" sz="quarter" idx="1"/>
          </p:nvPr>
        </p:nvSpPr>
        <p:spPr bwMode="auto">
          <a:xfrm>
            <a:off x="3970939"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0">
                <a:solidFill>
                  <a:schemeClr val="tx1"/>
                </a:solidFill>
                <a:latin typeface="Arial" charset="0"/>
              </a:defRPr>
            </a:lvl1pPr>
          </a:lstStyle>
          <a:p>
            <a:endParaRPr lang="en-US"/>
          </a:p>
        </p:txBody>
      </p:sp>
      <p:sp>
        <p:nvSpPr>
          <p:cNvPr id="181252" name="Rectangle 4"/>
          <p:cNvSpPr>
            <a:spLocks noGrp="1" noChangeArrowheads="1"/>
          </p:cNvSpPr>
          <p:nvPr>
            <p:ph type="ftr" sz="quarter" idx="2"/>
          </p:nvPr>
        </p:nvSpPr>
        <p:spPr bwMode="auto">
          <a:xfrm>
            <a:off x="1"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b="0">
                <a:solidFill>
                  <a:schemeClr val="tx1"/>
                </a:solidFill>
                <a:latin typeface="Arial" charset="0"/>
              </a:defRPr>
            </a:lvl1pPr>
          </a:lstStyle>
          <a:p>
            <a:endParaRPr lang="en-US"/>
          </a:p>
        </p:txBody>
      </p:sp>
      <p:sp>
        <p:nvSpPr>
          <p:cNvPr id="181253" name="Rectangle 5"/>
          <p:cNvSpPr>
            <a:spLocks noGrp="1" noChangeArrowheads="1"/>
          </p:cNvSpPr>
          <p:nvPr>
            <p:ph type="sldNum" sz="quarter" idx="3"/>
          </p:nvPr>
        </p:nvSpPr>
        <p:spPr bwMode="auto">
          <a:xfrm>
            <a:off x="3970939"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0">
                <a:solidFill>
                  <a:schemeClr val="tx1"/>
                </a:solidFill>
                <a:latin typeface="Arial" charset="0"/>
              </a:defRPr>
            </a:lvl1pPr>
          </a:lstStyle>
          <a:p>
            <a:fld id="{81B83019-22F8-4F51-A310-D377AA0DD557}" type="slidenum">
              <a:rPr lang="en-US"/>
              <a:pPr/>
              <a:t>‹#›</a:t>
            </a:fld>
            <a:endParaRPr lang="en-US"/>
          </a:p>
        </p:txBody>
      </p:sp>
    </p:spTree>
    <p:extLst>
      <p:ext uri="{BB962C8B-B14F-4D97-AF65-F5344CB8AC3E}">
        <p14:creationId xmlns:p14="http://schemas.microsoft.com/office/powerpoint/2010/main" val="137588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b="0">
                <a:solidFill>
                  <a:schemeClr val="tx1"/>
                </a:solidFill>
                <a:latin typeface="Arial" charset="0"/>
              </a:defRPr>
            </a:lvl1pPr>
          </a:lstStyle>
          <a:p>
            <a:endParaRPr lang="en-US"/>
          </a:p>
        </p:txBody>
      </p:sp>
      <p:sp>
        <p:nvSpPr>
          <p:cNvPr id="7171" name="Rectangle 3"/>
          <p:cNvSpPr>
            <a:spLocks noGrp="1" noChangeArrowheads="1"/>
          </p:cNvSpPr>
          <p:nvPr>
            <p:ph type="dt" idx="1"/>
          </p:nvPr>
        </p:nvSpPr>
        <p:spPr bwMode="auto">
          <a:xfrm>
            <a:off x="3970939"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b="0">
                <a:solidFill>
                  <a:schemeClr val="tx1"/>
                </a:solidFill>
                <a:latin typeface="Arial" charset="0"/>
              </a:defRPr>
            </a:lvl1pPr>
          </a:lstStyle>
          <a:p>
            <a:endParaRPr lang="en-US"/>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1041" y="4416429"/>
            <a:ext cx="560832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1"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b="0">
                <a:solidFill>
                  <a:schemeClr val="tx1"/>
                </a:solidFill>
                <a:latin typeface="Arial" charset="0"/>
              </a:defRPr>
            </a:lvl1pPr>
          </a:lstStyle>
          <a:p>
            <a:endParaRPr lang="en-US"/>
          </a:p>
        </p:txBody>
      </p:sp>
      <p:sp>
        <p:nvSpPr>
          <p:cNvPr id="7175" name="Rectangle 7"/>
          <p:cNvSpPr>
            <a:spLocks noGrp="1" noChangeArrowheads="1"/>
          </p:cNvSpPr>
          <p:nvPr>
            <p:ph type="sldNum" sz="quarter" idx="5"/>
          </p:nvPr>
        </p:nvSpPr>
        <p:spPr bwMode="auto">
          <a:xfrm>
            <a:off x="3970939"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b="0">
                <a:solidFill>
                  <a:schemeClr val="tx1"/>
                </a:solidFill>
                <a:latin typeface="Arial" charset="0"/>
              </a:defRPr>
            </a:lvl1pPr>
          </a:lstStyle>
          <a:p>
            <a:fld id="{A8BA18AB-451F-47FC-9497-B23B42E66933}" type="slidenum">
              <a:rPr lang="en-US"/>
              <a:pPr/>
              <a:t>‹#›</a:t>
            </a:fld>
            <a:endParaRPr lang="en-US"/>
          </a:p>
        </p:txBody>
      </p:sp>
    </p:spTree>
    <p:extLst>
      <p:ext uri="{BB962C8B-B14F-4D97-AF65-F5344CB8AC3E}">
        <p14:creationId xmlns:p14="http://schemas.microsoft.com/office/powerpoint/2010/main" val="1648842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4EE21-AB18-41A6-9819-47BB2D2654CC}" type="slidenum">
              <a:rPr lang="en-US"/>
              <a:pPr/>
              <a:t>1</a:t>
            </a:fld>
            <a:endParaRPr lang="en-US"/>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pPr marL="0" indent="0">
              <a:buFontTx/>
              <a:buNone/>
            </a:pPr>
            <a:endParaRPr lang="en-US"/>
          </a:p>
        </p:txBody>
      </p:sp>
    </p:spTree>
    <p:extLst>
      <p:ext uri="{BB962C8B-B14F-4D97-AF65-F5344CB8AC3E}">
        <p14:creationId xmlns:p14="http://schemas.microsoft.com/office/powerpoint/2010/main" val="130410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A18AB-451F-47FC-9497-B23B42E66933}" type="slidenum">
              <a:rPr lang="en-US" smtClean="0"/>
              <a:pPr/>
              <a:t>6</a:t>
            </a:fld>
            <a:endParaRPr lang="en-US"/>
          </a:p>
        </p:txBody>
      </p:sp>
    </p:spTree>
    <p:extLst>
      <p:ext uri="{BB962C8B-B14F-4D97-AF65-F5344CB8AC3E}">
        <p14:creationId xmlns:p14="http://schemas.microsoft.com/office/powerpoint/2010/main" val="314425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A18AB-451F-47FC-9497-B23B42E66933}" type="slidenum">
              <a:rPr lang="en-US" smtClean="0"/>
              <a:pPr/>
              <a:t>9</a:t>
            </a:fld>
            <a:endParaRPr lang="en-US"/>
          </a:p>
        </p:txBody>
      </p:sp>
    </p:spTree>
    <p:extLst>
      <p:ext uri="{BB962C8B-B14F-4D97-AF65-F5344CB8AC3E}">
        <p14:creationId xmlns:p14="http://schemas.microsoft.com/office/powerpoint/2010/main" val="377922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A18AB-451F-47FC-9497-B23B42E66933}" type="slidenum">
              <a:rPr lang="en-US" smtClean="0"/>
              <a:pPr/>
              <a:t>10</a:t>
            </a:fld>
            <a:endParaRPr lang="en-US"/>
          </a:p>
        </p:txBody>
      </p:sp>
    </p:spTree>
    <p:extLst>
      <p:ext uri="{BB962C8B-B14F-4D97-AF65-F5344CB8AC3E}">
        <p14:creationId xmlns:p14="http://schemas.microsoft.com/office/powerpoint/2010/main" val="292954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Collaborations with Disability and Aging Services and Department of Public Works where we have particularly strong connections</a:t>
            </a:r>
          </a:p>
          <a:p>
            <a:pPr marL="171450" indent="-171450">
              <a:buFont typeface="Arial" panose="020B0604020202020204" pitchFamily="34" charset="0"/>
              <a:buChar char="•"/>
            </a:pPr>
            <a:r>
              <a:rPr lang="en-US" dirty="0"/>
              <a:t>Architectural Access Review for all affordable housing is accomplished in part through funding from DBI </a:t>
            </a:r>
          </a:p>
          <a:p>
            <a:endParaRPr lang="en-US" dirty="0"/>
          </a:p>
        </p:txBody>
      </p:sp>
      <p:sp>
        <p:nvSpPr>
          <p:cNvPr id="4" name="Slide Number Placeholder 3"/>
          <p:cNvSpPr>
            <a:spLocks noGrp="1"/>
          </p:cNvSpPr>
          <p:nvPr>
            <p:ph type="sldNum" sz="quarter" idx="5"/>
          </p:nvPr>
        </p:nvSpPr>
        <p:spPr/>
        <p:txBody>
          <a:bodyPr/>
          <a:lstStyle/>
          <a:p>
            <a:fld id="{A8BA18AB-451F-47FC-9497-B23B42E66933}" type="slidenum">
              <a:rPr lang="en-US" smtClean="0"/>
              <a:pPr/>
              <a:t>11</a:t>
            </a:fld>
            <a:endParaRPr lang="en-US"/>
          </a:p>
        </p:txBody>
      </p:sp>
    </p:spTree>
    <p:extLst>
      <p:ext uri="{BB962C8B-B14F-4D97-AF65-F5344CB8AC3E}">
        <p14:creationId xmlns:p14="http://schemas.microsoft.com/office/powerpoint/2010/main" val="2496383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MTA Streets Design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a:solidFill>
                  <a:schemeClr val="tx1"/>
                </a:solidFill>
                <a:latin typeface="Arial" charset="0"/>
                <a:ea typeface="+mn-ea"/>
                <a:cs typeface="+mn-cs"/>
              </a:rPr>
              <a:t>MTA Strategic Planning</a:t>
            </a:r>
            <a:r>
              <a:rPr lang="en-US" dirty="0"/>
              <a:t> </a:t>
            </a:r>
          </a:p>
          <a:p>
            <a:pPr marL="171450" indent="-171450">
              <a:buFont typeface="Arial" panose="020B0604020202020204" pitchFamily="34" charset="0"/>
              <a:buChar char="•"/>
            </a:pPr>
            <a:r>
              <a:rPr lang="en-US" dirty="0"/>
              <a:t>Recreation and Parks</a:t>
            </a:r>
          </a:p>
          <a:p>
            <a:pPr marL="171450" indent="-171450">
              <a:buFont typeface="Arial" panose="020B0604020202020204" pitchFamily="34" charset="0"/>
              <a:buChar char="•"/>
            </a:pPr>
            <a:r>
              <a:rPr lang="en-US" dirty="0"/>
              <a:t>Homelessness and Supportive Housing </a:t>
            </a:r>
          </a:p>
          <a:p>
            <a:pPr marL="171450" indent="-171450">
              <a:buFont typeface="Arial" panose="020B0604020202020204" pitchFamily="34" charset="0"/>
              <a:buChar char="•"/>
            </a:pPr>
            <a:r>
              <a:rPr lang="en-US" dirty="0"/>
              <a:t>Age in Place initiatives (but housing needs assessment overview is underway) </a:t>
            </a:r>
          </a:p>
        </p:txBody>
      </p:sp>
      <p:sp>
        <p:nvSpPr>
          <p:cNvPr id="4" name="Slide Number Placeholder 3"/>
          <p:cNvSpPr>
            <a:spLocks noGrp="1"/>
          </p:cNvSpPr>
          <p:nvPr>
            <p:ph type="sldNum" sz="quarter" idx="5"/>
          </p:nvPr>
        </p:nvSpPr>
        <p:spPr/>
        <p:txBody>
          <a:bodyPr/>
          <a:lstStyle/>
          <a:p>
            <a:fld id="{A8BA18AB-451F-47FC-9497-B23B42E66933}" type="slidenum">
              <a:rPr lang="en-US" smtClean="0"/>
              <a:pPr/>
              <a:t>12</a:t>
            </a:fld>
            <a:endParaRPr lang="en-US"/>
          </a:p>
        </p:txBody>
      </p:sp>
    </p:spTree>
    <p:extLst>
      <p:ext uri="{BB962C8B-B14F-4D97-AF65-F5344CB8AC3E}">
        <p14:creationId xmlns:p14="http://schemas.microsoft.com/office/powerpoint/2010/main" val="19648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A18AB-451F-47FC-9497-B23B42E66933}" type="slidenum">
              <a:rPr lang="en-US" smtClean="0"/>
              <a:pPr/>
              <a:t>13</a:t>
            </a:fld>
            <a:endParaRPr lang="en-US"/>
          </a:p>
        </p:txBody>
      </p:sp>
    </p:spTree>
    <p:extLst>
      <p:ext uri="{BB962C8B-B14F-4D97-AF65-F5344CB8AC3E}">
        <p14:creationId xmlns:p14="http://schemas.microsoft.com/office/powerpoint/2010/main" val="131207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57058" name="Rectangle 2"/>
          <p:cNvSpPr>
            <a:spLocks noGrp="1" noChangeArrowheads="1"/>
          </p:cNvSpPr>
          <p:nvPr>
            <p:ph type="ctrTitle"/>
          </p:nvPr>
        </p:nvSpPr>
        <p:spPr>
          <a:xfrm>
            <a:off x="685800" y="2130425"/>
            <a:ext cx="7772400" cy="1470025"/>
          </a:xfrm>
        </p:spPr>
        <p:txBody>
          <a:bodyPr anchor="t"/>
          <a:lstStyle>
            <a:lvl1pPr>
              <a:defRPr>
                <a:solidFill>
                  <a:schemeClr val="accent4">
                    <a:lumMod val="50000"/>
                  </a:schemeClr>
                </a:solidFill>
              </a:defRPr>
            </a:lvl1pPr>
          </a:lstStyle>
          <a:p>
            <a:pPr lvl="0"/>
            <a:r>
              <a:rPr lang="en-US" noProof="0"/>
              <a:t>Click to edit Master title style</a:t>
            </a:r>
          </a:p>
        </p:txBody>
      </p:sp>
      <p:sp>
        <p:nvSpPr>
          <p:cNvPr id="557059" name="Rectangle 3"/>
          <p:cNvSpPr>
            <a:spLocks noGrp="1" noChangeArrowheads="1"/>
          </p:cNvSpPr>
          <p:nvPr>
            <p:ph type="subTitle" idx="1"/>
          </p:nvPr>
        </p:nvSpPr>
        <p:spPr>
          <a:xfrm>
            <a:off x="685800" y="4648200"/>
            <a:ext cx="6400800" cy="1752600"/>
          </a:xfrm>
        </p:spPr>
        <p:txBody>
          <a:bodyPr/>
          <a:lstStyle>
            <a:lvl1pPr marL="0" indent="0">
              <a:buFontTx/>
              <a:buNone/>
              <a:defRPr sz="1600">
                <a:solidFill>
                  <a:schemeClr val="accent4">
                    <a:lumMod val="50000"/>
                  </a:schemeClr>
                </a:solidFill>
              </a:defRPr>
            </a:lvl1pPr>
          </a:lstStyle>
          <a:p>
            <a:pPr lvl="0"/>
            <a:r>
              <a:rPr lang="en-US" noProof="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1470" y="502920"/>
            <a:ext cx="8507730" cy="838200"/>
          </a:xfrm>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a:buFont typeface="Arial" pitchFamily="34" charset="0"/>
              <a:buChar char="•"/>
              <a:defRPr/>
            </a:lvl1pPr>
            <a:lvl4pPr>
              <a:defRPr>
                <a:solidFill>
                  <a:schemeClr val="accent4">
                    <a:lumMod val="50000"/>
                  </a:schemeClr>
                </a:solidFill>
              </a:defRPr>
            </a:lvl4pPr>
            <a:lvl5pPr>
              <a:defRPr>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13BECFA2-E972-45C8-8D26-3F95009C24B5}" type="slidenum">
              <a:rPr lang="en-US" smtClean="0"/>
              <a:pPr/>
              <a:t>‹#›</a:t>
            </a:fld>
            <a:endParaRPr lang="en-US"/>
          </a:p>
        </p:txBody>
      </p:sp>
    </p:spTree>
    <p:extLst>
      <p:ext uri="{BB962C8B-B14F-4D97-AF65-F5344CB8AC3E}">
        <p14:creationId xmlns:p14="http://schemas.microsoft.com/office/powerpoint/2010/main" val="16484281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33A107D-767F-43F3-8AF2-7C4046E49308}" type="slidenum">
              <a:rPr lang="en-US"/>
              <a:pPr/>
              <a:t>‹#›</a:t>
            </a:fld>
            <a:endParaRPr lang="en-US"/>
          </a:p>
        </p:txBody>
      </p:sp>
    </p:spTree>
    <p:extLst>
      <p:ext uri="{BB962C8B-B14F-4D97-AF65-F5344CB8AC3E}">
        <p14:creationId xmlns:p14="http://schemas.microsoft.com/office/powerpoint/2010/main" val="25669179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BA87752E-0EF8-4B2D-A64B-734333515496}" type="slidenum">
              <a:rPr lang="en-US"/>
              <a:pPr/>
              <a:t>‹#›</a:t>
            </a:fld>
            <a:endParaRPr lang="en-US"/>
          </a:p>
        </p:txBody>
      </p:sp>
    </p:spTree>
    <p:extLst>
      <p:ext uri="{BB962C8B-B14F-4D97-AF65-F5344CB8AC3E}">
        <p14:creationId xmlns:p14="http://schemas.microsoft.com/office/powerpoint/2010/main" val="27622689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pattFill prst="ltHorz">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7" name="Rectangle 6"/>
          <p:cNvSpPr/>
          <p:nvPr userDrawn="1"/>
        </p:nvSpPr>
        <p:spPr bwMode="white">
          <a:xfrm>
            <a:off x="0" y="1524000"/>
            <a:ext cx="9144000" cy="2133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6096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userDrawn="1"/>
        </p:nvSpPr>
        <p:spPr>
          <a:xfrm>
            <a:off x="1371600" y="1600200"/>
            <a:ext cx="7772400" cy="609600"/>
          </a:xfrm>
          <a:prstGeom prst="rect">
            <a:avLst/>
          </a:prstGeom>
          <a:solidFill>
            <a:schemeClr val="accent4">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a:latin typeface="+mj-lt"/>
            </a:endParaRPr>
          </a:p>
        </p:txBody>
      </p:sp>
      <p:sp>
        <p:nvSpPr>
          <p:cNvPr id="2" name="Title 1"/>
          <p:cNvSpPr>
            <a:spLocks noGrp="1"/>
          </p:cNvSpPr>
          <p:nvPr>
            <p:ph type="title"/>
          </p:nvPr>
        </p:nvSpPr>
        <p:spPr>
          <a:xfrm>
            <a:off x="1371600" y="1600200"/>
            <a:ext cx="7620000" cy="609600"/>
          </a:xfrm>
          <a:solidFill>
            <a:schemeClr val="bg1">
              <a:lumMod val="65000"/>
            </a:schemeClr>
          </a:solidFill>
        </p:spPr>
        <p:txBody>
          <a:bodyPr anchor="ctr"/>
          <a:lstStyle>
            <a:lvl1pPr algn="l">
              <a:buNone/>
              <a:defRPr sz="28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1676400"/>
            <a:ext cx="1295400" cy="533400"/>
          </a:xfrm>
        </p:spPr>
        <p:txBody>
          <a:bodyPr>
            <a:noAutofit/>
          </a:bodyPr>
          <a:lstStyle>
            <a:lvl1pPr>
              <a:defRPr sz="2400">
                <a:solidFill>
                  <a:srgbClr val="FFFFFF"/>
                </a:solidFill>
              </a:defRPr>
            </a:lvl1pPr>
          </a:lstStyle>
          <a:p>
            <a:fld id="{8F6F6D9A-3BE6-4851-A071-5CDAD779D970}" type="slidenum">
              <a:rPr lang="en-US" smtClean="0"/>
              <a:t>‹#›</a:t>
            </a:fld>
            <a:endParaRPr lang="en-US"/>
          </a:p>
        </p:txBody>
      </p:sp>
      <p:sp>
        <p:nvSpPr>
          <p:cNvPr id="11" name="Rectangle 10"/>
          <p:cNvSpPr/>
          <p:nvPr userDrawn="1"/>
        </p:nvSpPr>
        <p:spPr bwMode="white">
          <a:xfrm>
            <a:off x="0" y="0"/>
            <a:ext cx="9144000" cy="1295400"/>
          </a:xfrm>
          <a:prstGeom prst="rect">
            <a:avLst/>
          </a:prstGeom>
          <a:solidFill>
            <a:srgbClr val="FFFFFF"/>
          </a:solidFill>
          <a:ln w="9525"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228599"/>
            <a:ext cx="2467022" cy="467565"/>
          </a:xfrm>
          <a:prstGeom prst="rect">
            <a:avLst/>
          </a:prstGeom>
        </p:spPr>
      </p:pic>
      <p:sp>
        <p:nvSpPr>
          <p:cNvPr id="15" name="Text Box 2"/>
          <p:cNvSpPr txBox="1">
            <a:spLocks noChangeArrowheads="1"/>
          </p:cNvSpPr>
          <p:nvPr userDrawn="1"/>
        </p:nvSpPr>
        <p:spPr bwMode="auto">
          <a:xfrm>
            <a:off x="0" y="6419107"/>
            <a:ext cx="9144000" cy="438893"/>
          </a:xfrm>
          <a:prstGeom prst="rect">
            <a:avLst/>
          </a:prstGeom>
          <a:gradFill>
            <a:gsLst>
              <a:gs pos="0">
                <a:schemeClr val="tx2">
                  <a:lumMod val="40000"/>
                  <a:lumOff val="60000"/>
                  <a:alpha val="59000"/>
                </a:schemeClr>
              </a:gs>
              <a:gs pos="100000">
                <a:schemeClr val="bg1">
                  <a:lumMod val="95000"/>
                </a:schemeClr>
              </a:gs>
            </a:gsLst>
            <a:lin ang="10800000" scaled="0"/>
          </a:gradFill>
          <a:ln w="9525">
            <a:noFill/>
            <a:miter lim="800000"/>
            <a:headEnd/>
            <a:tailEnd/>
          </a:ln>
        </p:spPr>
        <p:txBody>
          <a:bodyPr rot="0" vert="horz" wrap="square" lIns="0" tIns="45720" rIns="0" bIns="0" anchor="b" anchorCtr="0">
            <a:noAutofit/>
          </a:bodyPr>
          <a:lstStyle/>
          <a:p>
            <a:pPr marL="0" marR="0" algn="ctr">
              <a:lnSpc>
                <a:spcPct val="115000"/>
              </a:lnSpc>
              <a:spcBef>
                <a:spcPts val="0"/>
              </a:spcBef>
              <a:spcAft>
                <a:spcPts val="1000"/>
              </a:spcAft>
            </a:pPr>
            <a:endParaRPr lang="en-US" sz="6000">
              <a:ln w="19050">
                <a:solidFill>
                  <a:schemeClr val="bg1"/>
                </a:solidFill>
              </a:ln>
              <a:solidFill>
                <a:schemeClr val="accent4">
                  <a:lumMod val="50000"/>
                </a:schemeClr>
              </a:solidFill>
              <a:effectLst/>
              <a:latin typeface="Franklin Gothic Book"/>
              <a:ea typeface="Franklin Gothic Book"/>
              <a:cs typeface="Times New Roman"/>
            </a:endParaRPr>
          </a:p>
        </p:txBody>
      </p:sp>
      <p:sp>
        <p:nvSpPr>
          <p:cNvPr id="16" name="TextBox 15"/>
          <p:cNvSpPr txBox="1"/>
          <p:nvPr userDrawn="1"/>
        </p:nvSpPr>
        <p:spPr>
          <a:xfrm>
            <a:off x="380999" y="6475511"/>
            <a:ext cx="6400800" cy="276999"/>
          </a:xfrm>
          <a:prstGeom prst="rect">
            <a:avLst/>
          </a:prstGeom>
          <a:noFill/>
        </p:spPr>
        <p:txBody>
          <a:bodyPr wrap="square" rtlCol="0">
            <a:spAutoFit/>
          </a:bodyPr>
          <a:lstStyle/>
          <a:p>
            <a:r>
              <a:rPr lang="en-US" sz="1200" b="0" kern="1200">
                <a:solidFill>
                  <a:schemeClr val="tx1">
                    <a:lumMod val="65000"/>
                    <a:lumOff val="35000"/>
                  </a:schemeClr>
                </a:solidFill>
                <a:latin typeface="+mj-lt"/>
                <a:ea typeface="+mn-ea"/>
                <a:cs typeface="+mn-cs"/>
              </a:rPr>
              <a:t>Grants for the Arts Division Meeting</a:t>
            </a:r>
          </a:p>
        </p:txBody>
      </p:sp>
      <p:sp>
        <p:nvSpPr>
          <p:cNvPr id="21" name="Rectangle 20"/>
          <p:cNvSpPr/>
          <p:nvPr userDrawn="1"/>
        </p:nvSpPr>
        <p:spPr>
          <a:xfrm>
            <a:off x="5751" y="2286000"/>
            <a:ext cx="1295400" cy="6096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userDrawn="1"/>
        </p:nvSpPr>
        <p:spPr>
          <a:xfrm>
            <a:off x="1377351" y="2286000"/>
            <a:ext cx="7772400" cy="609600"/>
          </a:xfrm>
          <a:prstGeom prst="rect">
            <a:avLst/>
          </a:prstGeom>
          <a:solidFill>
            <a:schemeClr val="accent4">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a:latin typeface="+mj-lt"/>
            </a:endParaRPr>
          </a:p>
        </p:txBody>
      </p:sp>
      <p:sp>
        <p:nvSpPr>
          <p:cNvPr id="23" name="Title 1"/>
          <p:cNvSpPr txBox="1">
            <a:spLocks/>
          </p:cNvSpPr>
          <p:nvPr userDrawn="1"/>
        </p:nvSpPr>
        <p:spPr bwMode="auto">
          <a:xfrm>
            <a:off x="1377351" y="2286000"/>
            <a:ext cx="7620000" cy="609600"/>
          </a:xfrm>
          <a:prstGeom prst="rect">
            <a:avLst/>
          </a:prstGeom>
          <a:solidFill>
            <a:schemeClr val="bg1">
              <a:lumMod val="65000"/>
            </a:schemeClr>
          </a:solidFill>
          <a:ln>
            <a:noFill/>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None/>
              <a:defRPr sz="2800" b="0" cap="none">
                <a:solidFill>
                  <a:srgbClr val="FFFFFF"/>
                </a:solidFill>
                <a:latin typeface="+mj-lt"/>
                <a:ea typeface="+mj-ea"/>
                <a:cs typeface="+mj-cs"/>
              </a:defRPr>
            </a:lvl1pPr>
            <a:lvl2pPr algn="l" rtl="0" eaLnBrk="1" fontAlgn="base" hangingPunct="1">
              <a:spcBef>
                <a:spcPct val="0"/>
              </a:spcBef>
              <a:spcAft>
                <a:spcPct val="0"/>
              </a:spcAft>
              <a:defRPr sz="2800" b="1">
                <a:solidFill>
                  <a:srgbClr val="000066"/>
                </a:solidFill>
                <a:latin typeface="Calibri" pitchFamily="34" charset="0"/>
              </a:defRPr>
            </a:lvl2pPr>
            <a:lvl3pPr algn="l" rtl="0" eaLnBrk="1" fontAlgn="base" hangingPunct="1">
              <a:spcBef>
                <a:spcPct val="0"/>
              </a:spcBef>
              <a:spcAft>
                <a:spcPct val="0"/>
              </a:spcAft>
              <a:defRPr sz="2800" b="1">
                <a:solidFill>
                  <a:srgbClr val="000066"/>
                </a:solidFill>
                <a:latin typeface="Calibri" pitchFamily="34" charset="0"/>
              </a:defRPr>
            </a:lvl3pPr>
            <a:lvl4pPr algn="l" rtl="0" eaLnBrk="1" fontAlgn="base" hangingPunct="1">
              <a:spcBef>
                <a:spcPct val="0"/>
              </a:spcBef>
              <a:spcAft>
                <a:spcPct val="0"/>
              </a:spcAft>
              <a:defRPr sz="2800" b="1">
                <a:solidFill>
                  <a:srgbClr val="000066"/>
                </a:solidFill>
                <a:latin typeface="Calibri" pitchFamily="34" charset="0"/>
              </a:defRPr>
            </a:lvl4pPr>
            <a:lvl5pPr algn="l" rtl="0" eaLnBrk="1" fontAlgn="base" hangingPunct="1">
              <a:spcBef>
                <a:spcPct val="0"/>
              </a:spcBef>
              <a:spcAft>
                <a:spcPct val="0"/>
              </a:spcAft>
              <a:defRPr sz="2800" b="1">
                <a:solidFill>
                  <a:srgbClr val="000066"/>
                </a:solidFill>
                <a:latin typeface="Calibri" pitchFamily="34" charset="0"/>
              </a:defRPr>
            </a:lvl5pPr>
            <a:lvl6pPr marL="457200" algn="l" rtl="0" eaLnBrk="1" fontAlgn="base" hangingPunct="1">
              <a:spcBef>
                <a:spcPct val="0"/>
              </a:spcBef>
              <a:spcAft>
                <a:spcPct val="0"/>
              </a:spcAft>
              <a:defRPr sz="2800" b="1">
                <a:solidFill>
                  <a:srgbClr val="000066"/>
                </a:solidFill>
                <a:latin typeface="Calibri" pitchFamily="34" charset="0"/>
              </a:defRPr>
            </a:lvl6pPr>
            <a:lvl7pPr marL="914400" algn="l" rtl="0" eaLnBrk="1" fontAlgn="base" hangingPunct="1">
              <a:spcBef>
                <a:spcPct val="0"/>
              </a:spcBef>
              <a:spcAft>
                <a:spcPct val="0"/>
              </a:spcAft>
              <a:defRPr sz="2800" b="1">
                <a:solidFill>
                  <a:srgbClr val="000066"/>
                </a:solidFill>
                <a:latin typeface="Calibri" pitchFamily="34" charset="0"/>
              </a:defRPr>
            </a:lvl7pPr>
            <a:lvl8pPr marL="1371600" algn="l" rtl="0" eaLnBrk="1" fontAlgn="base" hangingPunct="1">
              <a:spcBef>
                <a:spcPct val="0"/>
              </a:spcBef>
              <a:spcAft>
                <a:spcPct val="0"/>
              </a:spcAft>
              <a:defRPr sz="2800" b="1">
                <a:solidFill>
                  <a:srgbClr val="000066"/>
                </a:solidFill>
                <a:latin typeface="Calibri" pitchFamily="34" charset="0"/>
              </a:defRPr>
            </a:lvl8pPr>
            <a:lvl9pPr marL="1828800" algn="l" rtl="0" eaLnBrk="1" fontAlgn="base" hangingPunct="1">
              <a:spcBef>
                <a:spcPct val="0"/>
              </a:spcBef>
              <a:spcAft>
                <a:spcPct val="0"/>
              </a:spcAft>
              <a:defRPr sz="2800" b="1">
                <a:solidFill>
                  <a:srgbClr val="000066"/>
                </a:solidFill>
                <a:latin typeface="Calibri" pitchFamily="34" charset="0"/>
              </a:defRPr>
            </a:lvl9pPr>
          </a:lstStyle>
          <a:p>
            <a:r>
              <a:rPr lang="en-US"/>
              <a:t>Click to edit Master title style</a:t>
            </a:r>
          </a:p>
        </p:txBody>
      </p:sp>
      <p:sp>
        <p:nvSpPr>
          <p:cNvPr id="24" name="Rectangle 23"/>
          <p:cNvSpPr/>
          <p:nvPr userDrawn="1"/>
        </p:nvSpPr>
        <p:spPr>
          <a:xfrm>
            <a:off x="5751" y="2971800"/>
            <a:ext cx="1295400" cy="609600"/>
          </a:xfrm>
          <a:prstGeom prst="rect">
            <a:avLst/>
          </a:prstGeom>
          <a:solidFill>
            <a:schemeClr val="bg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userDrawn="1"/>
        </p:nvSpPr>
        <p:spPr>
          <a:xfrm>
            <a:off x="1377351" y="2971800"/>
            <a:ext cx="7772400" cy="609600"/>
          </a:xfrm>
          <a:prstGeom prst="rect">
            <a:avLst/>
          </a:prstGeom>
          <a:solidFill>
            <a:schemeClr val="accent4">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a:latin typeface="+mj-lt"/>
            </a:endParaRPr>
          </a:p>
        </p:txBody>
      </p:sp>
      <p:sp>
        <p:nvSpPr>
          <p:cNvPr id="26" name="Title 1"/>
          <p:cNvSpPr txBox="1">
            <a:spLocks/>
          </p:cNvSpPr>
          <p:nvPr userDrawn="1"/>
        </p:nvSpPr>
        <p:spPr bwMode="auto">
          <a:xfrm>
            <a:off x="1377351" y="2971800"/>
            <a:ext cx="7620000" cy="609600"/>
          </a:xfrm>
          <a:prstGeom prst="rect">
            <a:avLst/>
          </a:prstGeom>
          <a:solidFill>
            <a:schemeClr val="bg1">
              <a:lumMod val="65000"/>
            </a:schemeClr>
          </a:solidFill>
          <a:ln>
            <a:noFill/>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buNone/>
              <a:defRPr sz="2800" b="0" cap="none">
                <a:solidFill>
                  <a:srgbClr val="FFFFFF"/>
                </a:solidFill>
                <a:latin typeface="+mj-lt"/>
                <a:ea typeface="+mj-ea"/>
                <a:cs typeface="+mj-cs"/>
              </a:defRPr>
            </a:lvl1pPr>
            <a:lvl2pPr algn="l" rtl="0" eaLnBrk="1" fontAlgn="base" hangingPunct="1">
              <a:spcBef>
                <a:spcPct val="0"/>
              </a:spcBef>
              <a:spcAft>
                <a:spcPct val="0"/>
              </a:spcAft>
              <a:defRPr sz="2800" b="1">
                <a:solidFill>
                  <a:srgbClr val="000066"/>
                </a:solidFill>
                <a:latin typeface="Calibri" pitchFamily="34" charset="0"/>
              </a:defRPr>
            </a:lvl2pPr>
            <a:lvl3pPr algn="l" rtl="0" eaLnBrk="1" fontAlgn="base" hangingPunct="1">
              <a:spcBef>
                <a:spcPct val="0"/>
              </a:spcBef>
              <a:spcAft>
                <a:spcPct val="0"/>
              </a:spcAft>
              <a:defRPr sz="2800" b="1">
                <a:solidFill>
                  <a:srgbClr val="000066"/>
                </a:solidFill>
                <a:latin typeface="Calibri" pitchFamily="34" charset="0"/>
              </a:defRPr>
            </a:lvl3pPr>
            <a:lvl4pPr algn="l" rtl="0" eaLnBrk="1" fontAlgn="base" hangingPunct="1">
              <a:spcBef>
                <a:spcPct val="0"/>
              </a:spcBef>
              <a:spcAft>
                <a:spcPct val="0"/>
              </a:spcAft>
              <a:defRPr sz="2800" b="1">
                <a:solidFill>
                  <a:srgbClr val="000066"/>
                </a:solidFill>
                <a:latin typeface="Calibri" pitchFamily="34" charset="0"/>
              </a:defRPr>
            </a:lvl4pPr>
            <a:lvl5pPr algn="l" rtl="0" eaLnBrk="1" fontAlgn="base" hangingPunct="1">
              <a:spcBef>
                <a:spcPct val="0"/>
              </a:spcBef>
              <a:spcAft>
                <a:spcPct val="0"/>
              </a:spcAft>
              <a:defRPr sz="2800" b="1">
                <a:solidFill>
                  <a:srgbClr val="000066"/>
                </a:solidFill>
                <a:latin typeface="Calibri" pitchFamily="34" charset="0"/>
              </a:defRPr>
            </a:lvl5pPr>
            <a:lvl6pPr marL="457200" algn="l" rtl="0" eaLnBrk="1" fontAlgn="base" hangingPunct="1">
              <a:spcBef>
                <a:spcPct val="0"/>
              </a:spcBef>
              <a:spcAft>
                <a:spcPct val="0"/>
              </a:spcAft>
              <a:defRPr sz="2800" b="1">
                <a:solidFill>
                  <a:srgbClr val="000066"/>
                </a:solidFill>
                <a:latin typeface="Calibri" pitchFamily="34" charset="0"/>
              </a:defRPr>
            </a:lvl6pPr>
            <a:lvl7pPr marL="914400" algn="l" rtl="0" eaLnBrk="1" fontAlgn="base" hangingPunct="1">
              <a:spcBef>
                <a:spcPct val="0"/>
              </a:spcBef>
              <a:spcAft>
                <a:spcPct val="0"/>
              </a:spcAft>
              <a:defRPr sz="2800" b="1">
                <a:solidFill>
                  <a:srgbClr val="000066"/>
                </a:solidFill>
                <a:latin typeface="Calibri" pitchFamily="34" charset="0"/>
              </a:defRPr>
            </a:lvl7pPr>
            <a:lvl8pPr marL="1371600" algn="l" rtl="0" eaLnBrk="1" fontAlgn="base" hangingPunct="1">
              <a:spcBef>
                <a:spcPct val="0"/>
              </a:spcBef>
              <a:spcAft>
                <a:spcPct val="0"/>
              </a:spcAft>
              <a:defRPr sz="2800" b="1">
                <a:solidFill>
                  <a:srgbClr val="000066"/>
                </a:solidFill>
                <a:latin typeface="Calibri" pitchFamily="34" charset="0"/>
              </a:defRPr>
            </a:lvl8pPr>
            <a:lvl9pPr marL="1828800" algn="l" rtl="0" eaLnBrk="1" fontAlgn="base" hangingPunct="1">
              <a:spcBef>
                <a:spcPct val="0"/>
              </a:spcBef>
              <a:spcAft>
                <a:spcPct val="0"/>
              </a:spcAft>
              <a:defRPr sz="2800" b="1">
                <a:solidFill>
                  <a:srgbClr val="000066"/>
                </a:solidFill>
                <a:latin typeface="Calibri" pitchFamily="34" charset="0"/>
              </a:defRPr>
            </a:lvl9pPr>
          </a:lstStyle>
          <a:p>
            <a:r>
              <a:rPr lang="en-US"/>
              <a:t>Click to edit Master title style</a:t>
            </a:r>
          </a:p>
        </p:txBody>
      </p:sp>
      <p:sp>
        <p:nvSpPr>
          <p:cNvPr id="36" name="Slide Number Placeholder 12"/>
          <p:cNvSpPr txBox="1">
            <a:spLocks/>
          </p:cNvSpPr>
          <p:nvPr userDrawn="1"/>
        </p:nvSpPr>
        <p:spPr bwMode="auto">
          <a:xfrm>
            <a:off x="21566" y="2286000"/>
            <a:ext cx="129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defPPr>
              <a:defRPr lang="en-US"/>
            </a:defPPr>
            <a:lvl1pPr algn="r" rtl="0" fontAlgn="base">
              <a:spcBef>
                <a:spcPct val="0"/>
              </a:spcBef>
              <a:spcAft>
                <a:spcPct val="0"/>
              </a:spcAft>
              <a:defRPr sz="2400" b="1" kern="1200">
                <a:solidFill>
                  <a:srgbClr val="FFFFFF"/>
                </a:solidFill>
                <a:latin typeface="+mj-lt"/>
                <a:ea typeface="+mn-ea"/>
                <a:cs typeface="+mn-cs"/>
              </a:defRPr>
            </a:lvl1pPr>
            <a:lvl2pPr marL="457200" algn="l" rtl="0" fontAlgn="base">
              <a:spcBef>
                <a:spcPct val="0"/>
              </a:spcBef>
              <a:spcAft>
                <a:spcPct val="0"/>
              </a:spcAft>
              <a:defRPr sz="2800" b="1" kern="1200">
                <a:solidFill>
                  <a:srgbClr val="000066"/>
                </a:solidFill>
                <a:latin typeface="Calibri" pitchFamily="34" charset="0"/>
                <a:ea typeface="+mn-ea"/>
                <a:cs typeface="+mn-cs"/>
              </a:defRPr>
            </a:lvl2pPr>
            <a:lvl3pPr marL="914400" algn="l" rtl="0" fontAlgn="base">
              <a:spcBef>
                <a:spcPct val="0"/>
              </a:spcBef>
              <a:spcAft>
                <a:spcPct val="0"/>
              </a:spcAft>
              <a:defRPr sz="2800" b="1" kern="1200">
                <a:solidFill>
                  <a:srgbClr val="000066"/>
                </a:solidFill>
                <a:latin typeface="Calibri" pitchFamily="34" charset="0"/>
                <a:ea typeface="+mn-ea"/>
                <a:cs typeface="+mn-cs"/>
              </a:defRPr>
            </a:lvl3pPr>
            <a:lvl4pPr marL="1371600" algn="l" rtl="0" fontAlgn="base">
              <a:spcBef>
                <a:spcPct val="0"/>
              </a:spcBef>
              <a:spcAft>
                <a:spcPct val="0"/>
              </a:spcAft>
              <a:defRPr sz="2800" b="1" kern="1200">
                <a:solidFill>
                  <a:srgbClr val="000066"/>
                </a:solidFill>
                <a:latin typeface="Calibri" pitchFamily="34" charset="0"/>
                <a:ea typeface="+mn-ea"/>
                <a:cs typeface="+mn-cs"/>
              </a:defRPr>
            </a:lvl4pPr>
            <a:lvl5pPr marL="1828800" algn="l" rtl="0" fontAlgn="base">
              <a:spcBef>
                <a:spcPct val="0"/>
              </a:spcBef>
              <a:spcAft>
                <a:spcPct val="0"/>
              </a:spcAft>
              <a:defRPr sz="2800" b="1" kern="1200">
                <a:solidFill>
                  <a:srgbClr val="000066"/>
                </a:solidFill>
                <a:latin typeface="Calibri" pitchFamily="34" charset="0"/>
                <a:ea typeface="+mn-ea"/>
                <a:cs typeface="+mn-cs"/>
              </a:defRPr>
            </a:lvl5pPr>
            <a:lvl6pPr marL="2286000" algn="l" defTabSz="914400" rtl="0" eaLnBrk="1" latinLnBrk="0" hangingPunct="1">
              <a:defRPr sz="2800" b="1" kern="1200">
                <a:solidFill>
                  <a:srgbClr val="000066"/>
                </a:solidFill>
                <a:latin typeface="Calibri" pitchFamily="34" charset="0"/>
                <a:ea typeface="+mn-ea"/>
                <a:cs typeface="+mn-cs"/>
              </a:defRPr>
            </a:lvl6pPr>
            <a:lvl7pPr marL="2743200" algn="l" defTabSz="914400" rtl="0" eaLnBrk="1" latinLnBrk="0" hangingPunct="1">
              <a:defRPr sz="2800" b="1" kern="1200">
                <a:solidFill>
                  <a:srgbClr val="000066"/>
                </a:solidFill>
                <a:latin typeface="Calibri" pitchFamily="34" charset="0"/>
                <a:ea typeface="+mn-ea"/>
                <a:cs typeface="+mn-cs"/>
              </a:defRPr>
            </a:lvl7pPr>
            <a:lvl8pPr marL="3200400" algn="l" defTabSz="914400" rtl="0" eaLnBrk="1" latinLnBrk="0" hangingPunct="1">
              <a:defRPr sz="2800" b="1" kern="1200">
                <a:solidFill>
                  <a:srgbClr val="000066"/>
                </a:solidFill>
                <a:latin typeface="Calibri" pitchFamily="34" charset="0"/>
                <a:ea typeface="+mn-ea"/>
                <a:cs typeface="+mn-cs"/>
              </a:defRPr>
            </a:lvl8pPr>
            <a:lvl9pPr marL="3657600" algn="l" defTabSz="914400" rtl="0" eaLnBrk="1" latinLnBrk="0" hangingPunct="1">
              <a:defRPr sz="2800" b="1" kern="1200">
                <a:solidFill>
                  <a:srgbClr val="000066"/>
                </a:solidFill>
                <a:latin typeface="Calibri" pitchFamily="34" charset="0"/>
                <a:ea typeface="+mn-ea"/>
                <a:cs typeface="+mn-cs"/>
              </a:defRPr>
            </a:lvl9pPr>
          </a:lstStyle>
          <a:p>
            <a:fld id="{8F6F6D9A-3BE6-4851-A071-5CDAD779D970}" type="slidenum">
              <a:rPr lang="en-US" smtClean="0"/>
              <a:pPr/>
              <a:t>‹#›</a:t>
            </a:fld>
            <a:endParaRPr lang="en-US"/>
          </a:p>
        </p:txBody>
      </p:sp>
      <p:sp>
        <p:nvSpPr>
          <p:cNvPr id="37" name="Slide Number Placeholder 12"/>
          <p:cNvSpPr txBox="1">
            <a:spLocks/>
          </p:cNvSpPr>
          <p:nvPr userDrawn="1"/>
        </p:nvSpPr>
        <p:spPr bwMode="auto">
          <a:xfrm>
            <a:off x="1438" y="2971800"/>
            <a:ext cx="129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defPPr>
              <a:defRPr lang="en-US"/>
            </a:defPPr>
            <a:lvl1pPr algn="r" rtl="0" fontAlgn="base">
              <a:spcBef>
                <a:spcPct val="0"/>
              </a:spcBef>
              <a:spcAft>
                <a:spcPct val="0"/>
              </a:spcAft>
              <a:defRPr sz="2400" b="1" kern="1200">
                <a:solidFill>
                  <a:srgbClr val="FFFFFF"/>
                </a:solidFill>
                <a:latin typeface="+mj-lt"/>
                <a:ea typeface="+mn-ea"/>
                <a:cs typeface="+mn-cs"/>
              </a:defRPr>
            </a:lvl1pPr>
            <a:lvl2pPr marL="457200" algn="l" rtl="0" fontAlgn="base">
              <a:spcBef>
                <a:spcPct val="0"/>
              </a:spcBef>
              <a:spcAft>
                <a:spcPct val="0"/>
              </a:spcAft>
              <a:defRPr sz="2800" b="1" kern="1200">
                <a:solidFill>
                  <a:srgbClr val="000066"/>
                </a:solidFill>
                <a:latin typeface="Calibri" pitchFamily="34" charset="0"/>
                <a:ea typeface="+mn-ea"/>
                <a:cs typeface="+mn-cs"/>
              </a:defRPr>
            </a:lvl2pPr>
            <a:lvl3pPr marL="914400" algn="l" rtl="0" fontAlgn="base">
              <a:spcBef>
                <a:spcPct val="0"/>
              </a:spcBef>
              <a:spcAft>
                <a:spcPct val="0"/>
              </a:spcAft>
              <a:defRPr sz="2800" b="1" kern="1200">
                <a:solidFill>
                  <a:srgbClr val="000066"/>
                </a:solidFill>
                <a:latin typeface="Calibri" pitchFamily="34" charset="0"/>
                <a:ea typeface="+mn-ea"/>
                <a:cs typeface="+mn-cs"/>
              </a:defRPr>
            </a:lvl3pPr>
            <a:lvl4pPr marL="1371600" algn="l" rtl="0" fontAlgn="base">
              <a:spcBef>
                <a:spcPct val="0"/>
              </a:spcBef>
              <a:spcAft>
                <a:spcPct val="0"/>
              </a:spcAft>
              <a:defRPr sz="2800" b="1" kern="1200">
                <a:solidFill>
                  <a:srgbClr val="000066"/>
                </a:solidFill>
                <a:latin typeface="Calibri" pitchFamily="34" charset="0"/>
                <a:ea typeface="+mn-ea"/>
                <a:cs typeface="+mn-cs"/>
              </a:defRPr>
            </a:lvl4pPr>
            <a:lvl5pPr marL="1828800" algn="l" rtl="0" fontAlgn="base">
              <a:spcBef>
                <a:spcPct val="0"/>
              </a:spcBef>
              <a:spcAft>
                <a:spcPct val="0"/>
              </a:spcAft>
              <a:defRPr sz="2800" b="1" kern="1200">
                <a:solidFill>
                  <a:srgbClr val="000066"/>
                </a:solidFill>
                <a:latin typeface="Calibri" pitchFamily="34" charset="0"/>
                <a:ea typeface="+mn-ea"/>
                <a:cs typeface="+mn-cs"/>
              </a:defRPr>
            </a:lvl5pPr>
            <a:lvl6pPr marL="2286000" algn="l" defTabSz="914400" rtl="0" eaLnBrk="1" latinLnBrk="0" hangingPunct="1">
              <a:defRPr sz="2800" b="1" kern="1200">
                <a:solidFill>
                  <a:srgbClr val="000066"/>
                </a:solidFill>
                <a:latin typeface="Calibri" pitchFamily="34" charset="0"/>
                <a:ea typeface="+mn-ea"/>
                <a:cs typeface="+mn-cs"/>
              </a:defRPr>
            </a:lvl6pPr>
            <a:lvl7pPr marL="2743200" algn="l" defTabSz="914400" rtl="0" eaLnBrk="1" latinLnBrk="0" hangingPunct="1">
              <a:defRPr sz="2800" b="1" kern="1200">
                <a:solidFill>
                  <a:srgbClr val="000066"/>
                </a:solidFill>
                <a:latin typeface="Calibri" pitchFamily="34" charset="0"/>
                <a:ea typeface="+mn-ea"/>
                <a:cs typeface="+mn-cs"/>
              </a:defRPr>
            </a:lvl7pPr>
            <a:lvl8pPr marL="3200400" algn="l" defTabSz="914400" rtl="0" eaLnBrk="1" latinLnBrk="0" hangingPunct="1">
              <a:defRPr sz="2800" b="1" kern="1200">
                <a:solidFill>
                  <a:srgbClr val="000066"/>
                </a:solidFill>
                <a:latin typeface="Calibri" pitchFamily="34" charset="0"/>
                <a:ea typeface="+mn-ea"/>
                <a:cs typeface="+mn-cs"/>
              </a:defRPr>
            </a:lvl8pPr>
            <a:lvl9pPr marL="3657600" algn="l" defTabSz="914400" rtl="0" eaLnBrk="1" latinLnBrk="0" hangingPunct="1">
              <a:defRPr sz="2800" b="1" kern="1200">
                <a:solidFill>
                  <a:srgbClr val="000066"/>
                </a:solidFill>
                <a:latin typeface="Calibri" pitchFamily="34" charset="0"/>
                <a:ea typeface="+mn-ea"/>
                <a:cs typeface="+mn-cs"/>
              </a:defRPr>
            </a:lvl9pPr>
          </a:lstStyle>
          <a:p>
            <a:fld id="{8F6F6D9A-3BE6-4851-A071-5CDAD779D970}" type="slidenum">
              <a:rPr lang="en-US" smtClean="0"/>
              <a:pPr/>
              <a:t>‹#›</a:t>
            </a:fld>
            <a:endParaRPr lang="en-US"/>
          </a:p>
        </p:txBody>
      </p:sp>
    </p:spTree>
    <p:extLst>
      <p:ext uri="{BB962C8B-B14F-4D97-AF65-F5344CB8AC3E}">
        <p14:creationId xmlns:p14="http://schemas.microsoft.com/office/powerpoint/2010/main" val="36914153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Text Box 2"/>
          <p:cNvSpPr txBox="1">
            <a:spLocks noChangeArrowheads="1"/>
          </p:cNvSpPr>
          <p:nvPr userDrawn="1"/>
        </p:nvSpPr>
        <p:spPr bwMode="auto">
          <a:xfrm>
            <a:off x="0" y="6419107"/>
            <a:ext cx="9144000" cy="438893"/>
          </a:xfrm>
          <a:prstGeom prst="rect">
            <a:avLst/>
          </a:prstGeom>
          <a:gradFill>
            <a:gsLst>
              <a:gs pos="0">
                <a:schemeClr val="tx2">
                  <a:lumMod val="40000"/>
                  <a:lumOff val="60000"/>
                </a:schemeClr>
              </a:gs>
              <a:gs pos="100000">
                <a:schemeClr val="bg1">
                  <a:lumMod val="95000"/>
                </a:schemeClr>
              </a:gs>
            </a:gsLst>
            <a:lin ang="10800000" scaled="0"/>
          </a:gradFill>
          <a:ln w="9525">
            <a:noFill/>
            <a:miter lim="800000"/>
            <a:headEnd/>
            <a:tailEnd/>
          </a:ln>
        </p:spPr>
        <p:txBody>
          <a:bodyPr rot="0" vert="horz" wrap="square" lIns="0" tIns="45720" rIns="0" bIns="0" anchor="b" anchorCtr="0">
            <a:noAutofit/>
          </a:bodyPr>
          <a:lstStyle/>
          <a:p>
            <a:pPr marL="0" marR="0" algn="ctr">
              <a:lnSpc>
                <a:spcPct val="115000"/>
              </a:lnSpc>
              <a:spcBef>
                <a:spcPts val="0"/>
              </a:spcBef>
              <a:spcAft>
                <a:spcPts val="1000"/>
              </a:spcAft>
            </a:pPr>
            <a:endParaRPr lang="en-US" sz="6000">
              <a:ln w="19050">
                <a:solidFill>
                  <a:schemeClr val="bg1"/>
                </a:solidFill>
              </a:ln>
              <a:solidFill>
                <a:schemeClr val="accent4">
                  <a:lumMod val="50000"/>
                </a:schemeClr>
              </a:solidFill>
              <a:effectLst/>
              <a:latin typeface="Franklin Gothic Book"/>
              <a:ea typeface="Franklin Gothic Book"/>
              <a:cs typeface="Times New Roman"/>
            </a:endParaRPr>
          </a:p>
        </p:txBody>
      </p:sp>
      <p:sp>
        <p:nvSpPr>
          <p:cNvPr id="556035" name="Rectangle 3"/>
          <p:cNvSpPr>
            <a:spLocks noGrp="1" noChangeArrowheads="1"/>
          </p:cNvSpPr>
          <p:nvPr>
            <p:ph type="body" idx="1"/>
          </p:nvPr>
        </p:nvSpPr>
        <p:spPr bwMode="auto">
          <a:xfrm>
            <a:off x="381000" y="1371600"/>
            <a:ext cx="841062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556039" name="Line 7"/>
          <p:cNvSpPr>
            <a:spLocks noChangeShapeType="1"/>
          </p:cNvSpPr>
          <p:nvPr/>
        </p:nvSpPr>
        <p:spPr bwMode="auto">
          <a:xfrm>
            <a:off x="457200" y="1287982"/>
            <a:ext cx="8445015" cy="0"/>
          </a:xfrm>
          <a:prstGeom prst="line">
            <a:avLst/>
          </a:prstGeom>
          <a:noFill/>
          <a:ln w="19050">
            <a:solidFill>
              <a:schemeClr val="tx2">
                <a:lumMod val="20000"/>
                <a:lumOff val="8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040" name="Rectangle 8"/>
          <p:cNvSpPr>
            <a:spLocks noGrp="1" noChangeArrowheads="1"/>
          </p:cNvSpPr>
          <p:nvPr>
            <p:ph type="sldNum" sz="quarter" idx="4"/>
          </p:nvPr>
        </p:nvSpPr>
        <p:spPr bwMode="auto">
          <a:xfrm>
            <a:off x="7984308" y="6475511"/>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chemeClr val="tx1">
                    <a:lumMod val="65000"/>
                    <a:lumOff val="35000"/>
                  </a:schemeClr>
                </a:solidFill>
                <a:latin typeface="+mj-lt"/>
              </a:defRPr>
            </a:lvl1pPr>
          </a:lstStyle>
          <a:p>
            <a:fld id="{60E0B382-791D-493F-A8AF-569AF419A540}" type="slidenum">
              <a:rPr lang="en-US" smtClean="0"/>
              <a:pPr/>
              <a:t>‹#›</a:t>
            </a:fld>
            <a:endParaRPr lang="en-US"/>
          </a:p>
        </p:txBody>
      </p:sp>
      <p:sp>
        <p:nvSpPr>
          <p:cNvPr id="4" name="TextBox 3"/>
          <p:cNvSpPr txBox="1"/>
          <p:nvPr userDrawn="1"/>
        </p:nvSpPr>
        <p:spPr>
          <a:xfrm>
            <a:off x="380999" y="6475511"/>
            <a:ext cx="6400800" cy="307777"/>
          </a:xfrm>
          <a:prstGeom prst="rect">
            <a:avLst/>
          </a:prstGeom>
          <a:noFill/>
        </p:spPr>
        <p:txBody>
          <a:bodyPr wrap="square" rtlCol="0">
            <a:spAutoFit/>
          </a:bodyPr>
          <a:lstStyle/>
          <a:p>
            <a:r>
              <a:rPr lang="en-US" sz="1400" b="0">
                <a:solidFill>
                  <a:schemeClr val="tx1">
                    <a:lumMod val="65000"/>
                    <a:lumOff val="35000"/>
                  </a:schemeClr>
                </a:solidFill>
                <a:latin typeface="+mj-lt"/>
              </a:rPr>
              <a:t>Mayor’s Office on Disability</a:t>
            </a: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81338" y="228599"/>
            <a:ext cx="2010283" cy="381001"/>
          </a:xfrm>
          <a:prstGeom prst="rect">
            <a:avLst/>
          </a:prstGeom>
        </p:spPr>
      </p:pic>
      <p:sp>
        <p:nvSpPr>
          <p:cNvPr id="556034" name="Rectangle 2"/>
          <p:cNvSpPr>
            <a:spLocks noGrp="1" noChangeArrowheads="1"/>
          </p:cNvSpPr>
          <p:nvPr>
            <p:ph type="title"/>
          </p:nvPr>
        </p:nvSpPr>
        <p:spPr bwMode="auto">
          <a:xfrm>
            <a:off x="323850" y="533400"/>
            <a:ext cx="662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25" r:id="rId1"/>
    <p:sldLayoutId id="2147483728" r:id="rId2"/>
    <p:sldLayoutId id="2147483731" r:id="rId3"/>
    <p:sldLayoutId id="2147483732" r:id="rId4"/>
    <p:sldLayoutId id="2147483734" r:id="rId5"/>
  </p:sldLayoutIdLst>
  <p:transition/>
  <p:hf hdr="0" dt="0"/>
  <p:txStyles>
    <p:titleStyle>
      <a:lvl1pPr algn="l" rtl="0" eaLnBrk="1" fontAlgn="base" hangingPunct="1">
        <a:spcBef>
          <a:spcPct val="0"/>
        </a:spcBef>
        <a:spcAft>
          <a:spcPct val="0"/>
        </a:spcAft>
        <a:defRPr sz="2800" b="0">
          <a:solidFill>
            <a:schemeClr val="accent4">
              <a:lumMod val="50000"/>
            </a:schemeClr>
          </a:solidFill>
          <a:latin typeface="+mj-lt"/>
          <a:ea typeface="+mj-ea"/>
          <a:cs typeface="+mj-cs"/>
        </a:defRPr>
      </a:lvl1pPr>
      <a:lvl2pPr algn="l" rtl="0" eaLnBrk="1" fontAlgn="base" hangingPunct="1">
        <a:spcBef>
          <a:spcPct val="0"/>
        </a:spcBef>
        <a:spcAft>
          <a:spcPct val="0"/>
        </a:spcAft>
        <a:defRPr sz="2800" b="1">
          <a:solidFill>
            <a:srgbClr val="000066"/>
          </a:solidFill>
          <a:latin typeface="Calibri" pitchFamily="34" charset="0"/>
        </a:defRPr>
      </a:lvl2pPr>
      <a:lvl3pPr algn="l" rtl="0" eaLnBrk="1" fontAlgn="base" hangingPunct="1">
        <a:spcBef>
          <a:spcPct val="0"/>
        </a:spcBef>
        <a:spcAft>
          <a:spcPct val="0"/>
        </a:spcAft>
        <a:defRPr sz="2800" b="1">
          <a:solidFill>
            <a:srgbClr val="000066"/>
          </a:solidFill>
          <a:latin typeface="Calibri" pitchFamily="34" charset="0"/>
        </a:defRPr>
      </a:lvl3pPr>
      <a:lvl4pPr algn="l" rtl="0" eaLnBrk="1" fontAlgn="base" hangingPunct="1">
        <a:spcBef>
          <a:spcPct val="0"/>
        </a:spcBef>
        <a:spcAft>
          <a:spcPct val="0"/>
        </a:spcAft>
        <a:defRPr sz="2800" b="1">
          <a:solidFill>
            <a:srgbClr val="000066"/>
          </a:solidFill>
          <a:latin typeface="Calibri" pitchFamily="34" charset="0"/>
        </a:defRPr>
      </a:lvl4pPr>
      <a:lvl5pPr algn="l" rtl="0" eaLnBrk="1" fontAlgn="base" hangingPunct="1">
        <a:spcBef>
          <a:spcPct val="0"/>
        </a:spcBef>
        <a:spcAft>
          <a:spcPct val="0"/>
        </a:spcAft>
        <a:defRPr sz="2800" b="1">
          <a:solidFill>
            <a:srgbClr val="000066"/>
          </a:solidFill>
          <a:latin typeface="Calibri" pitchFamily="34" charset="0"/>
        </a:defRPr>
      </a:lvl5pPr>
      <a:lvl6pPr marL="457200" algn="l" rtl="0" eaLnBrk="1" fontAlgn="base" hangingPunct="1">
        <a:spcBef>
          <a:spcPct val="0"/>
        </a:spcBef>
        <a:spcAft>
          <a:spcPct val="0"/>
        </a:spcAft>
        <a:defRPr sz="2800" b="1">
          <a:solidFill>
            <a:srgbClr val="000066"/>
          </a:solidFill>
          <a:latin typeface="Calibri" pitchFamily="34" charset="0"/>
        </a:defRPr>
      </a:lvl6pPr>
      <a:lvl7pPr marL="914400" algn="l" rtl="0" eaLnBrk="1" fontAlgn="base" hangingPunct="1">
        <a:spcBef>
          <a:spcPct val="0"/>
        </a:spcBef>
        <a:spcAft>
          <a:spcPct val="0"/>
        </a:spcAft>
        <a:defRPr sz="2800" b="1">
          <a:solidFill>
            <a:srgbClr val="000066"/>
          </a:solidFill>
          <a:latin typeface="Calibri" pitchFamily="34" charset="0"/>
        </a:defRPr>
      </a:lvl7pPr>
      <a:lvl8pPr marL="1371600" algn="l" rtl="0" eaLnBrk="1" fontAlgn="base" hangingPunct="1">
        <a:spcBef>
          <a:spcPct val="0"/>
        </a:spcBef>
        <a:spcAft>
          <a:spcPct val="0"/>
        </a:spcAft>
        <a:defRPr sz="2800" b="1">
          <a:solidFill>
            <a:srgbClr val="000066"/>
          </a:solidFill>
          <a:latin typeface="Calibri" pitchFamily="34" charset="0"/>
        </a:defRPr>
      </a:lvl8pPr>
      <a:lvl9pPr marL="1828800" algn="l" rtl="0" eaLnBrk="1" fontAlgn="base" hangingPunct="1">
        <a:spcBef>
          <a:spcPct val="0"/>
        </a:spcBef>
        <a:spcAft>
          <a:spcPct val="0"/>
        </a:spcAft>
        <a:defRPr sz="2800" b="1">
          <a:solidFill>
            <a:srgbClr val="000066"/>
          </a:solidFill>
          <a:latin typeface="Calibri" pitchFamily="34" charset="0"/>
        </a:defRPr>
      </a:lvl9pPr>
    </p:titleStyle>
    <p:bodyStyle>
      <a:lvl1pPr marL="344488" indent="-344488" algn="l" rtl="0" eaLnBrk="1" fontAlgn="base" hangingPunct="1">
        <a:spcBef>
          <a:spcPct val="50000"/>
        </a:spcBef>
        <a:spcAft>
          <a:spcPct val="0"/>
        </a:spcAft>
        <a:buAutoNum type="arabicPeriod"/>
        <a:defRPr sz="2400">
          <a:solidFill>
            <a:schemeClr val="accent4">
              <a:lumMod val="50000"/>
            </a:schemeClr>
          </a:solidFill>
          <a:latin typeface="+mn-lt"/>
          <a:ea typeface="+mn-ea"/>
          <a:cs typeface="+mn-cs"/>
        </a:defRPr>
      </a:lvl1pPr>
      <a:lvl2pPr marL="914400" indent="-285750" algn="l" rtl="0" eaLnBrk="1" fontAlgn="base" hangingPunct="1">
        <a:spcBef>
          <a:spcPct val="20000"/>
        </a:spcBef>
        <a:spcAft>
          <a:spcPct val="0"/>
        </a:spcAft>
        <a:buAutoNum type="alphaLcPeriod"/>
        <a:defRPr sz="2000">
          <a:solidFill>
            <a:schemeClr val="accent4">
              <a:lumMod val="50000"/>
            </a:schemeClr>
          </a:solidFill>
          <a:latin typeface="+mn-lt"/>
        </a:defRPr>
      </a:lvl2pPr>
      <a:lvl3pPr marL="1484313" indent="-225425" algn="l" rtl="0" eaLnBrk="1" fontAlgn="base" hangingPunct="1">
        <a:spcBef>
          <a:spcPct val="20000"/>
        </a:spcBef>
        <a:spcAft>
          <a:spcPct val="0"/>
        </a:spcAft>
        <a:buAutoNum type="romanLcPeriod"/>
        <a:defRPr sz="2000">
          <a:solidFill>
            <a:schemeClr val="accent4">
              <a:lumMod val="50000"/>
            </a:schemeClr>
          </a:solidFill>
          <a:latin typeface="+mn-lt"/>
        </a:defRPr>
      </a:lvl3pPr>
      <a:lvl4pPr marL="2438400" indent="-495300" algn="l" rtl="0" eaLnBrk="1" fontAlgn="base" hangingPunct="1">
        <a:spcBef>
          <a:spcPct val="20000"/>
        </a:spcBef>
        <a:spcAft>
          <a:spcPct val="0"/>
        </a:spcAft>
        <a:buChar char="–"/>
        <a:defRPr sz="2400">
          <a:solidFill>
            <a:srgbClr val="000066"/>
          </a:solidFill>
          <a:latin typeface="+mn-lt"/>
        </a:defRPr>
      </a:lvl4pPr>
      <a:lvl5pPr marL="3048000" indent="-495300" algn="l" rtl="0" eaLnBrk="1" fontAlgn="base" hangingPunct="1">
        <a:spcBef>
          <a:spcPct val="20000"/>
        </a:spcBef>
        <a:spcAft>
          <a:spcPct val="0"/>
        </a:spcAft>
        <a:buChar char="»"/>
        <a:defRPr sz="2400">
          <a:solidFill>
            <a:srgbClr val="000066"/>
          </a:solidFill>
          <a:latin typeface="+mn-lt"/>
        </a:defRPr>
      </a:lvl5pPr>
      <a:lvl6pPr marL="3505200" indent="-495300" algn="l" rtl="0" eaLnBrk="1" fontAlgn="base" hangingPunct="1">
        <a:spcBef>
          <a:spcPct val="20000"/>
        </a:spcBef>
        <a:spcAft>
          <a:spcPct val="0"/>
        </a:spcAft>
        <a:buChar char="»"/>
        <a:defRPr sz="2400">
          <a:solidFill>
            <a:srgbClr val="000066"/>
          </a:solidFill>
          <a:latin typeface="+mn-lt"/>
        </a:defRPr>
      </a:lvl6pPr>
      <a:lvl7pPr marL="3962400" indent="-495300" algn="l" rtl="0" eaLnBrk="1" fontAlgn="base" hangingPunct="1">
        <a:spcBef>
          <a:spcPct val="20000"/>
        </a:spcBef>
        <a:spcAft>
          <a:spcPct val="0"/>
        </a:spcAft>
        <a:buChar char="»"/>
        <a:defRPr sz="2400">
          <a:solidFill>
            <a:srgbClr val="000066"/>
          </a:solidFill>
          <a:latin typeface="+mn-lt"/>
        </a:defRPr>
      </a:lvl7pPr>
      <a:lvl8pPr marL="4419600" indent="-495300" algn="l" rtl="0" eaLnBrk="1" fontAlgn="base" hangingPunct="1">
        <a:spcBef>
          <a:spcPct val="20000"/>
        </a:spcBef>
        <a:spcAft>
          <a:spcPct val="0"/>
        </a:spcAft>
        <a:buChar char="»"/>
        <a:defRPr sz="2400">
          <a:solidFill>
            <a:srgbClr val="000066"/>
          </a:solidFill>
          <a:latin typeface="+mn-lt"/>
        </a:defRPr>
      </a:lvl8pPr>
      <a:lvl9pPr marL="4876800" indent="-495300" algn="l" rtl="0" eaLnBrk="1" fontAlgn="base" hangingPunct="1">
        <a:spcBef>
          <a:spcPct val="20000"/>
        </a:spcBef>
        <a:spcAft>
          <a:spcPct val="0"/>
        </a:spcAft>
        <a:buChar char="»"/>
        <a:defRPr sz="24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view.officeapps.live.com/op/view.aspx?src=https%3A%2F%2Fsfgov.org%2Fsfmdc%2Fsites%2Fdefault%2Ffiles%2FDocument%2FDirectors%2520Report%2520to%2520the%2520MDC%2520FINAL%2520June%25202022.docx&amp;wdOrigin=BROWSELIN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sfhsa.org/about/departments/department-disability-and-aging-services-das/age-disability-friendly-sf" TargetMode="External"/><Relationship Id="rId3" Type="http://schemas.openxmlformats.org/officeDocument/2006/relationships/hyperlink" Target="https://www.sfpublicworks.org/curbrampprogram" TargetMode="External"/><Relationship Id="rId7" Type="http://schemas.openxmlformats.org/officeDocument/2006/relationships/hyperlink" Target="https://sf.gov/sites/default/files/2021-11/Shared%20Spaces%20Manual%20-%20November%20202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f.gov/accessible-business-entrance-abe-program" TargetMode="External"/><Relationship Id="rId5" Type="http://schemas.openxmlformats.org/officeDocument/2006/relationships/hyperlink" Target="https://sfgov.org/mod/sites/default/files/Documents/Bulletin10_PassengerLoadingZones.pdf" TargetMode="External"/><Relationship Id="rId10" Type="http://schemas.openxmlformats.org/officeDocument/2006/relationships/image" Target="../media/image8.png"/><Relationship Id="rId4" Type="http://schemas.openxmlformats.org/officeDocument/2006/relationships/hyperlink" Target="https://sfgov.org/mod/plan-check-forms-and-information-sheets" TargetMode="External"/><Relationship Id="rId9" Type="http://schemas.openxmlformats.org/officeDocument/2006/relationships/hyperlink" Target="https://www.tipsf.org/digital-equit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alksf.org/wp-content/uploads/2019/12/getting-to-the-curb-report-final-walk-sf-2019.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ivilgrandjury.sfgov.org/2021_2022/2022%20CGJ%20Report_Safe%20and%20Accessible%20Parks%20for%20All.pdf" TargetMode="External"/><Relationship Id="rId2" Type="http://schemas.openxmlformats.org/officeDocument/2006/relationships/hyperlink" Target="https://view.officeapps.live.com/op/view.aspx?src=https%3A%2F%2Fsfgov.org%2Fsfmdc%2Fsites%2Fdefault%2Ffiles%2FDocument%2FDirectors%2520Report%2520to%2520the%2520MDC%2520FINAL%2520June%25202022.docx&amp;wdOrigin=BROWSELINK" TargetMode="External"/><Relationship Id="rId1" Type="http://schemas.openxmlformats.org/officeDocument/2006/relationships/slideLayout" Target="../slideLayouts/slideLayout2.xml"/><Relationship Id="rId5" Type="http://schemas.openxmlformats.org/officeDocument/2006/relationships/hyperlink" Target="https://sf.gov/reports/november-2021/digital-accessibility-and-inclusion-standard" TargetMode="External"/><Relationship Id="rId4" Type="http://schemas.openxmlformats.org/officeDocument/2006/relationships/hyperlink" Target="https://oag.ca.gov/news/press-releases/attorney-general-bonta-issues-guidance-remind-local-officials-key-lega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od@sfgov.org" TargetMode="External"/><Relationship Id="rId2" Type="http://schemas.openxmlformats.org/officeDocument/2006/relationships/hyperlink" Target="https://sfgov.orgmod/"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fhsa.org/about/reports-publications/disability-san-francisco"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sfbos.org/sites/default/files/r0570-21.pdf" TargetMode="External"/><Relationship Id="rId5" Type="http://schemas.openxmlformats.org/officeDocument/2006/relationships/hyperlink" Target="https://sfgov.org/sfmdc/resolutions-2011-current" TargetMode="External"/><Relationship Id="rId4" Type="http://schemas.openxmlformats.org/officeDocument/2006/relationships/hyperlink" Target="https://sfgov.org/sfmdc/sites/default/files/Document/JFK%20Drive%20Closure%20resolution.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f.gov/sites/default/files/2021-11/Shared%20Spaces%20Manual%20-%20November%202021.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9" name="Rectangle 5"/>
          <p:cNvSpPr>
            <a:spLocks noGrp="1" noChangeArrowheads="1"/>
          </p:cNvSpPr>
          <p:nvPr>
            <p:ph type="subTitle" idx="1"/>
          </p:nvPr>
        </p:nvSpPr>
        <p:spPr>
          <a:xfrm>
            <a:off x="533400" y="3886200"/>
            <a:ext cx="5308004" cy="1295400"/>
          </a:xfrm>
        </p:spPr>
        <p:txBody>
          <a:bodyPr/>
          <a:lstStyle/>
          <a:p>
            <a:pPr>
              <a:spcBef>
                <a:spcPts val="0"/>
              </a:spcBef>
            </a:pPr>
            <a:r>
              <a:rPr lang="en-US" sz="2400" dirty="0">
                <a:latin typeface="+mj-lt"/>
              </a:rPr>
              <a:t>Nicole Bohn, Director </a:t>
            </a:r>
          </a:p>
          <a:p>
            <a:pPr>
              <a:spcBef>
                <a:spcPts val="0"/>
              </a:spcBef>
            </a:pPr>
            <a:r>
              <a:rPr lang="en-US" sz="2400" dirty="0">
                <a:latin typeface="+mj-lt"/>
              </a:rPr>
              <a:t>July 15, 2022</a:t>
            </a:r>
          </a:p>
          <a:p>
            <a:pPr>
              <a:spcBef>
                <a:spcPts val="0"/>
              </a:spcBef>
            </a:pPr>
            <a:r>
              <a:rPr lang="en-US" sz="2400" dirty="0">
                <a:latin typeface="+mj-lt"/>
              </a:rPr>
              <a:t> </a:t>
            </a:r>
          </a:p>
          <a:p>
            <a:endParaRPr lang="en-US" dirty="0"/>
          </a:p>
        </p:txBody>
      </p:sp>
      <p:cxnSp>
        <p:nvCxnSpPr>
          <p:cNvPr id="14" name="Straight Connector 13"/>
          <p:cNvCxnSpPr/>
          <p:nvPr/>
        </p:nvCxnSpPr>
        <p:spPr bwMode="auto">
          <a:xfrm>
            <a:off x="838200" y="1508612"/>
            <a:ext cx="4170234" cy="1037432"/>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2"/>
          <p:cNvSpPr txBox="1">
            <a:spLocks noChangeArrowheads="1"/>
          </p:cNvSpPr>
          <p:nvPr/>
        </p:nvSpPr>
        <p:spPr bwMode="auto">
          <a:xfrm>
            <a:off x="6934200" y="6556773"/>
            <a:ext cx="1039503" cy="304338"/>
          </a:xfrm>
          <a:prstGeom prst="rect">
            <a:avLst/>
          </a:prstGeom>
          <a:solidFill>
            <a:schemeClr val="accent4">
              <a:lumMod val="20000"/>
              <a:lumOff val="80000"/>
            </a:schemeClr>
          </a:solidFill>
          <a:ln w="9525">
            <a:noFill/>
            <a:miter lim="800000"/>
            <a:headEnd/>
            <a:tailEnd/>
          </a:ln>
        </p:spPr>
        <p:txBody>
          <a:bodyPr rot="0" vert="horz" wrap="square" lIns="0" tIns="45720" rIns="0" bIns="0" anchor="b" anchorCtr="0">
            <a:noAutofit/>
          </a:bodyPr>
          <a:lstStyle/>
          <a:p>
            <a:pPr marL="0" marR="0" algn="ctr">
              <a:lnSpc>
                <a:spcPct val="115000"/>
              </a:lnSpc>
              <a:spcBef>
                <a:spcPts val="0"/>
              </a:spcBef>
              <a:spcAft>
                <a:spcPts val="1000"/>
              </a:spcAft>
            </a:pPr>
            <a:endParaRPr lang="en-US" sz="6000">
              <a:ln w="19050">
                <a:solidFill>
                  <a:schemeClr val="bg1"/>
                </a:solidFill>
              </a:ln>
              <a:solidFill>
                <a:schemeClr val="accent4">
                  <a:lumMod val="50000"/>
                </a:schemeClr>
              </a:solidFill>
              <a:effectLst/>
              <a:latin typeface="Franklin Gothic Book"/>
              <a:ea typeface="Franklin Gothic Book"/>
              <a:cs typeface="Times New Roman"/>
            </a:endParaRPr>
          </a:p>
        </p:txBody>
      </p:sp>
      <p:sp>
        <p:nvSpPr>
          <p:cNvPr id="61" name="Text Box 2"/>
          <p:cNvSpPr txBox="1">
            <a:spLocks noChangeArrowheads="1"/>
          </p:cNvSpPr>
          <p:nvPr/>
        </p:nvSpPr>
        <p:spPr bwMode="auto">
          <a:xfrm>
            <a:off x="8001000" y="6553200"/>
            <a:ext cx="581167" cy="305581"/>
          </a:xfrm>
          <a:prstGeom prst="rect">
            <a:avLst/>
          </a:prstGeom>
          <a:solidFill>
            <a:srgbClr val="B6C9E4"/>
          </a:solidFill>
          <a:ln w="9525">
            <a:noFill/>
            <a:miter lim="800000"/>
            <a:headEnd/>
            <a:tailEnd/>
          </a:ln>
        </p:spPr>
        <p:txBody>
          <a:bodyPr rot="0" vert="horz" wrap="square" lIns="0" tIns="45720" rIns="0" bIns="0" anchor="b" anchorCtr="0">
            <a:noAutofit/>
          </a:bodyPr>
          <a:lstStyle>
            <a:defPPr>
              <a:defRPr lang="en-US"/>
            </a:defPPr>
            <a:lvl1pPr marL="0" marR="0" algn="ctr">
              <a:lnSpc>
                <a:spcPct val="115000"/>
              </a:lnSpc>
              <a:spcBef>
                <a:spcPts val="0"/>
              </a:spcBef>
              <a:spcAft>
                <a:spcPts val="1000"/>
              </a:spcAft>
              <a:defRPr sz="6000">
                <a:ln w="19050">
                  <a:solidFill>
                    <a:schemeClr val="bg1"/>
                  </a:solidFill>
                </a:ln>
                <a:solidFill>
                  <a:schemeClr val="tx1">
                    <a:lumMod val="75000"/>
                    <a:lumOff val="25000"/>
                  </a:schemeClr>
                </a:solidFill>
                <a:effectLst/>
                <a:latin typeface="Franklin Gothic Medium"/>
                <a:ea typeface="Franklin Gothic Book"/>
                <a:cs typeface="Times New Roman"/>
              </a:defRPr>
            </a:lvl1pPr>
          </a:lstStyle>
          <a:p>
            <a:endParaRPr lang="en-US">
              <a:solidFill>
                <a:schemeClr val="accent4">
                  <a:lumMod val="50000"/>
                </a:schemeClr>
              </a:solidFill>
            </a:endParaRPr>
          </a:p>
        </p:txBody>
      </p:sp>
      <p:sp>
        <p:nvSpPr>
          <p:cNvPr id="62" name="Text Box 2"/>
          <p:cNvSpPr txBox="1">
            <a:spLocks noChangeArrowheads="1"/>
          </p:cNvSpPr>
          <p:nvPr/>
        </p:nvSpPr>
        <p:spPr bwMode="auto">
          <a:xfrm>
            <a:off x="8610600" y="6554291"/>
            <a:ext cx="533400" cy="306820"/>
          </a:xfrm>
          <a:prstGeom prst="rect">
            <a:avLst/>
          </a:prstGeom>
          <a:solidFill>
            <a:srgbClr val="92AED6"/>
          </a:solidFill>
          <a:ln w="9525">
            <a:noFill/>
            <a:miter lim="800000"/>
            <a:headEnd/>
            <a:tailEnd/>
          </a:ln>
        </p:spPr>
        <p:txBody>
          <a:bodyPr rot="0" vert="horz" wrap="square" lIns="0" tIns="45720" rIns="0" bIns="0" anchor="b" anchorCtr="0">
            <a:noAutofit/>
          </a:bodyPr>
          <a:lstStyle>
            <a:defPPr>
              <a:defRPr lang="en-US"/>
            </a:defPPr>
            <a:lvl1pPr marL="0" marR="0" algn="ctr">
              <a:lnSpc>
                <a:spcPct val="115000"/>
              </a:lnSpc>
              <a:spcBef>
                <a:spcPts val="0"/>
              </a:spcBef>
              <a:spcAft>
                <a:spcPts val="1000"/>
              </a:spcAft>
              <a:defRPr sz="6000">
                <a:ln w="19050">
                  <a:solidFill>
                    <a:schemeClr val="bg1"/>
                  </a:solidFill>
                </a:ln>
                <a:solidFill>
                  <a:schemeClr val="tx1">
                    <a:lumMod val="75000"/>
                    <a:lumOff val="25000"/>
                  </a:schemeClr>
                </a:solidFill>
                <a:effectLst/>
                <a:latin typeface="Franklin Gothic Medium"/>
                <a:ea typeface="Franklin Gothic Book"/>
                <a:cs typeface="Times New Roman"/>
              </a:defRPr>
            </a:lvl1pPr>
          </a:lstStyle>
          <a:p>
            <a:endParaRPr lang="en-US">
              <a:solidFill>
                <a:schemeClr val="accent4">
                  <a:lumMod val="50000"/>
                </a:schemeClr>
              </a:solidFill>
            </a:endParaRPr>
          </a:p>
        </p:txBody>
      </p:sp>
      <p:sp>
        <p:nvSpPr>
          <p:cNvPr id="63" name="Text Box 2"/>
          <p:cNvSpPr txBox="1">
            <a:spLocks noChangeArrowheads="1"/>
          </p:cNvSpPr>
          <p:nvPr/>
        </p:nvSpPr>
        <p:spPr bwMode="auto">
          <a:xfrm>
            <a:off x="0" y="6556773"/>
            <a:ext cx="9144000" cy="304338"/>
          </a:xfrm>
          <a:prstGeom prst="rect">
            <a:avLst/>
          </a:prstGeom>
          <a:gradFill>
            <a:gsLst>
              <a:gs pos="0">
                <a:schemeClr val="tx2">
                  <a:lumMod val="40000"/>
                  <a:lumOff val="60000"/>
                </a:schemeClr>
              </a:gs>
              <a:gs pos="100000">
                <a:schemeClr val="bg1">
                  <a:lumMod val="95000"/>
                </a:schemeClr>
              </a:gs>
            </a:gsLst>
            <a:lin ang="10800000" scaled="0"/>
          </a:gradFill>
          <a:ln w="9525">
            <a:noFill/>
            <a:miter lim="800000"/>
            <a:headEnd/>
            <a:tailEnd/>
          </a:ln>
        </p:spPr>
        <p:txBody>
          <a:bodyPr rot="0" vert="horz" wrap="square" lIns="0" tIns="45720" rIns="0" bIns="0" anchor="b" anchorCtr="0">
            <a:noAutofit/>
          </a:bodyPr>
          <a:lstStyle/>
          <a:p>
            <a:pPr marL="0" marR="0" algn="ctr">
              <a:lnSpc>
                <a:spcPct val="115000"/>
              </a:lnSpc>
              <a:spcBef>
                <a:spcPts val="0"/>
              </a:spcBef>
              <a:spcAft>
                <a:spcPts val="1000"/>
              </a:spcAft>
            </a:pPr>
            <a:endParaRPr lang="en-US" sz="6000">
              <a:ln w="19050">
                <a:solidFill>
                  <a:schemeClr val="bg1"/>
                </a:solidFill>
              </a:ln>
              <a:solidFill>
                <a:schemeClr val="accent4">
                  <a:lumMod val="50000"/>
                </a:schemeClr>
              </a:solidFill>
              <a:effectLst/>
              <a:latin typeface="Franklin Gothic Book"/>
              <a:ea typeface="Franklin Gothic Book"/>
              <a:cs typeface="Times New Roman"/>
            </a:endParaRPr>
          </a:p>
        </p:txBody>
      </p:sp>
      <p:sp>
        <p:nvSpPr>
          <p:cNvPr id="84" name="Line 7"/>
          <p:cNvSpPr>
            <a:spLocks noChangeShapeType="1"/>
          </p:cNvSpPr>
          <p:nvPr/>
        </p:nvSpPr>
        <p:spPr bwMode="auto">
          <a:xfrm>
            <a:off x="526224" y="2438400"/>
            <a:ext cx="8160575" cy="0"/>
          </a:xfrm>
          <a:prstGeom prst="line">
            <a:avLst/>
          </a:prstGeom>
          <a:noFill/>
          <a:ln w="19050">
            <a:solidFill>
              <a:schemeClr val="tx2">
                <a:lumMod val="20000"/>
                <a:lumOff val="8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404" y="533400"/>
            <a:ext cx="2790967" cy="528965"/>
          </a:xfrm>
          <a:prstGeom prst="rect">
            <a:avLst/>
          </a:prstGeom>
        </p:spPr>
      </p:pic>
      <p:sp>
        <p:nvSpPr>
          <p:cNvPr id="589828" name="Rectangle 4"/>
          <p:cNvSpPr>
            <a:spLocks noGrp="1" noChangeArrowheads="1"/>
          </p:cNvSpPr>
          <p:nvPr>
            <p:ph type="ctrTitle"/>
          </p:nvPr>
        </p:nvSpPr>
        <p:spPr>
          <a:xfrm>
            <a:off x="381000" y="1862554"/>
            <a:ext cx="8496300" cy="804446"/>
          </a:xfrm>
        </p:spPr>
        <p:txBody>
          <a:bodyPr/>
          <a:lstStyle/>
          <a:p>
            <a:r>
              <a:rPr lang="en-US" sz="3200" dirty="0"/>
              <a:t>Mayor’s Office on Disability </a:t>
            </a:r>
            <a:br>
              <a:rPr lang="en-US" sz="3200" dirty="0"/>
            </a:br>
            <a:r>
              <a:rPr lang="en-US" dirty="0"/>
              <a:t>Presentation to the Mayor’s Disability Council: Disability Access Successes 2021/2022, and Agenda Considerations for 2022/2023</a:t>
            </a:r>
            <a:br>
              <a:rPr lang="en-US" dirty="0"/>
            </a:br>
            <a:endParaRPr lang="en-US" sz="3200" b="0" dirty="0"/>
          </a:p>
        </p:txBody>
      </p:sp>
      <p:pic>
        <p:nvPicPr>
          <p:cNvPr id="12" name="Picture 1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6025535" y="3563471"/>
            <a:ext cx="2653206" cy="2673370"/>
          </a:xfrm>
          <a:prstGeom prst="rect">
            <a:avLst/>
          </a:prstGeom>
          <a:noFill/>
          <a:ln>
            <a:noFill/>
          </a:ln>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4400761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pPr algn="ctr"/>
            <a:r>
              <a:rPr lang="en-US" sz="2400" dirty="0"/>
              <a:t>Disability impacts: Current State and Federal Legislation </a:t>
            </a:r>
          </a:p>
        </p:txBody>
      </p:sp>
      <p:sp>
        <p:nvSpPr>
          <p:cNvPr id="22" name="Content Placeholder 21"/>
          <p:cNvSpPr>
            <a:spLocks noGrp="1"/>
          </p:cNvSpPr>
          <p:nvPr>
            <p:ph sz="quarter" idx="4"/>
          </p:nvPr>
        </p:nvSpPr>
        <p:spPr>
          <a:xfrm>
            <a:off x="404231" y="1371600"/>
            <a:ext cx="8335537" cy="4585771"/>
          </a:xfrm>
        </p:spPr>
        <p:txBody>
          <a:bodyPr/>
          <a:lstStyle/>
          <a:p>
            <a:pPr marL="0" indent="0">
              <a:spcBef>
                <a:spcPts val="0"/>
              </a:spcBef>
              <a:buNone/>
            </a:pPr>
            <a:r>
              <a:rPr lang="en-US" sz="2000" b="1" dirty="0"/>
              <a:t>AB 2252:  Accessible Vote By Mail</a:t>
            </a:r>
          </a:p>
          <a:p>
            <a:pPr marL="285750" indent="-285750">
              <a:spcBef>
                <a:spcPts val="0"/>
              </a:spcBef>
              <a:buFont typeface="Wingdings" panose="05000000000000000000" pitchFamily="2" charset="2"/>
              <a:buChar char="Ø"/>
            </a:pPr>
            <a:r>
              <a:rPr lang="en-US" sz="2000" dirty="0"/>
              <a:t>Along with Voting Accessibility Advisory Committee (VAAC), monitoring local adoption &amp; exploring opportunities for expansion. Note that SB 1480, Remote Accessible Ballot Submission (</a:t>
            </a:r>
            <a:r>
              <a:rPr lang="en-US" sz="2000" dirty="0">
                <a:hlinkClick r:id="rId3"/>
              </a:rPr>
              <a:t>June 2022</a:t>
            </a:r>
            <a:r>
              <a:rPr lang="en-US" sz="2000" dirty="0"/>
              <a:t>) did not pass.</a:t>
            </a:r>
          </a:p>
          <a:p>
            <a:pPr marL="0" indent="0">
              <a:spcBef>
                <a:spcPts val="0"/>
              </a:spcBef>
              <a:buNone/>
            </a:pPr>
            <a:endParaRPr lang="en-US" sz="2000" dirty="0"/>
          </a:p>
          <a:p>
            <a:pPr marL="0" indent="0">
              <a:spcBef>
                <a:spcPts val="0"/>
              </a:spcBef>
              <a:buNone/>
            </a:pPr>
            <a:r>
              <a:rPr lang="en-US" sz="2000" b="1" dirty="0"/>
              <a:t>SB 1376: Transportation Network Companies (TNC) Accessibility for All Act</a:t>
            </a:r>
          </a:p>
          <a:p>
            <a:pPr marL="0" indent="-350456">
              <a:spcBef>
                <a:spcPts val="0"/>
              </a:spcBef>
              <a:buFont typeface="Wingdings" panose="05000000000000000000" pitchFamily="2" charset="2"/>
              <a:buChar char="Ø"/>
            </a:pPr>
            <a:r>
              <a:rPr lang="en-US" sz="2000" dirty="0"/>
              <a:t>MOD participating in CPUC implementation comment process, along with MTA and CTA</a:t>
            </a:r>
          </a:p>
          <a:p>
            <a:pPr marL="0" indent="0">
              <a:spcBef>
                <a:spcPts val="0"/>
              </a:spcBef>
              <a:buNone/>
            </a:pPr>
            <a:endParaRPr lang="en-US" sz="2000" b="1" dirty="0"/>
          </a:p>
          <a:p>
            <a:pPr marL="0" indent="0">
              <a:spcBef>
                <a:spcPts val="0"/>
              </a:spcBef>
              <a:buNone/>
            </a:pPr>
            <a:r>
              <a:rPr lang="en-US" sz="2000" b="1" dirty="0"/>
              <a:t>Virtual Meetings Open meetings: state and local agencies: teleconferences (AB 361)</a:t>
            </a:r>
          </a:p>
          <a:p>
            <a:pPr marL="285750" lvl="0" indent="-285750">
              <a:spcBef>
                <a:spcPts val="0"/>
              </a:spcBef>
              <a:buFont typeface="Wingdings" panose="05000000000000000000" pitchFamily="2" charset="2"/>
              <a:buChar char="Ø"/>
            </a:pPr>
            <a:r>
              <a:rPr lang="en-US" sz="2000" dirty="0">
                <a:solidFill>
                  <a:srgbClr val="39639D">
                    <a:lumMod val="50000"/>
                  </a:srgbClr>
                </a:solidFill>
              </a:rPr>
              <a:t>Continuation of virtual meetings is highly desired by the SF disability community and has proven to be a powerful advocacy tool</a:t>
            </a:r>
          </a:p>
          <a:p>
            <a:pPr marL="0" lvl="0" indent="0">
              <a:spcBef>
                <a:spcPts val="0"/>
              </a:spcBef>
              <a:buNone/>
            </a:pPr>
            <a:endParaRPr lang="en-US" sz="2000" b="1" dirty="0"/>
          </a:p>
          <a:p>
            <a:pPr marL="0" lvl="0" indent="0">
              <a:spcBef>
                <a:spcPts val="0"/>
              </a:spcBef>
              <a:buNone/>
            </a:pPr>
            <a:r>
              <a:rPr lang="en-US" sz="2000" b="1" dirty="0">
                <a:solidFill>
                  <a:srgbClr val="39639D">
                    <a:lumMod val="50000"/>
                  </a:srgbClr>
                </a:solidFill>
              </a:rPr>
              <a:t>Monitoring:  </a:t>
            </a:r>
          </a:p>
          <a:p>
            <a:pPr marL="285750" lvl="0" indent="-285750">
              <a:spcBef>
                <a:spcPts val="0"/>
              </a:spcBef>
              <a:buFont typeface="Wingdings" panose="05000000000000000000" pitchFamily="2" charset="2"/>
              <a:buChar char="Ø"/>
            </a:pPr>
            <a:r>
              <a:rPr lang="en-US" sz="2000" dirty="0">
                <a:solidFill>
                  <a:srgbClr val="39639D">
                    <a:lumMod val="50000"/>
                  </a:srgbClr>
                </a:solidFill>
              </a:rPr>
              <a:t>Autonomous Vehicles and Accessibility (CPUC/DMV)</a:t>
            </a:r>
          </a:p>
          <a:p>
            <a:pPr marL="0" indent="0">
              <a:spcBef>
                <a:spcPts val="600"/>
              </a:spcBef>
              <a:buNone/>
            </a:pPr>
            <a:endParaRPr lang="en-US" sz="3600" dirty="0"/>
          </a:p>
        </p:txBody>
      </p:sp>
      <p:sp>
        <p:nvSpPr>
          <p:cNvPr id="4" name="Slide Number Placeholder 3"/>
          <p:cNvSpPr>
            <a:spLocks noGrp="1"/>
          </p:cNvSpPr>
          <p:nvPr>
            <p:ph type="sldNum" sz="quarter" idx="10"/>
          </p:nvPr>
        </p:nvSpPr>
        <p:spPr/>
        <p:txBody>
          <a:bodyPr/>
          <a:lstStyle/>
          <a:p>
            <a:fld id="{13BECFA2-E972-45C8-8D26-3F95009C24B5}" type="slidenum">
              <a:rPr lang="en-US" smtClean="0"/>
              <a:pPr/>
              <a:t>10</a:t>
            </a:fld>
            <a:endParaRPr lang="en-US"/>
          </a:p>
        </p:txBody>
      </p:sp>
    </p:spTree>
    <p:extLst>
      <p:ext uri="{BB962C8B-B14F-4D97-AF65-F5344CB8AC3E}">
        <p14:creationId xmlns:p14="http://schemas.microsoft.com/office/powerpoint/2010/main" val="13642122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5682-88B7-468C-AE04-CB26ADD03E13}"/>
              </a:ext>
            </a:extLst>
          </p:cNvPr>
          <p:cNvSpPr>
            <a:spLocks noGrp="1"/>
          </p:cNvSpPr>
          <p:nvPr>
            <p:ph type="title"/>
          </p:nvPr>
        </p:nvSpPr>
        <p:spPr/>
        <p:txBody>
          <a:bodyPr/>
          <a:lstStyle/>
          <a:p>
            <a:r>
              <a:rPr lang="en-US" dirty="0"/>
              <a:t>San Francisco Goes Above and Beyond </a:t>
            </a:r>
          </a:p>
        </p:txBody>
      </p:sp>
      <p:sp>
        <p:nvSpPr>
          <p:cNvPr id="3" name="Content Placeholder 2">
            <a:extLst>
              <a:ext uri="{FF2B5EF4-FFF2-40B4-BE49-F238E27FC236}">
                <a16:creationId xmlns:a16="http://schemas.microsoft.com/office/drawing/2014/main" id="{E65EC9C5-71C0-4D70-9996-A6A178019806}"/>
              </a:ext>
            </a:extLst>
          </p:cNvPr>
          <p:cNvSpPr>
            <a:spLocks noGrp="1"/>
          </p:cNvSpPr>
          <p:nvPr>
            <p:ph idx="1"/>
          </p:nvPr>
        </p:nvSpPr>
        <p:spPr>
          <a:xfrm>
            <a:off x="381001" y="1371600"/>
            <a:ext cx="4666487" cy="4785360"/>
          </a:xfrm>
        </p:spPr>
        <p:txBody>
          <a:bodyPr/>
          <a:lstStyle/>
          <a:p>
            <a:pPr marL="0" indent="0">
              <a:buNone/>
            </a:pPr>
            <a:r>
              <a:rPr lang="en-US" sz="2000" dirty="0"/>
              <a:t>The following are programs or initiatives built to exceed federal accessibility compliance requirements that MOD advises or leads:</a:t>
            </a:r>
            <a:endParaRPr lang="en-US" sz="1800" dirty="0"/>
          </a:p>
          <a:p>
            <a:pPr marL="971550" lvl="1" indent="-342900">
              <a:buFont typeface="Arial" panose="020B0604020202020204" pitchFamily="34" charset="0"/>
              <a:buChar char="•"/>
            </a:pPr>
            <a:r>
              <a:rPr lang="en-US" sz="1800" dirty="0">
                <a:hlinkClick r:id="rId3"/>
              </a:rPr>
              <a:t>Curb Ramp Program</a:t>
            </a:r>
            <a:endParaRPr lang="en-US" sz="1800" dirty="0"/>
          </a:p>
          <a:p>
            <a:pPr marL="971550" lvl="1" indent="-342900">
              <a:buFont typeface="Arial" panose="020B0604020202020204" pitchFamily="34" charset="0"/>
              <a:buChar char="•"/>
            </a:pPr>
            <a:r>
              <a:rPr lang="en-US" sz="1800" dirty="0">
                <a:hlinkClick r:id="rId4"/>
              </a:rPr>
              <a:t>Architectural Access Affordable Housing Review </a:t>
            </a:r>
            <a:endParaRPr lang="en-US" sz="1800" dirty="0"/>
          </a:p>
          <a:p>
            <a:pPr marL="971550" lvl="1" indent="-342900">
              <a:buFont typeface="Arial" panose="020B0604020202020204" pitchFamily="34" charset="0"/>
              <a:buChar char="•"/>
            </a:pPr>
            <a:r>
              <a:rPr lang="en-US" sz="1800" dirty="0">
                <a:hlinkClick r:id="rId5"/>
              </a:rPr>
              <a:t>Accessible Passenger Loading Zones Standards </a:t>
            </a:r>
            <a:endParaRPr lang="en-US" sz="1800" dirty="0"/>
          </a:p>
          <a:p>
            <a:pPr marL="971550" lvl="1" indent="-342900">
              <a:buFont typeface="Arial" panose="020B0604020202020204" pitchFamily="34" charset="0"/>
              <a:buChar char="•"/>
            </a:pPr>
            <a:r>
              <a:rPr lang="en-US" sz="1800" dirty="0">
                <a:hlinkClick r:id="rId6"/>
              </a:rPr>
              <a:t>Accessible Business Entrance Ordinance </a:t>
            </a:r>
            <a:endParaRPr lang="en-US" sz="1800" dirty="0"/>
          </a:p>
          <a:p>
            <a:pPr marL="971550" lvl="1" indent="-342900">
              <a:buFont typeface="Arial" panose="020B0604020202020204" pitchFamily="34" charset="0"/>
              <a:buChar char="•"/>
            </a:pPr>
            <a:r>
              <a:rPr lang="en-US" sz="1800" dirty="0">
                <a:hlinkClick r:id="rId7"/>
              </a:rPr>
              <a:t>Shared Spaces Design Manual</a:t>
            </a:r>
            <a:endParaRPr lang="en-US" sz="1800" dirty="0"/>
          </a:p>
          <a:p>
            <a:pPr marL="971550" lvl="1" indent="-342900">
              <a:buFont typeface="Arial" panose="020B0604020202020204" pitchFamily="34" charset="0"/>
              <a:buChar char="•"/>
            </a:pPr>
            <a:r>
              <a:rPr lang="en-US" sz="1800" dirty="0">
                <a:hlinkClick r:id="rId8"/>
              </a:rPr>
              <a:t>Age and Disability Friendly San Francisco </a:t>
            </a:r>
            <a:endParaRPr lang="en-US" sz="1800" dirty="0"/>
          </a:p>
          <a:p>
            <a:pPr marL="971550" lvl="1" indent="-342900">
              <a:buFont typeface="Arial" panose="020B0604020202020204" pitchFamily="34" charset="0"/>
              <a:buChar char="•"/>
            </a:pPr>
            <a:r>
              <a:rPr lang="en-US" sz="1800" dirty="0">
                <a:hlinkClick r:id="rId9"/>
              </a:rPr>
              <a:t>Empowered San Francisco Technology Needs Assessment</a:t>
            </a:r>
            <a:endParaRPr lang="en-US" sz="1800" dirty="0"/>
          </a:p>
        </p:txBody>
      </p:sp>
      <p:sp>
        <p:nvSpPr>
          <p:cNvPr id="4" name="Slide Number Placeholder 3">
            <a:extLst>
              <a:ext uri="{FF2B5EF4-FFF2-40B4-BE49-F238E27FC236}">
                <a16:creationId xmlns:a16="http://schemas.microsoft.com/office/drawing/2014/main" id="{58C40C84-0717-4B27-A176-01D36D644D10}"/>
              </a:ext>
            </a:extLst>
          </p:cNvPr>
          <p:cNvSpPr>
            <a:spLocks noGrp="1"/>
          </p:cNvSpPr>
          <p:nvPr>
            <p:ph type="sldNum" sz="quarter" idx="10"/>
          </p:nvPr>
        </p:nvSpPr>
        <p:spPr/>
        <p:txBody>
          <a:bodyPr/>
          <a:lstStyle/>
          <a:p>
            <a:fld id="{13BECFA2-E972-45C8-8D26-3F95009C24B5}" type="slidenum">
              <a:rPr lang="en-US" smtClean="0"/>
              <a:pPr/>
              <a:t>11</a:t>
            </a:fld>
            <a:endParaRPr lang="en-US"/>
          </a:p>
        </p:txBody>
      </p:sp>
      <p:pic>
        <p:nvPicPr>
          <p:cNvPr id="6" name="Picture 5">
            <a:extLst>
              <a:ext uri="{FF2B5EF4-FFF2-40B4-BE49-F238E27FC236}">
                <a16:creationId xmlns:a16="http://schemas.microsoft.com/office/drawing/2014/main" id="{ADB85B4E-4DAE-4BD8-AEB6-5F77D9275558}"/>
              </a:ext>
            </a:extLst>
          </p:cNvPr>
          <p:cNvPicPr>
            <a:picLocks noChangeAspect="1"/>
          </p:cNvPicPr>
          <p:nvPr/>
        </p:nvPicPr>
        <p:blipFill rotWithShape="1">
          <a:blip r:embed="rId10">
            <a:extLst>
              <a:ext uri="{28A0092B-C50C-407E-A947-70E740481C1C}">
                <a14:useLocalDpi xmlns:a14="http://schemas.microsoft.com/office/drawing/2010/main" val="0"/>
              </a:ext>
            </a:extLst>
          </a:blip>
          <a:srcRect l="4520" r="1472" b="2060"/>
          <a:stretch/>
        </p:blipFill>
        <p:spPr>
          <a:xfrm>
            <a:off x="4676981" y="2398490"/>
            <a:ext cx="4297927" cy="2061020"/>
          </a:xfrm>
          <a:prstGeom prst="rect">
            <a:avLst/>
          </a:prstGeom>
        </p:spPr>
      </p:pic>
      <p:sp>
        <p:nvSpPr>
          <p:cNvPr id="7" name="TextBox 6">
            <a:extLst>
              <a:ext uri="{FF2B5EF4-FFF2-40B4-BE49-F238E27FC236}">
                <a16:creationId xmlns:a16="http://schemas.microsoft.com/office/drawing/2014/main" id="{437E42D2-0F85-3F80-1C4F-3BD16CF4157A}"/>
              </a:ext>
            </a:extLst>
          </p:cNvPr>
          <p:cNvSpPr txBox="1"/>
          <p:nvPr/>
        </p:nvSpPr>
        <p:spPr>
          <a:xfrm>
            <a:off x="4676980" y="4607713"/>
            <a:ext cx="4297927" cy="307777"/>
          </a:xfrm>
          <a:prstGeom prst="rect">
            <a:avLst/>
          </a:prstGeom>
          <a:noFill/>
        </p:spPr>
        <p:txBody>
          <a:bodyPr wrap="square" rtlCol="0">
            <a:spAutoFit/>
          </a:bodyPr>
          <a:lstStyle/>
          <a:p>
            <a:r>
              <a:rPr lang="en-US" sz="1400" b="0" dirty="0"/>
              <a:t>Image: Accessibility drawing from Shared Spaces Manual </a:t>
            </a:r>
          </a:p>
        </p:txBody>
      </p:sp>
    </p:spTree>
    <p:extLst>
      <p:ext uri="{BB962C8B-B14F-4D97-AF65-F5344CB8AC3E}">
        <p14:creationId xmlns:p14="http://schemas.microsoft.com/office/powerpoint/2010/main" val="17450797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C1374-CE6F-45F1-BDF4-13BAF2A0760A}"/>
              </a:ext>
            </a:extLst>
          </p:cNvPr>
          <p:cNvSpPr>
            <a:spLocks noGrp="1"/>
          </p:cNvSpPr>
          <p:nvPr>
            <p:ph type="title"/>
          </p:nvPr>
        </p:nvSpPr>
        <p:spPr/>
        <p:txBody>
          <a:bodyPr/>
          <a:lstStyle/>
          <a:p>
            <a:r>
              <a:rPr lang="en-US" dirty="0"/>
              <a:t>Current MOD and Citywide Accessibility Challenges</a:t>
            </a:r>
          </a:p>
        </p:txBody>
      </p:sp>
      <p:sp>
        <p:nvSpPr>
          <p:cNvPr id="3" name="Content Placeholder 2">
            <a:extLst>
              <a:ext uri="{FF2B5EF4-FFF2-40B4-BE49-F238E27FC236}">
                <a16:creationId xmlns:a16="http://schemas.microsoft.com/office/drawing/2014/main" id="{531D5A53-18F6-4E3B-8A70-F303CC8A2C43}"/>
              </a:ext>
            </a:extLst>
          </p:cNvPr>
          <p:cNvSpPr>
            <a:spLocks noGrp="1"/>
          </p:cNvSpPr>
          <p:nvPr>
            <p:ph idx="1"/>
          </p:nvPr>
        </p:nvSpPr>
        <p:spPr>
          <a:xfrm>
            <a:off x="381001" y="1396779"/>
            <a:ext cx="4617082" cy="4876800"/>
          </a:xfrm>
        </p:spPr>
        <p:txBody>
          <a:bodyPr/>
          <a:lstStyle/>
          <a:p>
            <a:r>
              <a:rPr lang="en-US" sz="1600" dirty="0"/>
              <a:t>Adoption of disability access as an anti-ableist and equity strategy</a:t>
            </a:r>
          </a:p>
          <a:p>
            <a:r>
              <a:rPr lang="en-US" sz="1600" dirty="0"/>
              <a:t>Capacity for systemic architectural barrier removal identification and review (capital planning)</a:t>
            </a:r>
          </a:p>
          <a:p>
            <a:r>
              <a:rPr lang="en-US" sz="1600" dirty="0"/>
              <a:t>Capacity for building ADA Coordinator and contractor services knowledge of obligations </a:t>
            </a:r>
          </a:p>
          <a:p>
            <a:r>
              <a:rPr lang="en-US" sz="1600" dirty="0"/>
              <a:t>Capacity for addressing emerging issues, especially pertaining to the unhoused</a:t>
            </a:r>
          </a:p>
          <a:p>
            <a:r>
              <a:rPr lang="en-US" sz="1600" dirty="0"/>
              <a:t>Capacity for cross-departmental incorporation of accessibility initiatives and legislation</a:t>
            </a:r>
          </a:p>
          <a:p>
            <a:r>
              <a:rPr lang="en-US" sz="1600" dirty="0"/>
              <a:t>Capacity for enforcement of Disability Access within the Public Right of Way (DPW)</a:t>
            </a:r>
          </a:p>
          <a:p>
            <a:r>
              <a:rPr lang="en-US" sz="1600" dirty="0"/>
              <a:t>Involvement of MOD and/or people with disabilities early in planning and design</a:t>
            </a:r>
          </a:p>
          <a:p>
            <a:r>
              <a:rPr lang="en-US" sz="1600" dirty="0"/>
              <a:t>Effective outreach to the disability community</a:t>
            </a:r>
          </a:p>
          <a:p>
            <a:endParaRPr lang="en-US" sz="1800" dirty="0"/>
          </a:p>
          <a:p>
            <a:pPr marL="0" indent="0">
              <a:buNone/>
            </a:pPr>
            <a:endParaRPr lang="en-US" sz="2000" dirty="0"/>
          </a:p>
        </p:txBody>
      </p:sp>
      <p:sp>
        <p:nvSpPr>
          <p:cNvPr id="4" name="Slide Number Placeholder 3">
            <a:extLst>
              <a:ext uri="{FF2B5EF4-FFF2-40B4-BE49-F238E27FC236}">
                <a16:creationId xmlns:a16="http://schemas.microsoft.com/office/drawing/2014/main" id="{1F91F66F-AEC9-4F2E-944B-215CD3080BBE}"/>
              </a:ext>
            </a:extLst>
          </p:cNvPr>
          <p:cNvSpPr>
            <a:spLocks noGrp="1"/>
          </p:cNvSpPr>
          <p:nvPr>
            <p:ph type="sldNum" sz="quarter" idx="10"/>
          </p:nvPr>
        </p:nvSpPr>
        <p:spPr/>
        <p:txBody>
          <a:bodyPr/>
          <a:lstStyle/>
          <a:p>
            <a:fld id="{13BECFA2-E972-45C8-8D26-3F95009C24B5}" type="slidenum">
              <a:rPr lang="en-US" smtClean="0"/>
              <a:pPr/>
              <a:t>12</a:t>
            </a:fld>
            <a:endParaRPr lang="en-US"/>
          </a:p>
        </p:txBody>
      </p:sp>
      <p:pic>
        <p:nvPicPr>
          <p:cNvPr id="6" name="Picture 5">
            <a:hlinkClick r:id="rId3"/>
            <a:extLst>
              <a:ext uri="{FF2B5EF4-FFF2-40B4-BE49-F238E27FC236}">
                <a16:creationId xmlns:a16="http://schemas.microsoft.com/office/drawing/2014/main" id="{5F31DAED-EB56-48F0-929A-708B077D9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8083" y="1555955"/>
            <a:ext cx="3701274" cy="4200832"/>
          </a:xfrm>
          <a:prstGeom prst="rect">
            <a:avLst/>
          </a:prstGeom>
        </p:spPr>
      </p:pic>
      <p:sp>
        <p:nvSpPr>
          <p:cNvPr id="7" name="TextBox 6">
            <a:extLst>
              <a:ext uri="{FF2B5EF4-FFF2-40B4-BE49-F238E27FC236}">
                <a16:creationId xmlns:a16="http://schemas.microsoft.com/office/drawing/2014/main" id="{11997025-7A64-496C-9053-A7B160244C12}"/>
              </a:ext>
            </a:extLst>
          </p:cNvPr>
          <p:cNvSpPr txBox="1"/>
          <p:nvPr/>
        </p:nvSpPr>
        <p:spPr>
          <a:xfrm>
            <a:off x="5009535" y="5816067"/>
            <a:ext cx="3753464" cy="600164"/>
          </a:xfrm>
          <a:prstGeom prst="rect">
            <a:avLst/>
          </a:prstGeom>
          <a:noFill/>
        </p:spPr>
        <p:txBody>
          <a:bodyPr wrap="square" rtlCol="0">
            <a:spAutoFit/>
          </a:bodyPr>
          <a:lstStyle/>
          <a:p>
            <a:r>
              <a:rPr lang="en-US" sz="1100" dirty="0">
                <a:latin typeface="+mn-lt"/>
              </a:rPr>
              <a:t>Image: Getting to the Curb Protected Bike Lanes Guide: </a:t>
            </a:r>
            <a:r>
              <a:rPr lang="en-US" sz="1100" dirty="0">
                <a:latin typeface="+mn-lt"/>
                <a:hlinkClick r:id="rId3"/>
              </a:rPr>
              <a:t>https://walksf.org/wp-content/uploads/2019/12/getting-to-the-curb-report-final-walk-sf-2019.pdf</a:t>
            </a:r>
            <a:r>
              <a:rPr lang="en-US" sz="1100" dirty="0">
                <a:latin typeface="+mn-lt"/>
              </a:rPr>
              <a:t> </a:t>
            </a:r>
          </a:p>
        </p:txBody>
      </p:sp>
    </p:spTree>
    <p:extLst>
      <p:ext uri="{BB962C8B-B14F-4D97-AF65-F5344CB8AC3E}">
        <p14:creationId xmlns:p14="http://schemas.microsoft.com/office/powerpoint/2010/main" val="26253611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300" dirty="0"/>
              <a:t>MOD-Received Public Questions, Complaints and Concerns</a:t>
            </a:r>
            <a:br>
              <a:rPr lang="en-US" dirty="0"/>
            </a:br>
            <a:r>
              <a:rPr lang="en-US" dirty="0"/>
              <a:t> </a:t>
            </a:r>
            <a:r>
              <a:rPr lang="en-US" sz="2000" dirty="0"/>
              <a:t>FY 20-21</a:t>
            </a:r>
            <a:r>
              <a:rPr lang="en-US" dirty="0"/>
              <a:t> </a:t>
            </a:r>
          </a:p>
        </p:txBody>
      </p:sp>
      <p:sp>
        <p:nvSpPr>
          <p:cNvPr id="4" name="Slide Number Placeholder 3"/>
          <p:cNvSpPr>
            <a:spLocks noGrp="1"/>
          </p:cNvSpPr>
          <p:nvPr>
            <p:ph type="sldNum" sz="quarter" idx="10"/>
          </p:nvPr>
        </p:nvSpPr>
        <p:spPr/>
        <p:txBody>
          <a:bodyPr/>
          <a:lstStyle/>
          <a:p>
            <a:fld id="{13BECFA2-E972-45C8-8D26-3F95009C24B5}" type="slidenum">
              <a:rPr lang="en-US" smtClean="0"/>
              <a:pPr/>
              <a:t>13</a:t>
            </a:fld>
            <a:endParaRPr lang="en-US"/>
          </a:p>
        </p:txBody>
      </p:sp>
      <p:sp>
        <p:nvSpPr>
          <p:cNvPr id="3" name="Content Placeholder 2"/>
          <p:cNvSpPr>
            <a:spLocks noGrp="1"/>
          </p:cNvSpPr>
          <p:nvPr>
            <p:ph idx="1"/>
          </p:nvPr>
        </p:nvSpPr>
        <p:spPr>
          <a:xfrm>
            <a:off x="319783" y="5497340"/>
            <a:ext cx="4873505" cy="545125"/>
          </a:xfrm>
        </p:spPr>
        <p:txBody>
          <a:bodyPr/>
          <a:lstStyle/>
          <a:p>
            <a:pPr marL="0" indent="0">
              <a:buNone/>
            </a:pPr>
            <a:r>
              <a:rPr lang="en-US" sz="1800" dirty="0">
                <a:cs typeface="Arial" panose="020B0604020202020204" pitchFamily="34" charset="0"/>
              </a:rPr>
              <a:t>Note: This data represents disability-related interactions directly received by MOD. </a:t>
            </a:r>
          </a:p>
          <a:p>
            <a:pPr marL="0" indent="0">
              <a:buNone/>
            </a:pPr>
            <a:endParaRPr lang="en-US" sz="1800" dirty="0">
              <a:cs typeface="Arial" panose="020B0604020202020204" pitchFamily="34" charset="0"/>
            </a:endParaRPr>
          </a:p>
        </p:txBody>
      </p:sp>
      <p:sp>
        <p:nvSpPr>
          <p:cNvPr id="5" name="Rectangle 4">
            <a:extLst>
              <a:ext uri="{FF2B5EF4-FFF2-40B4-BE49-F238E27FC236}">
                <a16:creationId xmlns:a16="http://schemas.microsoft.com/office/drawing/2014/main" id="{A305B2AA-E82F-440A-95D8-0C657B9FDA99}"/>
              </a:ext>
            </a:extLst>
          </p:cNvPr>
          <p:cNvSpPr/>
          <p:nvPr/>
        </p:nvSpPr>
        <p:spPr>
          <a:xfrm>
            <a:off x="5204975" y="1292215"/>
            <a:ext cx="3607555" cy="523220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mn-lt"/>
              </a:rPr>
              <a:t>Complaints</a:t>
            </a:r>
            <a:r>
              <a:rPr lang="en-US" sz="1400" b="0" kern="0" dirty="0">
                <a:solidFill>
                  <a:prstClr val="black"/>
                </a:solidFill>
                <a:latin typeface="+mn-lt"/>
              </a:rPr>
              <a:t> = concerns pertaining to disability discrimination or access to City programs under ADA Title II</a:t>
            </a:r>
          </a:p>
          <a:p>
            <a:pPr marL="0" marR="0" lvl="0" indent="0" defTabSz="914400" eaLnBrk="1" fontAlgn="auto" latinLnBrk="0" hangingPunct="1">
              <a:lnSpc>
                <a:spcPct val="100000"/>
              </a:lnSpc>
              <a:spcBef>
                <a:spcPts val="0"/>
              </a:spcBef>
              <a:spcAft>
                <a:spcPts val="0"/>
              </a:spcAft>
              <a:buClrTx/>
              <a:buSzTx/>
              <a:buFontTx/>
              <a:buNone/>
              <a:tabLst/>
              <a:defRPr/>
            </a:pPr>
            <a:endParaRPr lang="en-US" sz="1400" b="0" kern="0" dirty="0">
              <a:solidFill>
                <a:prstClr val="black"/>
              </a:solidFill>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mn-lt"/>
              </a:rPr>
              <a:t>Curb Ramp Requests </a:t>
            </a:r>
            <a:r>
              <a:rPr lang="en-US" sz="1400" b="0" kern="0" dirty="0">
                <a:solidFill>
                  <a:prstClr val="black"/>
                </a:solidFill>
                <a:latin typeface="+mn-lt"/>
              </a:rPr>
              <a:t>= requests for the construction of curb ramps.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b="0" kern="0" dirty="0">
              <a:solidFill>
                <a:prstClr val="black"/>
              </a:solidFill>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mn-lt"/>
              </a:rPr>
              <a:t>RFA (Requests for Accommodation) </a:t>
            </a:r>
            <a:r>
              <a:rPr lang="en-US" sz="1400" b="0" kern="0" dirty="0">
                <a:solidFill>
                  <a:prstClr val="black"/>
                </a:solidFill>
                <a:latin typeface="+mn-lt"/>
              </a:rPr>
              <a:t>= reasonable modification requests in City programs and reasonable accommodation requests in supportive housing.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b="0" kern="0" dirty="0">
              <a:solidFill>
                <a:prstClr val="black"/>
              </a:solidFill>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mn-lt"/>
              </a:rPr>
              <a:t>Service requests =</a:t>
            </a:r>
            <a:r>
              <a:rPr lang="en-US" sz="1400" b="0" kern="0" dirty="0">
                <a:solidFill>
                  <a:prstClr val="black"/>
                </a:solidFill>
                <a:latin typeface="+mn-lt"/>
              </a:rPr>
              <a:t> customer service issues such as requests for information, disability sensitivity concerns, assistance with navigating benefits and requests for updates.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b="0" kern="0" dirty="0">
              <a:solidFill>
                <a:prstClr val="black"/>
              </a:solidFill>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mn-lt"/>
              </a:rPr>
              <a:t>Questions</a:t>
            </a:r>
            <a:r>
              <a:rPr lang="en-US" sz="1400" b="0" kern="0" dirty="0">
                <a:solidFill>
                  <a:prstClr val="black"/>
                </a:solidFill>
                <a:latin typeface="+mn-lt"/>
              </a:rPr>
              <a:t>= customer service inquiries for information or general technical assistance information.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kern="0" dirty="0">
              <a:solidFill>
                <a:prstClr val="black"/>
              </a:solidFill>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mn-lt"/>
              </a:rPr>
              <a:t>Referrals</a:t>
            </a:r>
            <a:r>
              <a:rPr lang="en-US" sz="1400" b="0" kern="0" dirty="0">
                <a:solidFill>
                  <a:prstClr val="black"/>
                </a:solidFill>
                <a:latin typeface="+mn-lt"/>
              </a:rPr>
              <a:t>= referrals to other government agencies or community based organizations.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kern="0" dirty="0">
              <a:solidFill>
                <a:prstClr val="black"/>
              </a:solidFill>
              <a:latin typeface="+mn-lt"/>
            </a:endParaRPr>
          </a:p>
        </p:txBody>
      </p:sp>
      <p:graphicFrame>
        <p:nvGraphicFramePr>
          <p:cNvPr id="8" name="Chart 7">
            <a:extLst>
              <a:ext uri="{FF2B5EF4-FFF2-40B4-BE49-F238E27FC236}">
                <a16:creationId xmlns:a16="http://schemas.microsoft.com/office/drawing/2014/main" id="{CC8BE466-97F1-476F-9EF2-6A318B6CA3BA}"/>
              </a:ext>
            </a:extLst>
          </p:cNvPr>
          <p:cNvGraphicFramePr>
            <a:graphicFrameLocks/>
          </p:cNvGraphicFramePr>
          <p:nvPr>
            <p:extLst>
              <p:ext uri="{D42A27DB-BD31-4B8C-83A1-F6EECF244321}">
                <p14:modId xmlns:p14="http://schemas.microsoft.com/office/powerpoint/2010/main" val="1854936942"/>
              </p:ext>
            </p:extLst>
          </p:nvPr>
        </p:nvGraphicFramePr>
        <p:xfrm>
          <a:off x="304800" y="1292214"/>
          <a:ext cx="4876801" cy="4485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61299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F056-FA0B-484A-89C2-0DA56EC1A0C2}"/>
              </a:ext>
            </a:extLst>
          </p:cNvPr>
          <p:cNvSpPr>
            <a:spLocks noGrp="1"/>
          </p:cNvSpPr>
          <p:nvPr>
            <p:ph type="title"/>
          </p:nvPr>
        </p:nvSpPr>
        <p:spPr/>
        <p:txBody>
          <a:bodyPr/>
          <a:lstStyle/>
          <a:p>
            <a:r>
              <a:rPr lang="en-US" dirty="0"/>
              <a:t>MOD-Received Primary Complaint Category Definitions</a:t>
            </a:r>
          </a:p>
        </p:txBody>
      </p:sp>
      <p:sp>
        <p:nvSpPr>
          <p:cNvPr id="3" name="Content Placeholder 2">
            <a:extLst>
              <a:ext uri="{FF2B5EF4-FFF2-40B4-BE49-F238E27FC236}">
                <a16:creationId xmlns:a16="http://schemas.microsoft.com/office/drawing/2014/main" id="{4B05BD73-CD1F-4A97-8917-C52FF2F21516}"/>
              </a:ext>
            </a:extLst>
          </p:cNvPr>
          <p:cNvSpPr>
            <a:spLocks noGrp="1"/>
          </p:cNvSpPr>
          <p:nvPr>
            <p:ph idx="1"/>
          </p:nvPr>
        </p:nvSpPr>
        <p:spPr>
          <a:xfrm>
            <a:off x="331470" y="1308847"/>
            <a:ext cx="8643438" cy="4876800"/>
          </a:xfrm>
        </p:spPr>
        <p:txBody>
          <a:bodyPr/>
          <a:lstStyle/>
          <a:p>
            <a:pPr marL="0" indent="0">
              <a:buNone/>
            </a:pPr>
            <a:r>
              <a:rPr lang="en-US" sz="1800" u="sng" dirty="0"/>
              <a:t>Architectural Access</a:t>
            </a:r>
          </a:p>
          <a:p>
            <a:r>
              <a:rPr lang="en-US" sz="1800" dirty="0"/>
              <a:t>Examples: access concerns with parklets and outdoor accessible seating and architectural barrier removal. </a:t>
            </a:r>
          </a:p>
          <a:p>
            <a:pPr marL="0" indent="0">
              <a:buNone/>
            </a:pPr>
            <a:r>
              <a:rPr lang="en-US" sz="1800" u="sng" dirty="0"/>
              <a:t>Public Right of Way (PROW)</a:t>
            </a:r>
          </a:p>
          <a:p>
            <a:r>
              <a:rPr lang="en-US" sz="1800" dirty="0"/>
              <a:t>Examples: obstructions in the PROW such as barriers, inaccessible pathways around construction, and encampments blocking the sidewalk.</a:t>
            </a:r>
          </a:p>
          <a:p>
            <a:pPr marL="0" indent="0">
              <a:buNone/>
            </a:pPr>
            <a:r>
              <a:rPr lang="en-US" sz="1800" u="sng" dirty="0"/>
              <a:t>Housing</a:t>
            </a:r>
          </a:p>
          <a:p>
            <a:r>
              <a:rPr lang="en-US" sz="1800" dirty="0"/>
              <a:t>Examples: concerns with elevators out of service in City housing and delays in responses to reasonable accommodation requests, lack of knowledge by operator on how to provide accommodation or services </a:t>
            </a:r>
          </a:p>
          <a:p>
            <a:pPr marL="0" indent="0">
              <a:buNone/>
            </a:pPr>
            <a:r>
              <a:rPr lang="en-US" sz="1800" u="sng" dirty="0"/>
              <a:t>Other</a:t>
            </a:r>
          </a:p>
          <a:p>
            <a:r>
              <a:rPr lang="en-US" sz="1800" dirty="0"/>
              <a:t>Examples: digital access, recreation, transportation and communication access concerns</a:t>
            </a:r>
          </a:p>
          <a:p>
            <a:endParaRPr lang="en-US" sz="1600" dirty="0"/>
          </a:p>
        </p:txBody>
      </p:sp>
      <p:sp>
        <p:nvSpPr>
          <p:cNvPr id="4" name="Slide Number Placeholder 3">
            <a:extLst>
              <a:ext uri="{FF2B5EF4-FFF2-40B4-BE49-F238E27FC236}">
                <a16:creationId xmlns:a16="http://schemas.microsoft.com/office/drawing/2014/main" id="{57AABA5F-6E9A-43D5-AB20-5FB64E3EDF4B}"/>
              </a:ext>
            </a:extLst>
          </p:cNvPr>
          <p:cNvSpPr>
            <a:spLocks noGrp="1"/>
          </p:cNvSpPr>
          <p:nvPr>
            <p:ph type="sldNum" sz="quarter" idx="10"/>
          </p:nvPr>
        </p:nvSpPr>
        <p:spPr/>
        <p:txBody>
          <a:bodyPr/>
          <a:lstStyle/>
          <a:p>
            <a:fld id="{13BECFA2-E972-45C8-8D26-3F95009C24B5}" type="slidenum">
              <a:rPr lang="en-US" smtClean="0"/>
              <a:pPr/>
              <a:t>14</a:t>
            </a:fld>
            <a:endParaRPr lang="en-US"/>
          </a:p>
        </p:txBody>
      </p:sp>
    </p:spTree>
    <p:extLst>
      <p:ext uri="{BB962C8B-B14F-4D97-AF65-F5344CB8AC3E}">
        <p14:creationId xmlns:p14="http://schemas.microsoft.com/office/powerpoint/2010/main" val="39936596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CC79-4D7C-4E5A-9DB2-060F5A1317BC}"/>
              </a:ext>
            </a:extLst>
          </p:cNvPr>
          <p:cNvSpPr>
            <a:spLocks noGrp="1"/>
          </p:cNvSpPr>
          <p:nvPr>
            <p:ph type="title"/>
          </p:nvPr>
        </p:nvSpPr>
        <p:spPr/>
        <p:txBody>
          <a:bodyPr/>
          <a:lstStyle/>
          <a:p>
            <a:pPr algn="ctr"/>
            <a:r>
              <a:rPr lang="en-US" sz="2400" dirty="0"/>
              <a:t>MOD-Received Comparative Complaint Data: </a:t>
            </a:r>
            <a:br>
              <a:rPr lang="en-US" sz="2400" dirty="0"/>
            </a:br>
            <a:r>
              <a:rPr lang="en-US" sz="2400" dirty="0"/>
              <a:t>FY19-20 – FY21-22 </a:t>
            </a:r>
          </a:p>
        </p:txBody>
      </p:sp>
      <p:sp>
        <p:nvSpPr>
          <p:cNvPr id="4" name="Slide Number Placeholder 3">
            <a:extLst>
              <a:ext uri="{FF2B5EF4-FFF2-40B4-BE49-F238E27FC236}">
                <a16:creationId xmlns:a16="http://schemas.microsoft.com/office/drawing/2014/main" id="{DAF37AA6-B745-4831-A514-129254910637}"/>
              </a:ext>
            </a:extLst>
          </p:cNvPr>
          <p:cNvSpPr>
            <a:spLocks noGrp="1"/>
          </p:cNvSpPr>
          <p:nvPr>
            <p:ph type="sldNum" sz="quarter" idx="10"/>
          </p:nvPr>
        </p:nvSpPr>
        <p:spPr/>
        <p:txBody>
          <a:bodyPr/>
          <a:lstStyle/>
          <a:p>
            <a:fld id="{13BECFA2-E972-45C8-8D26-3F95009C24B5}" type="slidenum">
              <a:rPr lang="en-US" smtClean="0"/>
              <a:pPr/>
              <a:t>15</a:t>
            </a:fld>
            <a:endParaRPr lang="en-US"/>
          </a:p>
        </p:txBody>
      </p:sp>
      <p:graphicFrame>
        <p:nvGraphicFramePr>
          <p:cNvPr id="5" name="Content Placeholder 4">
            <a:extLst>
              <a:ext uri="{FF2B5EF4-FFF2-40B4-BE49-F238E27FC236}">
                <a16:creationId xmlns:a16="http://schemas.microsoft.com/office/drawing/2014/main" id="{403E0F0B-5675-4B70-AC8E-40BB679960BC}"/>
              </a:ext>
            </a:extLst>
          </p:cNvPr>
          <p:cNvGraphicFramePr>
            <a:graphicFrameLocks noGrp="1"/>
          </p:cNvGraphicFramePr>
          <p:nvPr>
            <p:ph idx="1"/>
            <p:extLst>
              <p:ext uri="{D42A27DB-BD31-4B8C-83A1-F6EECF244321}">
                <p14:modId xmlns:p14="http://schemas.microsoft.com/office/powerpoint/2010/main" val="4196224470"/>
              </p:ext>
            </p:extLst>
          </p:nvPr>
        </p:nvGraphicFramePr>
        <p:xfrm>
          <a:off x="331469" y="1597512"/>
          <a:ext cx="8507730" cy="317888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3D679F6B-1AA4-4767-BB7B-3B9C1E24C7EE}"/>
              </a:ext>
            </a:extLst>
          </p:cNvPr>
          <p:cNvSpPr txBox="1">
            <a:spLocks/>
          </p:cNvSpPr>
          <p:nvPr/>
        </p:nvSpPr>
        <p:spPr bwMode="auto">
          <a:xfrm>
            <a:off x="383089" y="4690208"/>
            <a:ext cx="8507730" cy="139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4488" indent="-344488" algn="l" rtl="0" eaLnBrk="1" fontAlgn="base" hangingPunct="1">
              <a:spcBef>
                <a:spcPct val="50000"/>
              </a:spcBef>
              <a:spcAft>
                <a:spcPct val="0"/>
              </a:spcAft>
              <a:buFont typeface="Arial" pitchFamily="34" charset="0"/>
              <a:buChar char="•"/>
              <a:defRPr sz="2400">
                <a:solidFill>
                  <a:schemeClr val="accent4">
                    <a:lumMod val="50000"/>
                  </a:schemeClr>
                </a:solidFill>
                <a:latin typeface="+mn-lt"/>
                <a:ea typeface="+mn-ea"/>
                <a:cs typeface="+mn-cs"/>
              </a:defRPr>
            </a:lvl1pPr>
            <a:lvl2pPr marL="914400" indent="-285750" algn="l" rtl="0" eaLnBrk="1" fontAlgn="base" hangingPunct="1">
              <a:spcBef>
                <a:spcPct val="20000"/>
              </a:spcBef>
              <a:spcAft>
                <a:spcPct val="0"/>
              </a:spcAft>
              <a:buAutoNum type="alphaLcPeriod"/>
              <a:defRPr sz="2000">
                <a:solidFill>
                  <a:schemeClr val="accent4">
                    <a:lumMod val="50000"/>
                  </a:schemeClr>
                </a:solidFill>
                <a:latin typeface="+mn-lt"/>
              </a:defRPr>
            </a:lvl2pPr>
            <a:lvl3pPr marL="1484313" indent="-225425" algn="l" rtl="0" eaLnBrk="1" fontAlgn="base" hangingPunct="1">
              <a:spcBef>
                <a:spcPct val="20000"/>
              </a:spcBef>
              <a:spcAft>
                <a:spcPct val="0"/>
              </a:spcAft>
              <a:buAutoNum type="romanLcPeriod"/>
              <a:defRPr sz="2000">
                <a:solidFill>
                  <a:schemeClr val="accent4">
                    <a:lumMod val="50000"/>
                  </a:schemeClr>
                </a:solidFill>
                <a:latin typeface="+mn-lt"/>
              </a:defRPr>
            </a:lvl3pPr>
            <a:lvl4pPr marL="2438400" indent="-495300" algn="l" rtl="0" eaLnBrk="1" fontAlgn="base" hangingPunct="1">
              <a:spcBef>
                <a:spcPct val="20000"/>
              </a:spcBef>
              <a:spcAft>
                <a:spcPct val="0"/>
              </a:spcAft>
              <a:buChar char="–"/>
              <a:defRPr sz="2400">
                <a:solidFill>
                  <a:schemeClr val="accent4">
                    <a:lumMod val="50000"/>
                  </a:schemeClr>
                </a:solidFill>
                <a:latin typeface="+mn-lt"/>
              </a:defRPr>
            </a:lvl4pPr>
            <a:lvl5pPr marL="3048000" indent="-495300" algn="l" rtl="0" eaLnBrk="1" fontAlgn="base" hangingPunct="1">
              <a:spcBef>
                <a:spcPct val="20000"/>
              </a:spcBef>
              <a:spcAft>
                <a:spcPct val="0"/>
              </a:spcAft>
              <a:buChar char="»"/>
              <a:defRPr sz="2400">
                <a:solidFill>
                  <a:schemeClr val="accent4">
                    <a:lumMod val="50000"/>
                  </a:schemeClr>
                </a:solidFill>
                <a:latin typeface="+mn-lt"/>
              </a:defRPr>
            </a:lvl5pPr>
            <a:lvl6pPr marL="3505200" indent="-495300" algn="l" rtl="0" eaLnBrk="1" fontAlgn="base" hangingPunct="1">
              <a:spcBef>
                <a:spcPct val="20000"/>
              </a:spcBef>
              <a:spcAft>
                <a:spcPct val="0"/>
              </a:spcAft>
              <a:buChar char="»"/>
              <a:defRPr sz="2400">
                <a:solidFill>
                  <a:srgbClr val="000066"/>
                </a:solidFill>
                <a:latin typeface="+mn-lt"/>
              </a:defRPr>
            </a:lvl6pPr>
            <a:lvl7pPr marL="3962400" indent="-495300" algn="l" rtl="0" eaLnBrk="1" fontAlgn="base" hangingPunct="1">
              <a:spcBef>
                <a:spcPct val="20000"/>
              </a:spcBef>
              <a:spcAft>
                <a:spcPct val="0"/>
              </a:spcAft>
              <a:buChar char="»"/>
              <a:defRPr sz="2400">
                <a:solidFill>
                  <a:srgbClr val="000066"/>
                </a:solidFill>
                <a:latin typeface="+mn-lt"/>
              </a:defRPr>
            </a:lvl7pPr>
            <a:lvl8pPr marL="4419600" indent="-495300" algn="l" rtl="0" eaLnBrk="1" fontAlgn="base" hangingPunct="1">
              <a:spcBef>
                <a:spcPct val="20000"/>
              </a:spcBef>
              <a:spcAft>
                <a:spcPct val="0"/>
              </a:spcAft>
              <a:buChar char="»"/>
              <a:defRPr sz="2400">
                <a:solidFill>
                  <a:srgbClr val="000066"/>
                </a:solidFill>
                <a:latin typeface="+mn-lt"/>
              </a:defRPr>
            </a:lvl8pPr>
            <a:lvl9pPr marL="4876800" indent="-495300" algn="l" rtl="0" eaLnBrk="1" fontAlgn="base" hangingPunct="1">
              <a:spcBef>
                <a:spcPct val="20000"/>
              </a:spcBef>
              <a:spcAft>
                <a:spcPct val="0"/>
              </a:spcAft>
              <a:buChar char="»"/>
              <a:defRPr sz="2400">
                <a:solidFill>
                  <a:srgbClr val="000066"/>
                </a:solidFill>
                <a:latin typeface="+mn-lt"/>
              </a:defRPr>
            </a:lvl9pPr>
          </a:lstStyle>
          <a:p>
            <a:pPr marL="0" indent="0">
              <a:buNone/>
            </a:pPr>
            <a:r>
              <a:rPr lang="en-US" sz="1800" kern="0" dirty="0">
                <a:cs typeface="Arial"/>
              </a:rPr>
              <a:t>Disability access complaints are increasing </a:t>
            </a:r>
          </a:p>
          <a:p>
            <a:pPr marL="0" indent="0">
              <a:buNone/>
            </a:pPr>
            <a:r>
              <a:rPr lang="en-US" sz="1800" kern="0" dirty="0">
                <a:cs typeface="Arial"/>
              </a:rPr>
              <a:t>Top three complaint categories comprise 81% of the complaints in FY 21-22:</a:t>
            </a:r>
          </a:p>
          <a:p>
            <a:pPr marL="569912" lvl="1" indent="0">
              <a:spcBef>
                <a:spcPts val="0"/>
              </a:spcBef>
              <a:buNone/>
            </a:pPr>
            <a:r>
              <a:rPr lang="en-US" sz="1600" b="0" kern="0" dirty="0">
                <a:cs typeface="Arial"/>
              </a:rPr>
              <a:t>1) Public Right of Way (47%)</a:t>
            </a:r>
          </a:p>
          <a:p>
            <a:pPr marL="569912" lvl="1" indent="0">
              <a:spcBef>
                <a:spcPts val="0"/>
              </a:spcBef>
              <a:buNone/>
            </a:pPr>
            <a:r>
              <a:rPr lang="en-US" sz="1600" b="0" kern="0" dirty="0">
                <a:cs typeface="Arial"/>
              </a:rPr>
              <a:t>2) Architectural Access (21%)</a:t>
            </a:r>
          </a:p>
          <a:p>
            <a:pPr marL="569912" lvl="1" indent="0">
              <a:spcBef>
                <a:spcPts val="0"/>
              </a:spcBef>
              <a:buNone/>
            </a:pPr>
            <a:r>
              <a:rPr lang="en-US" sz="1600" b="0" kern="0" dirty="0">
                <a:cs typeface="Arial"/>
              </a:rPr>
              <a:t>3) Housing Complaint  (14%)</a:t>
            </a:r>
          </a:p>
        </p:txBody>
      </p:sp>
    </p:spTree>
    <p:extLst>
      <p:ext uri="{BB962C8B-B14F-4D97-AF65-F5344CB8AC3E}">
        <p14:creationId xmlns:p14="http://schemas.microsoft.com/office/powerpoint/2010/main" val="2670998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4AC5-D4DF-472E-BA1F-E672D9FD917C}"/>
              </a:ext>
            </a:extLst>
          </p:cNvPr>
          <p:cNvSpPr>
            <a:spLocks noGrp="1"/>
          </p:cNvSpPr>
          <p:nvPr>
            <p:ph type="title"/>
          </p:nvPr>
        </p:nvSpPr>
        <p:spPr/>
        <p:txBody>
          <a:bodyPr/>
          <a:lstStyle/>
          <a:p>
            <a:pPr algn="ctr"/>
            <a:r>
              <a:rPr lang="en-US" dirty="0"/>
              <a:t>Citywide Departmental ADA Coordinators</a:t>
            </a:r>
            <a:br>
              <a:rPr lang="en-US" dirty="0"/>
            </a:br>
            <a:r>
              <a:rPr lang="en-US" sz="2000" dirty="0"/>
              <a:t>January 2021 </a:t>
            </a:r>
          </a:p>
        </p:txBody>
      </p:sp>
      <p:sp>
        <p:nvSpPr>
          <p:cNvPr id="3" name="Content Placeholder 2">
            <a:extLst>
              <a:ext uri="{FF2B5EF4-FFF2-40B4-BE49-F238E27FC236}">
                <a16:creationId xmlns:a16="http://schemas.microsoft.com/office/drawing/2014/main" id="{B22D9848-E534-4B7D-B20F-BB040DDE7721}"/>
              </a:ext>
            </a:extLst>
          </p:cNvPr>
          <p:cNvSpPr>
            <a:spLocks noGrp="1"/>
          </p:cNvSpPr>
          <p:nvPr>
            <p:ph idx="1"/>
          </p:nvPr>
        </p:nvSpPr>
        <p:spPr>
          <a:xfrm>
            <a:off x="381000" y="1371600"/>
            <a:ext cx="3293533" cy="4876800"/>
          </a:xfrm>
        </p:spPr>
        <p:txBody>
          <a:bodyPr/>
          <a:lstStyle/>
          <a:p>
            <a:r>
              <a:rPr lang="en-US" sz="1600" dirty="0"/>
              <a:t>MOD surveyed ADA/Disability Access Coordinators</a:t>
            </a:r>
          </a:p>
          <a:p>
            <a:pPr lvl="1">
              <a:buFont typeface="Arial" panose="020B0604020202020204" pitchFamily="34" charset="0"/>
              <a:buChar char="•"/>
            </a:pPr>
            <a:r>
              <a:rPr lang="en-US" sz="1400" dirty="0"/>
              <a:t>58 Respondents</a:t>
            </a:r>
          </a:p>
          <a:p>
            <a:pPr lvl="1">
              <a:buFont typeface="Arial" panose="020B0604020202020204" pitchFamily="34" charset="0"/>
              <a:buChar char="•"/>
            </a:pPr>
            <a:r>
              <a:rPr lang="en-US" sz="1400" dirty="0"/>
              <a:t>49 Departments </a:t>
            </a:r>
          </a:p>
          <a:p>
            <a:r>
              <a:rPr lang="en-US" sz="1600" dirty="0"/>
              <a:t>Nearly </a:t>
            </a:r>
            <a:r>
              <a:rPr lang="en-US" sz="1600" b="1" dirty="0"/>
              <a:t>all respondents (97%) requested training </a:t>
            </a:r>
            <a:r>
              <a:rPr lang="en-US" sz="1600" dirty="0"/>
              <a:t>on various accessibility related topics. </a:t>
            </a:r>
          </a:p>
          <a:p>
            <a:r>
              <a:rPr lang="en-US" sz="1600" dirty="0"/>
              <a:t>Respondents most commonly </a:t>
            </a:r>
            <a:r>
              <a:rPr lang="en-US" sz="1600" b="1" dirty="0"/>
              <a:t>indicated 10% of their overall duties </a:t>
            </a:r>
            <a:r>
              <a:rPr lang="en-US" sz="1600" dirty="0"/>
              <a:t>focused on ADA Coordinator responsibilities. </a:t>
            </a:r>
          </a:p>
          <a:p>
            <a:r>
              <a:rPr lang="en-US" sz="1600" dirty="0"/>
              <a:t>Only </a:t>
            </a:r>
            <a:r>
              <a:rPr lang="en-US" sz="1600" b="1" dirty="0"/>
              <a:t>three departments reported 100% of their job duties as </a:t>
            </a:r>
            <a:r>
              <a:rPr lang="en-US" sz="1600" dirty="0"/>
              <a:t>Departmental ADA or Disability Access Coordinator.</a:t>
            </a:r>
          </a:p>
          <a:p>
            <a:pPr lvl="1">
              <a:buFont typeface="Arial" panose="020B0604020202020204" pitchFamily="34" charset="0"/>
              <a:buChar char="•"/>
            </a:pPr>
            <a:r>
              <a:rPr lang="en-US" sz="1400" dirty="0"/>
              <a:t>Department of Public Works, SFMTA, Elections</a:t>
            </a:r>
          </a:p>
        </p:txBody>
      </p:sp>
      <p:sp>
        <p:nvSpPr>
          <p:cNvPr id="4" name="Slide Number Placeholder 3">
            <a:extLst>
              <a:ext uri="{FF2B5EF4-FFF2-40B4-BE49-F238E27FC236}">
                <a16:creationId xmlns:a16="http://schemas.microsoft.com/office/drawing/2014/main" id="{B387D63E-10E8-4288-AC1F-387665BA510E}"/>
              </a:ext>
            </a:extLst>
          </p:cNvPr>
          <p:cNvSpPr>
            <a:spLocks noGrp="1"/>
          </p:cNvSpPr>
          <p:nvPr>
            <p:ph type="sldNum" sz="quarter" idx="10"/>
          </p:nvPr>
        </p:nvSpPr>
        <p:spPr/>
        <p:txBody>
          <a:bodyPr/>
          <a:lstStyle/>
          <a:p>
            <a:fld id="{13BECFA2-E972-45C8-8D26-3F95009C24B5}" type="slidenum">
              <a:rPr lang="en-US" smtClean="0"/>
              <a:pPr/>
              <a:t>16</a:t>
            </a:fld>
            <a:endParaRPr lang="en-US"/>
          </a:p>
        </p:txBody>
      </p:sp>
      <p:sp>
        <p:nvSpPr>
          <p:cNvPr id="6" name="TextBox 5">
            <a:extLst>
              <a:ext uri="{FF2B5EF4-FFF2-40B4-BE49-F238E27FC236}">
                <a16:creationId xmlns:a16="http://schemas.microsoft.com/office/drawing/2014/main" id="{D8A017A9-949A-4EBB-9144-F22C2349ED12}"/>
              </a:ext>
            </a:extLst>
          </p:cNvPr>
          <p:cNvSpPr txBox="1"/>
          <p:nvPr/>
        </p:nvSpPr>
        <p:spPr>
          <a:xfrm>
            <a:off x="6062133" y="5596550"/>
            <a:ext cx="1371601" cy="253916"/>
          </a:xfrm>
          <a:prstGeom prst="rect">
            <a:avLst/>
          </a:prstGeom>
          <a:noFill/>
        </p:spPr>
        <p:txBody>
          <a:bodyPr wrap="square" rtlCol="0">
            <a:spAutoFit/>
          </a:bodyPr>
          <a:lstStyle/>
          <a:p>
            <a:r>
              <a:rPr lang="en-US" sz="1050" b="0" dirty="0">
                <a:solidFill>
                  <a:schemeClr val="bg1">
                    <a:lumMod val="50000"/>
                  </a:schemeClr>
                </a:solidFill>
                <a:latin typeface="+mn-lt"/>
              </a:rPr>
              <a:t>Total: 58 Responses</a:t>
            </a:r>
          </a:p>
        </p:txBody>
      </p:sp>
      <p:graphicFrame>
        <p:nvGraphicFramePr>
          <p:cNvPr id="7" name="Chart 6">
            <a:extLst>
              <a:ext uri="{FF2B5EF4-FFF2-40B4-BE49-F238E27FC236}">
                <a16:creationId xmlns:a16="http://schemas.microsoft.com/office/drawing/2014/main" id="{8E3C293C-1501-4D6F-96A0-C709DC4A72F2}"/>
              </a:ext>
            </a:extLst>
          </p:cNvPr>
          <p:cNvGraphicFramePr>
            <a:graphicFrameLocks/>
          </p:cNvGraphicFramePr>
          <p:nvPr>
            <p:extLst>
              <p:ext uri="{D42A27DB-BD31-4B8C-83A1-F6EECF244321}">
                <p14:modId xmlns:p14="http://schemas.microsoft.com/office/powerpoint/2010/main" val="3527293912"/>
              </p:ext>
            </p:extLst>
          </p:nvPr>
        </p:nvGraphicFramePr>
        <p:xfrm>
          <a:off x="3827206" y="1555368"/>
          <a:ext cx="4798962" cy="3826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44725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3F03-9027-5E3E-A67F-E1E204853E1B}"/>
              </a:ext>
            </a:extLst>
          </p:cNvPr>
          <p:cNvSpPr>
            <a:spLocks noGrp="1"/>
          </p:cNvSpPr>
          <p:nvPr>
            <p:ph type="title"/>
          </p:nvPr>
        </p:nvSpPr>
        <p:spPr/>
        <p:txBody>
          <a:bodyPr/>
          <a:lstStyle/>
          <a:p>
            <a:r>
              <a:rPr lang="en-US" dirty="0"/>
              <a:t>Proposed MDC Considerations, 2022-2023 agenda </a:t>
            </a:r>
          </a:p>
        </p:txBody>
      </p:sp>
      <p:sp>
        <p:nvSpPr>
          <p:cNvPr id="3" name="Content Placeholder 2">
            <a:extLst>
              <a:ext uri="{FF2B5EF4-FFF2-40B4-BE49-F238E27FC236}">
                <a16:creationId xmlns:a16="http://schemas.microsoft.com/office/drawing/2014/main" id="{7AF8E2D3-4004-A1C0-D1D7-2AE8591FE54C}"/>
              </a:ext>
            </a:extLst>
          </p:cNvPr>
          <p:cNvSpPr>
            <a:spLocks noGrp="1"/>
          </p:cNvSpPr>
          <p:nvPr>
            <p:ph idx="1"/>
          </p:nvPr>
        </p:nvSpPr>
        <p:spPr/>
        <p:txBody>
          <a:bodyPr/>
          <a:lstStyle/>
          <a:p>
            <a:r>
              <a:rPr lang="en-US" dirty="0"/>
              <a:t>Any concern or challenge discussed in this report, or past </a:t>
            </a:r>
            <a:r>
              <a:rPr lang="en-US" dirty="0">
                <a:hlinkClick r:id="rId2"/>
              </a:rPr>
              <a:t>Director’s Reports to the MDC </a:t>
            </a:r>
            <a:endParaRPr lang="en-US" dirty="0"/>
          </a:p>
          <a:p>
            <a:r>
              <a:rPr lang="en-US" dirty="0"/>
              <a:t>Budget and other advocacy with BOS and City Departments  for barrier removal and ongoing or new accessibility initiative coordination, training initiatives, and the staffing capacity to support them (MOD, DPW, RPD, HSH, DEM, MOHCD, others)</a:t>
            </a:r>
          </a:p>
          <a:p>
            <a:r>
              <a:rPr lang="en-US" dirty="0"/>
              <a:t>Time-sensitive matters, including (but not limited to):</a:t>
            </a:r>
          </a:p>
          <a:p>
            <a:pPr lvl="1"/>
            <a:r>
              <a:rPr lang="en-US" dirty="0">
                <a:hlinkClick r:id="rId3"/>
              </a:rPr>
              <a:t>Safe and Accessible Parks for All </a:t>
            </a:r>
            <a:r>
              <a:rPr lang="en-US" dirty="0"/>
              <a:t>(June 2022 Civil Grand Jury Report, to be presented to BOS in September)</a:t>
            </a:r>
          </a:p>
          <a:p>
            <a:pPr lvl="1"/>
            <a:r>
              <a:rPr lang="en-US" dirty="0"/>
              <a:t>Continuation of Local Hybrid Meetings </a:t>
            </a:r>
          </a:p>
          <a:p>
            <a:pPr lvl="1"/>
            <a:r>
              <a:rPr lang="en-US" dirty="0"/>
              <a:t>Ongoing implementation of </a:t>
            </a:r>
            <a:r>
              <a:rPr lang="en-US" dirty="0">
                <a:hlinkClick r:id="rId4"/>
              </a:rPr>
              <a:t>CA Attorney General Accessibility Guidance </a:t>
            </a:r>
            <a:r>
              <a:rPr lang="en-US" dirty="0"/>
              <a:t>and SF Digital </a:t>
            </a:r>
            <a:r>
              <a:rPr lang="en-US" dirty="0">
                <a:hlinkClick r:id="rId5"/>
              </a:rPr>
              <a:t>Accessibility and Inclusion Standard</a:t>
            </a:r>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1AD4CEA-4E5F-9BBE-2F3E-DFB9CACE23EB}"/>
              </a:ext>
            </a:extLst>
          </p:cNvPr>
          <p:cNvSpPr>
            <a:spLocks noGrp="1"/>
          </p:cNvSpPr>
          <p:nvPr>
            <p:ph type="sldNum" sz="quarter" idx="10"/>
          </p:nvPr>
        </p:nvSpPr>
        <p:spPr/>
        <p:txBody>
          <a:bodyPr/>
          <a:lstStyle/>
          <a:p>
            <a:fld id="{13BECFA2-E972-45C8-8D26-3F95009C24B5}" type="slidenum">
              <a:rPr lang="en-US" smtClean="0"/>
              <a:pPr/>
              <a:t>17</a:t>
            </a:fld>
            <a:endParaRPr lang="en-US"/>
          </a:p>
        </p:txBody>
      </p:sp>
    </p:spTree>
    <p:extLst>
      <p:ext uri="{BB962C8B-B14F-4D97-AF65-F5344CB8AC3E}">
        <p14:creationId xmlns:p14="http://schemas.microsoft.com/office/powerpoint/2010/main" val="32411392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B94B-BA39-4C01-8F04-258E9D28648F}"/>
              </a:ext>
            </a:extLst>
          </p:cNvPr>
          <p:cNvSpPr>
            <a:spLocks noGrp="1"/>
          </p:cNvSpPr>
          <p:nvPr>
            <p:ph type="title"/>
          </p:nvPr>
        </p:nvSpPr>
        <p:spPr/>
        <p:txBody>
          <a:bodyPr/>
          <a:lstStyle/>
          <a:p>
            <a:pPr algn="ctr"/>
            <a:r>
              <a:rPr lang="en-US" dirty="0"/>
              <a:t>Questions? </a:t>
            </a:r>
            <a:br>
              <a:rPr lang="en-US" dirty="0"/>
            </a:br>
            <a:r>
              <a:rPr lang="en-US" dirty="0"/>
              <a:t>Contact us:</a:t>
            </a:r>
          </a:p>
        </p:txBody>
      </p:sp>
      <p:sp>
        <p:nvSpPr>
          <p:cNvPr id="3" name="Content Placeholder 2">
            <a:extLst>
              <a:ext uri="{FF2B5EF4-FFF2-40B4-BE49-F238E27FC236}">
                <a16:creationId xmlns:a16="http://schemas.microsoft.com/office/drawing/2014/main" id="{86BB36D7-95EF-4992-97B9-3018B5265BBA}"/>
              </a:ext>
            </a:extLst>
          </p:cNvPr>
          <p:cNvSpPr>
            <a:spLocks noGrp="1"/>
          </p:cNvSpPr>
          <p:nvPr>
            <p:ph idx="1"/>
          </p:nvPr>
        </p:nvSpPr>
        <p:spPr>
          <a:xfrm>
            <a:off x="388953" y="1341120"/>
            <a:ext cx="5932334" cy="3657600"/>
          </a:xfrm>
        </p:spPr>
        <p:txBody>
          <a:bodyPr/>
          <a:lstStyle/>
          <a:p>
            <a:pPr marL="0" indent="0">
              <a:buNone/>
            </a:pPr>
            <a:endParaRPr lang="en-US" sz="2500" b="1" u="sng" dirty="0"/>
          </a:p>
          <a:p>
            <a:pPr marL="0" indent="0">
              <a:buNone/>
            </a:pPr>
            <a:r>
              <a:rPr lang="en-US" sz="2500" b="1" u="sng" dirty="0"/>
              <a:t>MOD</a:t>
            </a:r>
            <a:r>
              <a:rPr lang="en-US" sz="2500" dirty="0"/>
              <a:t> </a:t>
            </a:r>
          </a:p>
          <a:p>
            <a:pPr marL="569912" lvl="1" indent="0">
              <a:buNone/>
            </a:pPr>
            <a:r>
              <a:rPr lang="en-US" sz="2100" dirty="0"/>
              <a:t>Website: </a:t>
            </a:r>
            <a:r>
              <a:rPr lang="en-US" sz="2100" dirty="0">
                <a:hlinkClick r:id="rId2"/>
              </a:rPr>
              <a:t>https://sfgov.orgmod</a:t>
            </a:r>
            <a:r>
              <a:rPr lang="en-US" sz="2100" dirty="0"/>
              <a:t>		</a:t>
            </a:r>
          </a:p>
          <a:p>
            <a:pPr marL="569912" lvl="1" indent="0">
              <a:buNone/>
            </a:pPr>
            <a:r>
              <a:rPr lang="en-US" sz="2100" dirty="0"/>
              <a:t>MOD Email: </a:t>
            </a:r>
            <a:r>
              <a:rPr lang="en-US" sz="2100" dirty="0">
                <a:hlinkClick r:id="rId3"/>
              </a:rPr>
              <a:t>mod@sfgov.org</a:t>
            </a:r>
            <a:endParaRPr lang="en-US" sz="2100" dirty="0"/>
          </a:p>
          <a:p>
            <a:pPr marL="569912" lvl="1" indent="0">
              <a:buNone/>
            </a:pPr>
            <a:r>
              <a:rPr lang="en-US" sz="2100" dirty="0"/>
              <a:t>MOD Main Phone: 415-554-6789</a:t>
            </a:r>
          </a:p>
          <a:p>
            <a:pPr marL="0" indent="0">
              <a:buNone/>
            </a:pPr>
            <a:endParaRPr lang="en-US" dirty="0"/>
          </a:p>
        </p:txBody>
      </p:sp>
      <p:sp>
        <p:nvSpPr>
          <p:cNvPr id="4" name="Slide Number Placeholder 3">
            <a:extLst>
              <a:ext uri="{FF2B5EF4-FFF2-40B4-BE49-F238E27FC236}">
                <a16:creationId xmlns:a16="http://schemas.microsoft.com/office/drawing/2014/main" id="{D5F70ADD-5C6B-4D5D-BCAC-FC0DA58832D7}"/>
              </a:ext>
            </a:extLst>
          </p:cNvPr>
          <p:cNvSpPr>
            <a:spLocks noGrp="1"/>
          </p:cNvSpPr>
          <p:nvPr>
            <p:ph type="sldNum" sz="quarter" idx="10"/>
          </p:nvPr>
        </p:nvSpPr>
        <p:spPr/>
        <p:txBody>
          <a:bodyPr/>
          <a:lstStyle/>
          <a:p>
            <a:fld id="{13BECFA2-E972-45C8-8D26-3F95009C24B5}" type="slidenum">
              <a:rPr lang="en-US" smtClean="0"/>
              <a:pPr/>
              <a:t>18</a:t>
            </a:fld>
            <a:endParaRPr lang="en-US"/>
          </a:p>
        </p:txBody>
      </p:sp>
      <p:pic>
        <p:nvPicPr>
          <p:cNvPr id="6" name="Picture 5">
            <a:extLst>
              <a:ext uri="{FF2B5EF4-FFF2-40B4-BE49-F238E27FC236}">
                <a16:creationId xmlns:a16="http://schemas.microsoft.com/office/drawing/2014/main" id="{F7ECFD05-A187-4E79-8214-B0E0A6C2C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252994"/>
            <a:ext cx="4171127" cy="1934572"/>
          </a:xfrm>
          <a:prstGeom prst="rect">
            <a:avLst/>
          </a:prstGeom>
        </p:spPr>
      </p:pic>
    </p:spTree>
    <p:extLst>
      <p:ext uri="{BB962C8B-B14F-4D97-AF65-F5344CB8AC3E}">
        <p14:creationId xmlns:p14="http://schemas.microsoft.com/office/powerpoint/2010/main" val="34218534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D610-012C-40BF-A94E-221C3EF2E428}"/>
              </a:ext>
            </a:extLst>
          </p:cNvPr>
          <p:cNvSpPr>
            <a:spLocks noGrp="1"/>
          </p:cNvSpPr>
          <p:nvPr>
            <p:ph type="title"/>
          </p:nvPr>
        </p:nvSpPr>
        <p:spPr/>
        <p:txBody>
          <a:bodyPr/>
          <a:lstStyle/>
          <a:p>
            <a:r>
              <a:rPr lang="en-US" dirty="0"/>
              <a:t>MOD is the City’s Overall ADA Coordinator</a:t>
            </a:r>
          </a:p>
        </p:txBody>
      </p:sp>
      <p:sp>
        <p:nvSpPr>
          <p:cNvPr id="3" name="Content Placeholder 2">
            <a:extLst>
              <a:ext uri="{FF2B5EF4-FFF2-40B4-BE49-F238E27FC236}">
                <a16:creationId xmlns:a16="http://schemas.microsoft.com/office/drawing/2014/main" id="{BB6FD833-19B2-4BFA-A095-0D9A8B14BF21}"/>
              </a:ext>
            </a:extLst>
          </p:cNvPr>
          <p:cNvSpPr>
            <a:spLocks noGrp="1"/>
          </p:cNvSpPr>
          <p:nvPr>
            <p:ph idx="1"/>
          </p:nvPr>
        </p:nvSpPr>
        <p:spPr>
          <a:xfrm>
            <a:off x="381000" y="1371600"/>
            <a:ext cx="4564711" cy="4876800"/>
          </a:xfrm>
        </p:spPr>
        <p:txBody>
          <a:bodyPr/>
          <a:lstStyle/>
          <a:p>
            <a:r>
              <a:rPr lang="en-US" sz="1800" dirty="0"/>
              <a:t>MOD is responsible for </a:t>
            </a:r>
            <a:r>
              <a:rPr lang="en-US" sz="1800" b="1" dirty="0">
                <a:latin typeface="+mj-lt"/>
              </a:rPr>
              <a:t>overseeing the implementation and local adherence to  of Title II </a:t>
            </a:r>
            <a:r>
              <a:rPr lang="en-US" sz="1800" dirty="0"/>
              <a:t>of the Americans with Disabilities Act (ADA) as well as other federal, state and local access codes, disability rights laws, and accessibility obligations, including the </a:t>
            </a:r>
            <a:r>
              <a:rPr lang="en-US" sz="1800" b="1" dirty="0">
                <a:latin typeface="+mj-lt"/>
              </a:rPr>
              <a:t>Citywide grievance procedure.</a:t>
            </a:r>
          </a:p>
          <a:p>
            <a:r>
              <a:rPr lang="en-US" sz="1800" dirty="0"/>
              <a:t>MOD serves as a </a:t>
            </a:r>
            <a:r>
              <a:rPr lang="en-US" sz="1800" b="1" dirty="0">
                <a:latin typeface="+mj-lt"/>
              </a:rPr>
              <a:t>liaison</a:t>
            </a:r>
            <a:r>
              <a:rPr lang="en-US" sz="1800" dirty="0"/>
              <a:t> between the City and Deaf and disabled San Franciscans.</a:t>
            </a:r>
          </a:p>
          <a:p>
            <a:r>
              <a:rPr lang="en-US" sz="1800" dirty="0"/>
              <a:t>MOD serves as a resource and technical </a:t>
            </a:r>
            <a:r>
              <a:rPr lang="en-US" sz="1800" b="1" dirty="0">
                <a:latin typeface="+mj-lt"/>
              </a:rPr>
              <a:t>advisor to City departments, the Board of Supervisors and the Mayor </a:t>
            </a:r>
            <a:r>
              <a:rPr lang="en-US" sz="1800" dirty="0"/>
              <a:t>regarding: </a:t>
            </a:r>
          </a:p>
          <a:p>
            <a:pPr lvl="1">
              <a:buFont typeface="Arial" panose="020B0604020202020204" pitchFamily="34" charset="0"/>
              <a:buChar char="•"/>
            </a:pPr>
            <a:r>
              <a:rPr lang="en-US" sz="1600" dirty="0"/>
              <a:t>architectural and programmatic access</a:t>
            </a:r>
          </a:p>
          <a:p>
            <a:pPr lvl="1">
              <a:buFont typeface="Arial" panose="020B0604020202020204" pitchFamily="34" charset="0"/>
              <a:buChar char="•"/>
            </a:pPr>
            <a:r>
              <a:rPr lang="en-US" sz="1600" dirty="0"/>
              <a:t>emergency planning, and </a:t>
            </a:r>
          </a:p>
          <a:p>
            <a:pPr lvl="1">
              <a:buFont typeface="Arial" panose="020B0604020202020204" pitchFamily="34" charset="0"/>
              <a:buChar char="•"/>
            </a:pPr>
            <a:r>
              <a:rPr lang="en-US" sz="1600" dirty="0"/>
              <a:t>legislative impacts on accessibility and the disability community. </a:t>
            </a:r>
          </a:p>
          <a:p>
            <a:endParaRPr lang="en-US" sz="1800" dirty="0"/>
          </a:p>
        </p:txBody>
      </p:sp>
      <p:sp>
        <p:nvSpPr>
          <p:cNvPr id="4" name="Slide Number Placeholder 3">
            <a:extLst>
              <a:ext uri="{FF2B5EF4-FFF2-40B4-BE49-F238E27FC236}">
                <a16:creationId xmlns:a16="http://schemas.microsoft.com/office/drawing/2014/main" id="{60A0DB64-DAE5-4719-972F-7A4F9E2ECD77}"/>
              </a:ext>
            </a:extLst>
          </p:cNvPr>
          <p:cNvSpPr>
            <a:spLocks noGrp="1"/>
          </p:cNvSpPr>
          <p:nvPr>
            <p:ph type="sldNum" sz="quarter" idx="10"/>
          </p:nvPr>
        </p:nvSpPr>
        <p:spPr/>
        <p:txBody>
          <a:bodyPr/>
          <a:lstStyle/>
          <a:p>
            <a:fld id="{13BECFA2-E972-45C8-8D26-3F95009C24B5}" type="slidenum">
              <a:rPr lang="en-US" smtClean="0"/>
              <a:pPr/>
              <a:t>2</a:t>
            </a:fld>
            <a:endParaRPr lang="en-US"/>
          </a:p>
        </p:txBody>
      </p:sp>
      <p:pic>
        <p:nvPicPr>
          <p:cNvPr id="5" name="Picture 4">
            <a:extLst>
              <a:ext uri="{FF2B5EF4-FFF2-40B4-BE49-F238E27FC236}">
                <a16:creationId xmlns:a16="http://schemas.microsoft.com/office/drawing/2014/main" id="{D6D98A03-B641-45C5-B334-6FDAB5672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312" y="1456831"/>
            <a:ext cx="3796688" cy="3944337"/>
          </a:xfrm>
          <a:prstGeom prst="rect">
            <a:avLst/>
          </a:prstGeom>
        </p:spPr>
      </p:pic>
      <p:sp>
        <p:nvSpPr>
          <p:cNvPr id="6" name="TextBox 5">
            <a:extLst>
              <a:ext uri="{FF2B5EF4-FFF2-40B4-BE49-F238E27FC236}">
                <a16:creationId xmlns:a16="http://schemas.microsoft.com/office/drawing/2014/main" id="{B10EDB41-DF14-819A-6A0B-CB08232954A6}"/>
              </a:ext>
            </a:extLst>
          </p:cNvPr>
          <p:cNvSpPr txBox="1"/>
          <p:nvPr/>
        </p:nvSpPr>
        <p:spPr>
          <a:xfrm>
            <a:off x="5059680" y="5516879"/>
            <a:ext cx="3206496" cy="307777"/>
          </a:xfrm>
          <a:prstGeom prst="rect">
            <a:avLst/>
          </a:prstGeom>
          <a:noFill/>
        </p:spPr>
        <p:txBody>
          <a:bodyPr wrap="square" rtlCol="0">
            <a:spAutoFit/>
          </a:bodyPr>
          <a:lstStyle/>
          <a:p>
            <a:r>
              <a:rPr lang="en-US" sz="1400" b="0" dirty="0"/>
              <a:t>Image: Get help from MOD public poster </a:t>
            </a:r>
          </a:p>
        </p:txBody>
      </p:sp>
    </p:spTree>
    <p:extLst>
      <p:ext uri="{BB962C8B-B14F-4D97-AF65-F5344CB8AC3E}">
        <p14:creationId xmlns:p14="http://schemas.microsoft.com/office/powerpoint/2010/main" val="33424259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F939-94BB-4AF4-9633-20D48E414ABB}"/>
              </a:ext>
            </a:extLst>
          </p:cNvPr>
          <p:cNvSpPr>
            <a:spLocks noGrp="1"/>
          </p:cNvSpPr>
          <p:nvPr>
            <p:ph type="title"/>
          </p:nvPr>
        </p:nvSpPr>
        <p:spPr>
          <a:xfrm>
            <a:off x="464297" y="216799"/>
            <a:ext cx="8229600" cy="1143000"/>
          </a:xfrm>
        </p:spPr>
        <p:txBody>
          <a:bodyPr/>
          <a:lstStyle/>
          <a:p>
            <a:pPr algn="ctr"/>
            <a:r>
              <a:rPr lang="en-US" dirty="0"/>
              <a:t> Disability Community in San Francisco (1 of 2)</a:t>
            </a:r>
          </a:p>
        </p:txBody>
      </p:sp>
      <p:sp>
        <p:nvSpPr>
          <p:cNvPr id="4" name="Content Placeholder 3">
            <a:extLst>
              <a:ext uri="{FF2B5EF4-FFF2-40B4-BE49-F238E27FC236}">
                <a16:creationId xmlns:a16="http://schemas.microsoft.com/office/drawing/2014/main" id="{FB469EFD-A822-4F32-B666-4C8907099FC8}"/>
              </a:ext>
            </a:extLst>
          </p:cNvPr>
          <p:cNvSpPr>
            <a:spLocks noGrp="1"/>
          </p:cNvSpPr>
          <p:nvPr>
            <p:ph sz="half" idx="2"/>
          </p:nvPr>
        </p:nvSpPr>
        <p:spPr>
          <a:xfrm>
            <a:off x="450104" y="1546913"/>
            <a:ext cx="3529230" cy="1670849"/>
          </a:xfrm>
        </p:spPr>
        <p:txBody>
          <a:bodyPr/>
          <a:lstStyle/>
          <a:p>
            <a:pPr marL="401638" indent="-342900">
              <a:buFont typeface="Arial" panose="020B0604020202020204" pitchFamily="34" charset="0"/>
              <a:buChar char="•"/>
            </a:pPr>
            <a:r>
              <a:rPr lang="en-US" sz="1800" b="1" dirty="0"/>
              <a:t>1 in 10 San Franciscans reports a disability</a:t>
            </a:r>
          </a:p>
          <a:p>
            <a:pPr lvl="1">
              <a:buFont typeface="Arial" panose="020B0604020202020204" pitchFamily="34" charset="0"/>
              <a:buChar char="•"/>
            </a:pPr>
            <a:r>
              <a:rPr lang="en-US" sz="1400" dirty="0"/>
              <a:t>All ages, race and ethnicities, and income levels </a:t>
            </a:r>
          </a:p>
          <a:p>
            <a:pPr marL="1541463" lvl="2" indent="-342900">
              <a:buFont typeface="Arial" panose="020B0604020202020204" pitchFamily="34" charset="0"/>
              <a:buChar char="•"/>
            </a:pPr>
            <a:r>
              <a:rPr lang="en-US" sz="1400" dirty="0"/>
              <a:t>88-94,000 residents</a:t>
            </a:r>
          </a:p>
          <a:p>
            <a:pPr marL="401638" indent="-342900">
              <a:buFont typeface="Arial" panose="020B0604020202020204" pitchFamily="34" charset="0"/>
              <a:buChar char="•"/>
            </a:pPr>
            <a:r>
              <a:rPr lang="en-US" sz="1800" b="1" dirty="0"/>
              <a:t>Almost half of people with disabilities are under age 65</a:t>
            </a:r>
          </a:p>
          <a:p>
            <a:pPr marL="401638" indent="-342900">
              <a:buFont typeface="Arial" panose="020B0604020202020204" pitchFamily="34" charset="0"/>
              <a:buChar char="•"/>
            </a:pPr>
            <a:r>
              <a:rPr lang="en-US" sz="1800" b="1" dirty="0"/>
              <a:t>1 in 4</a:t>
            </a:r>
            <a:r>
              <a:rPr lang="en-US" sz="1800" dirty="0"/>
              <a:t> people with disabilities live in poverty. </a:t>
            </a:r>
          </a:p>
          <a:p>
            <a:pPr lvl="1">
              <a:buFont typeface="Arial" panose="020B0604020202020204" pitchFamily="34" charset="0"/>
              <a:buChar char="•"/>
            </a:pPr>
            <a:r>
              <a:rPr lang="en-US" sz="1800" dirty="0"/>
              <a:t>Even adults with disabilities who are employed are more than </a:t>
            </a:r>
            <a:r>
              <a:rPr lang="en-US" sz="1800" b="1" dirty="0"/>
              <a:t>twice as likely</a:t>
            </a:r>
            <a:r>
              <a:rPr lang="en-US" sz="1800" dirty="0"/>
              <a:t> to experience poverty. </a:t>
            </a:r>
          </a:p>
          <a:p>
            <a:pPr marL="628650" lvl="1" indent="0">
              <a:buNone/>
            </a:pPr>
            <a:endParaRPr lang="en-US" sz="1600" dirty="0"/>
          </a:p>
          <a:p>
            <a:endParaRPr lang="en-US" sz="1800" dirty="0"/>
          </a:p>
        </p:txBody>
      </p:sp>
      <p:sp>
        <p:nvSpPr>
          <p:cNvPr id="7" name="Slide Number Placeholder 6">
            <a:extLst>
              <a:ext uri="{FF2B5EF4-FFF2-40B4-BE49-F238E27FC236}">
                <a16:creationId xmlns:a16="http://schemas.microsoft.com/office/drawing/2014/main" id="{54B25225-80E8-41A5-9BAA-D4D84683C015}"/>
              </a:ext>
            </a:extLst>
          </p:cNvPr>
          <p:cNvSpPr>
            <a:spLocks noGrp="1"/>
          </p:cNvSpPr>
          <p:nvPr>
            <p:ph type="sldNum" sz="quarter" idx="10"/>
          </p:nvPr>
        </p:nvSpPr>
        <p:spPr/>
        <p:txBody>
          <a:bodyPr/>
          <a:lstStyle/>
          <a:p>
            <a:fld id="{733A107D-767F-43F3-8AF2-7C4046E49308}" type="slidenum">
              <a:rPr lang="en-US" smtClean="0"/>
              <a:pPr/>
              <a:t>3</a:t>
            </a:fld>
            <a:endParaRPr lang="en-US"/>
          </a:p>
        </p:txBody>
      </p:sp>
      <p:pic>
        <p:nvPicPr>
          <p:cNvPr id="5" name="Picture 4">
            <a:extLst>
              <a:ext uri="{FF2B5EF4-FFF2-40B4-BE49-F238E27FC236}">
                <a16:creationId xmlns:a16="http://schemas.microsoft.com/office/drawing/2014/main" id="{6EC90A97-A03A-4813-80AE-796828BE2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34" y="1705825"/>
            <a:ext cx="4995574" cy="3605262"/>
          </a:xfrm>
          <a:prstGeom prst="rect">
            <a:avLst/>
          </a:prstGeom>
        </p:spPr>
      </p:pic>
      <p:sp>
        <p:nvSpPr>
          <p:cNvPr id="3" name="Rectangle 2">
            <a:extLst>
              <a:ext uri="{FF2B5EF4-FFF2-40B4-BE49-F238E27FC236}">
                <a16:creationId xmlns:a16="http://schemas.microsoft.com/office/drawing/2014/main" id="{1463884F-EF1A-4107-A521-4C876E359279}"/>
              </a:ext>
            </a:extLst>
          </p:cNvPr>
          <p:cNvSpPr/>
          <p:nvPr/>
        </p:nvSpPr>
        <p:spPr>
          <a:xfrm>
            <a:off x="4093633" y="5352222"/>
            <a:ext cx="4766975" cy="523220"/>
          </a:xfrm>
          <a:prstGeom prst="rect">
            <a:avLst/>
          </a:prstGeom>
        </p:spPr>
        <p:txBody>
          <a:bodyPr wrap="square">
            <a:spAutoFit/>
          </a:bodyPr>
          <a:lstStyle/>
          <a:p>
            <a:r>
              <a:rPr lang="en-US" sz="1400" dirty="0">
                <a:solidFill>
                  <a:srgbClr val="001746"/>
                </a:solidFill>
                <a:latin typeface="+mn-lt"/>
              </a:rPr>
              <a:t>Source: </a:t>
            </a:r>
            <a:r>
              <a:rPr lang="en-US" sz="1400" dirty="0">
                <a:solidFill>
                  <a:srgbClr val="001746"/>
                </a:solidFill>
                <a:latin typeface="+mn-lt"/>
                <a:hlinkClick r:id="rId3"/>
              </a:rPr>
              <a:t>https://www.sfhsa.org/about/reports-publications/disability-san-francisco</a:t>
            </a:r>
            <a:r>
              <a:rPr lang="en-US" sz="1400" dirty="0">
                <a:solidFill>
                  <a:srgbClr val="001746"/>
                </a:solidFill>
                <a:latin typeface="+mn-lt"/>
              </a:rPr>
              <a:t> </a:t>
            </a:r>
          </a:p>
        </p:txBody>
      </p:sp>
    </p:spTree>
    <p:extLst>
      <p:ext uri="{BB962C8B-B14F-4D97-AF65-F5344CB8AC3E}">
        <p14:creationId xmlns:p14="http://schemas.microsoft.com/office/powerpoint/2010/main" val="24946478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F939-94BB-4AF4-9633-20D48E414ABB}"/>
              </a:ext>
            </a:extLst>
          </p:cNvPr>
          <p:cNvSpPr>
            <a:spLocks noGrp="1"/>
          </p:cNvSpPr>
          <p:nvPr>
            <p:ph type="title"/>
          </p:nvPr>
        </p:nvSpPr>
        <p:spPr>
          <a:xfrm>
            <a:off x="464297" y="216799"/>
            <a:ext cx="8229600" cy="1143000"/>
          </a:xfrm>
        </p:spPr>
        <p:txBody>
          <a:bodyPr/>
          <a:lstStyle/>
          <a:p>
            <a:pPr algn="ctr"/>
            <a:r>
              <a:rPr lang="en-US" dirty="0"/>
              <a:t>Disability Community in San Francisco (2 of 2)</a:t>
            </a:r>
          </a:p>
        </p:txBody>
      </p:sp>
      <p:sp>
        <p:nvSpPr>
          <p:cNvPr id="4" name="Content Placeholder 3">
            <a:extLst>
              <a:ext uri="{FF2B5EF4-FFF2-40B4-BE49-F238E27FC236}">
                <a16:creationId xmlns:a16="http://schemas.microsoft.com/office/drawing/2014/main" id="{FB469EFD-A822-4F32-B666-4C8907099FC8}"/>
              </a:ext>
            </a:extLst>
          </p:cNvPr>
          <p:cNvSpPr>
            <a:spLocks noGrp="1"/>
          </p:cNvSpPr>
          <p:nvPr>
            <p:ph sz="half" idx="2"/>
          </p:nvPr>
        </p:nvSpPr>
        <p:spPr>
          <a:xfrm>
            <a:off x="368211" y="1452932"/>
            <a:ext cx="4203789" cy="4152001"/>
          </a:xfrm>
        </p:spPr>
        <p:txBody>
          <a:bodyPr/>
          <a:lstStyle/>
          <a:p>
            <a:pPr marL="171450" indent="-171450">
              <a:buFont typeface="Arial" panose="020B0604020202020204" pitchFamily="34" charset="0"/>
              <a:buChar char="•"/>
            </a:pPr>
            <a:r>
              <a:rPr lang="en-US" b="1" dirty="0"/>
              <a:t>64% of people with disabilities are people of color. </a:t>
            </a:r>
            <a:endParaRPr lang="en-US" dirty="0"/>
          </a:p>
          <a:p>
            <a:pPr marL="171450" indent="-171450">
              <a:buFont typeface="Arial" panose="020B0604020202020204" pitchFamily="34" charset="0"/>
              <a:buChar char="•"/>
            </a:pPr>
            <a:r>
              <a:rPr lang="en-US" sz="1800" dirty="0"/>
              <a:t>Based on  2019 American Community Survey (ACS), 5-year estimates </a:t>
            </a:r>
          </a:p>
          <a:p>
            <a:pPr marL="171450" indent="-171450">
              <a:buFont typeface="Arial" panose="020B0604020202020204" pitchFamily="34" charset="0"/>
              <a:buChar char="•"/>
            </a:pPr>
            <a:r>
              <a:rPr lang="en-US" sz="1800" dirty="0"/>
              <a:t>The ACS does not currently ask questions about behavioral/psychiatric disability</a:t>
            </a:r>
          </a:p>
          <a:p>
            <a:pPr marL="171450" indent="-171450">
              <a:buFont typeface="Arial" panose="020B0604020202020204" pitchFamily="34" charset="0"/>
              <a:buChar char="•"/>
            </a:pPr>
            <a:r>
              <a:rPr lang="en-US" sz="1800" dirty="0"/>
              <a:t>We expect the overlay is likely higher than 64%</a:t>
            </a:r>
          </a:p>
          <a:p>
            <a:pPr marL="401638" indent="-342900">
              <a:buFont typeface="Arial" panose="020B0604020202020204" pitchFamily="34" charset="0"/>
              <a:buChar char="•"/>
            </a:pPr>
            <a:endParaRPr lang="en-US" dirty="0"/>
          </a:p>
          <a:p>
            <a:endParaRPr lang="en-US" dirty="0"/>
          </a:p>
        </p:txBody>
      </p:sp>
      <p:sp>
        <p:nvSpPr>
          <p:cNvPr id="7" name="Slide Number Placeholder 6">
            <a:extLst>
              <a:ext uri="{FF2B5EF4-FFF2-40B4-BE49-F238E27FC236}">
                <a16:creationId xmlns:a16="http://schemas.microsoft.com/office/drawing/2014/main" id="{54B25225-80E8-41A5-9BAA-D4D84683C015}"/>
              </a:ext>
            </a:extLst>
          </p:cNvPr>
          <p:cNvSpPr>
            <a:spLocks noGrp="1"/>
          </p:cNvSpPr>
          <p:nvPr>
            <p:ph type="sldNum" sz="quarter" idx="10"/>
          </p:nvPr>
        </p:nvSpPr>
        <p:spPr/>
        <p:txBody>
          <a:bodyPr/>
          <a:lstStyle/>
          <a:p>
            <a:fld id="{733A107D-767F-43F3-8AF2-7C4046E49308}" type="slidenum">
              <a:rPr lang="en-US" smtClean="0"/>
              <a:pPr/>
              <a:t>4</a:t>
            </a:fld>
            <a:endParaRPr lang="en-US"/>
          </a:p>
        </p:txBody>
      </p:sp>
      <p:graphicFrame>
        <p:nvGraphicFramePr>
          <p:cNvPr id="13" name="Content Placeholder 12" descr="Pie chart indicating that 64% of the population of people with disabilities are BIPOC (Black, Indigenous, People of Color) ">
            <a:extLst>
              <a:ext uri="{FF2B5EF4-FFF2-40B4-BE49-F238E27FC236}">
                <a16:creationId xmlns:a16="http://schemas.microsoft.com/office/drawing/2014/main" id="{0939ACD1-E5C2-4E38-8DF1-6C3CEB7934A1}"/>
              </a:ext>
            </a:extLst>
          </p:cNvPr>
          <p:cNvGraphicFramePr>
            <a:graphicFrameLocks noGrp="1"/>
          </p:cNvGraphicFramePr>
          <p:nvPr>
            <p:ph sz="quarter" idx="4"/>
            <p:extLst>
              <p:ext uri="{D42A27DB-BD31-4B8C-83A1-F6EECF244321}">
                <p14:modId xmlns:p14="http://schemas.microsoft.com/office/powerpoint/2010/main" val="2592398106"/>
              </p:ext>
            </p:extLst>
          </p:nvPr>
        </p:nvGraphicFramePr>
        <p:xfrm>
          <a:off x="4021693" y="1065964"/>
          <a:ext cx="5020707" cy="52232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40069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AB42-8279-4AE4-B7EC-42596CFB9779}"/>
              </a:ext>
            </a:extLst>
          </p:cNvPr>
          <p:cNvSpPr>
            <a:spLocks noGrp="1"/>
          </p:cNvSpPr>
          <p:nvPr>
            <p:ph type="title"/>
          </p:nvPr>
        </p:nvSpPr>
        <p:spPr/>
        <p:txBody>
          <a:bodyPr/>
          <a:lstStyle/>
          <a:p>
            <a:r>
              <a:rPr lang="en-US" dirty="0"/>
              <a:t>MOD Budget, Staffing &amp; Reporting Structure</a:t>
            </a:r>
          </a:p>
        </p:txBody>
      </p:sp>
      <p:sp>
        <p:nvSpPr>
          <p:cNvPr id="3" name="Content Placeholder 2">
            <a:extLst>
              <a:ext uri="{FF2B5EF4-FFF2-40B4-BE49-F238E27FC236}">
                <a16:creationId xmlns:a16="http://schemas.microsoft.com/office/drawing/2014/main" id="{49311A88-B00C-4585-8E2F-7B439281A1FB}"/>
              </a:ext>
            </a:extLst>
          </p:cNvPr>
          <p:cNvSpPr>
            <a:spLocks noGrp="1"/>
          </p:cNvSpPr>
          <p:nvPr>
            <p:ph idx="1"/>
          </p:nvPr>
        </p:nvSpPr>
        <p:spPr>
          <a:xfrm>
            <a:off x="331470" y="1371600"/>
            <a:ext cx="8460151" cy="4983480"/>
          </a:xfrm>
        </p:spPr>
        <p:txBody>
          <a:bodyPr/>
          <a:lstStyle/>
          <a:p>
            <a:pPr marL="0" indent="0">
              <a:buNone/>
            </a:pPr>
            <a:r>
              <a:rPr lang="en-US" sz="2000" b="1" u="sng" dirty="0"/>
              <a:t>Reporting</a:t>
            </a:r>
          </a:p>
          <a:p>
            <a:r>
              <a:rPr lang="en-US" sz="2000" dirty="0"/>
              <a:t>Directly to the City Administrator’s Office</a:t>
            </a:r>
          </a:p>
          <a:p>
            <a:r>
              <a:rPr lang="en-US" sz="2000" dirty="0"/>
              <a:t>Indirectly to the Mayor’s Office</a:t>
            </a:r>
          </a:p>
          <a:p>
            <a:pPr marL="0" indent="0">
              <a:buNone/>
            </a:pPr>
            <a:r>
              <a:rPr lang="en-US" sz="2000" b="1" u="sng" dirty="0"/>
              <a:t>Budget</a:t>
            </a:r>
          </a:p>
          <a:p>
            <a:endParaRPr lang="en-US" dirty="0"/>
          </a:p>
          <a:p>
            <a:pPr marL="0" indent="0">
              <a:buNone/>
            </a:pPr>
            <a:endParaRPr lang="en-US" dirty="0"/>
          </a:p>
          <a:p>
            <a:pPr marL="0" indent="0">
              <a:buNone/>
            </a:pPr>
            <a:r>
              <a:rPr lang="en-US" sz="2000" b="1" u="sng" dirty="0"/>
              <a:t>Current Staffing: headcount = 9 </a:t>
            </a:r>
          </a:p>
          <a:p>
            <a:pPr marL="401638" indent="-342900"/>
            <a:r>
              <a:rPr lang="en-US" sz="1800" dirty="0"/>
              <a:t>8 full time and 1 part time position(s) (3 hours/week), funded</a:t>
            </a:r>
          </a:p>
          <a:p>
            <a:pPr marL="628650" lvl="1" indent="0">
              <a:buNone/>
            </a:pPr>
            <a:r>
              <a:rPr lang="en-US" sz="1600" dirty="0"/>
              <a:t>(1) Director, (2) Deputy Directors, (1) Grievance and Training Coordinator, (3) Senior Building Inspectors, (1) Office manager, (1) Program aide</a:t>
            </a:r>
          </a:p>
          <a:p>
            <a:r>
              <a:rPr lang="en-US" sz="2000" dirty="0"/>
              <a:t>3 vacant positions, not funded in budget </a:t>
            </a:r>
          </a:p>
          <a:p>
            <a:pPr marL="971550" lvl="1" indent="-342900">
              <a:buFont typeface="Arial" panose="020B0604020202020204" pitchFamily="34" charset="0"/>
              <a:buChar char="•"/>
            </a:pPr>
            <a:r>
              <a:rPr lang="en-US" dirty="0"/>
              <a:t>2 architectural and 1 programmatic</a:t>
            </a:r>
          </a:p>
          <a:p>
            <a:pPr marL="58738" indent="0">
              <a:buNone/>
            </a:pPr>
            <a:endParaRPr lang="en-US" sz="2000" dirty="0"/>
          </a:p>
          <a:p>
            <a:endParaRPr lang="en-US" dirty="0"/>
          </a:p>
        </p:txBody>
      </p:sp>
      <p:sp>
        <p:nvSpPr>
          <p:cNvPr id="4" name="Slide Number Placeholder 3">
            <a:extLst>
              <a:ext uri="{FF2B5EF4-FFF2-40B4-BE49-F238E27FC236}">
                <a16:creationId xmlns:a16="http://schemas.microsoft.com/office/drawing/2014/main" id="{2A44D4F9-E90B-43D5-813C-1C76E2DA2442}"/>
              </a:ext>
            </a:extLst>
          </p:cNvPr>
          <p:cNvSpPr>
            <a:spLocks noGrp="1"/>
          </p:cNvSpPr>
          <p:nvPr>
            <p:ph type="sldNum" sz="quarter" idx="10"/>
          </p:nvPr>
        </p:nvSpPr>
        <p:spPr/>
        <p:txBody>
          <a:bodyPr/>
          <a:lstStyle/>
          <a:p>
            <a:fld id="{13BECFA2-E972-45C8-8D26-3F95009C24B5}" type="slidenum">
              <a:rPr lang="en-US" smtClean="0"/>
              <a:pPr/>
              <a:t>5</a:t>
            </a:fld>
            <a:endParaRPr lang="en-US"/>
          </a:p>
        </p:txBody>
      </p:sp>
      <p:graphicFrame>
        <p:nvGraphicFramePr>
          <p:cNvPr id="6" name="Table 5">
            <a:extLst>
              <a:ext uri="{FF2B5EF4-FFF2-40B4-BE49-F238E27FC236}">
                <a16:creationId xmlns:a16="http://schemas.microsoft.com/office/drawing/2014/main" id="{C673FFB4-3728-4C06-81A5-098E0CF71A19}"/>
              </a:ext>
            </a:extLst>
          </p:cNvPr>
          <p:cNvGraphicFramePr>
            <a:graphicFrameLocks noGrp="1"/>
          </p:cNvGraphicFramePr>
          <p:nvPr>
            <p:extLst>
              <p:ext uri="{D42A27DB-BD31-4B8C-83A1-F6EECF244321}">
                <p14:modId xmlns:p14="http://schemas.microsoft.com/office/powerpoint/2010/main" val="428680242"/>
              </p:ext>
            </p:extLst>
          </p:nvPr>
        </p:nvGraphicFramePr>
        <p:xfrm>
          <a:off x="1408470" y="3218791"/>
          <a:ext cx="6327060" cy="921799"/>
        </p:xfrm>
        <a:graphic>
          <a:graphicData uri="http://schemas.openxmlformats.org/drawingml/2006/table">
            <a:tbl>
              <a:tblPr>
                <a:tableStyleId>{5C22544A-7EE6-4342-B048-85BDC9FD1C3A}</a:tableStyleId>
              </a:tblPr>
              <a:tblGrid>
                <a:gridCol w="3207775">
                  <a:extLst>
                    <a:ext uri="{9D8B030D-6E8A-4147-A177-3AD203B41FA5}">
                      <a16:colId xmlns:a16="http://schemas.microsoft.com/office/drawing/2014/main" val="4083119044"/>
                    </a:ext>
                  </a:extLst>
                </a:gridCol>
                <a:gridCol w="3119285">
                  <a:extLst>
                    <a:ext uri="{9D8B030D-6E8A-4147-A177-3AD203B41FA5}">
                      <a16:colId xmlns:a16="http://schemas.microsoft.com/office/drawing/2014/main" val="4173116998"/>
                    </a:ext>
                  </a:extLst>
                </a:gridCol>
              </a:tblGrid>
              <a:tr h="280219">
                <a:tc>
                  <a:txBody>
                    <a:bodyPr/>
                    <a:lstStyle/>
                    <a:p>
                      <a:pPr algn="l" fontAlgn="b"/>
                      <a:r>
                        <a:rPr lang="en-US" sz="1600" u="none" strike="noStrike" dirty="0">
                          <a:effectLst/>
                        </a:rPr>
                        <a:t>FY 21-22 Operating Budget</a:t>
                      </a:r>
                      <a:endParaRPr lang="en-US" sz="1600" b="0" i="0" u="none" strike="noStrike" dirty="0">
                        <a:solidFill>
                          <a:srgbClr val="000000"/>
                        </a:solidFill>
                        <a:effectLst/>
                        <a:latin typeface="Franklin Gothic Book" panose="020B0503020102020204" pitchFamily="34" charset="0"/>
                      </a:endParaRPr>
                    </a:p>
                  </a:txBody>
                  <a:tcPr marL="0" marR="0" marT="0" marB="0"/>
                </a:tc>
                <a:tc>
                  <a:txBody>
                    <a:bodyPr/>
                    <a:lstStyle/>
                    <a:p>
                      <a:pPr algn="ctr" fontAlgn="b"/>
                      <a:r>
                        <a:rPr lang="en-US" sz="1600" u="none" strike="noStrike" dirty="0">
                          <a:effectLst/>
                        </a:rPr>
                        <a:t>$1,996,594</a:t>
                      </a:r>
                      <a:endParaRPr lang="en-US" sz="1600" b="0" i="0" u="none" strike="noStrike" dirty="0">
                        <a:solidFill>
                          <a:srgbClr val="000000"/>
                        </a:solidFill>
                        <a:effectLst/>
                        <a:latin typeface="Franklin Gothic Book" panose="020B0503020102020204" pitchFamily="34" charset="0"/>
                      </a:endParaRPr>
                    </a:p>
                  </a:txBody>
                  <a:tcPr marL="0" marR="0" marT="0" marB="0"/>
                </a:tc>
                <a:extLst>
                  <a:ext uri="{0D108BD9-81ED-4DB2-BD59-A6C34878D82A}">
                    <a16:rowId xmlns:a16="http://schemas.microsoft.com/office/drawing/2014/main" val="3693359952"/>
                  </a:ext>
                </a:extLst>
              </a:tr>
              <a:tr h="320790">
                <a:tc>
                  <a:txBody>
                    <a:bodyPr/>
                    <a:lstStyle/>
                    <a:p>
                      <a:pPr algn="l" fontAlgn="b"/>
                      <a:r>
                        <a:rPr lang="en-US" sz="1600" u="none" strike="noStrike" dirty="0">
                          <a:effectLst/>
                        </a:rPr>
                        <a:t>FY21-22 Capital Budget*</a:t>
                      </a:r>
                    </a:p>
                  </a:txBody>
                  <a:tcPr marL="0" marR="0" marT="0" marB="0" anchor="b"/>
                </a:tc>
                <a:tc>
                  <a:txBody>
                    <a:bodyPr/>
                    <a:lstStyle/>
                    <a:p>
                      <a:pPr algn="ctr" fontAlgn="b"/>
                      <a:r>
                        <a:rPr lang="en-US" sz="1600" u="none" strike="noStrike" dirty="0">
                          <a:effectLst/>
                        </a:rPr>
                        <a:t>$2,459,196</a:t>
                      </a:r>
                      <a:endParaRPr lang="en-US" sz="1600" b="0" i="0" u="none" strike="noStrike" dirty="0">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3196526478"/>
                  </a:ext>
                </a:extLst>
              </a:tr>
              <a:tr h="320790">
                <a:tc gridSpan="2">
                  <a:txBody>
                    <a:bodyPr/>
                    <a:lstStyle/>
                    <a:p>
                      <a:pPr algn="l" fontAlgn="b"/>
                      <a:r>
                        <a:rPr lang="en-US" sz="1600" b="0" i="0" u="none" strike="noStrike" dirty="0">
                          <a:solidFill>
                            <a:srgbClr val="000000"/>
                          </a:solidFill>
                          <a:effectLst/>
                          <a:latin typeface="Franklin Gothic Book" panose="020B0503020102020204" pitchFamily="34" charset="0"/>
                        </a:rPr>
                        <a:t>* Capital funding is not inclusive of all City barrier removal projects</a:t>
                      </a:r>
                    </a:p>
                  </a:txBody>
                  <a:tcPr marL="0" marR="0" marT="0" marB="0" anchor="b"/>
                </a:tc>
                <a:tc hMerge="1">
                  <a:txBody>
                    <a:bodyPr/>
                    <a:lstStyle/>
                    <a:p>
                      <a:pPr algn="ctr" fontAlgn="b"/>
                      <a:endParaRPr lang="en-US" sz="1600" b="0" i="0" u="none" strike="noStrike" dirty="0">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2435942313"/>
                  </a:ext>
                </a:extLst>
              </a:tr>
            </a:tbl>
          </a:graphicData>
        </a:graphic>
      </p:graphicFrame>
    </p:spTree>
    <p:extLst>
      <p:ext uri="{BB962C8B-B14F-4D97-AF65-F5344CB8AC3E}">
        <p14:creationId xmlns:p14="http://schemas.microsoft.com/office/powerpoint/2010/main" val="1904436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0A1C-DD8D-4A89-B677-50FDA6C9CA3A}"/>
              </a:ext>
            </a:extLst>
          </p:cNvPr>
          <p:cNvSpPr>
            <a:spLocks noGrp="1"/>
          </p:cNvSpPr>
          <p:nvPr>
            <p:ph type="title"/>
          </p:nvPr>
        </p:nvSpPr>
        <p:spPr>
          <a:xfrm>
            <a:off x="323850" y="509546"/>
            <a:ext cx="6629400" cy="838200"/>
          </a:xfrm>
        </p:spPr>
        <p:txBody>
          <a:bodyPr/>
          <a:lstStyle/>
          <a:p>
            <a:r>
              <a:rPr lang="en-US" dirty="0"/>
              <a:t>Mayor’s Disability Council (MDC) 2021-22</a:t>
            </a:r>
          </a:p>
        </p:txBody>
      </p:sp>
      <p:sp>
        <p:nvSpPr>
          <p:cNvPr id="3" name="Slide Number Placeholder 2">
            <a:extLst>
              <a:ext uri="{FF2B5EF4-FFF2-40B4-BE49-F238E27FC236}">
                <a16:creationId xmlns:a16="http://schemas.microsoft.com/office/drawing/2014/main" id="{7151B455-0DFC-48E0-AFF7-A7F7AF987662}"/>
              </a:ext>
            </a:extLst>
          </p:cNvPr>
          <p:cNvSpPr>
            <a:spLocks noGrp="1"/>
          </p:cNvSpPr>
          <p:nvPr>
            <p:ph type="sldNum" sz="quarter" idx="10"/>
          </p:nvPr>
        </p:nvSpPr>
        <p:spPr/>
        <p:txBody>
          <a:bodyPr/>
          <a:lstStyle/>
          <a:p>
            <a:fld id="{BA87752E-0EF8-4B2D-A64B-734333515496}" type="slidenum">
              <a:rPr lang="en-US" smtClean="0"/>
              <a:pPr/>
              <a:t>6</a:t>
            </a:fld>
            <a:endParaRPr lang="en-US"/>
          </a:p>
        </p:txBody>
      </p:sp>
      <p:pic>
        <p:nvPicPr>
          <p:cNvPr id="5" name="Picture 4">
            <a:extLst>
              <a:ext uri="{FF2B5EF4-FFF2-40B4-BE49-F238E27FC236}">
                <a16:creationId xmlns:a16="http://schemas.microsoft.com/office/drawing/2014/main" id="{A5E78685-49D9-4550-91B5-853A39C623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639" y="1441460"/>
            <a:ext cx="3424743" cy="2446246"/>
          </a:xfrm>
          <a:prstGeom prst="rect">
            <a:avLst/>
          </a:prstGeom>
        </p:spPr>
      </p:pic>
      <p:sp>
        <p:nvSpPr>
          <p:cNvPr id="6" name="Rectangle 5">
            <a:extLst>
              <a:ext uri="{FF2B5EF4-FFF2-40B4-BE49-F238E27FC236}">
                <a16:creationId xmlns:a16="http://schemas.microsoft.com/office/drawing/2014/main" id="{1ECC9389-2DDC-43E6-973C-C3C3B1BEB773}"/>
              </a:ext>
            </a:extLst>
          </p:cNvPr>
          <p:cNvSpPr/>
          <p:nvPr/>
        </p:nvSpPr>
        <p:spPr>
          <a:xfrm>
            <a:off x="323851" y="1270141"/>
            <a:ext cx="4833366" cy="4801314"/>
          </a:xfrm>
          <a:prstGeom prst="rect">
            <a:avLst/>
          </a:prstGeom>
        </p:spPr>
        <p:txBody>
          <a:bodyPr wrap="square">
            <a:spAutoFit/>
          </a:bodyPr>
          <a:lstStyle/>
          <a:p>
            <a:r>
              <a:rPr lang="en-US" sz="1700" b="0" dirty="0">
                <a:solidFill>
                  <a:srgbClr val="001746"/>
                </a:solidFill>
                <a:latin typeface="+mn-lt"/>
              </a:rPr>
              <a:t>Advises the Mayor on disability issues, works with the MOD  to ensure accessibility compliance, and provides a public forum for disability community feedback.</a:t>
            </a:r>
          </a:p>
          <a:p>
            <a:endParaRPr lang="en-US" sz="1700" b="0" dirty="0">
              <a:solidFill>
                <a:srgbClr val="001746"/>
              </a:solidFill>
              <a:latin typeface="+mn-lt"/>
            </a:endParaRPr>
          </a:p>
          <a:p>
            <a:r>
              <a:rPr lang="en-US" sz="1700" b="0" dirty="0">
                <a:solidFill>
                  <a:srgbClr val="001746"/>
                </a:solidFill>
                <a:latin typeface="+mn-lt"/>
              </a:rPr>
              <a:t>The MDC is currently a passive meeting body with 7 seats filled (4 vacant). </a:t>
            </a:r>
            <a:r>
              <a:rPr lang="en-US" sz="1700" b="0" dirty="0">
                <a:solidFill>
                  <a:srgbClr val="001746"/>
                </a:solidFill>
              </a:rPr>
              <a:t>MOD provides staff support to the Council.</a:t>
            </a:r>
          </a:p>
          <a:p>
            <a:endParaRPr lang="en-US" sz="1700" b="0" dirty="0">
              <a:solidFill>
                <a:srgbClr val="001746"/>
              </a:solidFill>
              <a:latin typeface="+mn-lt"/>
            </a:endParaRPr>
          </a:p>
          <a:p>
            <a:r>
              <a:rPr lang="en-US" sz="1700" b="0" dirty="0">
                <a:solidFill>
                  <a:srgbClr val="001746"/>
                </a:solidFill>
                <a:latin typeface="+mn-lt"/>
              </a:rPr>
              <a:t>All members are residents with disabilities, and/or parents of kids with disabilities, who in 2021-2022 advanced:</a:t>
            </a:r>
          </a:p>
          <a:p>
            <a:pPr marL="285750" indent="-285750">
              <a:buFont typeface="Arial" panose="020B0604020202020204" pitchFamily="34" charset="0"/>
              <a:buChar char="•"/>
            </a:pPr>
            <a:r>
              <a:rPr lang="en-US" sz="1700" b="0" dirty="0">
                <a:solidFill>
                  <a:srgbClr val="001746"/>
                </a:solidFill>
                <a:latin typeface="+mn-lt"/>
                <a:hlinkClick r:id="rId4">
                  <a:extLst>
                    <a:ext uri="{A12FA001-AC4F-418D-AE19-62706E023703}">
                      <ahyp:hlinkClr xmlns:ahyp="http://schemas.microsoft.com/office/drawing/2018/hyperlinkcolor" val="tx"/>
                    </a:ext>
                  </a:extLst>
                </a:hlinkClick>
              </a:rPr>
              <a:t>Resolution # 2022 – 01 Mayor’s Disability Council Resolution On Accessibility Of Golden Gate Park And Closure Of JFK Drive</a:t>
            </a:r>
            <a:r>
              <a:rPr lang="en-US" sz="1700" b="0" dirty="0">
                <a:solidFill>
                  <a:srgbClr val="001746"/>
                </a:solidFill>
                <a:latin typeface="+mn-lt"/>
              </a:rPr>
              <a:t>  </a:t>
            </a:r>
          </a:p>
          <a:p>
            <a:pPr marL="285750" indent="-285750">
              <a:buFont typeface="Arial" panose="020B0604020202020204" pitchFamily="34" charset="0"/>
              <a:buChar char="•"/>
            </a:pPr>
            <a:r>
              <a:rPr lang="en-US" sz="1700" b="0" dirty="0">
                <a:solidFill>
                  <a:srgbClr val="001746"/>
                </a:solidFill>
                <a:latin typeface="+mn-lt"/>
                <a:hlinkClick r:id="rId5"/>
              </a:rPr>
              <a:t>Resolution #2022-02: Mayor’s Disability Council Resolution on the Reinstatement of the Mask Requirement on SF MUNI</a:t>
            </a:r>
            <a:endParaRPr lang="en-US" sz="1700" b="0" dirty="0">
              <a:solidFill>
                <a:srgbClr val="001746"/>
              </a:solidFill>
              <a:latin typeface="+mn-lt"/>
            </a:endParaRPr>
          </a:p>
        </p:txBody>
      </p:sp>
      <p:sp>
        <p:nvSpPr>
          <p:cNvPr id="4" name="TextBox 3">
            <a:extLst>
              <a:ext uri="{FF2B5EF4-FFF2-40B4-BE49-F238E27FC236}">
                <a16:creationId xmlns:a16="http://schemas.microsoft.com/office/drawing/2014/main" id="{4DABF7D8-9CB4-BDD1-F8CB-FBA79A56AD7B}"/>
              </a:ext>
            </a:extLst>
          </p:cNvPr>
          <p:cNvSpPr txBox="1"/>
          <p:nvPr/>
        </p:nvSpPr>
        <p:spPr>
          <a:xfrm>
            <a:off x="5540640" y="3981420"/>
            <a:ext cx="3042012" cy="523220"/>
          </a:xfrm>
          <a:prstGeom prst="rect">
            <a:avLst/>
          </a:prstGeom>
          <a:noFill/>
        </p:spPr>
        <p:txBody>
          <a:bodyPr wrap="square" rtlCol="0">
            <a:spAutoFit/>
          </a:bodyPr>
          <a:lstStyle/>
          <a:p>
            <a:r>
              <a:rPr lang="en-US" sz="1400" b="0" dirty="0"/>
              <a:t>Image: Mayor Breed and 2018-2022 Councilmember Tiffany Yu</a:t>
            </a:r>
          </a:p>
        </p:txBody>
      </p:sp>
      <p:sp>
        <p:nvSpPr>
          <p:cNvPr id="7" name="TextBox 6">
            <a:extLst>
              <a:ext uri="{FF2B5EF4-FFF2-40B4-BE49-F238E27FC236}">
                <a16:creationId xmlns:a16="http://schemas.microsoft.com/office/drawing/2014/main" id="{1EECE4BE-FBBD-5284-BBF8-6596F65E1EE6}"/>
              </a:ext>
            </a:extLst>
          </p:cNvPr>
          <p:cNvSpPr txBox="1"/>
          <p:nvPr/>
        </p:nvSpPr>
        <p:spPr>
          <a:xfrm>
            <a:off x="5540639" y="4504640"/>
            <a:ext cx="3042012" cy="1661993"/>
          </a:xfrm>
          <a:prstGeom prst="rect">
            <a:avLst/>
          </a:prstGeom>
          <a:noFill/>
        </p:spPr>
        <p:txBody>
          <a:bodyPr wrap="square" rtlCol="0">
            <a:spAutoFit/>
          </a:bodyPr>
          <a:lstStyle/>
          <a:p>
            <a:pPr marL="285750" indent="-285750">
              <a:buFont typeface="Arial" panose="020B0604020202020204" pitchFamily="34" charset="0"/>
              <a:buChar char="•"/>
            </a:pPr>
            <a:r>
              <a:rPr lang="en-US" sz="1700" b="0" dirty="0">
                <a:latin typeface="+mn-lt"/>
              </a:rPr>
              <a:t>Work on Sup. </a:t>
            </a:r>
            <a:r>
              <a:rPr lang="en-US" sz="1700" b="0" dirty="0" err="1">
                <a:latin typeface="+mn-lt"/>
              </a:rPr>
              <a:t>Peskin</a:t>
            </a:r>
            <a:r>
              <a:rPr lang="en-US" sz="1700" b="0" dirty="0">
                <a:latin typeface="+mn-lt"/>
              </a:rPr>
              <a:t>’ s </a:t>
            </a:r>
            <a:r>
              <a:rPr lang="en-US" sz="1700" b="0" dirty="0">
                <a:latin typeface="+mn-lt"/>
                <a:hlinkClick r:id="rId6"/>
              </a:rPr>
              <a:t>e-scooter safety resolution </a:t>
            </a:r>
          </a:p>
          <a:p>
            <a:pPr marL="285750" indent="-285750">
              <a:buFont typeface="Arial" panose="020B0604020202020204" pitchFamily="34" charset="0"/>
              <a:buChar char="•"/>
            </a:pPr>
            <a:r>
              <a:rPr lang="en-US" sz="1700" b="0" dirty="0">
                <a:latin typeface="+mn-lt"/>
              </a:rPr>
              <a:t>Accessibility advice to multiple City departments</a:t>
            </a:r>
          </a:p>
          <a:p>
            <a:pPr marL="285750" indent="-285750">
              <a:buFont typeface="Arial" panose="020B0604020202020204" pitchFamily="34" charset="0"/>
              <a:buChar char="•"/>
            </a:pPr>
            <a:r>
              <a:rPr lang="en-US" sz="1700" b="0" dirty="0">
                <a:latin typeface="+mn-lt"/>
              </a:rPr>
              <a:t>TNC wheelchair access advocacy </a:t>
            </a:r>
          </a:p>
        </p:txBody>
      </p:sp>
    </p:spTree>
    <p:extLst>
      <p:ext uri="{BB962C8B-B14F-4D97-AF65-F5344CB8AC3E}">
        <p14:creationId xmlns:p14="http://schemas.microsoft.com/office/powerpoint/2010/main" val="27151109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FA14-0DB1-43AC-BAC0-CC2ED0C2E741}"/>
              </a:ext>
            </a:extLst>
          </p:cNvPr>
          <p:cNvSpPr>
            <a:spLocks noGrp="1"/>
          </p:cNvSpPr>
          <p:nvPr>
            <p:ph type="title"/>
          </p:nvPr>
        </p:nvSpPr>
        <p:spPr/>
        <p:txBody>
          <a:bodyPr/>
          <a:lstStyle/>
          <a:p>
            <a:r>
              <a:rPr lang="en-US" dirty="0"/>
              <a:t>MOD Selected Successes: 2021-2022</a:t>
            </a:r>
          </a:p>
        </p:txBody>
      </p:sp>
      <p:sp>
        <p:nvSpPr>
          <p:cNvPr id="3" name="Content Placeholder 2">
            <a:extLst>
              <a:ext uri="{FF2B5EF4-FFF2-40B4-BE49-F238E27FC236}">
                <a16:creationId xmlns:a16="http://schemas.microsoft.com/office/drawing/2014/main" id="{CA8B84A7-38D1-4FD3-8085-A0F97260042A}"/>
              </a:ext>
            </a:extLst>
          </p:cNvPr>
          <p:cNvSpPr>
            <a:spLocks noGrp="1"/>
          </p:cNvSpPr>
          <p:nvPr>
            <p:ph idx="1"/>
          </p:nvPr>
        </p:nvSpPr>
        <p:spPr>
          <a:xfrm>
            <a:off x="304800" y="1295400"/>
            <a:ext cx="4267200" cy="5134391"/>
          </a:xfrm>
        </p:spPr>
        <p:txBody>
          <a:bodyPr/>
          <a:lstStyle/>
          <a:p>
            <a:pPr marL="401638" indent="-342900"/>
            <a:r>
              <a:rPr lang="en-US" sz="2000" b="1" dirty="0"/>
              <a:t>Review of Accessible Affordable Housing, City Projects, and architectural barrier complaints </a:t>
            </a:r>
          </a:p>
          <a:p>
            <a:pPr marL="971550" lvl="1" indent="-342900">
              <a:buFont typeface="Arial" panose="020B0604020202020204" pitchFamily="34" charset="0"/>
              <a:buChar char="•"/>
            </a:pPr>
            <a:r>
              <a:rPr lang="en-US" sz="1600" dirty="0"/>
              <a:t>In calendar year 2021, MOD received 23 new non-housing city-funded projects and 25 housing projects for review. </a:t>
            </a:r>
          </a:p>
          <a:p>
            <a:pPr marL="971550" lvl="1" indent="-342900">
              <a:buFont typeface="Arial" panose="020B0604020202020204" pitchFamily="34" charset="0"/>
              <a:buChar char="•"/>
            </a:pPr>
            <a:r>
              <a:rPr lang="en-US" sz="1600" dirty="0"/>
              <a:t>2022 to date, we’ve received 23 total projects </a:t>
            </a:r>
          </a:p>
          <a:p>
            <a:pPr marL="971550" lvl="1" indent="-342900">
              <a:buFont typeface="Arial" panose="020B0604020202020204" pitchFamily="34" charset="0"/>
              <a:buChar char="•"/>
            </a:pPr>
            <a:r>
              <a:rPr lang="en-US" sz="1600" dirty="0"/>
              <a:t>Examples of non-housing projects include reviews on behalf of other City departments or City funded entities (e.g. Rec and Parks, Department of Homelessness and Supportive Housing, SFPUC).</a:t>
            </a:r>
          </a:p>
          <a:p>
            <a:pPr marL="971550" lvl="1" indent="-342900">
              <a:buFont typeface="Arial" panose="020B0604020202020204" pitchFamily="34" charset="0"/>
              <a:buChar char="•"/>
            </a:pPr>
            <a:r>
              <a:rPr lang="en-US" sz="1600" dirty="0"/>
              <a:t>Most of the architectural barrier removal technical assistance has  involved our Parks system</a:t>
            </a:r>
          </a:p>
          <a:p>
            <a:pPr marL="628650" lvl="1" indent="0">
              <a:buNone/>
            </a:pPr>
            <a:endParaRPr lang="en-US" dirty="0"/>
          </a:p>
        </p:txBody>
      </p:sp>
      <p:sp>
        <p:nvSpPr>
          <p:cNvPr id="4" name="Slide Number Placeholder 3">
            <a:extLst>
              <a:ext uri="{FF2B5EF4-FFF2-40B4-BE49-F238E27FC236}">
                <a16:creationId xmlns:a16="http://schemas.microsoft.com/office/drawing/2014/main" id="{A2E08878-046E-4908-8AD9-6ED6C0F5CAC7}"/>
              </a:ext>
            </a:extLst>
          </p:cNvPr>
          <p:cNvSpPr>
            <a:spLocks noGrp="1"/>
          </p:cNvSpPr>
          <p:nvPr>
            <p:ph type="sldNum" sz="quarter" idx="10"/>
          </p:nvPr>
        </p:nvSpPr>
        <p:spPr/>
        <p:txBody>
          <a:bodyPr/>
          <a:lstStyle/>
          <a:p>
            <a:fld id="{13BECFA2-E972-45C8-8D26-3F95009C24B5}" type="slidenum">
              <a:rPr lang="en-US" smtClean="0"/>
              <a:pPr/>
              <a:t>7</a:t>
            </a:fld>
            <a:endParaRPr lang="en-US"/>
          </a:p>
        </p:txBody>
      </p:sp>
      <p:pic>
        <p:nvPicPr>
          <p:cNvPr id="7" name="Picture 6">
            <a:extLst>
              <a:ext uri="{FF2B5EF4-FFF2-40B4-BE49-F238E27FC236}">
                <a16:creationId xmlns:a16="http://schemas.microsoft.com/office/drawing/2014/main" id="{84ECC7D3-AA81-0624-CBF6-0D11602E6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032" y="1694687"/>
            <a:ext cx="3810000" cy="3342132"/>
          </a:xfrm>
          <a:prstGeom prst="rect">
            <a:avLst/>
          </a:prstGeom>
        </p:spPr>
      </p:pic>
      <p:sp>
        <p:nvSpPr>
          <p:cNvPr id="8" name="TextBox 7">
            <a:extLst>
              <a:ext uri="{FF2B5EF4-FFF2-40B4-BE49-F238E27FC236}">
                <a16:creationId xmlns:a16="http://schemas.microsoft.com/office/drawing/2014/main" id="{F0C97462-C75E-8E37-4D43-3E4241B66AE8}"/>
              </a:ext>
            </a:extLst>
          </p:cNvPr>
          <p:cNvSpPr txBox="1"/>
          <p:nvPr/>
        </p:nvSpPr>
        <p:spPr>
          <a:xfrm>
            <a:off x="4949952" y="5120641"/>
            <a:ext cx="3462528" cy="523220"/>
          </a:xfrm>
          <a:prstGeom prst="rect">
            <a:avLst/>
          </a:prstGeom>
          <a:noFill/>
        </p:spPr>
        <p:txBody>
          <a:bodyPr wrap="square" rtlCol="0">
            <a:spAutoFit/>
          </a:bodyPr>
          <a:lstStyle/>
          <a:p>
            <a:r>
              <a:rPr lang="en-US" sz="1400" b="0" dirty="0"/>
              <a:t>Image: Accessible Golden Gate Park Bandshell Lot </a:t>
            </a:r>
          </a:p>
        </p:txBody>
      </p:sp>
    </p:spTree>
    <p:extLst>
      <p:ext uri="{BB962C8B-B14F-4D97-AF65-F5344CB8AC3E}">
        <p14:creationId xmlns:p14="http://schemas.microsoft.com/office/powerpoint/2010/main" val="26083813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FA14-0DB1-43AC-BAC0-CC2ED0C2E741}"/>
              </a:ext>
            </a:extLst>
          </p:cNvPr>
          <p:cNvSpPr>
            <a:spLocks noGrp="1"/>
          </p:cNvSpPr>
          <p:nvPr>
            <p:ph type="title"/>
          </p:nvPr>
        </p:nvSpPr>
        <p:spPr/>
        <p:txBody>
          <a:bodyPr/>
          <a:lstStyle/>
          <a:p>
            <a:r>
              <a:rPr lang="en-US" dirty="0"/>
              <a:t>MOD Selected Successes: 2021-2022</a:t>
            </a:r>
          </a:p>
        </p:txBody>
      </p:sp>
      <p:sp>
        <p:nvSpPr>
          <p:cNvPr id="3" name="Content Placeholder 2">
            <a:extLst>
              <a:ext uri="{FF2B5EF4-FFF2-40B4-BE49-F238E27FC236}">
                <a16:creationId xmlns:a16="http://schemas.microsoft.com/office/drawing/2014/main" id="{CA8B84A7-38D1-4FD3-8085-A0F97260042A}"/>
              </a:ext>
            </a:extLst>
          </p:cNvPr>
          <p:cNvSpPr>
            <a:spLocks noGrp="1"/>
          </p:cNvSpPr>
          <p:nvPr>
            <p:ph idx="1"/>
          </p:nvPr>
        </p:nvSpPr>
        <p:spPr/>
        <p:txBody>
          <a:bodyPr/>
          <a:lstStyle/>
          <a:p>
            <a:pPr marL="0" indent="0">
              <a:buNone/>
            </a:pPr>
            <a:r>
              <a:rPr lang="en-US" sz="2200" b="1" dirty="0"/>
              <a:t>Impact on Citywide Pandemic Response specific to people with disabilities </a:t>
            </a:r>
          </a:p>
          <a:p>
            <a:pPr marL="971550" lvl="1" indent="-342900">
              <a:buFont typeface="Arial" panose="020B0604020202020204" pitchFamily="34" charset="0"/>
              <a:buChar char="•"/>
            </a:pPr>
            <a:r>
              <a:rPr lang="en-US" dirty="0"/>
              <a:t>Vaccine Equity Prioritization and Vaccine Call Center </a:t>
            </a:r>
          </a:p>
          <a:p>
            <a:pPr marL="971550" lvl="1" indent="-342900">
              <a:buFont typeface="Arial" panose="020B0604020202020204" pitchFamily="34" charset="0"/>
              <a:buChar char="•"/>
            </a:pPr>
            <a:r>
              <a:rPr lang="en-US" dirty="0"/>
              <a:t>Home Vaccination Program </a:t>
            </a:r>
          </a:p>
          <a:p>
            <a:pPr marL="971550" lvl="1" indent="-342900">
              <a:buFont typeface="Arial" panose="020B0604020202020204" pitchFamily="34" charset="0"/>
              <a:buChar char="•"/>
            </a:pPr>
            <a:r>
              <a:rPr lang="en-US" dirty="0"/>
              <a:t>Disability Community Specific Vaccination Clinics </a:t>
            </a:r>
          </a:p>
          <a:p>
            <a:pPr marL="58738" indent="0">
              <a:buNone/>
            </a:pPr>
            <a:r>
              <a:rPr lang="en-US" sz="2200" b="1" dirty="0"/>
              <a:t>Citywide Digital Accessibility and Inclusion Standard Adoption</a:t>
            </a:r>
          </a:p>
          <a:p>
            <a:pPr marL="58738" indent="0">
              <a:buNone/>
            </a:pPr>
            <a:r>
              <a:rPr lang="en-US" sz="2200" b="1" dirty="0"/>
              <a:t>Youth with Disabilities Interagency Collaborative</a:t>
            </a:r>
          </a:p>
          <a:p>
            <a:pPr marL="971550" lvl="1" indent="-342900">
              <a:buFont typeface="Arial" panose="020B0604020202020204" pitchFamily="34" charset="0"/>
              <a:buChar char="•"/>
            </a:pPr>
            <a:r>
              <a:rPr lang="en-US" dirty="0"/>
              <a:t>Summer programming and provider training </a:t>
            </a:r>
          </a:p>
          <a:p>
            <a:pPr marL="58738" indent="0">
              <a:buNone/>
            </a:pPr>
            <a:r>
              <a:rPr lang="en-US" sz="2200" b="1" dirty="0"/>
              <a:t>Enacting Anti-Ableist Strategies Training to Recreation and Parks Managers (June 2022)</a:t>
            </a:r>
          </a:p>
          <a:p>
            <a:pPr marL="58738" indent="0">
              <a:buNone/>
            </a:pPr>
            <a:r>
              <a:rPr lang="en-US" sz="2200" b="1" dirty="0"/>
              <a:t>Extensive involvement with legislation impacting residents with disabilities </a:t>
            </a:r>
          </a:p>
          <a:p>
            <a:pPr marL="971550" lvl="1"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2E08878-046E-4908-8AD9-6ED6C0F5CAC7}"/>
              </a:ext>
            </a:extLst>
          </p:cNvPr>
          <p:cNvSpPr>
            <a:spLocks noGrp="1"/>
          </p:cNvSpPr>
          <p:nvPr>
            <p:ph type="sldNum" sz="quarter" idx="10"/>
          </p:nvPr>
        </p:nvSpPr>
        <p:spPr/>
        <p:txBody>
          <a:bodyPr/>
          <a:lstStyle/>
          <a:p>
            <a:fld id="{13BECFA2-E972-45C8-8D26-3F95009C24B5}" type="slidenum">
              <a:rPr lang="en-US" smtClean="0"/>
              <a:pPr/>
              <a:t>8</a:t>
            </a:fld>
            <a:endParaRPr lang="en-US"/>
          </a:p>
        </p:txBody>
      </p:sp>
    </p:spTree>
    <p:extLst>
      <p:ext uri="{BB962C8B-B14F-4D97-AF65-F5344CB8AC3E}">
        <p14:creationId xmlns:p14="http://schemas.microsoft.com/office/powerpoint/2010/main" val="1761481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pPr algn="ctr"/>
            <a:r>
              <a:rPr lang="en-US" dirty="0"/>
              <a:t>Disability Impacts: Current Local Legislation</a:t>
            </a:r>
          </a:p>
        </p:txBody>
      </p:sp>
      <p:sp>
        <p:nvSpPr>
          <p:cNvPr id="20" name="Content Placeholder 19"/>
          <p:cNvSpPr>
            <a:spLocks noGrp="1"/>
          </p:cNvSpPr>
          <p:nvPr>
            <p:ph sz="half" idx="2"/>
          </p:nvPr>
        </p:nvSpPr>
        <p:spPr>
          <a:xfrm>
            <a:off x="457200" y="1300039"/>
            <a:ext cx="8229600" cy="4914792"/>
          </a:xfrm>
        </p:spPr>
        <p:txBody>
          <a:bodyPr/>
          <a:lstStyle/>
          <a:p>
            <a:pPr marL="0" indent="0">
              <a:spcBef>
                <a:spcPts val="380"/>
              </a:spcBef>
              <a:buNone/>
            </a:pPr>
            <a:r>
              <a:rPr lang="en-US" sz="1800" b="1" dirty="0"/>
              <a:t>Accessible Business Entrance (ABE) Ordinance</a:t>
            </a:r>
          </a:p>
          <a:p>
            <a:pPr>
              <a:spcBef>
                <a:spcPts val="380"/>
              </a:spcBef>
              <a:buFont typeface="Wingdings" panose="05000000000000000000" pitchFamily="2" charset="2"/>
              <a:buChar char="Ø"/>
            </a:pPr>
            <a:r>
              <a:rPr lang="en-US" sz="1800" dirty="0"/>
              <a:t>Commercial property owners of public-serving businesses need to confirm that the primary entrances are accessible to people with disabilities by June 30, 2022. </a:t>
            </a:r>
          </a:p>
          <a:p>
            <a:pPr marL="0" indent="0">
              <a:spcBef>
                <a:spcPts val="380"/>
              </a:spcBef>
              <a:buNone/>
            </a:pPr>
            <a:r>
              <a:rPr lang="en-US" sz="1800" b="1" dirty="0"/>
              <a:t>Mayoral Housing Directives</a:t>
            </a:r>
          </a:p>
          <a:p>
            <a:pPr marL="285750" indent="-285750">
              <a:spcBef>
                <a:spcPts val="380"/>
              </a:spcBef>
              <a:buFont typeface="Wingdings" panose="05000000000000000000" pitchFamily="2" charset="2"/>
              <a:buChar char="Ø"/>
            </a:pPr>
            <a:r>
              <a:rPr lang="en-US" sz="1800" dirty="0"/>
              <a:t>MOD involved in daily efforts related to Mayoral affordable housing prioritization directives. </a:t>
            </a:r>
          </a:p>
          <a:p>
            <a:pPr marL="0" indent="0">
              <a:spcBef>
                <a:spcPts val="380"/>
              </a:spcBef>
              <a:buNone/>
            </a:pPr>
            <a:r>
              <a:rPr lang="en-US" sz="1800" b="1" dirty="0"/>
              <a:t>JFK &amp; Golden Gate Park Access and Safety Program (multiple legislative items)</a:t>
            </a:r>
          </a:p>
          <a:p>
            <a:pPr marL="285750" lvl="0" indent="-285750">
              <a:spcBef>
                <a:spcPts val="380"/>
              </a:spcBef>
              <a:buFont typeface="Wingdings" panose="05000000000000000000" pitchFamily="2" charset="2"/>
              <a:buChar char="Ø"/>
            </a:pPr>
            <a:r>
              <a:rPr lang="en-US" sz="1800" dirty="0">
                <a:solidFill>
                  <a:srgbClr val="39639D">
                    <a:lumMod val="50000"/>
                  </a:srgbClr>
                </a:solidFill>
              </a:rPr>
              <a:t>MOD is involved in advising all City bodies on accessibility impacts within this program. </a:t>
            </a:r>
          </a:p>
          <a:p>
            <a:pPr marL="0" indent="0">
              <a:spcBef>
                <a:spcPts val="380"/>
              </a:spcBef>
              <a:buNone/>
            </a:pPr>
            <a:r>
              <a:rPr lang="en-US" sz="1800" b="1" dirty="0"/>
              <a:t>Shared Spaces Legislated Program </a:t>
            </a:r>
            <a:endParaRPr lang="en-US" sz="1800" dirty="0">
              <a:solidFill>
                <a:srgbClr val="39639D">
                  <a:lumMod val="50000"/>
                </a:srgbClr>
              </a:solidFill>
            </a:endParaRPr>
          </a:p>
          <a:p>
            <a:pPr marL="285750" lvl="0" indent="-285750">
              <a:spcBef>
                <a:spcPts val="380"/>
              </a:spcBef>
              <a:buFont typeface="Wingdings" panose="05000000000000000000" pitchFamily="2" charset="2"/>
              <a:buChar char="Ø"/>
            </a:pPr>
            <a:r>
              <a:rPr lang="en-US" sz="1800" dirty="0">
                <a:solidFill>
                  <a:srgbClr val="39639D">
                    <a:lumMod val="50000"/>
                  </a:srgbClr>
                </a:solidFill>
              </a:rPr>
              <a:t>MOD is involved in advising all City bodies on accessibility impacts and </a:t>
            </a:r>
            <a:r>
              <a:rPr lang="en-US" sz="1800" dirty="0">
                <a:solidFill>
                  <a:srgbClr val="39639D">
                    <a:lumMod val="50000"/>
                  </a:srgbClr>
                </a:solidFill>
                <a:hlinkClick r:id="rId3"/>
              </a:rPr>
              <a:t>design manual </a:t>
            </a:r>
            <a:r>
              <a:rPr lang="en-US" sz="1800" dirty="0">
                <a:solidFill>
                  <a:srgbClr val="39639D">
                    <a:lumMod val="50000"/>
                  </a:srgbClr>
                </a:solidFill>
              </a:rPr>
              <a:t>of this program. </a:t>
            </a:r>
          </a:p>
          <a:p>
            <a:pPr marL="0" lvl="0" indent="0">
              <a:spcBef>
                <a:spcPts val="380"/>
              </a:spcBef>
              <a:buNone/>
            </a:pPr>
            <a:r>
              <a:rPr lang="en-US" sz="1800" b="1" dirty="0">
                <a:solidFill>
                  <a:srgbClr val="39639D">
                    <a:lumMod val="50000"/>
                  </a:srgbClr>
                </a:solidFill>
              </a:rPr>
              <a:t>Affordable Housing Needs Assessment</a:t>
            </a:r>
          </a:p>
          <a:p>
            <a:pPr marL="285750" lvl="0" indent="-285750">
              <a:spcBef>
                <a:spcPts val="380"/>
              </a:spcBef>
              <a:buFont typeface="Wingdings" panose="05000000000000000000" pitchFamily="2" charset="2"/>
              <a:buChar char="Ø"/>
            </a:pPr>
            <a:r>
              <a:rPr lang="en-US" sz="1800" dirty="0">
                <a:solidFill>
                  <a:srgbClr val="39639D">
                    <a:lumMod val="50000"/>
                  </a:srgbClr>
                </a:solidFill>
              </a:rPr>
              <a:t>MOD is a named partner in this legislation, which serves to inventory the availability and accessibility of current City and County housing stock. </a:t>
            </a:r>
            <a:endParaRPr lang="en-US" sz="1800" b="1" dirty="0">
              <a:solidFill>
                <a:srgbClr val="39639D">
                  <a:lumMod val="50000"/>
                </a:srgbClr>
              </a:solidFill>
            </a:endParaRPr>
          </a:p>
          <a:p>
            <a:pPr marL="0" indent="0">
              <a:buNone/>
            </a:pPr>
            <a:endParaRPr lang="en-US" sz="1600" b="1" dirty="0"/>
          </a:p>
        </p:txBody>
      </p:sp>
      <p:sp>
        <p:nvSpPr>
          <p:cNvPr id="4" name="Slide Number Placeholder 3"/>
          <p:cNvSpPr>
            <a:spLocks noGrp="1"/>
          </p:cNvSpPr>
          <p:nvPr>
            <p:ph type="sldNum" sz="quarter" idx="10"/>
          </p:nvPr>
        </p:nvSpPr>
        <p:spPr/>
        <p:txBody>
          <a:bodyPr/>
          <a:lstStyle/>
          <a:p>
            <a:fld id="{13BECFA2-E972-45C8-8D26-3F95009C24B5}" type="slidenum">
              <a:rPr lang="en-US" smtClean="0"/>
              <a:pPr/>
              <a:t>9</a:t>
            </a:fld>
            <a:endParaRPr lang="en-US"/>
          </a:p>
        </p:txBody>
      </p:sp>
    </p:spTree>
    <p:extLst>
      <p:ext uri="{BB962C8B-B14F-4D97-AF65-F5344CB8AC3E}">
        <p14:creationId xmlns:p14="http://schemas.microsoft.com/office/powerpoint/2010/main" val="1270107362"/>
      </p:ext>
    </p:extLst>
  </p:cSld>
  <p:clrMapOvr>
    <a:masterClrMapping/>
  </p:clrMapOvr>
  <p:transition/>
</p:sld>
</file>

<file path=ppt/theme/theme1.xml><?xml version="1.0" encoding="utf-8"?>
<a:theme xmlns:a="http://schemas.openxmlformats.org/drawingml/2006/main" name="ADM_template_5.1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66"/>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66"/>
            </a:solidFill>
            <a:effectLst/>
            <a:latin typeface="Calibri" pitchFamily="34" charset="0"/>
          </a:defRPr>
        </a:defPPr>
      </a:lstStyle>
    </a:lnDef>
  </a:objectDefaults>
  <a:extraClrSchemeLst>
    <a:extraClrScheme>
      <a:clrScheme name="SF_HSA_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_HSA_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_HSA_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_HSA_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_HSA_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_HSA_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_HSA_v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_HSA_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_HSA_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_HSA_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_HSA_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_HSA_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ADM_template_5.12</Template>
  <TotalTime>3021</TotalTime>
  <Words>1782</Words>
  <Application>Microsoft Macintosh PowerPoint</Application>
  <PresentationFormat>On-screen Show (4:3)</PresentationFormat>
  <Paragraphs>215</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Franklin Gothic Book</vt:lpstr>
      <vt:lpstr>Franklin Gothic Medium</vt:lpstr>
      <vt:lpstr>Wingdings</vt:lpstr>
      <vt:lpstr>ADM_template_5.12</vt:lpstr>
      <vt:lpstr>Mayor’s Office on Disability  Presentation to the Mayor’s Disability Council: Disability Access Successes 2021/2022, and Agenda Considerations for 2022/2023 </vt:lpstr>
      <vt:lpstr>MOD is the City’s Overall ADA Coordinator</vt:lpstr>
      <vt:lpstr> Disability Community in San Francisco (1 of 2)</vt:lpstr>
      <vt:lpstr>Disability Community in San Francisco (2 of 2)</vt:lpstr>
      <vt:lpstr>MOD Budget, Staffing &amp; Reporting Structure</vt:lpstr>
      <vt:lpstr>Mayor’s Disability Council (MDC) 2021-22</vt:lpstr>
      <vt:lpstr>MOD Selected Successes: 2021-2022</vt:lpstr>
      <vt:lpstr>MOD Selected Successes: 2021-2022</vt:lpstr>
      <vt:lpstr>Disability Impacts: Current Local Legislation</vt:lpstr>
      <vt:lpstr>Disability impacts: Current State and Federal Legislation </vt:lpstr>
      <vt:lpstr>San Francisco Goes Above and Beyond </vt:lpstr>
      <vt:lpstr>Current MOD and Citywide Accessibility Challenges</vt:lpstr>
      <vt:lpstr>MOD-Received Public Questions, Complaints and Concerns  FY 20-21 </vt:lpstr>
      <vt:lpstr>MOD-Received Primary Complaint Category Definitions</vt:lpstr>
      <vt:lpstr>MOD-Received Comparative Complaint Data:  FY19-20 – FY21-22 </vt:lpstr>
      <vt:lpstr>Citywide Departmental ADA Coordinators January 2021 </vt:lpstr>
      <vt:lpstr>Proposed MDC Considerations, 2022-2023 agenda </vt:lpstr>
      <vt:lpstr>Questions?  Contact us:</vt:lpstr>
    </vt:vector>
  </TitlesOfParts>
  <Company>GSA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Nicole Bohn</cp:lastModifiedBy>
  <cp:revision>76</cp:revision>
  <cp:lastPrinted>2013-11-19T21:54:21Z</cp:lastPrinted>
  <dcterms:created xsi:type="dcterms:W3CDTF">2013-05-17T21:06:19Z</dcterms:created>
  <dcterms:modified xsi:type="dcterms:W3CDTF">2022-07-15T18:29:55Z</dcterms:modified>
</cp:coreProperties>
</file>