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7" r:id="rId1"/>
  </p:sldMasterIdLst>
  <p:notesMasterIdLst>
    <p:notesMasterId r:id="rId28"/>
  </p:notesMasterIdLst>
  <p:sldIdLst>
    <p:sldId id="256" r:id="rId2"/>
    <p:sldId id="284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57" r:id="rId11"/>
    <p:sldId id="265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4" r:id="rId20"/>
    <p:sldId id="277" r:id="rId21"/>
    <p:sldId id="278" r:id="rId22"/>
    <p:sldId id="279" r:id="rId23"/>
    <p:sldId id="280" r:id="rId24"/>
    <p:sldId id="285" r:id="rId25"/>
    <p:sldId id="282" r:id="rId26"/>
    <p:sldId id="283" r:id="rId27"/>
  </p:sldIdLst>
  <p:sldSz cx="12192000" cy="6858000"/>
  <p:notesSz cx="6858000" cy="9144000"/>
  <p:embeddedFontLst>
    <p:embeddedFont>
      <p:font typeface="Angsana New" panose="02020603050405020304" pitchFamily="18" charset="-34"/>
      <p:regular r:id="rId29"/>
      <p:bold r:id="rId30"/>
      <p:italic r:id="rId31"/>
      <p:boldItalic r:id="rId32"/>
    </p:embeddedFont>
    <p:embeddedFont>
      <p:font typeface="Avenir Next LT Pro" panose="020B0504020202020204" pitchFamily="34" charset="0"/>
      <p:regular r:id="rId33"/>
      <p:bold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</p:embeddedFont>
    <p:embeddedFont>
      <p:font typeface="Sabon Next LT" panose="02000500000000000000" pitchFamily="2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9"/>
    <p:restoredTop sz="95680"/>
  </p:normalViewPr>
  <p:slideViewPr>
    <p:cSldViewPr snapToGrid="0" snapToObjects="1">
      <p:cViewPr varScale="1">
        <p:scale>
          <a:sx n="53" d="100"/>
          <a:sy n="53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6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D5B44-F9E8-438C-B2A1-7815DE446B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21FAF-F7D6-4A78-8364-E924CA674E7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By Age</a:t>
          </a:r>
          <a:endParaRPr lang="en-US" dirty="0"/>
        </a:p>
      </dgm:t>
    </dgm:pt>
    <dgm:pt modelId="{6F7C1362-2744-4AF4-89C1-C2E606A606C2}" type="parTrans" cxnId="{914CACE9-46D5-4D67-931F-1040D2D2A8C9}">
      <dgm:prSet/>
      <dgm:spPr/>
      <dgm:t>
        <a:bodyPr/>
        <a:lstStyle/>
        <a:p>
          <a:endParaRPr lang="en-US"/>
        </a:p>
      </dgm:t>
    </dgm:pt>
    <dgm:pt modelId="{D6583480-5D8A-4A91-87D4-B2884C1EC3C2}" type="sibTrans" cxnId="{914CACE9-46D5-4D67-931F-1040D2D2A8C9}">
      <dgm:prSet/>
      <dgm:spPr/>
      <dgm:t>
        <a:bodyPr/>
        <a:lstStyle/>
        <a:p>
          <a:endParaRPr lang="en-US"/>
        </a:p>
      </dgm:t>
    </dgm:pt>
    <dgm:pt modelId="{D3C0336E-2A20-49D5-B19C-6E979C2F0C12}">
      <dgm:prSet/>
      <dgm:spPr/>
      <dgm:t>
        <a:bodyPr/>
        <a:lstStyle/>
        <a:p>
          <a:r>
            <a:rPr lang="en-US" dirty="0"/>
            <a:t>55% (841) of survey respondents are older adults (60+)</a:t>
          </a:r>
        </a:p>
      </dgm:t>
      <dgm:extLst>
        <a:ext uri="{E40237B7-FDA0-4F09-8148-C483321AD2D9}">
          <dgm14:cNvPr xmlns:dgm14="http://schemas.microsoft.com/office/drawing/2010/diagram" id="0" name="" descr="By Age:&#10;55% (841) of survey respondents are older adults (60+)&#10;9% (134) transition-age youth (18-24)&#10;"/>
        </a:ext>
      </dgm:extLst>
    </dgm:pt>
    <dgm:pt modelId="{7C4EF822-E738-4951-AA49-44DDC36F9629}" type="parTrans" cxnId="{71901B58-42BF-4DFA-920F-D9CEC83E265D}">
      <dgm:prSet/>
      <dgm:spPr/>
      <dgm:t>
        <a:bodyPr/>
        <a:lstStyle/>
        <a:p>
          <a:endParaRPr lang="en-US"/>
        </a:p>
      </dgm:t>
    </dgm:pt>
    <dgm:pt modelId="{31997506-06A4-4926-B885-703A9E0CD557}" type="sibTrans" cxnId="{71901B58-42BF-4DFA-920F-D9CEC83E265D}">
      <dgm:prSet/>
      <dgm:spPr/>
      <dgm:t>
        <a:bodyPr/>
        <a:lstStyle/>
        <a:p>
          <a:endParaRPr lang="en-US"/>
        </a:p>
      </dgm:t>
    </dgm:pt>
    <dgm:pt modelId="{714927C8-3D8A-41C1-89C4-46BB236F25F6}">
      <dgm:prSet/>
      <dgm:spPr/>
      <dgm:t>
        <a:bodyPr/>
        <a:lstStyle/>
        <a:p>
          <a:r>
            <a:rPr lang="en-US" dirty="0"/>
            <a:t>9% (134) transition-age youth (18-24)</a:t>
          </a:r>
        </a:p>
      </dgm:t>
    </dgm:pt>
    <dgm:pt modelId="{F4FAB059-6371-4057-95FD-722FC64D13B7}" type="parTrans" cxnId="{D9073FAE-88A4-455A-AD05-F317B71ECA52}">
      <dgm:prSet/>
      <dgm:spPr/>
      <dgm:t>
        <a:bodyPr/>
        <a:lstStyle/>
        <a:p>
          <a:endParaRPr lang="en-US"/>
        </a:p>
      </dgm:t>
    </dgm:pt>
    <dgm:pt modelId="{C1CA0F8A-41AC-43B1-A373-7D9FFB2D62E9}" type="sibTrans" cxnId="{D9073FAE-88A4-455A-AD05-F317B71ECA52}">
      <dgm:prSet/>
      <dgm:spPr/>
      <dgm:t>
        <a:bodyPr/>
        <a:lstStyle/>
        <a:p>
          <a:endParaRPr lang="en-US"/>
        </a:p>
      </dgm:t>
    </dgm:pt>
    <dgm:pt modelId="{71BE65FD-5749-410E-989D-146CD3858B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By Disability (Top 5)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y Disability (Top 5) &#10;"/>
        </a:ext>
      </dgm:extLst>
    </dgm:pt>
    <dgm:pt modelId="{5AF173F6-0550-48B1-B94A-0B6B180C5DB4}" type="parTrans" cxnId="{7CB0F8E0-2C23-4829-AC46-E958FFDDEBF7}">
      <dgm:prSet/>
      <dgm:spPr/>
      <dgm:t>
        <a:bodyPr/>
        <a:lstStyle/>
        <a:p>
          <a:endParaRPr lang="en-US"/>
        </a:p>
      </dgm:t>
    </dgm:pt>
    <dgm:pt modelId="{C9B46580-3A8B-4046-AA21-8620DF724DA8}" type="sibTrans" cxnId="{7CB0F8E0-2C23-4829-AC46-E958FFDDEBF7}">
      <dgm:prSet/>
      <dgm:spPr/>
      <dgm:t>
        <a:bodyPr/>
        <a:lstStyle/>
        <a:p>
          <a:endParaRPr lang="en-US"/>
        </a:p>
      </dgm:t>
    </dgm:pt>
    <dgm:pt modelId="{373ACA89-653A-456A-BAC1-1072DC46CAD5}">
      <dgm:prSet/>
      <dgm:spPr/>
      <dgm:t>
        <a:bodyPr/>
        <a:lstStyle/>
        <a:p>
          <a:r>
            <a:rPr lang="en-US" dirty="0"/>
            <a:t>394 (26%) Mobility Disability </a:t>
          </a:r>
        </a:p>
      </dgm:t>
      <dgm:extLst>
        <a:ext uri="{E40237B7-FDA0-4F09-8148-C483321AD2D9}">
          <dgm14:cNvPr xmlns:dgm14="http://schemas.microsoft.com/office/drawing/2010/diagram" id="0" name="" descr="394 (26%) Mobility Disability &#10;388 (25%) Chronic Pain &#10;270 (18%) Deaf or Hard of Hearing &#10;259 (17%) Mental Health (PTSD, depression, anxiety) &#10;252 (16%) Blind or low-vision"/>
        </a:ext>
      </dgm:extLst>
    </dgm:pt>
    <dgm:pt modelId="{5F11BD9F-03D4-4A62-8CC2-6015062E7DCB}" type="parTrans" cxnId="{F7974688-8D7E-4CB2-BF94-5EE476049BAD}">
      <dgm:prSet/>
      <dgm:spPr/>
      <dgm:t>
        <a:bodyPr/>
        <a:lstStyle/>
        <a:p>
          <a:endParaRPr lang="en-US"/>
        </a:p>
      </dgm:t>
    </dgm:pt>
    <dgm:pt modelId="{B766B2E4-3D74-445F-9AFA-FA1659848788}" type="sibTrans" cxnId="{F7974688-8D7E-4CB2-BF94-5EE476049BAD}">
      <dgm:prSet/>
      <dgm:spPr/>
      <dgm:t>
        <a:bodyPr/>
        <a:lstStyle/>
        <a:p>
          <a:endParaRPr lang="en-US"/>
        </a:p>
      </dgm:t>
    </dgm:pt>
    <dgm:pt modelId="{C68DA9B3-1424-466A-A936-960A22B7C2AE}">
      <dgm:prSet/>
      <dgm:spPr/>
      <dgm:t>
        <a:bodyPr/>
        <a:lstStyle/>
        <a:p>
          <a:r>
            <a:rPr lang="en-US" dirty="0"/>
            <a:t>388 (25%) Chronic Pain </a:t>
          </a:r>
        </a:p>
      </dgm:t>
    </dgm:pt>
    <dgm:pt modelId="{9B98365A-7925-4D50-AD79-E15C837505EC}" type="parTrans" cxnId="{6AC33EF2-1E88-4ECE-A903-DAC83E5C92A0}">
      <dgm:prSet/>
      <dgm:spPr/>
      <dgm:t>
        <a:bodyPr/>
        <a:lstStyle/>
        <a:p>
          <a:endParaRPr lang="en-US"/>
        </a:p>
      </dgm:t>
    </dgm:pt>
    <dgm:pt modelId="{ECEFC3A2-8449-4FC6-9F83-1326F23EAF98}" type="sibTrans" cxnId="{6AC33EF2-1E88-4ECE-A903-DAC83E5C92A0}">
      <dgm:prSet/>
      <dgm:spPr/>
      <dgm:t>
        <a:bodyPr/>
        <a:lstStyle/>
        <a:p>
          <a:endParaRPr lang="en-US"/>
        </a:p>
      </dgm:t>
    </dgm:pt>
    <dgm:pt modelId="{2D973D70-C210-4C47-9E58-33835471B477}">
      <dgm:prSet/>
      <dgm:spPr/>
      <dgm:t>
        <a:bodyPr/>
        <a:lstStyle/>
        <a:p>
          <a:r>
            <a:rPr lang="en-US" dirty="0"/>
            <a:t>270 (18%) Deaf or Hard of Hearing </a:t>
          </a:r>
        </a:p>
      </dgm:t>
    </dgm:pt>
    <dgm:pt modelId="{55387785-5CFA-4C4D-AE84-F3DA60C38935}" type="parTrans" cxnId="{D062A2C7-D0FB-4284-98A9-C2B32A699536}">
      <dgm:prSet/>
      <dgm:spPr/>
      <dgm:t>
        <a:bodyPr/>
        <a:lstStyle/>
        <a:p>
          <a:endParaRPr lang="en-US"/>
        </a:p>
      </dgm:t>
    </dgm:pt>
    <dgm:pt modelId="{F0A073A9-4D14-4A1C-8B9A-BA15A75B90BE}" type="sibTrans" cxnId="{D062A2C7-D0FB-4284-98A9-C2B32A699536}">
      <dgm:prSet/>
      <dgm:spPr/>
      <dgm:t>
        <a:bodyPr/>
        <a:lstStyle/>
        <a:p>
          <a:endParaRPr lang="en-US"/>
        </a:p>
      </dgm:t>
    </dgm:pt>
    <dgm:pt modelId="{F4051F26-2A9E-4314-B79B-541E5B3E0190}">
      <dgm:prSet/>
      <dgm:spPr/>
      <dgm:t>
        <a:bodyPr/>
        <a:lstStyle/>
        <a:p>
          <a:r>
            <a:rPr lang="en-US" dirty="0"/>
            <a:t>259 (17%) Mental Health (PTSD, depression, anxiety) </a:t>
          </a:r>
        </a:p>
      </dgm:t>
    </dgm:pt>
    <dgm:pt modelId="{ED6C5010-7D45-40CC-97B9-65B7545458C4}" type="parTrans" cxnId="{E6F7950E-CC5A-4E19-903B-2A3A23E9F34E}">
      <dgm:prSet/>
      <dgm:spPr/>
      <dgm:t>
        <a:bodyPr/>
        <a:lstStyle/>
        <a:p>
          <a:endParaRPr lang="en-US"/>
        </a:p>
      </dgm:t>
    </dgm:pt>
    <dgm:pt modelId="{24B2258A-B501-4B6D-896E-8C5EDBDBC116}" type="sibTrans" cxnId="{E6F7950E-CC5A-4E19-903B-2A3A23E9F34E}">
      <dgm:prSet/>
      <dgm:spPr/>
      <dgm:t>
        <a:bodyPr/>
        <a:lstStyle/>
        <a:p>
          <a:endParaRPr lang="en-US"/>
        </a:p>
      </dgm:t>
    </dgm:pt>
    <dgm:pt modelId="{A8DC71D1-0C3E-40F0-BFAC-AD7B2E63812B}">
      <dgm:prSet/>
      <dgm:spPr/>
      <dgm:t>
        <a:bodyPr/>
        <a:lstStyle/>
        <a:p>
          <a:r>
            <a:rPr lang="en-US" dirty="0"/>
            <a:t>252 (16%) Blind or low-vision</a:t>
          </a:r>
        </a:p>
      </dgm:t>
    </dgm:pt>
    <dgm:pt modelId="{30A2017A-B0CB-42EF-BCBA-5A8C175538CF}" type="parTrans" cxnId="{CB8F0F9F-33C6-4744-86E4-20120404FE08}">
      <dgm:prSet/>
      <dgm:spPr/>
      <dgm:t>
        <a:bodyPr/>
        <a:lstStyle/>
        <a:p>
          <a:endParaRPr lang="en-US"/>
        </a:p>
      </dgm:t>
    </dgm:pt>
    <dgm:pt modelId="{BB546EDB-A29F-4640-AA40-AC880D2F7432}" type="sibTrans" cxnId="{CB8F0F9F-33C6-4744-86E4-20120404FE08}">
      <dgm:prSet/>
      <dgm:spPr/>
      <dgm:t>
        <a:bodyPr/>
        <a:lstStyle/>
        <a:p>
          <a:endParaRPr lang="en-US"/>
        </a:p>
      </dgm:t>
    </dgm:pt>
    <dgm:pt modelId="{B7E0B548-7467-6749-8BBD-6B0AC7137806}" type="pres">
      <dgm:prSet presAssocID="{E06D5B44-F9E8-438C-B2A1-7815DE446BD1}" presName="linear" presStyleCnt="0">
        <dgm:presLayoutVars>
          <dgm:dir/>
          <dgm:animLvl val="lvl"/>
          <dgm:resizeHandles val="exact"/>
        </dgm:presLayoutVars>
      </dgm:prSet>
      <dgm:spPr/>
    </dgm:pt>
    <dgm:pt modelId="{E4022A79-9653-2A46-ADD1-F7CEB25E32AC}" type="pres">
      <dgm:prSet presAssocID="{84E21FAF-F7D6-4A78-8364-E924CA674E7B}" presName="parentLin" presStyleCnt="0"/>
      <dgm:spPr/>
    </dgm:pt>
    <dgm:pt modelId="{47AE9ACE-BC69-BE42-8710-05BC0F33BF7B}" type="pres">
      <dgm:prSet presAssocID="{84E21FAF-F7D6-4A78-8364-E924CA674E7B}" presName="parentLeftMargin" presStyleLbl="node1" presStyleIdx="0" presStyleCnt="2"/>
      <dgm:spPr/>
    </dgm:pt>
    <dgm:pt modelId="{476EC43D-7001-4B40-8B81-C9DBB95C5FCC}" type="pres">
      <dgm:prSet presAssocID="{84E21FAF-F7D6-4A78-8364-E924CA674E7B}" presName="parentText" presStyleLbl="node1" presStyleIdx="0" presStyleCnt="2" custScaleY="69265" custLinFactNeighborY="-5951">
        <dgm:presLayoutVars>
          <dgm:chMax val="0"/>
          <dgm:bulletEnabled val="1"/>
        </dgm:presLayoutVars>
      </dgm:prSet>
      <dgm:spPr/>
    </dgm:pt>
    <dgm:pt modelId="{599CE238-0CD7-1C4A-A78F-6DA44815B254}" type="pres">
      <dgm:prSet presAssocID="{84E21FAF-F7D6-4A78-8364-E924CA674E7B}" presName="negativeSpace" presStyleCnt="0"/>
      <dgm:spPr/>
    </dgm:pt>
    <dgm:pt modelId="{D6B9ED84-4DD0-244C-8FAA-57965CD3E58C}" type="pres">
      <dgm:prSet presAssocID="{84E21FAF-F7D6-4A78-8364-E924CA674E7B}" presName="childText" presStyleLbl="conFgAcc1" presStyleIdx="0" presStyleCnt="2">
        <dgm:presLayoutVars>
          <dgm:bulletEnabled val="1"/>
        </dgm:presLayoutVars>
      </dgm:prSet>
      <dgm:spPr/>
    </dgm:pt>
    <dgm:pt modelId="{EDA0D3A6-D748-C546-8BE9-46257DC69A81}" type="pres">
      <dgm:prSet presAssocID="{D6583480-5D8A-4A91-87D4-B2884C1EC3C2}" presName="spaceBetweenRectangles" presStyleCnt="0"/>
      <dgm:spPr/>
    </dgm:pt>
    <dgm:pt modelId="{82BD896E-9AD2-AE48-A8C1-E382D5B508A9}" type="pres">
      <dgm:prSet presAssocID="{71BE65FD-5749-410E-989D-146CD3858BF9}" presName="parentLin" presStyleCnt="0"/>
      <dgm:spPr/>
    </dgm:pt>
    <dgm:pt modelId="{AE6C3757-BB3D-2C45-97F7-322F46D0F4A3}" type="pres">
      <dgm:prSet presAssocID="{71BE65FD-5749-410E-989D-146CD3858BF9}" presName="parentLeftMargin" presStyleLbl="node1" presStyleIdx="0" presStyleCnt="2"/>
      <dgm:spPr/>
    </dgm:pt>
    <dgm:pt modelId="{C8E43D55-AC51-824E-8DA4-5CD15DE2FE8A}" type="pres">
      <dgm:prSet presAssocID="{71BE65FD-5749-410E-989D-146CD3858BF9}" presName="parentText" presStyleLbl="node1" presStyleIdx="1" presStyleCnt="2" custScaleY="69068">
        <dgm:presLayoutVars>
          <dgm:chMax val="0"/>
          <dgm:bulletEnabled val="1"/>
        </dgm:presLayoutVars>
      </dgm:prSet>
      <dgm:spPr/>
    </dgm:pt>
    <dgm:pt modelId="{5BD91F7D-3D57-9645-8DBF-DCBDA971D750}" type="pres">
      <dgm:prSet presAssocID="{71BE65FD-5749-410E-989D-146CD3858BF9}" presName="negativeSpace" presStyleCnt="0"/>
      <dgm:spPr/>
    </dgm:pt>
    <dgm:pt modelId="{17F714E7-F21F-184D-8CCF-A242B5512132}" type="pres">
      <dgm:prSet presAssocID="{71BE65FD-5749-410E-989D-146CD3858BF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C61605-3590-8543-9ED5-CF4AF2430EB8}" type="presOf" srcId="{D3C0336E-2A20-49D5-B19C-6E979C2F0C12}" destId="{D6B9ED84-4DD0-244C-8FAA-57965CD3E58C}" srcOrd="0" destOrd="0" presId="urn:microsoft.com/office/officeart/2005/8/layout/list1"/>
    <dgm:cxn modelId="{E6F7950E-CC5A-4E19-903B-2A3A23E9F34E}" srcId="{71BE65FD-5749-410E-989D-146CD3858BF9}" destId="{F4051F26-2A9E-4314-B79B-541E5B3E0190}" srcOrd="3" destOrd="0" parTransId="{ED6C5010-7D45-40CC-97B9-65B7545458C4}" sibTransId="{24B2258A-B501-4B6D-896E-8C5EDBDBC116}"/>
    <dgm:cxn modelId="{3913C40F-AE3C-5D45-BB06-0C369BD6C0AF}" type="presOf" srcId="{84E21FAF-F7D6-4A78-8364-E924CA674E7B}" destId="{476EC43D-7001-4B40-8B81-C9DBB95C5FCC}" srcOrd="1" destOrd="0" presId="urn:microsoft.com/office/officeart/2005/8/layout/list1"/>
    <dgm:cxn modelId="{04FDD331-CA3C-3344-B5DB-DE36AA7811D3}" type="presOf" srcId="{A8DC71D1-0C3E-40F0-BFAC-AD7B2E63812B}" destId="{17F714E7-F21F-184D-8CCF-A242B5512132}" srcOrd="0" destOrd="4" presId="urn:microsoft.com/office/officeart/2005/8/layout/list1"/>
    <dgm:cxn modelId="{E9944335-0FCC-2D44-B5ED-B9D368566634}" type="presOf" srcId="{F4051F26-2A9E-4314-B79B-541E5B3E0190}" destId="{17F714E7-F21F-184D-8CCF-A242B5512132}" srcOrd="0" destOrd="3" presId="urn:microsoft.com/office/officeart/2005/8/layout/list1"/>
    <dgm:cxn modelId="{115F5472-4B01-E243-A784-DE6368EBEDF2}" type="presOf" srcId="{E06D5B44-F9E8-438C-B2A1-7815DE446BD1}" destId="{B7E0B548-7467-6749-8BBD-6B0AC7137806}" srcOrd="0" destOrd="0" presId="urn:microsoft.com/office/officeart/2005/8/layout/list1"/>
    <dgm:cxn modelId="{0C3B8D55-913D-1849-975B-08BE4F77FD13}" type="presOf" srcId="{71BE65FD-5749-410E-989D-146CD3858BF9}" destId="{AE6C3757-BB3D-2C45-97F7-322F46D0F4A3}" srcOrd="0" destOrd="0" presId="urn:microsoft.com/office/officeart/2005/8/layout/list1"/>
    <dgm:cxn modelId="{71901B58-42BF-4DFA-920F-D9CEC83E265D}" srcId="{84E21FAF-F7D6-4A78-8364-E924CA674E7B}" destId="{D3C0336E-2A20-49D5-B19C-6E979C2F0C12}" srcOrd="0" destOrd="0" parTransId="{7C4EF822-E738-4951-AA49-44DDC36F9629}" sibTransId="{31997506-06A4-4926-B885-703A9E0CD557}"/>
    <dgm:cxn modelId="{B6655D78-C424-0A4E-AB47-613ABF301BDD}" type="presOf" srcId="{84E21FAF-F7D6-4A78-8364-E924CA674E7B}" destId="{47AE9ACE-BC69-BE42-8710-05BC0F33BF7B}" srcOrd="0" destOrd="0" presId="urn:microsoft.com/office/officeart/2005/8/layout/list1"/>
    <dgm:cxn modelId="{F7974688-8D7E-4CB2-BF94-5EE476049BAD}" srcId="{71BE65FD-5749-410E-989D-146CD3858BF9}" destId="{373ACA89-653A-456A-BAC1-1072DC46CAD5}" srcOrd="0" destOrd="0" parTransId="{5F11BD9F-03D4-4A62-8CC2-6015062E7DCB}" sibTransId="{B766B2E4-3D74-445F-9AFA-FA1659848788}"/>
    <dgm:cxn modelId="{CB8F0F9F-33C6-4744-86E4-20120404FE08}" srcId="{71BE65FD-5749-410E-989D-146CD3858BF9}" destId="{A8DC71D1-0C3E-40F0-BFAC-AD7B2E63812B}" srcOrd="4" destOrd="0" parTransId="{30A2017A-B0CB-42EF-BCBA-5A8C175538CF}" sibTransId="{BB546EDB-A29F-4640-AA40-AC880D2F7432}"/>
    <dgm:cxn modelId="{CDCC9AA0-B370-734B-9C6B-4E97FBB48931}" type="presOf" srcId="{2D973D70-C210-4C47-9E58-33835471B477}" destId="{17F714E7-F21F-184D-8CCF-A242B5512132}" srcOrd="0" destOrd="2" presId="urn:microsoft.com/office/officeart/2005/8/layout/list1"/>
    <dgm:cxn modelId="{D9073FAE-88A4-455A-AD05-F317B71ECA52}" srcId="{84E21FAF-F7D6-4A78-8364-E924CA674E7B}" destId="{714927C8-3D8A-41C1-89C4-46BB236F25F6}" srcOrd="1" destOrd="0" parTransId="{F4FAB059-6371-4057-95FD-722FC64D13B7}" sibTransId="{C1CA0F8A-41AC-43B1-A373-7D9FFB2D62E9}"/>
    <dgm:cxn modelId="{5EF184C6-DC4E-3346-B426-1D13C829D8BB}" type="presOf" srcId="{373ACA89-653A-456A-BAC1-1072DC46CAD5}" destId="{17F714E7-F21F-184D-8CCF-A242B5512132}" srcOrd="0" destOrd="0" presId="urn:microsoft.com/office/officeart/2005/8/layout/list1"/>
    <dgm:cxn modelId="{D062A2C7-D0FB-4284-98A9-C2B32A699536}" srcId="{71BE65FD-5749-410E-989D-146CD3858BF9}" destId="{2D973D70-C210-4C47-9E58-33835471B477}" srcOrd="2" destOrd="0" parTransId="{55387785-5CFA-4C4D-AE84-F3DA60C38935}" sibTransId="{F0A073A9-4D14-4A1C-8B9A-BA15A75B90BE}"/>
    <dgm:cxn modelId="{650AB9D7-5FF8-524D-8053-4938DE13554B}" type="presOf" srcId="{C68DA9B3-1424-466A-A936-960A22B7C2AE}" destId="{17F714E7-F21F-184D-8CCF-A242B5512132}" srcOrd="0" destOrd="1" presId="urn:microsoft.com/office/officeart/2005/8/layout/list1"/>
    <dgm:cxn modelId="{7CB0F8E0-2C23-4829-AC46-E958FFDDEBF7}" srcId="{E06D5B44-F9E8-438C-B2A1-7815DE446BD1}" destId="{71BE65FD-5749-410E-989D-146CD3858BF9}" srcOrd="1" destOrd="0" parTransId="{5AF173F6-0550-48B1-B94A-0B6B180C5DB4}" sibTransId="{C9B46580-3A8B-4046-AA21-8620DF724DA8}"/>
    <dgm:cxn modelId="{66B13EE6-01D4-EC4A-A47E-B5CCCC004980}" type="presOf" srcId="{71BE65FD-5749-410E-989D-146CD3858BF9}" destId="{C8E43D55-AC51-824E-8DA4-5CD15DE2FE8A}" srcOrd="1" destOrd="0" presId="urn:microsoft.com/office/officeart/2005/8/layout/list1"/>
    <dgm:cxn modelId="{914CACE9-46D5-4D67-931F-1040D2D2A8C9}" srcId="{E06D5B44-F9E8-438C-B2A1-7815DE446BD1}" destId="{84E21FAF-F7D6-4A78-8364-E924CA674E7B}" srcOrd="0" destOrd="0" parTransId="{6F7C1362-2744-4AF4-89C1-C2E606A606C2}" sibTransId="{D6583480-5D8A-4A91-87D4-B2884C1EC3C2}"/>
    <dgm:cxn modelId="{6AC33EF2-1E88-4ECE-A903-DAC83E5C92A0}" srcId="{71BE65FD-5749-410E-989D-146CD3858BF9}" destId="{C68DA9B3-1424-466A-A936-960A22B7C2AE}" srcOrd="1" destOrd="0" parTransId="{9B98365A-7925-4D50-AD79-E15C837505EC}" sibTransId="{ECEFC3A2-8449-4FC6-9F83-1326F23EAF98}"/>
    <dgm:cxn modelId="{C385C1F3-868E-B441-AD8E-B6AE52145754}" type="presOf" srcId="{714927C8-3D8A-41C1-89C4-46BB236F25F6}" destId="{D6B9ED84-4DD0-244C-8FAA-57965CD3E58C}" srcOrd="0" destOrd="1" presId="urn:microsoft.com/office/officeart/2005/8/layout/list1"/>
    <dgm:cxn modelId="{DD404F02-7B5D-524C-8599-F139052FEC70}" type="presParOf" srcId="{B7E0B548-7467-6749-8BBD-6B0AC7137806}" destId="{E4022A79-9653-2A46-ADD1-F7CEB25E32AC}" srcOrd="0" destOrd="0" presId="urn:microsoft.com/office/officeart/2005/8/layout/list1"/>
    <dgm:cxn modelId="{C5742D06-783B-E546-A6A4-46AF5D63E976}" type="presParOf" srcId="{E4022A79-9653-2A46-ADD1-F7CEB25E32AC}" destId="{47AE9ACE-BC69-BE42-8710-05BC0F33BF7B}" srcOrd="0" destOrd="0" presId="urn:microsoft.com/office/officeart/2005/8/layout/list1"/>
    <dgm:cxn modelId="{1F32C169-9733-FC40-BF0E-958C623C79BA}" type="presParOf" srcId="{E4022A79-9653-2A46-ADD1-F7CEB25E32AC}" destId="{476EC43D-7001-4B40-8B81-C9DBB95C5FCC}" srcOrd="1" destOrd="0" presId="urn:microsoft.com/office/officeart/2005/8/layout/list1"/>
    <dgm:cxn modelId="{22A6F1BF-EB39-EC4F-94C3-6E5265F536FE}" type="presParOf" srcId="{B7E0B548-7467-6749-8BBD-6B0AC7137806}" destId="{599CE238-0CD7-1C4A-A78F-6DA44815B254}" srcOrd="1" destOrd="0" presId="urn:microsoft.com/office/officeart/2005/8/layout/list1"/>
    <dgm:cxn modelId="{352EFC96-C4B3-DC43-BA6D-E739682EC684}" type="presParOf" srcId="{B7E0B548-7467-6749-8BBD-6B0AC7137806}" destId="{D6B9ED84-4DD0-244C-8FAA-57965CD3E58C}" srcOrd="2" destOrd="0" presId="urn:microsoft.com/office/officeart/2005/8/layout/list1"/>
    <dgm:cxn modelId="{0AAC7755-12B3-6E43-BD67-A7759321B73C}" type="presParOf" srcId="{B7E0B548-7467-6749-8BBD-6B0AC7137806}" destId="{EDA0D3A6-D748-C546-8BE9-46257DC69A81}" srcOrd="3" destOrd="0" presId="urn:microsoft.com/office/officeart/2005/8/layout/list1"/>
    <dgm:cxn modelId="{A192B04A-0163-2843-8CFB-C7138DDCDA3F}" type="presParOf" srcId="{B7E0B548-7467-6749-8BBD-6B0AC7137806}" destId="{82BD896E-9AD2-AE48-A8C1-E382D5B508A9}" srcOrd="4" destOrd="0" presId="urn:microsoft.com/office/officeart/2005/8/layout/list1"/>
    <dgm:cxn modelId="{F0EE3F6F-4713-5B40-863B-C9E0384523B4}" type="presParOf" srcId="{82BD896E-9AD2-AE48-A8C1-E382D5B508A9}" destId="{AE6C3757-BB3D-2C45-97F7-322F46D0F4A3}" srcOrd="0" destOrd="0" presId="urn:microsoft.com/office/officeart/2005/8/layout/list1"/>
    <dgm:cxn modelId="{C548C9AB-68BA-2E41-9FBC-095C85A21BB3}" type="presParOf" srcId="{82BD896E-9AD2-AE48-A8C1-E382D5B508A9}" destId="{C8E43D55-AC51-824E-8DA4-5CD15DE2FE8A}" srcOrd="1" destOrd="0" presId="urn:microsoft.com/office/officeart/2005/8/layout/list1"/>
    <dgm:cxn modelId="{AACB57FA-D259-F448-B261-0D65CD7EAC80}" type="presParOf" srcId="{B7E0B548-7467-6749-8BBD-6B0AC7137806}" destId="{5BD91F7D-3D57-9645-8DBF-DCBDA971D750}" srcOrd="5" destOrd="0" presId="urn:microsoft.com/office/officeart/2005/8/layout/list1"/>
    <dgm:cxn modelId="{ACE45DAE-CE1F-BD4E-ACBC-BC92F668985F}" type="presParOf" srcId="{B7E0B548-7467-6749-8BBD-6B0AC7137806}" destId="{17F714E7-F21F-184D-8CCF-A242B55121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86881-24D8-4107-AF53-EACDA00473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E48FA-A5CC-40D6-95B1-86FBF809F735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400" b="1" dirty="0"/>
            <a:t>By Race/Ethnicity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By Race/Ethnicity&#10;"/>
        </a:ext>
      </dgm:extLst>
    </dgm:pt>
    <dgm:pt modelId="{33F10AC4-FB83-44E0-8F3F-3995A55D9D06}" type="parTrans" cxnId="{9D5723F2-5613-45D8-95A5-FF5C5EF3E02D}">
      <dgm:prSet/>
      <dgm:spPr/>
      <dgm:t>
        <a:bodyPr/>
        <a:lstStyle/>
        <a:p>
          <a:endParaRPr lang="en-US"/>
        </a:p>
      </dgm:t>
    </dgm:pt>
    <dgm:pt modelId="{BE5AB4C7-1D2E-47B3-9EEF-173AE42BD986}" type="sibTrans" cxnId="{9D5723F2-5613-45D8-95A5-FF5C5EF3E02D}">
      <dgm:prSet/>
      <dgm:spPr/>
      <dgm:t>
        <a:bodyPr/>
        <a:lstStyle/>
        <a:p>
          <a:endParaRPr lang="en-US"/>
        </a:p>
      </dgm:t>
    </dgm:pt>
    <dgm:pt modelId="{39128EFD-78D0-455A-822C-67371BCF068C}">
      <dgm:prSet/>
      <dgm:spPr/>
      <dgm:t>
        <a:bodyPr/>
        <a:lstStyle/>
        <a:p>
          <a:r>
            <a:rPr lang="en-US" dirty="0"/>
            <a:t>Majority (70%) are from communities of color</a:t>
          </a:r>
        </a:p>
      </dgm:t>
      <dgm:extLst>
        <a:ext uri="{E40237B7-FDA0-4F09-8148-C483321AD2D9}">
          <dgm14:cNvPr xmlns:dgm14="http://schemas.microsoft.com/office/drawing/2010/diagram" id="0" name="" descr="Majority (70%) are from communities of color&#10;"/>
        </a:ext>
      </dgm:extLst>
    </dgm:pt>
    <dgm:pt modelId="{0E34C6CB-2F57-4F8A-A5AA-9C82C214CBC2}" type="parTrans" cxnId="{7013BD4C-CD20-4E61-AB60-F1EA8D491A33}">
      <dgm:prSet/>
      <dgm:spPr/>
      <dgm:t>
        <a:bodyPr/>
        <a:lstStyle/>
        <a:p>
          <a:endParaRPr lang="en-US"/>
        </a:p>
      </dgm:t>
    </dgm:pt>
    <dgm:pt modelId="{6FEA0460-A1D1-4CAF-B19C-D4F3D83215E8}" type="sibTrans" cxnId="{7013BD4C-CD20-4E61-AB60-F1EA8D491A33}">
      <dgm:prSet/>
      <dgm:spPr/>
      <dgm:t>
        <a:bodyPr/>
        <a:lstStyle/>
        <a:p>
          <a:endParaRPr lang="en-US"/>
        </a:p>
      </dgm:t>
    </dgm:pt>
    <dgm:pt modelId="{643E8915-D8B6-426F-980C-C6E3F27D525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/>
            <a:t>By </a:t>
          </a:r>
          <a:r>
            <a:rPr lang="en-US" sz="2400" b="1" dirty="0"/>
            <a:t>Income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By Income"/>
        </a:ext>
      </dgm:extLst>
    </dgm:pt>
    <dgm:pt modelId="{168601AD-5DE7-4ADD-A620-C609E90DA924}" type="parTrans" cxnId="{C3F3F002-C746-43CE-B590-BA2457F6521B}">
      <dgm:prSet/>
      <dgm:spPr/>
      <dgm:t>
        <a:bodyPr/>
        <a:lstStyle/>
        <a:p>
          <a:endParaRPr lang="en-US"/>
        </a:p>
      </dgm:t>
    </dgm:pt>
    <dgm:pt modelId="{39BB1346-292E-4887-9824-8E48F5183B7A}" type="sibTrans" cxnId="{C3F3F002-C746-43CE-B590-BA2457F6521B}">
      <dgm:prSet/>
      <dgm:spPr/>
      <dgm:t>
        <a:bodyPr/>
        <a:lstStyle/>
        <a:p>
          <a:endParaRPr lang="en-US"/>
        </a:p>
      </dgm:t>
    </dgm:pt>
    <dgm:pt modelId="{DE29AC62-DD5F-4EAE-B2D1-22A3117D7468}">
      <dgm:prSet/>
      <dgm:spPr/>
      <dgm:t>
        <a:bodyPr/>
        <a:lstStyle/>
        <a:p>
          <a:r>
            <a:rPr lang="en-US" dirty="0"/>
            <a:t>510 (33%) have household income less than $20,000</a:t>
          </a:r>
        </a:p>
      </dgm:t>
      <dgm:extLst>
        <a:ext uri="{E40237B7-FDA0-4F09-8148-C483321AD2D9}">
          <dgm14:cNvPr xmlns:dgm14="http://schemas.microsoft.com/office/drawing/2010/diagram" id="0" name="" descr="Majority (70%) are from communities of color&#10;"/>
        </a:ext>
      </dgm:extLst>
    </dgm:pt>
    <dgm:pt modelId="{92483DF9-615E-45D6-8457-D5D9655305BD}" type="parTrans" cxnId="{718FE916-2D2F-485D-985F-B12BF138B679}">
      <dgm:prSet/>
      <dgm:spPr/>
      <dgm:t>
        <a:bodyPr/>
        <a:lstStyle/>
        <a:p>
          <a:endParaRPr lang="en-US"/>
        </a:p>
      </dgm:t>
    </dgm:pt>
    <dgm:pt modelId="{95C8943A-DC5C-49D7-BCAA-509E60D355D6}" type="sibTrans" cxnId="{718FE916-2D2F-485D-985F-B12BF138B679}">
      <dgm:prSet/>
      <dgm:spPr/>
      <dgm:t>
        <a:bodyPr/>
        <a:lstStyle/>
        <a:p>
          <a:endParaRPr lang="en-US"/>
        </a:p>
      </dgm:t>
    </dgm:pt>
    <dgm:pt modelId="{FC6B0751-0F1F-4346-A1F4-A815F739327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/>
            <a:t>By Language (Top 5)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By Language (Top 5)&#10;"/>
        </a:ext>
      </dgm:extLst>
    </dgm:pt>
    <dgm:pt modelId="{48ED6152-E18C-463E-A2A4-60145B3ACFAF}" type="parTrans" cxnId="{FAAD6FB0-82D4-4E2A-85A7-AF303430910A}">
      <dgm:prSet/>
      <dgm:spPr/>
      <dgm:t>
        <a:bodyPr/>
        <a:lstStyle/>
        <a:p>
          <a:endParaRPr lang="en-US"/>
        </a:p>
      </dgm:t>
    </dgm:pt>
    <dgm:pt modelId="{2CF07AAD-ACFC-47F5-9A0C-9527D61EA24B}" type="sibTrans" cxnId="{FAAD6FB0-82D4-4E2A-85A7-AF303430910A}">
      <dgm:prSet/>
      <dgm:spPr/>
      <dgm:t>
        <a:bodyPr/>
        <a:lstStyle/>
        <a:p>
          <a:endParaRPr lang="en-US"/>
        </a:p>
      </dgm:t>
    </dgm:pt>
    <dgm:pt modelId="{1ADC111F-DFB2-42FE-9C3F-6E4A6FE6EE82}">
      <dgm:prSet/>
      <dgm:spPr/>
      <dgm:t>
        <a:bodyPr/>
        <a:lstStyle/>
        <a:p>
          <a:r>
            <a:rPr lang="en-US" dirty="0"/>
            <a:t>755 (49%) English </a:t>
          </a:r>
        </a:p>
      </dgm:t>
      <dgm:extLst>
        <a:ext uri="{E40237B7-FDA0-4F09-8148-C483321AD2D9}">
          <dgm14:cNvPr xmlns:dgm14="http://schemas.microsoft.com/office/drawing/2010/diagram" id="0" name="" descr="755 (49%) English &#10;304 (20%) Cantonese &#10;146 (10%) American Sign-Language &#10;119 (8%) Spanish &#10;79 (5%) Mandarin &#10;&#10;"/>
        </a:ext>
      </dgm:extLst>
    </dgm:pt>
    <dgm:pt modelId="{C263D029-26B7-43C3-8E2A-3CDD6C3324C9}" type="parTrans" cxnId="{7E55BB78-6DC9-4D05-81D0-9EE05B8FDF3D}">
      <dgm:prSet/>
      <dgm:spPr/>
      <dgm:t>
        <a:bodyPr/>
        <a:lstStyle/>
        <a:p>
          <a:endParaRPr lang="en-US"/>
        </a:p>
      </dgm:t>
    </dgm:pt>
    <dgm:pt modelId="{6EAF1EF7-9330-4D73-A026-5D2115CFA512}" type="sibTrans" cxnId="{7E55BB78-6DC9-4D05-81D0-9EE05B8FDF3D}">
      <dgm:prSet/>
      <dgm:spPr/>
      <dgm:t>
        <a:bodyPr/>
        <a:lstStyle/>
        <a:p>
          <a:endParaRPr lang="en-US"/>
        </a:p>
      </dgm:t>
    </dgm:pt>
    <dgm:pt modelId="{F26685E5-A9C3-4552-9127-131BE791406F}">
      <dgm:prSet/>
      <dgm:spPr/>
      <dgm:t>
        <a:bodyPr/>
        <a:lstStyle/>
        <a:p>
          <a:r>
            <a:rPr lang="en-US" dirty="0"/>
            <a:t>304 (20%) Cantonese </a:t>
          </a:r>
        </a:p>
      </dgm:t>
    </dgm:pt>
    <dgm:pt modelId="{E7F6C5BF-9C95-449E-8CB5-9B2C8A9885E4}" type="parTrans" cxnId="{71D3DAB4-DF1F-4B16-9015-B494961F249F}">
      <dgm:prSet/>
      <dgm:spPr/>
      <dgm:t>
        <a:bodyPr/>
        <a:lstStyle/>
        <a:p>
          <a:endParaRPr lang="en-US"/>
        </a:p>
      </dgm:t>
    </dgm:pt>
    <dgm:pt modelId="{EC610466-3ACB-4399-8C86-1534CAB6BD55}" type="sibTrans" cxnId="{71D3DAB4-DF1F-4B16-9015-B494961F249F}">
      <dgm:prSet/>
      <dgm:spPr/>
      <dgm:t>
        <a:bodyPr/>
        <a:lstStyle/>
        <a:p>
          <a:endParaRPr lang="en-US"/>
        </a:p>
      </dgm:t>
    </dgm:pt>
    <dgm:pt modelId="{3A98A832-3CE5-4D8E-BDC8-2006CF68C18E}">
      <dgm:prSet/>
      <dgm:spPr/>
      <dgm:t>
        <a:bodyPr/>
        <a:lstStyle/>
        <a:p>
          <a:r>
            <a:rPr lang="en-US" dirty="0"/>
            <a:t>146 (10%) American Sign-Language </a:t>
          </a:r>
        </a:p>
      </dgm:t>
    </dgm:pt>
    <dgm:pt modelId="{FB6DDF92-4858-4B26-9C8E-582599CF1F2D}" type="parTrans" cxnId="{9395B875-A510-45C3-983D-9A023091956D}">
      <dgm:prSet/>
      <dgm:spPr/>
      <dgm:t>
        <a:bodyPr/>
        <a:lstStyle/>
        <a:p>
          <a:endParaRPr lang="en-US"/>
        </a:p>
      </dgm:t>
    </dgm:pt>
    <dgm:pt modelId="{DCD682BE-3F8B-4617-8DAF-9BA7DFE3785A}" type="sibTrans" cxnId="{9395B875-A510-45C3-983D-9A023091956D}">
      <dgm:prSet/>
      <dgm:spPr/>
      <dgm:t>
        <a:bodyPr/>
        <a:lstStyle/>
        <a:p>
          <a:endParaRPr lang="en-US"/>
        </a:p>
      </dgm:t>
    </dgm:pt>
    <dgm:pt modelId="{EBEA0717-DE02-4718-9C1C-27399779B43C}">
      <dgm:prSet/>
      <dgm:spPr/>
      <dgm:t>
        <a:bodyPr/>
        <a:lstStyle/>
        <a:p>
          <a:r>
            <a:rPr lang="en-US" dirty="0"/>
            <a:t>119 (8%) Spanish </a:t>
          </a:r>
        </a:p>
      </dgm:t>
    </dgm:pt>
    <dgm:pt modelId="{A9FC21B4-1DA4-4C89-BCCB-23CD5BE61C82}" type="parTrans" cxnId="{94E1C58A-EF7E-44DF-B33A-AB9927D0F046}">
      <dgm:prSet/>
      <dgm:spPr/>
      <dgm:t>
        <a:bodyPr/>
        <a:lstStyle/>
        <a:p>
          <a:endParaRPr lang="en-US"/>
        </a:p>
      </dgm:t>
    </dgm:pt>
    <dgm:pt modelId="{DE4075BD-758E-4D6D-9571-01790F1B1CE8}" type="sibTrans" cxnId="{94E1C58A-EF7E-44DF-B33A-AB9927D0F046}">
      <dgm:prSet/>
      <dgm:spPr/>
      <dgm:t>
        <a:bodyPr/>
        <a:lstStyle/>
        <a:p>
          <a:endParaRPr lang="en-US"/>
        </a:p>
      </dgm:t>
    </dgm:pt>
    <dgm:pt modelId="{06030F65-D5ED-42DE-8DB2-A5E52B75C1F2}">
      <dgm:prSet/>
      <dgm:spPr/>
      <dgm:t>
        <a:bodyPr/>
        <a:lstStyle/>
        <a:p>
          <a:r>
            <a:rPr lang="en-US" dirty="0"/>
            <a:t>79 (5%) Mandarin </a:t>
          </a:r>
        </a:p>
      </dgm:t>
    </dgm:pt>
    <dgm:pt modelId="{511E4034-19D2-4456-9ABA-0B58D50AD20D}" type="parTrans" cxnId="{BE0B797E-7314-493A-AC33-3EF1528FA00F}">
      <dgm:prSet/>
      <dgm:spPr/>
      <dgm:t>
        <a:bodyPr/>
        <a:lstStyle/>
        <a:p>
          <a:endParaRPr lang="en-US"/>
        </a:p>
      </dgm:t>
    </dgm:pt>
    <dgm:pt modelId="{409F4A53-4C24-4AD0-BE5D-6ED1CD4275D4}" type="sibTrans" cxnId="{BE0B797E-7314-493A-AC33-3EF1528FA00F}">
      <dgm:prSet/>
      <dgm:spPr/>
      <dgm:t>
        <a:bodyPr/>
        <a:lstStyle/>
        <a:p>
          <a:endParaRPr lang="en-US"/>
        </a:p>
      </dgm:t>
    </dgm:pt>
    <dgm:pt modelId="{16310F2C-7672-A248-9225-5F500B1089A4}" type="pres">
      <dgm:prSet presAssocID="{6C386881-24D8-4107-AF53-EACDA0047320}" presName="linear" presStyleCnt="0">
        <dgm:presLayoutVars>
          <dgm:dir/>
          <dgm:animLvl val="lvl"/>
          <dgm:resizeHandles val="exact"/>
        </dgm:presLayoutVars>
      </dgm:prSet>
      <dgm:spPr/>
    </dgm:pt>
    <dgm:pt modelId="{7657B93A-C1A8-A849-912B-AC8D86FD2B83}" type="pres">
      <dgm:prSet presAssocID="{88DE48FA-A5CC-40D6-95B1-86FBF809F735}" presName="parentLin" presStyleCnt="0"/>
      <dgm:spPr/>
    </dgm:pt>
    <dgm:pt modelId="{CB7D02E6-5F23-6240-AD01-FE893F66A8F2}" type="pres">
      <dgm:prSet presAssocID="{88DE48FA-A5CC-40D6-95B1-86FBF809F735}" presName="parentLeftMargin" presStyleLbl="node1" presStyleIdx="0" presStyleCnt="3"/>
      <dgm:spPr/>
    </dgm:pt>
    <dgm:pt modelId="{93578AAB-DA1A-3E47-9CD6-31941D86CC11}" type="pres">
      <dgm:prSet presAssocID="{88DE48FA-A5CC-40D6-95B1-86FBF809F7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406AF9-C7EF-3E42-9F7D-AA95CDD92572}" type="pres">
      <dgm:prSet presAssocID="{88DE48FA-A5CC-40D6-95B1-86FBF809F735}" presName="negativeSpace" presStyleCnt="0"/>
      <dgm:spPr/>
    </dgm:pt>
    <dgm:pt modelId="{8E7EA58A-5625-914A-9AB3-241910681A7D}" type="pres">
      <dgm:prSet presAssocID="{88DE48FA-A5CC-40D6-95B1-86FBF809F735}" presName="childText" presStyleLbl="conFgAcc1" presStyleIdx="0" presStyleCnt="3">
        <dgm:presLayoutVars>
          <dgm:bulletEnabled val="1"/>
        </dgm:presLayoutVars>
      </dgm:prSet>
      <dgm:spPr/>
    </dgm:pt>
    <dgm:pt modelId="{F6BE9D80-775A-1A44-AF54-8FAFC1C510AC}" type="pres">
      <dgm:prSet presAssocID="{BE5AB4C7-1D2E-47B3-9EEF-173AE42BD986}" presName="spaceBetweenRectangles" presStyleCnt="0"/>
      <dgm:spPr/>
    </dgm:pt>
    <dgm:pt modelId="{9E0BD6A0-C682-DD4F-B3B4-161024105777}" type="pres">
      <dgm:prSet presAssocID="{643E8915-D8B6-426F-980C-C6E3F27D525B}" presName="parentLin" presStyleCnt="0"/>
      <dgm:spPr/>
    </dgm:pt>
    <dgm:pt modelId="{B3D7D548-960F-3C4A-959D-ADB047EF4373}" type="pres">
      <dgm:prSet presAssocID="{643E8915-D8B6-426F-980C-C6E3F27D525B}" presName="parentLeftMargin" presStyleLbl="node1" presStyleIdx="0" presStyleCnt="3"/>
      <dgm:spPr/>
    </dgm:pt>
    <dgm:pt modelId="{12A08B54-C49E-4B42-84E9-97C0A8E9BD1B}" type="pres">
      <dgm:prSet presAssocID="{643E8915-D8B6-426F-980C-C6E3F27D52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EC9986-7A04-2B4C-B9F0-97DC1EB20574}" type="pres">
      <dgm:prSet presAssocID="{643E8915-D8B6-426F-980C-C6E3F27D525B}" presName="negativeSpace" presStyleCnt="0"/>
      <dgm:spPr/>
    </dgm:pt>
    <dgm:pt modelId="{24E6A146-2C00-6B4B-A62A-0870914052AA}" type="pres">
      <dgm:prSet presAssocID="{643E8915-D8B6-426F-980C-C6E3F27D525B}" presName="childText" presStyleLbl="conFgAcc1" presStyleIdx="1" presStyleCnt="3">
        <dgm:presLayoutVars>
          <dgm:bulletEnabled val="1"/>
        </dgm:presLayoutVars>
      </dgm:prSet>
      <dgm:spPr/>
    </dgm:pt>
    <dgm:pt modelId="{52D5C752-FAE1-334B-9282-D2AEBDD33CF8}" type="pres">
      <dgm:prSet presAssocID="{39BB1346-292E-4887-9824-8E48F5183B7A}" presName="spaceBetweenRectangles" presStyleCnt="0"/>
      <dgm:spPr/>
    </dgm:pt>
    <dgm:pt modelId="{15F672E2-5D00-2444-BC10-6038B0A63FE6}" type="pres">
      <dgm:prSet presAssocID="{FC6B0751-0F1F-4346-A1F4-A815F7393270}" presName="parentLin" presStyleCnt="0"/>
      <dgm:spPr/>
    </dgm:pt>
    <dgm:pt modelId="{1DB49EDB-C131-C44A-8903-7E9FC0D874CA}" type="pres">
      <dgm:prSet presAssocID="{FC6B0751-0F1F-4346-A1F4-A815F7393270}" presName="parentLeftMargin" presStyleLbl="node1" presStyleIdx="1" presStyleCnt="3"/>
      <dgm:spPr/>
    </dgm:pt>
    <dgm:pt modelId="{75C36584-1260-F247-9389-FDD21776BD1C}" type="pres">
      <dgm:prSet presAssocID="{FC6B0751-0F1F-4346-A1F4-A815F73932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061F16-6C52-7C4B-84F3-1189C4E1BEA2}" type="pres">
      <dgm:prSet presAssocID="{FC6B0751-0F1F-4346-A1F4-A815F7393270}" presName="negativeSpace" presStyleCnt="0"/>
      <dgm:spPr/>
    </dgm:pt>
    <dgm:pt modelId="{FFA68851-D998-A14E-BC86-CCAA5C7C4B73}" type="pres">
      <dgm:prSet presAssocID="{FC6B0751-0F1F-4346-A1F4-A815F73932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F3F002-C746-43CE-B590-BA2457F6521B}" srcId="{6C386881-24D8-4107-AF53-EACDA0047320}" destId="{643E8915-D8B6-426F-980C-C6E3F27D525B}" srcOrd="1" destOrd="0" parTransId="{168601AD-5DE7-4ADD-A620-C609E90DA924}" sibTransId="{39BB1346-292E-4887-9824-8E48F5183B7A}"/>
    <dgm:cxn modelId="{718FE916-2D2F-485D-985F-B12BF138B679}" srcId="{643E8915-D8B6-426F-980C-C6E3F27D525B}" destId="{DE29AC62-DD5F-4EAE-B2D1-22A3117D7468}" srcOrd="0" destOrd="0" parTransId="{92483DF9-615E-45D6-8457-D5D9655305BD}" sibTransId="{95C8943A-DC5C-49D7-BCAA-509E60D355D6}"/>
    <dgm:cxn modelId="{05434233-D76D-C441-9838-AA84B1C4BF01}" type="presOf" srcId="{6C386881-24D8-4107-AF53-EACDA0047320}" destId="{16310F2C-7672-A248-9225-5F500B1089A4}" srcOrd="0" destOrd="0" presId="urn:microsoft.com/office/officeart/2005/8/layout/list1"/>
    <dgm:cxn modelId="{2C46043E-76FC-BA45-BFD6-53BA4CFB974F}" type="presOf" srcId="{FC6B0751-0F1F-4346-A1F4-A815F7393270}" destId="{1DB49EDB-C131-C44A-8903-7E9FC0D874CA}" srcOrd="0" destOrd="0" presId="urn:microsoft.com/office/officeart/2005/8/layout/list1"/>
    <dgm:cxn modelId="{319BC06A-ABCF-5446-A8AD-EFB0D0202972}" type="presOf" srcId="{1ADC111F-DFB2-42FE-9C3F-6E4A6FE6EE82}" destId="{FFA68851-D998-A14E-BC86-CCAA5C7C4B73}" srcOrd="0" destOrd="0" presId="urn:microsoft.com/office/officeart/2005/8/layout/list1"/>
    <dgm:cxn modelId="{7013BD4C-CD20-4E61-AB60-F1EA8D491A33}" srcId="{88DE48FA-A5CC-40D6-95B1-86FBF809F735}" destId="{39128EFD-78D0-455A-822C-67371BCF068C}" srcOrd="0" destOrd="0" parTransId="{0E34C6CB-2F57-4F8A-A5AA-9C82C214CBC2}" sibTransId="{6FEA0460-A1D1-4CAF-B19C-D4F3D83215E8}"/>
    <dgm:cxn modelId="{FC5B774D-9D6F-FA4C-92CF-ED24E9AF4CEF}" type="presOf" srcId="{643E8915-D8B6-426F-980C-C6E3F27D525B}" destId="{B3D7D548-960F-3C4A-959D-ADB047EF4373}" srcOrd="0" destOrd="0" presId="urn:microsoft.com/office/officeart/2005/8/layout/list1"/>
    <dgm:cxn modelId="{2FA70B51-66FE-8C4C-B3FF-F3FFC88C1306}" type="presOf" srcId="{06030F65-D5ED-42DE-8DB2-A5E52B75C1F2}" destId="{FFA68851-D998-A14E-BC86-CCAA5C7C4B73}" srcOrd="0" destOrd="4" presId="urn:microsoft.com/office/officeart/2005/8/layout/list1"/>
    <dgm:cxn modelId="{9395B875-A510-45C3-983D-9A023091956D}" srcId="{FC6B0751-0F1F-4346-A1F4-A815F7393270}" destId="{3A98A832-3CE5-4D8E-BDC8-2006CF68C18E}" srcOrd="2" destOrd="0" parTransId="{FB6DDF92-4858-4B26-9C8E-582599CF1F2D}" sibTransId="{DCD682BE-3F8B-4617-8DAF-9BA7DFE3785A}"/>
    <dgm:cxn modelId="{91055358-2CFD-D84D-A9F0-FE6CD9D152E3}" type="presOf" srcId="{FC6B0751-0F1F-4346-A1F4-A815F7393270}" destId="{75C36584-1260-F247-9389-FDD21776BD1C}" srcOrd="1" destOrd="0" presId="urn:microsoft.com/office/officeart/2005/8/layout/list1"/>
    <dgm:cxn modelId="{7E55BB78-6DC9-4D05-81D0-9EE05B8FDF3D}" srcId="{FC6B0751-0F1F-4346-A1F4-A815F7393270}" destId="{1ADC111F-DFB2-42FE-9C3F-6E4A6FE6EE82}" srcOrd="0" destOrd="0" parTransId="{C263D029-26B7-43C3-8E2A-3CDD6C3324C9}" sibTransId="{6EAF1EF7-9330-4D73-A026-5D2115CFA512}"/>
    <dgm:cxn modelId="{BE0B797E-7314-493A-AC33-3EF1528FA00F}" srcId="{FC6B0751-0F1F-4346-A1F4-A815F7393270}" destId="{06030F65-D5ED-42DE-8DB2-A5E52B75C1F2}" srcOrd="4" destOrd="0" parTransId="{511E4034-19D2-4456-9ABA-0B58D50AD20D}" sibTransId="{409F4A53-4C24-4AD0-BE5D-6ED1CD4275D4}"/>
    <dgm:cxn modelId="{94E1C58A-EF7E-44DF-B33A-AB9927D0F046}" srcId="{FC6B0751-0F1F-4346-A1F4-A815F7393270}" destId="{EBEA0717-DE02-4718-9C1C-27399779B43C}" srcOrd="3" destOrd="0" parTransId="{A9FC21B4-1DA4-4C89-BCCB-23CD5BE61C82}" sibTransId="{DE4075BD-758E-4D6D-9571-01790F1B1CE8}"/>
    <dgm:cxn modelId="{645D968D-6CCF-1543-9164-3F3CA4A8D2C4}" type="presOf" srcId="{3A98A832-3CE5-4D8E-BDC8-2006CF68C18E}" destId="{FFA68851-D998-A14E-BC86-CCAA5C7C4B73}" srcOrd="0" destOrd="2" presId="urn:microsoft.com/office/officeart/2005/8/layout/list1"/>
    <dgm:cxn modelId="{36EFDEA4-E33D-1D43-8039-7BC3B8E21823}" type="presOf" srcId="{F26685E5-A9C3-4552-9127-131BE791406F}" destId="{FFA68851-D998-A14E-BC86-CCAA5C7C4B73}" srcOrd="0" destOrd="1" presId="urn:microsoft.com/office/officeart/2005/8/layout/list1"/>
    <dgm:cxn modelId="{5F8BD9A5-30B3-9A44-90AA-B78E016D2E5D}" type="presOf" srcId="{88DE48FA-A5CC-40D6-95B1-86FBF809F735}" destId="{93578AAB-DA1A-3E47-9CD6-31941D86CC11}" srcOrd="1" destOrd="0" presId="urn:microsoft.com/office/officeart/2005/8/layout/list1"/>
    <dgm:cxn modelId="{FAAD6FB0-82D4-4E2A-85A7-AF303430910A}" srcId="{6C386881-24D8-4107-AF53-EACDA0047320}" destId="{FC6B0751-0F1F-4346-A1F4-A815F7393270}" srcOrd="2" destOrd="0" parTransId="{48ED6152-E18C-463E-A2A4-60145B3ACFAF}" sibTransId="{2CF07AAD-ACFC-47F5-9A0C-9527D61EA24B}"/>
    <dgm:cxn modelId="{71D3DAB4-DF1F-4B16-9015-B494961F249F}" srcId="{FC6B0751-0F1F-4346-A1F4-A815F7393270}" destId="{F26685E5-A9C3-4552-9127-131BE791406F}" srcOrd="1" destOrd="0" parTransId="{E7F6C5BF-9C95-449E-8CB5-9B2C8A9885E4}" sibTransId="{EC610466-3ACB-4399-8C86-1534CAB6BD55}"/>
    <dgm:cxn modelId="{F84EF2C1-0750-BF4B-A1CB-9F2AAA87B6F4}" type="presOf" srcId="{39128EFD-78D0-455A-822C-67371BCF068C}" destId="{8E7EA58A-5625-914A-9AB3-241910681A7D}" srcOrd="0" destOrd="0" presId="urn:microsoft.com/office/officeart/2005/8/layout/list1"/>
    <dgm:cxn modelId="{2625FED0-839A-0346-A809-F9FD04401E45}" type="presOf" srcId="{643E8915-D8B6-426F-980C-C6E3F27D525B}" destId="{12A08B54-C49E-4B42-84E9-97C0A8E9BD1B}" srcOrd="1" destOrd="0" presId="urn:microsoft.com/office/officeart/2005/8/layout/list1"/>
    <dgm:cxn modelId="{F364E2E8-1DA3-E841-973C-CD5156823107}" type="presOf" srcId="{88DE48FA-A5CC-40D6-95B1-86FBF809F735}" destId="{CB7D02E6-5F23-6240-AD01-FE893F66A8F2}" srcOrd="0" destOrd="0" presId="urn:microsoft.com/office/officeart/2005/8/layout/list1"/>
    <dgm:cxn modelId="{9D5723F2-5613-45D8-95A5-FF5C5EF3E02D}" srcId="{6C386881-24D8-4107-AF53-EACDA0047320}" destId="{88DE48FA-A5CC-40D6-95B1-86FBF809F735}" srcOrd="0" destOrd="0" parTransId="{33F10AC4-FB83-44E0-8F3F-3995A55D9D06}" sibTransId="{BE5AB4C7-1D2E-47B3-9EEF-173AE42BD986}"/>
    <dgm:cxn modelId="{36C0A6F5-CDE1-E048-B8C3-6F7A4DDCA190}" type="presOf" srcId="{EBEA0717-DE02-4718-9C1C-27399779B43C}" destId="{FFA68851-D998-A14E-BC86-CCAA5C7C4B73}" srcOrd="0" destOrd="3" presId="urn:microsoft.com/office/officeart/2005/8/layout/list1"/>
    <dgm:cxn modelId="{DE5E2EF8-4D89-884A-A8EF-0722C9AF88AF}" type="presOf" srcId="{DE29AC62-DD5F-4EAE-B2D1-22A3117D7468}" destId="{24E6A146-2C00-6B4B-A62A-0870914052AA}" srcOrd="0" destOrd="0" presId="urn:microsoft.com/office/officeart/2005/8/layout/list1"/>
    <dgm:cxn modelId="{CA6968B3-E843-A74C-B09F-CE71860C61CE}" type="presParOf" srcId="{16310F2C-7672-A248-9225-5F500B1089A4}" destId="{7657B93A-C1A8-A849-912B-AC8D86FD2B83}" srcOrd="0" destOrd="0" presId="urn:microsoft.com/office/officeart/2005/8/layout/list1"/>
    <dgm:cxn modelId="{8465E00F-BA4F-EB48-B82B-36AF590FEB58}" type="presParOf" srcId="{7657B93A-C1A8-A849-912B-AC8D86FD2B83}" destId="{CB7D02E6-5F23-6240-AD01-FE893F66A8F2}" srcOrd="0" destOrd="0" presId="urn:microsoft.com/office/officeart/2005/8/layout/list1"/>
    <dgm:cxn modelId="{2686F5F7-1EF8-404C-9FF8-C948A0FEB864}" type="presParOf" srcId="{7657B93A-C1A8-A849-912B-AC8D86FD2B83}" destId="{93578AAB-DA1A-3E47-9CD6-31941D86CC11}" srcOrd="1" destOrd="0" presId="urn:microsoft.com/office/officeart/2005/8/layout/list1"/>
    <dgm:cxn modelId="{12AE8E43-60D6-1E43-9CB5-CA788935798E}" type="presParOf" srcId="{16310F2C-7672-A248-9225-5F500B1089A4}" destId="{FB406AF9-C7EF-3E42-9F7D-AA95CDD92572}" srcOrd="1" destOrd="0" presId="urn:microsoft.com/office/officeart/2005/8/layout/list1"/>
    <dgm:cxn modelId="{A459C26C-F5BE-FA4B-AC5E-8C2F84606EB1}" type="presParOf" srcId="{16310F2C-7672-A248-9225-5F500B1089A4}" destId="{8E7EA58A-5625-914A-9AB3-241910681A7D}" srcOrd="2" destOrd="0" presId="urn:microsoft.com/office/officeart/2005/8/layout/list1"/>
    <dgm:cxn modelId="{63DF11F1-B7A7-A24E-9436-80F58F6C70AE}" type="presParOf" srcId="{16310F2C-7672-A248-9225-5F500B1089A4}" destId="{F6BE9D80-775A-1A44-AF54-8FAFC1C510AC}" srcOrd="3" destOrd="0" presId="urn:microsoft.com/office/officeart/2005/8/layout/list1"/>
    <dgm:cxn modelId="{6D67804E-DB11-4549-8D8C-82537CB389E2}" type="presParOf" srcId="{16310F2C-7672-A248-9225-5F500B1089A4}" destId="{9E0BD6A0-C682-DD4F-B3B4-161024105777}" srcOrd="4" destOrd="0" presId="urn:microsoft.com/office/officeart/2005/8/layout/list1"/>
    <dgm:cxn modelId="{24F485E1-E18A-5E40-8FEE-4246799DE7D3}" type="presParOf" srcId="{9E0BD6A0-C682-DD4F-B3B4-161024105777}" destId="{B3D7D548-960F-3C4A-959D-ADB047EF4373}" srcOrd="0" destOrd="0" presId="urn:microsoft.com/office/officeart/2005/8/layout/list1"/>
    <dgm:cxn modelId="{31360B3B-1A84-3A4A-97FC-E0755FC6807A}" type="presParOf" srcId="{9E0BD6A0-C682-DD4F-B3B4-161024105777}" destId="{12A08B54-C49E-4B42-84E9-97C0A8E9BD1B}" srcOrd="1" destOrd="0" presId="urn:microsoft.com/office/officeart/2005/8/layout/list1"/>
    <dgm:cxn modelId="{3E2ADE7A-5133-D54F-989C-688C39A192C0}" type="presParOf" srcId="{16310F2C-7672-A248-9225-5F500B1089A4}" destId="{6CEC9986-7A04-2B4C-B9F0-97DC1EB20574}" srcOrd="5" destOrd="0" presId="urn:microsoft.com/office/officeart/2005/8/layout/list1"/>
    <dgm:cxn modelId="{F9874E17-F6C2-D641-8BEF-4A06153E7F80}" type="presParOf" srcId="{16310F2C-7672-A248-9225-5F500B1089A4}" destId="{24E6A146-2C00-6B4B-A62A-0870914052AA}" srcOrd="6" destOrd="0" presId="urn:microsoft.com/office/officeart/2005/8/layout/list1"/>
    <dgm:cxn modelId="{337F9694-10DE-CC4F-9F8A-A7CEDBA9E8AF}" type="presParOf" srcId="{16310F2C-7672-A248-9225-5F500B1089A4}" destId="{52D5C752-FAE1-334B-9282-D2AEBDD33CF8}" srcOrd="7" destOrd="0" presId="urn:microsoft.com/office/officeart/2005/8/layout/list1"/>
    <dgm:cxn modelId="{4912C331-E7A8-7448-BD52-D6AFC31255C4}" type="presParOf" srcId="{16310F2C-7672-A248-9225-5F500B1089A4}" destId="{15F672E2-5D00-2444-BC10-6038B0A63FE6}" srcOrd="8" destOrd="0" presId="urn:microsoft.com/office/officeart/2005/8/layout/list1"/>
    <dgm:cxn modelId="{26C1539F-4D1B-AE49-859B-74E08AA02C93}" type="presParOf" srcId="{15F672E2-5D00-2444-BC10-6038B0A63FE6}" destId="{1DB49EDB-C131-C44A-8903-7E9FC0D874CA}" srcOrd="0" destOrd="0" presId="urn:microsoft.com/office/officeart/2005/8/layout/list1"/>
    <dgm:cxn modelId="{2371BADB-06CA-A64B-9858-5BACF4460CDD}" type="presParOf" srcId="{15F672E2-5D00-2444-BC10-6038B0A63FE6}" destId="{75C36584-1260-F247-9389-FDD21776BD1C}" srcOrd="1" destOrd="0" presId="urn:microsoft.com/office/officeart/2005/8/layout/list1"/>
    <dgm:cxn modelId="{C81DB534-7A57-8544-8E5B-AC29D6C8DE1B}" type="presParOf" srcId="{16310F2C-7672-A248-9225-5F500B1089A4}" destId="{8E061F16-6C52-7C4B-84F3-1189C4E1BEA2}" srcOrd="9" destOrd="0" presId="urn:microsoft.com/office/officeart/2005/8/layout/list1"/>
    <dgm:cxn modelId="{07E09C06-92A0-EE41-9B46-2FF9AA31999B}" type="presParOf" srcId="{16310F2C-7672-A248-9225-5F500B1089A4}" destId="{FFA68851-D998-A14E-BC86-CCAA5C7C4B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443AD-4C32-4481-9B82-0F2FF361FC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C9671-8253-4462-8EA4-F2F7521E648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/>
            <a:t>Housing</a:t>
          </a:r>
          <a:r>
            <a:rPr lang="en-US" sz="2800" b="1" dirty="0"/>
            <a:t> </a:t>
          </a:r>
          <a:r>
            <a:rPr lang="en-US" sz="2400" b="1" dirty="0"/>
            <a:t>Residence</a:t>
          </a:r>
        </a:p>
      </dgm:t>
      <dgm:extLst>
        <a:ext uri="{E40237B7-FDA0-4F09-8148-C483321AD2D9}">
          <dgm14:cNvPr xmlns:dgm14="http://schemas.microsoft.com/office/drawing/2010/diagram" id="0" name="" descr="Housing Residence&#10;"/>
        </a:ext>
      </dgm:extLst>
    </dgm:pt>
    <dgm:pt modelId="{051267C6-BC4E-4B42-BF34-AA0F2BF78828}" type="parTrans" cxnId="{CB1EF05C-558D-43AF-B51C-C0B129888BE1}">
      <dgm:prSet/>
      <dgm:spPr/>
      <dgm:t>
        <a:bodyPr/>
        <a:lstStyle/>
        <a:p>
          <a:endParaRPr lang="en-US"/>
        </a:p>
      </dgm:t>
    </dgm:pt>
    <dgm:pt modelId="{F4A120A9-285F-4CAF-A466-E2FB30AF3E5D}" type="sibTrans" cxnId="{CB1EF05C-558D-43AF-B51C-C0B129888BE1}">
      <dgm:prSet/>
      <dgm:spPr/>
      <dgm:t>
        <a:bodyPr/>
        <a:lstStyle/>
        <a:p>
          <a:endParaRPr lang="en-US"/>
        </a:p>
      </dgm:t>
    </dgm:pt>
    <dgm:pt modelId="{C06DADB0-4DB9-4111-82F8-2223BD57665E}">
      <dgm:prSet custT="1"/>
      <dgm:spPr/>
      <dgm:t>
        <a:bodyPr/>
        <a:lstStyle/>
        <a:p>
          <a:r>
            <a:rPr lang="en-US" sz="2400" dirty="0"/>
            <a:t>1,343 (88%) housed in either apartment rental, affordable housing, living with friends or family, supportive housing, SRO hotels.</a:t>
          </a:r>
        </a:p>
      </dgm:t>
      <dgm:extLst>
        <a:ext uri="{E40237B7-FDA0-4F09-8148-C483321AD2D9}">
          <dgm14:cNvPr xmlns:dgm14="http://schemas.microsoft.com/office/drawing/2010/diagram" id="0" name="" descr="1,343 (88%) housed in either apartment rental, affordable housing, living with friends or family, supportive housing, SRO hotels.&#10;&#10;69 (5%) were experiencing houselessness &#10;"/>
        </a:ext>
      </dgm:extLst>
    </dgm:pt>
    <dgm:pt modelId="{7DFC662E-5E2D-4C78-84E7-F2A59B4C0816}" type="parTrans" cxnId="{284BCDFB-2158-469F-93DC-54274945EAFA}">
      <dgm:prSet/>
      <dgm:spPr/>
      <dgm:t>
        <a:bodyPr/>
        <a:lstStyle/>
        <a:p>
          <a:endParaRPr lang="en-US"/>
        </a:p>
      </dgm:t>
    </dgm:pt>
    <dgm:pt modelId="{41E3BCC8-7CA0-46E5-8F08-7D96D4097CAC}" type="sibTrans" cxnId="{284BCDFB-2158-469F-93DC-54274945EAFA}">
      <dgm:prSet/>
      <dgm:spPr/>
      <dgm:t>
        <a:bodyPr/>
        <a:lstStyle/>
        <a:p>
          <a:endParaRPr lang="en-US"/>
        </a:p>
      </dgm:t>
    </dgm:pt>
    <dgm:pt modelId="{03C2165E-A445-47D5-82C8-93CBD48862DB}">
      <dgm:prSet custT="1"/>
      <dgm:spPr/>
      <dgm:t>
        <a:bodyPr/>
        <a:lstStyle/>
        <a:p>
          <a:r>
            <a:rPr lang="en-US" sz="2400" dirty="0"/>
            <a:t>69 (5%) were experiencing houselessness </a:t>
          </a:r>
        </a:p>
      </dgm:t>
    </dgm:pt>
    <dgm:pt modelId="{E0817320-4AD4-48E7-A2B5-688B9351EC53}" type="parTrans" cxnId="{0153CEF0-68B0-4B59-ACA4-CDFCC05CB188}">
      <dgm:prSet/>
      <dgm:spPr/>
      <dgm:t>
        <a:bodyPr/>
        <a:lstStyle/>
        <a:p>
          <a:endParaRPr lang="en-US"/>
        </a:p>
      </dgm:t>
    </dgm:pt>
    <dgm:pt modelId="{4D6CB578-CDD9-4170-AD83-A664D9D052EE}" type="sibTrans" cxnId="{0153CEF0-68B0-4B59-ACA4-CDFCC05CB188}">
      <dgm:prSet/>
      <dgm:spPr/>
      <dgm:t>
        <a:bodyPr/>
        <a:lstStyle/>
        <a:p>
          <a:endParaRPr lang="en-US"/>
        </a:p>
      </dgm:t>
    </dgm:pt>
    <dgm:pt modelId="{34B15506-AE94-4572-BEAB-0F32E016347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/>
            <a:t>Veteran Status</a:t>
          </a:r>
        </a:p>
      </dgm:t>
      <dgm:extLst>
        <a:ext uri="{E40237B7-FDA0-4F09-8148-C483321AD2D9}">
          <dgm14:cNvPr xmlns:dgm14="http://schemas.microsoft.com/office/drawing/2010/diagram" id="0" name="" descr="Veteran Status&#10;"/>
        </a:ext>
      </dgm:extLst>
    </dgm:pt>
    <dgm:pt modelId="{975A1EFC-F56D-463D-8FC3-7F3D5236F4BB}" type="parTrans" cxnId="{D92BD90C-CB6C-4BA6-8825-2EEB2CB46BFF}">
      <dgm:prSet/>
      <dgm:spPr/>
      <dgm:t>
        <a:bodyPr/>
        <a:lstStyle/>
        <a:p>
          <a:endParaRPr lang="en-US"/>
        </a:p>
      </dgm:t>
    </dgm:pt>
    <dgm:pt modelId="{EA1286DF-87B2-4D51-98F5-9AE40EA20741}" type="sibTrans" cxnId="{D92BD90C-CB6C-4BA6-8825-2EEB2CB46BFF}">
      <dgm:prSet/>
      <dgm:spPr/>
      <dgm:t>
        <a:bodyPr/>
        <a:lstStyle/>
        <a:p>
          <a:endParaRPr lang="en-US"/>
        </a:p>
      </dgm:t>
    </dgm:pt>
    <dgm:pt modelId="{C80409AA-A474-48F0-8C15-34F7EEFABAB8}">
      <dgm:prSet custT="1"/>
      <dgm:spPr/>
      <dgm:t>
        <a:bodyPr/>
        <a:lstStyle/>
        <a:p>
          <a:r>
            <a:rPr lang="en-US" sz="2400" dirty="0"/>
            <a:t>345 (23%) are veterans</a:t>
          </a:r>
        </a:p>
      </dgm:t>
      <dgm:extLst>
        <a:ext uri="{E40237B7-FDA0-4F09-8148-C483321AD2D9}">
          <dgm14:cNvPr xmlns:dgm14="http://schemas.microsoft.com/office/drawing/2010/diagram" id="0" name="" descr="345 (23%) are veterans&#10;"/>
        </a:ext>
      </dgm:extLst>
    </dgm:pt>
    <dgm:pt modelId="{0CA740FF-8E21-4560-A449-C2E4A372F56F}" type="parTrans" cxnId="{FCB67BCE-7043-43EC-9166-28AD4B6E9CB4}">
      <dgm:prSet/>
      <dgm:spPr/>
      <dgm:t>
        <a:bodyPr/>
        <a:lstStyle/>
        <a:p>
          <a:endParaRPr lang="en-US"/>
        </a:p>
      </dgm:t>
    </dgm:pt>
    <dgm:pt modelId="{4B8467E4-48BA-4763-A939-8E1A9B83CE7B}" type="sibTrans" cxnId="{FCB67BCE-7043-43EC-9166-28AD4B6E9CB4}">
      <dgm:prSet/>
      <dgm:spPr/>
      <dgm:t>
        <a:bodyPr/>
        <a:lstStyle/>
        <a:p>
          <a:endParaRPr lang="en-US"/>
        </a:p>
      </dgm:t>
    </dgm:pt>
    <dgm:pt modelId="{97F94DDE-6955-AF4D-BCA4-F443A2FB1694}" type="pres">
      <dgm:prSet presAssocID="{101443AD-4C32-4481-9B82-0F2FF361FC47}" presName="linear" presStyleCnt="0">
        <dgm:presLayoutVars>
          <dgm:dir/>
          <dgm:animLvl val="lvl"/>
          <dgm:resizeHandles val="exact"/>
        </dgm:presLayoutVars>
      </dgm:prSet>
      <dgm:spPr/>
    </dgm:pt>
    <dgm:pt modelId="{FE5EE40F-6434-B548-B04D-EFE74ED49DCB}" type="pres">
      <dgm:prSet presAssocID="{DE7C9671-8253-4462-8EA4-F2F7521E6485}" presName="parentLin" presStyleCnt="0"/>
      <dgm:spPr/>
    </dgm:pt>
    <dgm:pt modelId="{9A23BCB3-6299-8945-9779-CB6296A8DEBA}" type="pres">
      <dgm:prSet presAssocID="{DE7C9671-8253-4462-8EA4-F2F7521E6485}" presName="parentLeftMargin" presStyleLbl="node1" presStyleIdx="0" presStyleCnt="2"/>
      <dgm:spPr/>
    </dgm:pt>
    <dgm:pt modelId="{6838F177-07E7-E044-B1E7-C8D6FE77F995}" type="pres">
      <dgm:prSet presAssocID="{DE7C9671-8253-4462-8EA4-F2F7521E6485}" presName="parentText" presStyleLbl="node1" presStyleIdx="0" presStyleCnt="2" custScaleY="41790">
        <dgm:presLayoutVars>
          <dgm:chMax val="0"/>
          <dgm:bulletEnabled val="1"/>
        </dgm:presLayoutVars>
      </dgm:prSet>
      <dgm:spPr/>
    </dgm:pt>
    <dgm:pt modelId="{89D9604A-2EDD-5F44-9BDE-52D9CF52741E}" type="pres">
      <dgm:prSet presAssocID="{DE7C9671-8253-4462-8EA4-F2F7521E6485}" presName="negativeSpace" presStyleCnt="0"/>
      <dgm:spPr/>
    </dgm:pt>
    <dgm:pt modelId="{1C88F74C-F521-8447-9CCC-FC71F0891D4A}" type="pres">
      <dgm:prSet presAssocID="{DE7C9671-8253-4462-8EA4-F2F7521E6485}" presName="childText" presStyleLbl="conFgAcc1" presStyleIdx="0" presStyleCnt="2" custLinFactNeighborY="-76408">
        <dgm:presLayoutVars>
          <dgm:bulletEnabled val="1"/>
        </dgm:presLayoutVars>
      </dgm:prSet>
      <dgm:spPr/>
    </dgm:pt>
    <dgm:pt modelId="{72587555-9FE7-2B4A-9EAF-01BEECDE70AE}" type="pres">
      <dgm:prSet presAssocID="{F4A120A9-285F-4CAF-A466-E2FB30AF3E5D}" presName="spaceBetweenRectangles" presStyleCnt="0"/>
      <dgm:spPr/>
    </dgm:pt>
    <dgm:pt modelId="{C70F44E2-42FF-A94F-BE2B-1822C726154B}" type="pres">
      <dgm:prSet presAssocID="{34B15506-AE94-4572-BEAB-0F32E016347F}" presName="parentLin" presStyleCnt="0"/>
      <dgm:spPr/>
    </dgm:pt>
    <dgm:pt modelId="{3A2CCB9B-1F1F-0348-A61B-9113D85AF179}" type="pres">
      <dgm:prSet presAssocID="{34B15506-AE94-4572-BEAB-0F32E016347F}" presName="parentLeftMargin" presStyleLbl="node1" presStyleIdx="0" presStyleCnt="2"/>
      <dgm:spPr/>
    </dgm:pt>
    <dgm:pt modelId="{022E4C9A-31CD-AE4F-853E-04FC4ADB0067}" type="pres">
      <dgm:prSet presAssocID="{34B15506-AE94-4572-BEAB-0F32E016347F}" presName="parentText" presStyleLbl="node1" presStyleIdx="1" presStyleCnt="2" custScaleY="32538">
        <dgm:presLayoutVars>
          <dgm:chMax val="0"/>
          <dgm:bulletEnabled val="1"/>
        </dgm:presLayoutVars>
      </dgm:prSet>
      <dgm:spPr/>
    </dgm:pt>
    <dgm:pt modelId="{70EB79C0-90F5-FD40-ABBD-A5787509D44C}" type="pres">
      <dgm:prSet presAssocID="{34B15506-AE94-4572-BEAB-0F32E016347F}" presName="negativeSpace" presStyleCnt="0"/>
      <dgm:spPr/>
    </dgm:pt>
    <dgm:pt modelId="{498C52F5-DBE3-7749-B1A0-E1EC7A1D8E9F}" type="pres">
      <dgm:prSet presAssocID="{34B15506-AE94-4572-BEAB-0F32E016347F}" presName="childText" presStyleLbl="conFgAcc1" presStyleIdx="1" presStyleCnt="2" custLinFactNeighborY="-17187">
        <dgm:presLayoutVars>
          <dgm:bulletEnabled val="1"/>
        </dgm:presLayoutVars>
      </dgm:prSet>
      <dgm:spPr/>
    </dgm:pt>
  </dgm:ptLst>
  <dgm:cxnLst>
    <dgm:cxn modelId="{AECA4E00-2F85-3148-9338-85367F16FA5E}" type="presOf" srcId="{34B15506-AE94-4572-BEAB-0F32E016347F}" destId="{3A2CCB9B-1F1F-0348-A61B-9113D85AF179}" srcOrd="0" destOrd="0" presId="urn:microsoft.com/office/officeart/2005/8/layout/list1"/>
    <dgm:cxn modelId="{F40E7702-A231-2A46-9575-D8C497193F9D}" type="presOf" srcId="{34B15506-AE94-4572-BEAB-0F32E016347F}" destId="{022E4C9A-31CD-AE4F-853E-04FC4ADB0067}" srcOrd="1" destOrd="0" presId="urn:microsoft.com/office/officeart/2005/8/layout/list1"/>
    <dgm:cxn modelId="{D75F3B0A-CD23-6848-A8E9-F4E72874DA60}" type="presOf" srcId="{03C2165E-A445-47D5-82C8-93CBD48862DB}" destId="{1C88F74C-F521-8447-9CCC-FC71F0891D4A}" srcOrd="0" destOrd="1" presId="urn:microsoft.com/office/officeart/2005/8/layout/list1"/>
    <dgm:cxn modelId="{D92BD90C-CB6C-4BA6-8825-2EEB2CB46BFF}" srcId="{101443AD-4C32-4481-9B82-0F2FF361FC47}" destId="{34B15506-AE94-4572-BEAB-0F32E016347F}" srcOrd="1" destOrd="0" parTransId="{975A1EFC-F56D-463D-8FC3-7F3D5236F4BB}" sibTransId="{EA1286DF-87B2-4D51-98F5-9AE40EA20741}"/>
    <dgm:cxn modelId="{CB1EF05C-558D-43AF-B51C-C0B129888BE1}" srcId="{101443AD-4C32-4481-9B82-0F2FF361FC47}" destId="{DE7C9671-8253-4462-8EA4-F2F7521E6485}" srcOrd="0" destOrd="0" parTransId="{051267C6-BC4E-4B42-BF34-AA0F2BF78828}" sibTransId="{F4A120A9-285F-4CAF-A466-E2FB30AF3E5D}"/>
    <dgm:cxn modelId="{C21FA152-5BE1-4F45-A6B5-09D7941D31BA}" type="presOf" srcId="{DE7C9671-8253-4462-8EA4-F2F7521E6485}" destId="{9A23BCB3-6299-8945-9779-CB6296A8DEBA}" srcOrd="0" destOrd="0" presId="urn:microsoft.com/office/officeart/2005/8/layout/list1"/>
    <dgm:cxn modelId="{FCB67BCE-7043-43EC-9166-28AD4B6E9CB4}" srcId="{34B15506-AE94-4572-BEAB-0F32E016347F}" destId="{C80409AA-A474-48F0-8C15-34F7EEFABAB8}" srcOrd="0" destOrd="0" parTransId="{0CA740FF-8E21-4560-A449-C2E4A372F56F}" sibTransId="{4B8467E4-48BA-4763-A939-8E1A9B83CE7B}"/>
    <dgm:cxn modelId="{5FFC9FD3-AF26-4248-AA2E-90BCAB0232ED}" type="presOf" srcId="{C06DADB0-4DB9-4111-82F8-2223BD57665E}" destId="{1C88F74C-F521-8447-9CCC-FC71F0891D4A}" srcOrd="0" destOrd="0" presId="urn:microsoft.com/office/officeart/2005/8/layout/list1"/>
    <dgm:cxn modelId="{5CB4A0D3-0787-234A-95C2-0D5892645863}" type="presOf" srcId="{C80409AA-A474-48F0-8C15-34F7EEFABAB8}" destId="{498C52F5-DBE3-7749-B1A0-E1EC7A1D8E9F}" srcOrd="0" destOrd="0" presId="urn:microsoft.com/office/officeart/2005/8/layout/list1"/>
    <dgm:cxn modelId="{27A0A0E3-73B3-0B48-8E17-F7FF114A8DCE}" type="presOf" srcId="{DE7C9671-8253-4462-8EA4-F2F7521E6485}" destId="{6838F177-07E7-E044-B1E7-C8D6FE77F995}" srcOrd="1" destOrd="0" presId="urn:microsoft.com/office/officeart/2005/8/layout/list1"/>
    <dgm:cxn modelId="{0153CEF0-68B0-4B59-ACA4-CDFCC05CB188}" srcId="{DE7C9671-8253-4462-8EA4-F2F7521E6485}" destId="{03C2165E-A445-47D5-82C8-93CBD48862DB}" srcOrd="1" destOrd="0" parTransId="{E0817320-4AD4-48E7-A2B5-688B9351EC53}" sibTransId="{4D6CB578-CDD9-4170-AD83-A664D9D052EE}"/>
    <dgm:cxn modelId="{315A89FB-5E23-2E4D-B0AC-729346AECDF4}" type="presOf" srcId="{101443AD-4C32-4481-9B82-0F2FF361FC47}" destId="{97F94DDE-6955-AF4D-BCA4-F443A2FB1694}" srcOrd="0" destOrd="0" presId="urn:microsoft.com/office/officeart/2005/8/layout/list1"/>
    <dgm:cxn modelId="{284BCDFB-2158-469F-93DC-54274945EAFA}" srcId="{DE7C9671-8253-4462-8EA4-F2F7521E6485}" destId="{C06DADB0-4DB9-4111-82F8-2223BD57665E}" srcOrd="0" destOrd="0" parTransId="{7DFC662E-5E2D-4C78-84E7-F2A59B4C0816}" sibTransId="{41E3BCC8-7CA0-46E5-8F08-7D96D4097CAC}"/>
    <dgm:cxn modelId="{65F95EA8-C2FD-1F4F-9CE7-FC61747A92A1}" type="presParOf" srcId="{97F94DDE-6955-AF4D-BCA4-F443A2FB1694}" destId="{FE5EE40F-6434-B548-B04D-EFE74ED49DCB}" srcOrd="0" destOrd="0" presId="urn:microsoft.com/office/officeart/2005/8/layout/list1"/>
    <dgm:cxn modelId="{64494EA5-3D07-7E4E-9888-DE214369DC13}" type="presParOf" srcId="{FE5EE40F-6434-B548-B04D-EFE74ED49DCB}" destId="{9A23BCB3-6299-8945-9779-CB6296A8DEBA}" srcOrd="0" destOrd="0" presId="urn:microsoft.com/office/officeart/2005/8/layout/list1"/>
    <dgm:cxn modelId="{E5491A54-3ED3-F54D-9346-53601A43651A}" type="presParOf" srcId="{FE5EE40F-6434-B548-B04D-EFE74ED49DCB}" destId="{6838F177-07E7-E044-B1E7-C8D6FE77F995}" srcOrd="1" destOrd="0" presId="urn:microsoft.com/office/officeart/2005/8/layout/list1"/>
    <dgm:cxn modelId="{2EC821B1-8FBF-A34C-8D2B-CB4F0441EE5D}" type="presParOf" srcId="{97F94DDE-6955-AF4D-BCA4-F443A2FB1694}" destId="{89D9604A-2EDD-5F44-9BDE-52D9CF52741E}" srcOrd="1" destOrd="0" presId="urn:microsoft.com/office/officeart/2005/8/layout/list1"/>
    <dgm:cxn modelId="{81DBCE76-CE76-9243-BA54-BF64D0E3660E}" type="presParOf" srcId="{97F94DDE-6955-AF4D-BCA4-F443A2FB1694}" destId="{1C88F74C-F521-8447-9CCC-FC71F0891D4A}" srcOrd="2" destOrd="0" presId="urn:microsoft.com/office/officeart/2005/8/layout/list1"/>
    <dgm:cxn modelId="{DC955C47-415D-6045-BDB4-4AFE109335C2}" type="presParOf" srcId="{97F94DDE-6955-AF4D-BCA4-F443A2FB1694}" destId="{72587555-9FE7-2B4A-9EAF-01BEECDE70AE}" srcOrd="3" destOrd="0" presId="urn:microsoft.com/office/officeart/2005/8/layout/list1"/>
    <dgm:cxn modelId="{CA4C107D-DE9C-CC46-A9B5-B0E366713F19}" type="presParOf" srcId="{97F94DDE-6955-AF4D-BCA4-F443A2FB1694}" destId="{C70F44E2-42FF-A94F-BE2B-1822C726154B}" srcOrd="4" destOrd="0" presId="urn:microsoft.com/office/officeart/2005/8/layout/list1"/>
    <dgm:cxn modelId="{A35DBDF4-F0E3-4643-9E5C-DD1E8907DF6D}" type="presParOf" srcId="{C70F44E2-42FF-A94F-BE2B-1822C726154B}" destId="{3A2CCB9B-1F1F-0348-A61B-9113D85AF179}" srcOrd="0" destOrd="0" presId="urn:microsoft.com/office/officeart/2005/8/layout/list1"/>
    <dgm:cxn modelId="{C68B7B3D-CABF-4F4A-BF5A-C05EB62B44A8}" type="presParOf" srcId="{C70F44E2-42FF-A94F-BE2B-1822C726154B}" destId="{022E4C9A-31CD-AE4F-853E-04FC4ADB0067}" srcOrd="1" destOrd="0" presId="urn:microsoft.com/office/officeart/2005/8/layout/list1"/>
    <dgm:cxn modelId="{13A85540-0838-7E4B-ADF8-3B4305CE1645}" type="presParOf" srcId="{97F94DDE-6955-AF4D-BCA4-F443A2FB1694}" destId="{70EB79C0-90F5-FD40-ABBD-A5787509D44C}" srcOrd="5" destOrd="0" presId="urn:microsoft.com/office/officeart/2005/8/layout/list1"/>
    <dgm:cxn modelId="{09366E2C-B340-1847-A79C-AC5A6EAE1D26}" type="presParOf" srcId="{97F94DDE-6955-AF4D-BCA4-F443A2FB1694}" destId="{498C52F5-DBE3-7749-B1A0-E1EC7A1D8E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9C677-2A31-4EAA-9A0D-F5D1BA90C69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95DAA77-6A5D-47F2-93E2-F31EF33B67A3}">
      <dgm:prSet/>
      <dgm:spPr/>
      <dgm:t>
        <a:bodyPr/>
        <a:lstStyle/>
        <a:p>
          <a:r>
            <a:rPr lang="en-US" b="1" dirty="0"/>
            <a:t>94102 </a:t>
          </a:r>
          <a:r>
            <a:rPr lang="en-US" dirty="0"/>
            <a:t>(141, 9%) Western Addition / Tenderloin / Hayes / Mid-Market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35D5E465-511F-47F7-8884-68F7CDA58577}" type="parTrans" cxnId="{61C519CE-FF4E-4D63-B9E9-7D234928A6D3}">
      <dgm:prSet/>
      <dgm:spPr/>
      <dgm:t>
        <a:bodyPr/>
        <a:lstStyle/>
        <a:p>
          <a:endParaRPr lang="en-US"/>
        </a:p>
      </dgm:t>
    </dgm:pt>
    <dgm:pt modelId="{4EA92FC1-BF4C-4631-9E75-32CB35DB9FD1}" type="sibTrans" cxnId="{61C519CE-FF4E-4D63-B9E9-7D234928A6D3}">
      <dgm:prSet/>
      <dgm:spPr/>
      <dgm:t>
        <a:bodyPr/>
        <a:lstStyle/>
        <a:p>
          <a:endParaRPr lang="en-US"/>
        </a:p>
      </dgm:t>
    </dgm:pt>
    <dgm:pt modelId="{1443E2CD-E739-43F9-8CDE-C338DF98399C}">
      <dgm:prSet/>
      <dgm:spPr/>
      <dgm:t>
        <a:bodyPr/>
        <a:lstStyle/>
        <a:p>
          <a:r>
            <a:rPr lang="en-US" b="1" dirty="0"/>
            <a:t>94112</a:t>
          </a:r>
          <a:r>
            <a:rPr lang="en-US" dirty="0"/>
            <a:t> (70, 5%) Outer Mission / Excelsior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04975BB2-1E7C-4AD4-AC8E-226ED54E9605}" type="parTrans" cxnId="{140C88BB-9B9D-42BE-B1D0-28E8BC4E2302}">
      <dgm:prSet/>
      <dgm:spPr/>
      <dgm:t>
        <a:bodyPr/>
        <a:lstStyle/>
        <a:p>
          <a:endParaRPr lang="en-US"/>
        </a:p>
      </dgm:t>
    </dgm:pt>
    <dgm:pt modelId="{3E474B00-2205-404E-8FAE-C477CFEDA1BA}" type="sibTrans" cxnId="{140C88BB-9B9D-42BE-B1D0-28E8BC4E2302}">
      <dgm:prSet/>
      <dgm:spPr/>
      <dgm:t>
        <a:bodyPr/>
        <a:lstStyle/>
        <a:p>
          <a:endParaRPr lang="en-US"/>
        </a:p>
      </dgm:t>
    </dgm:pt>
    <dgm:pt modelId="{27C628B3-2E94-4893-B3E7-A717A5099C8A}">
      <dgm:prSet/>
      <dgm:spPr/>
      <dgm:t>
        <a:bodyPr/>
        <a:lstStyle/>
        <a:p>
          <a:r>
            <a:rPr lang="en-US" b="1" dirty="0"/>
            <a:t>94107</a:t>
          </a:r>
          <a:r>
            <a:rPr lang="en-US" dirty="0"/>
            <a:t> (60, 4%) Potrero Hill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BE476593-8D2A-4845-8109-DE14EB7234D7}" type="parTrans" cxnId="{4907195C-0D53-4537-A5C7-F143001DCE3D}">
      <dgm:prSet/>
      <dgm:spPr/>
      <dgm:t>
        <a:bodyPr/>
        <a:lstStyle/>
        <a:p>
          <a:endParaRPr lang="en-US"/>
        </a:p>
      </dgm:t>
    </dgm:pt>
    <dgm:pt modelId="{59367B04-EF62-47E8-BD0C-5DE8A888A5DD}" type="sibTrans" cxnId="{4907195C-0D53-4537-A5C7-F143001DCE3D}">
      <dgm:prSet/>
      <dgm:spPr/>
      <dgm:t>
        <a:bodyPr/>
        <a:lstStyle/>
        <a:p>
          <a:endParaRPr lang="en-US"/>
        </a:p>
      </dgm:t>
    </dgm:pt>
    <dgm:pt modelId="{B0F83394-2C99-464C-864E-BCAB2B1B8E55}">
      <dgm:prSet/>
      <dgm:spPr/>
      <dgm:t>
        <a:bodyPr/>
        <a:lstStyle/>
        <a:p>
          <a:r>
            <a:rPr lang="en-US" b="1" dirty="0"/>
            <a:t>94122</a:t>
          </a:r>
          <a:r>
            <a:rPr lang="en-US" dirty="0"/>
            <a:t> (55, 4%) Sunset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BAD39415-0124-4D5E-AC28-41948B3F4E62}" type="parTrans" cxnId="{B5071C27-ECD0-464D-AA9D-85A40A78BE00}">
      <dgm:prSet/>
      <dgm:spPr/>
      <dgm:t>
        <a:bodyPr/>
        <a:lstStyle/>
        <a:p>
          <a:endParaRPr lang="en-US"/>
        </a:p>
      </dgm:t>
    </dgm:pt>
    <dgm:pt modelId="{F9AC4C2F-D68D-462C-9889-F4C44D4E3389}" type="sibTrans" cxnId="{B5071C27-ECD0-464D-AA9D-85A40A78BE00}">
      <dgm:prSet/>
      <dgm:spPr/>
      <dgm:t>
        <a:bodyPr/>
        <a:lstStyle/>
        <a:p>
          <a:endParaRPr lang="en-US"/>
        </a:p>
      </dgm:t>
    </dgm:pt>
    <dgm:pt modelId="{A000CEDB-3FDB-4255-A0F8-FA639CF015E0}">
      <dgm:prSet/>
      <dgm:spPr/>
      <dgm:t>
        <a:bodyPr/>
        <a:lstStyle/>
        <a:p>
          <a:r>
            <a:rPr lang="en-US" b="1" dirty="0"/>
            <a:t>94108</a:t>
          </a:r>
          <a:r>
            <a:rPr lang="en-US" dirty="0"/>
            <a:t> (49, 3%) </a:t>
          </a:r>
          <a:r>
            <a:rPr lang="en-US" i="1" dirty="0"/>
            <a:t> </a:t>
          </a:r>
          <a:r>
            <a:rPr lang="en-US" dirty="0"/>
            <a:t>Chinatown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88C11DEB-5889-4515-9494-193E58120B4F}" type="parTrans" cxnId="{6ABEF5F6-A08C-49A6-BE15-9DEE018EE18F}">
      <dgm:prSet/>
      <dgm:spPr/>
      <dgm:t>
        <a:bodyPr/>
        <a:lstStyle/>
        <a:p>
          <a:endParaRPr lang="en-US"/>
        </a:p>
      </dgm:t>
    </dgm:pt>
    <dgm:pt modelId="{4D608AA9-24F0-43A9-A4B6-F6A1C2ED6FE1}" type="sibTrans" cxnId="{6ABEF5F6-A08C-49A6-BE15-9DEE018EE18F}">
      <dgm:prSet/>
      <dgm:spPr/>
      <dgm:t>
        <a:bodyPr/>
        <a:lstStyle/>
        <a:p>
          <a:endParaRPr lang="en-US"/>
        </a:p>
      </dgm:t>
    </dgm:pt>
    <dgm:pt modelId="{38136AA9-5976-4C0C-9948-5C887A11C3E7}">
      <dgm:prSet/>
      <dgm:spPr/>
      <dgm:t>
        <a:bodyPr/>
        <a:lstStyle/>
        <a:p>
          <a:r>
            <a:rPr lang="en-US" b="1" dirty="0"/>
            <a:t>94103</a:t>
          </a:r>
          <a:r>
            <a:rPr lang="en-US" dirty="0"/>
            <a:t> (48%, 3%) SOMA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74021F18-8EF6-40E3-AB3B-DC2870B866DB}" type="parTrans" cxnId="{360BD349-A1B4-4C52-B7FD-D31AEC8DB7F1}">
      <dgm:prSet/>
      <dgm:spPr/>
      <dgm:t>
        <a:bodyPr/>
        <a:lstStyle/>
        <a:p>
          <a:endParaRPr lang="en-US"/>
        </a:p>
      </dgm:t>
    </dgm:pt>
    <dgm:pt modelId="{27D4AED5-9971-4108-A6FD-340D7A9969F3}" type="sibTrans" cxnId="{360BD349-A1B4-4C52-B7FD-D31AEC8DB7F1}">
      <dgm:prSet/>
      <dgm:spPr/>
      <dgm:t>
        <a:bodyPr/>
        <a:lstStyle/>
        <a:p>
          <a:endParaRPr lang="en-US"/>
        </a:p>
      </dgm:t>
    </dgm:pt>
    <dgm:pt modelId="{8C7792A8-0665-4704-B13C-D4BD96B0BF75}">
      <dgm:prSet/>
      <dgm:spPr/>
      <dgm:t>
        <a:bodyPr/>
        <a:lstStyle/>
        <a:p>
          <a:r>
            <a:rPr lang="en-US" b="1" dirty="0"/>
            <a:t>94110</a:t>
          </a:r>
          <a:r>
            <a:rPr lang="en-US" dirty="0"/>
            <a:t> (46, 3%) Mission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307622CA-79C8-4C5D-92FC-3FCC9BFCC46A}" type="parTrans" cxnId="{07CAD268-04EB-4987-BF4A-E4C823E49D69}">
      <dgm:prSet/>
      <dgm:spPr/>
      <dgm:t>
        <a:bodyPr/>
        <a:lstStyle/>
        <a:p>
          <a:endParaRPr lang="en-US"/>
        </a:p>
      </dgm:t>
    </dgm:pt>
    <dgm:pt modelId="{28C4394E-1F48-48AF-B213-93BC7F4B41CD}" type="sibTrans" cxnId="{07CAD268-04EB-4987-BF4A-E4C823E49D69}">
      <dgm:prSet/>
      <dgm:spPr/>
      <dgm:t>
        <a:bodyPr/>
        <a:lstStyle/>
        <a:p>
          <a:endParaRPr lang="en-US"/>
        </a:p>
      </dgm:t>
    </dgm:pt>
    <dgm:pt modelId="{06795F81-7EA0-4A85-9A73-72476E8C19B8}">
      <dgm:prSet/>
      <dgm:spPr/>
      <dgm:t>
        <a:bodyPr/>
        <a:lstStyle/>
        <a:p>
          <a:r>
            <a:rPr lang="en-US" b="1" dirty="0"/>
            <a:t>94121</a:t>
          </a:r>
          <a:r>
            <a:rPr lang="en-US" dirty="0"/>
            <a:t> (44, 3%) Richmond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EE56BE4F-C647-46BB-988F-ED8F601425B7}" type="parTrans" cxnId="{B66A5FA5-9DA1-41EF-939E-4E0B5A34CC7F}">
      <dgm:prSet/>
      <dgm:spPr/>
      <dgm:t>
        <a:bodyPr/>
        <a:lstStyle/>
        <a:p>
          <a:endParaRPr lang="en-US"/>
        </a:p>
      </dgm:t>
    </dgm:pt>
    <dgm:pt modelId="{0163D4D0-2FBA-432E-A502-2E29B9195EC4}" type="sibTrans" cxnId="{B66A5FA5-9DA1-41EF-939E-4E0B5A34CC7F}">
      <dgm:prSet/>
      <dgm:spPr/>
      <dgm:t>
        <a:bodyPr/>
        <a:lstStyle/>
        <a:p>
          <a:endParaRPr lang="en-US"/>
        </a:p>
      </dgm:t>
    </dgm:pt>
    <dgm:pt modelId="{D9B89463-39E8-432C-BA23-0B43557CF256}">
      <dgm:prSet/>
      <dgm:spPr/>
      <dgm:t>
        <a:bodyPr/>
        <a:lstStyle/>
        <a:p>
          <a:r>
            <a:rPr lang="en-US" b="1" dirty="0"/>
            <a:t>94116</a:t>
          </a:r>
          <a:r>
            <a:rPr lang="en-US" dirty="0"/>
            <a:t> (40, 3%) Parkside/Forest Hill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F3283195-FB5D-435B-BD16-36CF7953A1E9}" type="parTrans" cxnId="{4EB752D3-C290-41D8-862A-87ED63698574}">
      <dgm:prSet/>
      <dgm:spPr/>
      <dgm:t>
        <a:bodyPr/>
        <a:lstStyle/>
        <a:p>
          <a:endParaRPr lang="en-US"/>
        </a:p>
      </dgm:t>
    </dgm:pt>
    <dgm:pt modelId="{CFF058B0-750D-498D-9A3C-AC1212D2CB9A}" type="sibTrans" cxnId="{4EB752D3-C290-41D8-862A-87ED63698574}">
      <dgm:prSet/>
      <dgm:spPr/>
      <dgm:t>
        <a:bodyPr/>
        <a:lstStyle/>
        <a:p>
          <a:endParaRPr lang="en-US"/>
        </a:p>
      </dgm:t>
    </dgm:pt>
    <dgm:pt modelId="{0A0A8F0E-3881-4A1E-95C2-B3926BFF6936}">
      <dgm:prSet/>
      <dgm:spPr/>
      <dgm:t>
        <a:bodyPr/>
        <a:lstStyle/>
        <a:p>
          <a:r>
            <a:rPr lang="en-US" b="1" dirty="0"/>
            <a:t>94134</a:t>
          </a:r>
          <a:r>
            <a:rPr lang="en-US" dirty="0"/>
            <a:t> (37, 2%) </a:t>
          </a:r>
          <a:r>
            <a:rPr lang="en-US" dirty="0" err="1"/>
            <a:t>Visitacion</a:t>
          </a:r>
          <a:r>
            <a:rPr lang="en-US" dirty="0"/>
            <a:t> Valley</a:t>
          </a:r>
        </a:p>
      </dgm:t>
      <dgm:extLst>
        <a:ext uri="{E40237B7-FDA0-4F09-8148-C483321AD2D9}">
          <dgm14:cNvPr xmlns:dgm14="http://schemas.microsoft.com/office/drawing/2010/diagram" id="0" name="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/>
        </a:ext>
      </dgm:extLst>
    </dgm:pt>
    <dgm:pt modelId="{98AAE738-9A43-40FB-BE89-007727A0D821}" type="parTrans" cxnId="{0BFF792E-0C4E-4FB4-B15A-6160C5DCA7B6}">
      <dgm:prSet/>
      <dgm:spPr/>
      <dgm:t>
        <a:bodyPr/>
        <a:lstStyle/>
        <a:p>
          <a:endParaRPr lang="en-US"/>
        </a:p>
      </dgm:t>
    </dgm:pt>
    <dgm:pt modelId="{8F4D8963-A004-453C-A77B-753800726621}" type="sibTrans" cxnId="{0BFF792E-0C4E-4FB4-B15A-6160C5DCA7B6}">
      <dgm:prSet/>
      <dgm:spPr/>
      <dgm:t>
        <a:bodyPr/>
        <a:lstStyle/>
        <a:p>
          <a:endParaRPr lang="en-US"/>
        </a:p>
      </dgm:t>
    </dgm:pt>
    <dgm:pt modelId="{7623508B-CD82-7D42-84F6-A1CC79AE7E4D}" type="pres">
      <dgm:prSet presAssocID="{A449C677-2A31-4EAA-9A0D-F5D1BA90C69C}" presName="vert0" presStyleCnt="0">
        <dgm:presLayoutVars>
          <dgm:dir/>
          <dgm:animOne val="branch"/>
          <dgm:animLvl val="lvl"/>
        </dgm:presLayoutVars>
      </dgm:prSet>
      <dgm:spPr/>
    </dgm:pt>
    <dgm:pt modelId="{55C7AEF1-5242-8744-A9DB-C923C2F0F4BB}" type="pres">
      <dgm:prSet presAssocID="{B95DAA77-6A5D-47F2-93E2-F31EF33B67A3}" presName="thickLine" presStyleLbl="alignNode1" presStyleIdx="0" presStyleCnt="10"/>
      <dgm:spPr/>
    </dgm:pt>
    <dgm:pt modelId="{D39206A9-74E5-844D-97E5-309DF1D698D5}" type="pres">
      <dgm:prSet presAssocID="{B95DAA77-6A5D-47F2-93E2-F31EF33B67A3}" presName="horz1" presStyleCnt="0"/>
      <dgm:spPr/>
    </dgm:pt>
    <dgm:pt modelId="{E40D99C3-9779-CD4A-9A94-0CD29EACB268}" type="pres">
      <dgm:prSet presAssocID="{B95DAA77-6A5D-47F2-93E2-F31EF33B67A3}" presName="tx1" presStyleLbl="revTx" presStyleIdx="0" presStyleCnt="10"/>
      <dgm:spPr/>
    </dgm:pt>
    <dgm:pt modelId="{ED31E20C-C354-AF48-B991-783AF8D9DCBF}" type="pres">
      <dgm:prSet presAssocID="{B95DAA77-6A5D-47F2-93E2-F31EF33B67A3}" presName="vert1" presStyleCnt="0"/>
      <dgm:spPr/>
    </dgm:pt>
    <dgm:pt modelId="{E4DECAC0-2E9E-D040-B277-9F41C67268E3}" type="pres">
      <dgm:prSet presAssocID="{1443E2CD-E739-43F9-8CDE-C338DF98399C}" presName="thickLine" presStyleLbl="alignNode1" presStyleIdx="1" presStyleCnt="10"/>
      <dgm:spPr/>
    </dgm:pt>
    <dgm:pt modelId="{5DDC8AEB-AA5F-AA47-9F0A-CEC050264B94}" type="pres">
      <dgm:prSet presAssocID="{1443E2CD-E739-43F9-8CDE-C338DF98399C}" presName="horz1" presStyleCnt="0"/>
      <dgm:spPr/>
    </dgm:pt>
    <dgm:pt modelId="{1725863B-9715-574F-80D9-CC993DEF8163}" type="pres">
      <dgm:prSet presAssocID="{1443E2CD-E739-43F9-8CDE-C338DF98399C}" presName="tx1" presStyleLbl="revTx" presStyleIdx="1" presStyleCnt="10"/>
      <dgm:spPr/>
    </dgm:pt>
    <dgm:pt modelId="{C7C2873C-1C7B-A442-B367-CE468E237A55}" type="pres">
      <dgm:prSet presAssocID="{1443E2CD-E739-43F9-8CDE-C338DF98399C}" presName="vert1" presStyleCnt="0"/>
      <dgm:spPr/>
    </dgm:pt>
    <dgm:pt modelId="{6658444A-162A-3A4F-B9C7-A2F5F659D2D7}" type="pres">
      <dgm:prSet presAssocID="{27C628B3-2E94-4893-B3E7-A717A5099C8A}" presName="thickLine" presStyleLbl="alignNode1" presStyleIdx="2" presStyleCnt="10"/>
      <dgm:spPr/>
    </dgm:pt>
    <dgm:pt modelId="{DA795F43-240B-6646-8047-F7C83B49FA4B}" type="pres">
      <dgm:prSet presAssocID="{27C628B3-2E94-4893-B3E7-A717A5099C8A}" presName="horz1" presStyleCnt="0"/>
      <dgm:spPr/>
    </dgm:pt>
    <dgm:pt modelId="{366B559D-3A90-0141-89F4-372FDAFBD644}" type="pres">
      <dgm:prSet presAssocID="{27C628B3-2E94-4893-B3E7-A717A5099C8A}" presName="tx1" presStyleLbl="revTx" presStyleIdx="2" presStyleCnt="10"/>
      <dgm:spPr/>
    </dgm:pt>
    <dgm:pt modelId="{61B80F9E-3ED2-604A-B85E-88D3C0748F81}" type="pres">
      <dgm:prSet presAssocID="{27C628B3-2E94-4893-B3E7-A717A5099C8A}" presName="vert1" presStyleCnt="0"/>
      <dgm:spPr/>
    </dgm:pt>
    <dgm:pt modelId="{9CA771FC-6FD8-9E4B-AB53-760DC5C8513E}" type="pres">
      <dgm:prSet presAssocID="{B0F83394-2C99-464C-864E-BCAB2B1B8E55}" presName="thickLine" presStyleLbl="alignNode1" presStyleIdx="3" presStyleCnt="10"/>
      <dgm:spPr/>
    </dgm:pt>
    <dgm:pt modelId="{0326C7B1-DAA8-C14C-8009-A4CD61730DFC}" type="pres">
      <dgm:prSet presAssocID="{B0F83394-2C99-464C-864E-BCAB2B1B8E55}" presName="horz1" presStyleCnt="0"/>
      <dgm:spPr/>
    </dgm:pt>
    <dgm:pt modelId="{E236B3EA-DCBB-5044-A4F4-7FDFEF72B11C}" type="pres">
      <dgm:prSet presAssocID="{B0F83394-2C99-464C-864E-BCAB2B1B8E55}" presName="tx1" presStyleLbl="revTx" presStyleIdx="3" presStyleCnt="10"/>
      <dgm:spPr/>
    </dgm:pt>
    <dgm:pt modelId="{9A0B44C2-C5FA-6445-B3A7-5A31CA7E990B}" type="pres">
      <dgm:prSet presAssocID="{B0F83394-2C99-464C-864E-BCAB2B1B8E55}" presName="vert1" presStyleCnt="0"/>
      <dgm:spPr/>
    </dgm:pt>
    <dgm:pt modelId="{1FC56823-3000-434A-AE73-11F934AFFA8D}" type="pres">
      <dgm:prSet presAssocID="{A000CEDB-3FDB-4255-A0F8-FA639CF015E0}" presName="thickLine" presStyleLbl="alignNode1" presStyleIdx="4" presStyleCnt="10"/>
      <dgm:spPr/>
    </dgm:pt>
    <dgm:pt modelId="{94C60705-70C5-3D4F-85A0-712FDF4E772A}" type="pres">
      <dgm:prSet presAssocID="{A000CEDB-3FDB-4255-A0F8-FA639CF015E0}" presName="horz1" presStyleCnt="0"/>
      <dgm:spPr/>
    </dgm:pt>
    <dgm:pt modelId="{728488F9-AA19-804F-95E9-BDA58F017A24}" type="pres">
      <dgm:prSet presAssocID="{A000CEDB-3FDB-4255-A0F8-FA639CF015E0}" presName="tx1" presStyleLbl="revTx" presStyleIdx="4" presStyleCnt="10"/>
      <dgm:spPr/>
    </dgm:pt>
    <dgm:pt modelId="{19794D61-D428-0446-9510-BCD25FD00D07}" type="pres">
      <dgm:prSet presAssocID="{A000CEDB-3FDB-4255-A0F8-FA639CF015E0}" presName="vert1" presStyleCnt="0"/>
      <dgm:spPr/>
    </dgm:pt>
    <dgm:pt modelId="{53995477-E488-8C46-BE0E-CD0EBBA5108C}" type="pres">
      <dgm:prSet presAssocID="{38136AA9-5976-4C0C-9948-5C887A11C3E7}" presName="thickLine" presStyleLbl="alignNode1" presStyleIdx="5" presStyleCnt="10"/>
      <dgm:spPr/>
    </dgm:pt>
    <dgm:pt modelId="{CA4C596E-15DB-5845-8748-A4FA463EB8FF}" type="pres">
      <dgm:prSet presAssocID="{38136AA9-5976-4C0C-9948-5C887A11C3E7}" presName="horz1" presStyleCnt="0"/>
      <dgm:spPr/>
    </dgm:pt>
    <dgm:pt modelId="{AAD8EFDA-FC14-C043-A7C0-B56BA2289156}" type="pres">
      <dgm:prSet presAssocID="{38136AA9-5976-4C0C-9948-5C887A11C3E7}" presName="tx1" presStyleLbl="revTx" presStyleIdx="5" presStyleCnt="10"/>
      <dgm:spPr/>
    </dgm:pt>
    <dgm:pt modelId="{644EB7BD-F2A2-0542-A5E4-64E2682298BB}" type="pres">
      <dgm:prSet presAssocID="{38136AA9-5976-4C0C-9948-5C887A11C3E7}" presName="vert1" presStyleCnt="0"/>
      <dgm:spPr/>
    </dgm:pt>
    <dgm:pt modelId="{4A2C6AA2-229C-5744-8C4B-715270E44771}" type="pres">
      <dgm:prSet presAssocID="{8C7792A8-0665-4704-B13C-D4BD96B0BF75}" presName="thickLine" presStyleLbl="alignNode1" presStyleIdx="6" presStyleCnt="10"/>
      <dgm:spPr/>
    </dgm:pt>
    <dgm:pt modelId="{9690FD54-8DB9-1C44-81D4-93E3095A296A}" type="pres">
      <dgm:prSet presAssocID="{8C7792A8-0665-4704-B13C-D4BD96B0BF75}" presName="horz1" presStyleCnt="0"/>
      <dgm:spPr/>
    </dgm:pt>
    <dgm:pt modelId="{50F98F05-701B-FF4D-BA12-74EED77FFAEF}" type="pres">
      <dgm:prSet presAssocID="{8C7792A8-0665-4704-B13C-D4BD96B0BF75}" presName="tx1" presStyleLbl="revTx" presStyleIdx="6" presStyleCnt="10"/>
      <dgm:spPr/>
    </dgm:pt>
    <dgm:pt modelId="{F427622D-360E-0D49-BECC-093058F9F0DC}" type="pres">
      <dgm:prSet presAssocID="{8C7792A8-0665-4704-B13C-D4BD96B0BF75}" presName="vert1" presStyleCnt="0"/>
      <dgm:spPr/>
    </dgm:pt>
    <dgm:pt modelId="{421993C9-E808-7647-AF06-DAC7538375F1}" type="pres">
      <dgm:prSet presAssocID="{06795F81-7EA0-4A85-9A73-72476E8C19B8}" presName="thickLine" presStyleLbl="alignNode1" presStyleIdx="7" presStyleCnt="10"/>
      <dgm:spPr/>
    </dgm:pt>
    <dgm:pt modelId="{E31DABF5-5DAB-C649-9600-612AA0FEF33D}" type="pres">
      <dgm:prSet presAssocID="{06795F81-7EA0-4A85-9A73-72476E8C19B8}" presName="horz1" presStyleCnt="0"/>
      <dgm:spPr/>
    </dgm:pt>
    <dgm:pt modelId="{62907524-0D6A-BF42-9FAF-FD70688E6306}" type="pres">
      <dgm:prSet presAssocID="{06795F81-7EA0-4A85-9A73-72476E8C19B8}" presName="tx1" presStyleLbl="revTx" presStyleIdx="7" presStyleCnt="10"/>
      <dgm:spPr/>
    </dgm:pt>
    <dgm:pt modelId="{43D24CD6-2EB9-9A44-83CD-3268F9C9FA3B}" type="pres">
      <dgm:prSet presAssocID="{06795F81-7EA0-4A85-9A73-72476E8C19B8}" presName="vert1" presStyleCnt="0"/>
      <dgm:spPr/>
    </dgm:pt>
    <dgm:pt modelId="{AEF8113E-CD13-FE4A-B54F-C46DC9885B17}" type="pres">
      <dgm:prSet presAssocID="{D9B89463-39E8-432C-BA23-0B43557CF256}" presName="thickLine" presStyleLbl="alignNode1" presStyleIdx="8" presStyleCnt="10"/>
      <dgm:spPr/>
    </dgm:pt>
    <dgm:pt modelId="{B23C86DD-FFAD-4B4D-A403-EA4E8A0564F5}" type="pres">
      <dgm:prSet presAssocID="{D9B89463-39E8-432C-BA23-0B43557CF256}" presName="horz1" presStyleCnt="0"/>
      <dgm:spPr/>
    </dgm:pt>
    <dgm:pt modelId="{911783F0-757B-4D4A-B331-F3505C5CB958}" type="pres">
      <dgm:prSet presAssocID="{D9B89463-39E8-432C-BA23-0B43557CF256}" presName="tx1" presStyleLbl="revTx" presStyleIdx="8" presStyleCnt="10"/>
      <dgm:spPr/>
    </dgm:pt>
    <dgm:pt modelId="{A5B1C180-98CB-2E41-8049-A5BA9168EF47}" type="pres">
      <dgm:prSet presAssocID="{D9B89463-39E8-432C-BA23-0B43557CF256}" presName="vert1" presStyleCnt="0"/>
      <dgm:spPr/>
    </dgm:pt>
    <dgm:pt modelId="{DC33D276-7260-C04F-B542-706A34B99FCF}" type="pres">
      <dgm:prSet presAssocID="{0A0A8F0E-3881-4A1E-95C2-B3926BFF6936}" presName="thickLine" presStyleLbl="alignNode1" presStyleIdx="9" presStyleCnt="10"/>
      <dgm:spPr/>
    </dgm:pt>
    <dgm:pt modelId="{A44BF944-D2DC-8840-AF41-0C4D28AB0CC4}" type="pres">
      <dgm:prSet presAssocID="{0A0A8F0E-3881-4A1E-95C2-B3926BFF6936}" presName="horz1" presStyleCnt="0"/>
      <dgm:spPr/>
    </dgm:pt>
    <dgm:pt modelId="{0ECD0DED-654B-E544-BFB0-C9FF9CCC29F2}" type="pres">
      <dgm:prSet presAssocID="{0A0A8F0E-3881-4A1E-95C2-B3926BFF6936}" presName="tx1" presStyleLbl="revTx" presStyleIdx="9" presStyleCnt="10"/>
      <dgm:spPr/>
    </dgm:pt>
    <dgm:pt modelId="{EE82B192-BE49-ED45-B3D9-8F9F16FC4B2C}" type="pres">
      <dgm:prSet presAssocID="{0A0A8F0E-3881-4A1E-95C2-B3926BFF6936}" presName="vert1" presStyleCnt="0"/>
      <dgm:spPr/>
    </dgm:pt>
  </dgm:ptLst>
  <dgm:cxnLst>
    <dgm:cxn modelId="{20C2BC02-1111-B44A-9FED-0BF4FDCF412A}" type="presOf" srcId="{8C7792A8-0665-4704-B13C-D4BD96B0BF75}" destId="{50F98F05-701B-FF4D-BA12-74EED77FFAEF}" srcOrd="0" destOrd="0" presId="urn:microsoft.com/office/officeart/2008/layout/LinedList"/>
    <dgm:cxn modelId="{537B4724-F5B3-CF43-9384-FDB94973995D}" type="presOf" srcId="{06795F81-7EA0-4A85-9A73-72476E8C19B8}" destId="{62907524-0D6A-BF42-9FAF-FD70688E6306}" srcOrd="0" destOrd="0" presId="urn:microsoft.com/office/officeart/2008/layout/LinedList"/>
    <dgm:cxn modelId="{B5071C27-ECD0-464D-AA9D-85A40A78BE00}" srcId="{A449C677-2A31-4EAA-9A0D-F5D1BA90C69C}" destId="{B0F83394-2C99-464C-864E-BCAB2B1B8E55}" srcOrd="3" destOrd="0" parTransId="{BAD39415-0124-4D5E-AC28-41948B3F4E62}" sibTransId="{F9AC4C2F-D68D-462C-9889-F4C44D4E3389}"/>
    <dgm:cxn modelId="{0BFF792E-0C4E-4FB4-B15A-6160C5DCA7B6}" srcId="{A449C677-2A31-4EAA-9A0D-F5D1BA90C69C}" destId="{0A0A8F0E-3881-4A1E-95C2-B3926BFF6936}" srcOrd="9" destOrd="0" parTransId="{98AAE738-9A43-40FB-BE89-007727A0D821}" sibTransId="{8F4D8963-A004-453C-A77B-753800726621}"/>
    <dgm:cxn modelId="{4907195C-0D53-4537-A5C7-F143001DCE3D}" srcId="{A449C677-2A31-4EAA-9A0D-F5D1BA90C69C}" destId="{27C628B3-2E94-4893-B3E7-A717A5099C8A}" srcOrd="2" destOrd="0" parTransId="{BE476593-8D2A-4845-8109-DE14EB7234D7}" sibTransId="{59367B04-EF62-47E8-BD0C-5DE8A888A5DD}"/>
    <dgm:cxn modelId="{4AEA5F45-176F-FF49-B843-AD7E9A3801E5}" type="presOf" srcId="{1443E2CD-E739-43F9-8CDE-C338DF98399C}" destId="{1725863B-9715-574F-80D9-CC993DEF8163}" srcOrd="0" destOrd="0" presId="urn:microsoft.com/office/officeart/2008/layout/LinedList"/>
    <dgm:cxn modelId="{07CAD268-04EB-4987-BF4A-E4C823E49D69}" srcId="{A449C677-2A31-4EAA-9A0D-F5D1BA90C69C}" destId="{8C7792A8-0665-4704-B13C-D4BD96B0BF75}" srcOrd="6" destOrd="0" parTransId="{307622CA-79C8-4C5D-92FC-3FCC9BFCC46A}" sibTransId="{28C4394E-1F48-48AF-B213-93BC7F4B41CD}"/>
    <dgm:cxn modelId="{360BD349-A1B4-4C52-B7FD-D31AEC8DB7F1}" srcId="{A449C677-2A31-4EAA-9A0D-F5D1BA90C69C}" destId="{38136AA9-5976-4C0C-9948-5C887A11C3E7}" srcOrd="5" destOrd="0" parTransId="{74021F18-8EF6-40E3-AB3B-DC2870B866DB}" sibTransId="{27D4AED5-9971-4108-A6FD-340D7A9969F3}"/>
    <dgm:cxn modelId="{8AB38774-5025-9E4E-A1B3-664BAAAF236F}" type="presOf" srcId="{B0F83394-2C99-464C-864E-BCAB2B1B8E55}" destId="{E236B3EA-DCBB-5044-A4F4-7FDFEF72B11C}" srcOrd="0" destOrd="0" presId="urn:microsoft.com/office/officeart/2008/layout/LinedList"/>
    <dgm:cxn modelId="{467D4F84-5AB6-6B4A-9A21-18DBF69D3F5F}" type="presOf" srcId="{A449C677-2A31-4EAA-9A0D-F5D1BA90C69C}" destId="{7623508B-CD82-7D42-84F6-A1CC79AE7E4D}" srcOrd="0" destOrd="0" presId="urn:microsoft.com/office/officeart/2008/layout/LinedList"/>
    <dgm:cxn modelId="{605BF489-A79B-E948-A101-043D09AF7D09}" type="presOf" srcId="{B95DAA77-6A5D-47F2-93E2-F31EF33B67A3}" destId="{E40D99C3-9779-CD4A-9A94-0CD29EACB268}" srcOrd="0" destOrd="0" presId="urn:microsoft.com/office/officeart/2008/layout/LinedList"/>
    <dgm:cxn modelId="{1A023C9B-89B2-A848-8873-124869493BD6}" type="presOf" srcId="{A000CEDB-3FDB-4255-A0F8-FA639CF015E0}" destId="{728488F9-AA19-804F-95E9-BDA58F017A24}" srcOrd="0" destOrd="0" presId="urn:microsoft.com/office/officeart/2008/layout/LinedList"/>
    <dgm:cxn modelId="{B66A5FA5-9DA1-41EF-939E-4E0B5A34CC7F}" srcId="{A449C677-2A31-4EAA-9A0D-F5D1BA90C69C}" destId="{06795F81-7EA0-4A85-9A73-72476E8C19B8}" srcOrd="7" destOrd="0" parTransId="{EE56BE4F-C647-46BB-988F-ED8F601425B7}" sibTransId="{0163D4D0-2FBA-432E-A502-2E29B9195EC4}"/>
    <dgm:cxn modelId="{140C88BB-9B9D-42BE-B1D0-28E8BC4E2302}" srcId="{A449C677-2A31-4EAA-9A0D-F5D1BA90C69C}" destId="{1443E2CD-E739-43F9-8CDE-C338DF98399C}" srcOrd="1" destOrd="0" parTransId="{04975BB2-1E7C-4AD4-AC8E-226ED54E9605}" sibTransId="{3E474B00-2205-404E-8FAE-C477CFEDA1BA}"/>
    <dgm:cxn modelId="{129B86C8-5683-5648-BDD6-BD6402465E44}" type="presOf" srcId="{38136AA9-5976-4C0C-9948-5C887A11C3E7}" destId="{AAD8EFDA-FC14-C043-A7C0-B56BA2289156}" srcOrd="0" destOrd="0" presId="urn:microsoft.com/office/officeart/2008/layout/LinedList"/>
    <dgm:cxn modelId="{61C519CE-FF4E-4D63-B9E9-7D234928A6D3}" srcId="{A449C677-2A31-4EAA-9A0D-F5D1BA90C69C}" destId="{B95DAA77-6A5D-47F2-93E2-F31EF33B67A3}" srcOrd="0" destOrd="0" parTransId="{35D5E465-511F-47F7-8884-68F7CDA58577}" sibTransId="{4EA92FC1-BF4C-4631-9E75-32CB35DB9FD1}"/>
    <dgm:cxn modelId="{4EB752D3-C290-41D8-862A-87ED63698574}" srcId="{A449C677-2A31-4EAA-9A0D-F5D1BA90C69C}" destId="{D9B89463-39E8-432C-BA23-0B43557CF256}" srcOrd="8" destOrd="0" parTransId="{F3283195-FB5D-435B-BD16-36CF7953A1E9}" sibTransId="{CFF058B0-750D-498D-9A3C-AC1212D2CB9A}"/>
    <dgm:cxn modelId="{9F05C0D5-C2F4-CC4C-AB7D-6A9D53497D48}" type="presOf" srcId="{27C628B3-2E94-4893-B3E7-A717A5099C8A}" destId="{366B559D-3A90-0141-89F4-372FDAFBD644}" srcOrd="0" destOrd="0" presId="urn:microsoft.com/office/officeart/2008/layout/LinedList"/>
    <dgm:cxn modelId="{CAF0CFD6-178E-D640-B7EA-E41DB0FC33FB}" type="presOf" srcId="{D9B89463-39E8-432C-BA23-0B43557CF256}" destId="{911783F0-757B-4D4A-B331-F3505C5CB958}" srcOrd="0" destOrd="0" presId="urn:microsoft.com/office/officeart/2008/layout/LinedList"/>
    <dgm:cxn modelId="{7F68A9F0-9A6B-4547-AC3F-E031712D9716}" type="presOf" srcId="{0A0A8F0E-3881-4A1E-95C2-B3926BFF6936}" destId="{0ECD0DED-654B-E544-BFB0-C9FF9CCC29F2}" srcOrd="0" destOrd="0" presId="urn:microsoft.com/office/officeart/2008/layout/LinedList"/>
    <dgm:cxn modelId="{6ABEF5F6-A08C-49A6-BE15-9DEE018EE18F}" srcId="{A449C677-2A31-4EAA-9A0D-F5D1BA90C69C}" destId="{A000CEDB-3FDB-4255-A0F8-FA639CF015E0}" srcOrd="4" destOrd="0" parTransId="{88C11DEB-5889-4515-9494-193E58120B4F}" sibTransId="{4D608AA9-24F0-43A9-A4B6-F6A1C2ED6FE1}"/>
    <dgm:cxn modelId="{5347F188-E20A-8F4E-A14C-3A48BBC380BD}" type="presParOf" srcId="{7623508B-CD82-7D42-84F6-A1CC79AE7E4D}" destId="{55C7AEF1-5242-8744-A9DB-C923C2F0F4BB}" srcOrd="0" destOrd="0" presId="urn:microsoft.com/office/officeart/2008/layout/LinedList"/>
    <dgm:cxn modelId="{20ACFD41-E58A-6849-95FE-D4C0BF5E51EE}" type="presParOf" srcId="{7623508B-CD82-7D42-84F6-A1CC79AE7E4D}" destId="{D39206A9-74E5-844D-97E5-309DF1D698D5}" srcOrd="1" destOrd="0" presId="urn:microsoft.com/office/officeart/2008/layout/LinedList"/>
    <dgm:cxn modelId="{2D7762DB-D333-434F-8CBD-284D28BCB6EA}" type="presParOf" srcId="{D39206A9-74E5-844D-97E5-309DF1D698D5}" destId="{E40D99C3-9779-CD4A-9A94-0CD29EACB268}" srcOrd="0" destOrd="0" presId="urn:microsoft.com/office/officeart/2008/layout/LinedList"/>
    <dgm:cxn modelId="{88086A4A-5D80-1E4D-ABDF-16A1513A0B5E}" type="presParOf" srcId="{D39206A9-74E5-844D-97E5-309DF1D698D5}" destId="{ED31E20C-C354-AF48-B991-783AF8D9DCBF}" srcOrd="1" destOrd="0" presId="urn:microsoft.com/office/officeart/2008/layout/LinedList"/>
    <dgm:cxn modelId="{DD411C7C-C7B2-B34E-AE00-191FF5AA55E9}" type="presParOf" srcId="{7623508B-CD82-7D42-84F6-A1CC79AE7E4D}" destId="{E4DECAC0-2E9E-D040-B277-9F41C67268E3}" srcOrd="2" destOrd="0" presId="urn:microsoft.com/office/officeart/2008/layout/LinedList"/>
    <dgm:cxn modelId="{464D0019-6177-7444-9A53-5DBDE10EAB9F}" type="presParOf" srcId="{7623508B-CD82-7D42-84F6-A1CC79AE7E4D}" destId="{5DDC8AEB-AA5F-AA47-9F0A-CEC050264B94}" srcOrd="3" destOrd="0" presId="urn:microsoft.com/office/officeart/2008/layout/LinedList"/>
    <dgm:cxn modelId="{429A0B46-E877-5649-AE91-1C2D9FEFF09B}" type="presParOf" srcId="{5DDC8AEB-AA5F-AA47-9F0A-CEC050264B94}" destId="{1725863B-9715-574F-80D9-CC993DEF8163}" srcOrd="0" destOrd="0" presId="urn:microsoft.com/office/officeart/2008/layout/LinedList"/>
    <dgm:cxn modelId="{7E328814-8009-B04B-A9BE-6C0E1C3D9B43}" type="presParOf" srcId="{5DDC8AEB-AA5F-AA47-9F0A-CEC050264B94}" destId="{C7C2873C-1C7B-A442-B367-CE468E237A55}" srcOrd="1" destOrd="0" presId="urn:microsoft.com/office/officeart/2008/layout/LinedList"/>
    <dgm:cxn modelId="{C1548E97-5A46-E84B-A033-24E1BBB6D0B3}" type="presParOf" srcId="{7623508B-CD82-7D42-84F6-A1CC79AE7E4D}" destId="{6658444A-162A-3A4F-B9C7-A2F5F659D2D7}" srcOrd="4" destOrd="0" presId="urn:microsoft.com/office/officeart/2008/layout/LinedList"/>
    <dgm:cxn modelId="{0543ED66-B00F-E349-A721-EB6A4D0D3CE8}" type="presParOf" srcId="{7623508B-CD82-7D42-84F6-A1CC79AE7E4D}" destId="{DA795F43-240B-6646-8047-F7C83B49FA4B}" srcOrd="5" destOrd="0" presId="urn:microsoft.com/office/officeart/2008/layout/LinedList"/>
    <dgm:cxn modelId="{AB42BB81-48B7-9E42-BAD1-01BA8E9221CD}" type="presParOf" srcId="{DA795F43-240B-6646-8047-F7C83B49FA4B}" destId="{366B559D-3A90-0141-89F4-372FDAFBD644}" srcOrd="0" destOrd="0" presId="urn:microsoft.com/office/officeart/2008/layout/LinedList"/>
    <dgm:cxn modelId="{A313DEA8-A842-B448-90CB-E158A5DE4405}" type="presParOf" srcId="{DA795F43-240B-6646-8047-F7C83B49FA4B}" destId="{61B80F9E-3ED2-604A-B85E-88D3C0748F81}" srcOrd="1" destOrd="0" presId="urn:microsoft.com/office/officeart/2008/layout/LinedList"/>
    <dgm:cxn modelId="{EA1FBC40-6044-6F42-95F3-F61DD22364BE}" type="presParOf" srcId="{7623508B-CD82-7D42-84F6-A1CC79AE7E4D}" destId="{9CA771FC-6FD8-9E4B-AB53-760DC5C8513E}" srcOrd="6" destOrd="0" presId="urn:microsoft.com/office/officeart/2008/layout/LinedList"/>
    <dgm:cxn modelId="{E8EBD00A-5F35-DB45-9628-385DE8877720}" type="presParOf" srcId="{7623508B-CD82-7D42-84F6-A1CC79AE7E4D}" destId="{0326C7B1-DAA8-C14C-8009-A4CD61730DFC}" srcOrd="7" destOrd="0" presId="urn:microsoft.com/office/officeart/2008/layout/LinedList"/>
    <dgm:cxn modelId="{553353DD-46B2-3545-9DF4-5E0ADFA853E4}" type="presParOf" srcId="{0326C7B1-DAA8-C14C-8009-A4CD61730DFC}" destId="{E236B3EA-DCBB-5044-A4F4-7FDFEF72B11C}" srcOrd="0" destOrd="0" presId="urn:microsoft.com/office/officeart/2008/layout/LinedList"/>
    <dgm:cxn modelId="{6654661B-81AD-7B49-85AF-B1D1AF837046}" type="presParOf" srcId="{0326C7B1-DAA8-C14C-8009-A4CD61730DFC}" destId="{9A0B44C2-C5FA-6445-B3A7-5A31CA7E990B}" srcOrd="1" destOrd="0" presId="urn:microsoft.com/office/officeart/2008/layout/LinedList"/>
    <dgm:cxn modelId="{C0BB1BB2-5133-4447-94A3-1487F249438D}" type="presParOf" srcId="{7623508B-CD82-7D42-84F6-A1CC79AE7E4D}" destId="{1FC56823-3000-434A-AE73-11F934AFFA8D}" srcOrd="8" destOrd="0" presId="urn:microsoft.com/office/officeart/2008/layout/LinedList"/>
    <dgm:cxn modelId="{6BB8EF98-3B02-7A4C-9DE5-DF6954346021}" type="presParOf" srcId="{7623508B-CD82-7D42-84F6-A1CC79AE7E4D}" destId="{94C60705-70C5-3D4F-85A0-712FDF4E772A}" srcOrd="9" destOrd="0" presId="urn:microsoft.com/office/officeart/2008/layout/LinedList"/>
    <dgm:cxn modelId="{BCFD026D-12AB-E344-AF43-13F8173FDA0B}" type="presParOf" srcId="{94C60705-70C5-3D4F-85A0-712FDF4E772A}" destId="{728488F9-AA19-804F-95E9-BDA58F017A24}" srcOrd="0" destOrd="0" presId="urn:microsoft.com/office/officeart/2008/layout/LinedList"/>
    <dgm:cxn modelId="{613929C5-CD9B-DC44-94B5-035F74B2BE77}" type="presParOf" srcId="{94C60705-70C5-3D4F-85A0-712FDF4E772A}" destId="{19794D61-D428-0446-9510-BCD25FD00D07}" srcOrd="1" destOrd="0" presId="urn:microsoft.com/office/officeart/2008/layout/LinedList"/>
    <dgm:cxn modelId="{60A9194C-9075-8F46-BDEB-FB72B85DE901}" type="presParOf" srcId="{7623508B-CD82-7D42-84F6-A1CC79AE7E4D}" destId="{53995477-E488-8C46-BE0E-CD0EBBA5108C}" srcOrd="10" destOrd="0" presId="urn:microsoft.com/office/officeart/2008/layout/LinedList"/>
    <dgm:cxn modelId="{56F7F228-E256-9846-8828-2379F8663D48}" type="presParOf" srcId="{7623508B-CD82-7D42-84F6-A1CC79AE7E4D}" destId="{CA4C596E-15DB-5845-8748-A4FA463EB8FF}" srcOrd="11" destOrd="0" presId="urn:microsoft.com/office/officeart/2008/layout/LinedList"/>
    <dgm:cxn modelId="{4420897F-40E5-C345-88D9-DF27131D85E6}" type="presParOf" srcId="{CA4C596E-15DB-5845-8748-A4FA463EB8FF}" destId="{AAD8EFDA-FC14-C043-A7C0-B56BA2289156}" srcOrd="0" destOrd="0" presId="urn:microsoft.com/office/officeart/2008/layout/LinedList"/>
    <dgm:cxn modelId="{33431108-7FDB-0F49-9A82-FE61729AD5A4}" type="presParOf" srcId="{CA4C596E-15DB-5845-8748-A4FA463EB8FF}" destId="{644EB7BD-F2A2-0542-A5E4-64E2682298BB}" srcOrd="1" destOrd="0" presId="urn:microsoft.com/office/officeart/2008/layout/LinedList"/>
    <dgm:cxn modelId="{3D4EEE6B-1FCE-9C47-9059-C08F6DC6C574}" type="presParOf" srcId="{7623508B-CD82-7D42-84F6-A1CC79AE7E4D}" destId="{4A2C6AA2-229C-5744-8C4B-715270E44771}" srcOrd="12" destOrd="0" presId="urn:microsoft.com/office/officeart/2008/layout/LinedList"/>
    <dgm:cxn modelId="{195BB36E-037D-2243-B048-075C9CFEEC27}" type="presParOf" srcId="{7623508B-CD82-7D42-84F6-A1CC79AE7E4D}" destId="{9690FD54-8DB9-1C44-81D4-93E3095A296A}" srcOrd="13" destOrd="0" presId="urn:microsoft.com/office/officeart/2008/layout/LinedList"/>
    <dgm:cxn modelId="{9FC0B6E1-CB52-BB44-BE90-D2D7A23645E8}" type="presParOf" srcId="{9690FD54-8DB9-1C44-81D4-93E3095A296A}" destId="{50F98F05-701B-FF4D-BA12-74EED77FFAEF}" srcOrd="0" destOrd="0" presId="urn:microsoft.com/office/officeart/2008/layout/LinedList"/>
    <dgm:cxn modelId="{D2D16E33-3330-D342-BDD2-7689508DCCFE}" type="presParOf" srcId="{9690FD54-8DB9-1C44-81D4-93E3095A296A}" destId="{F427622D-360E-0D49-BECC-093058F9F0DC}" srcOrd="1" destOrd="0" presId="urn:microsoft.com/office/officeart/2008/layout/LinedList"/>
    <dgm:cxn modelId="{75A8DCCC-F194-BF44-99B1-1CA4C7C8DBCD}" type="presParOf" srcId="{7623508B-CD82-7D42-84F6-A1CC79AE7E4D}" destId="{421993C9-E808-7647-AF06-DAC7538375F1}" srcOrd="14" destOrd="0" presId="urn:microsoft.com/office/officeart/2008/layout/LinedList"/>
    <dgm:cxn modelId="{71A60504-31C3-D248-BB1F-C3644597FEC3}" type="presParOf" srcId="{7623508B-CD82-7D42-84F6-A1CC79AE7E4D}" destId="{E31DABF5-5DAB-C649-9600-612AA0FEF33D}" srcOrd="15" destOrd="0" presId="urn:microsoft.com/office/officeart/2008/layout/LinedList"/>
    <dgm:cxn modelId="{E0D74DFE-D850-E847-A3FA-23AA55165B62}" type="presParOf" srcId="{E31DABF5-5DAB-C649-9600-612AA0FEF33D}" destId="{62907524-0D6A-BF42-9FAF-FD70688E6306}" srcOrd="0" destOrd="0" presId="urn:microsoft.com/office/officeart/2008/layout/LinedList"/>
    <dgm:cxn modelId="{82E84B66-5B63-8440-9576-93EFEA5657A8}" type="presParOf" srcId="{E31DABF5-5DAB-C649-9600-612AA0FEF33D}" destId="{43D24CD6-2EB9-9A44-83CD-3268F9C9FA3B}" srcOrd="1" destOrd="0" presId="urn:microsoft.com/office/officeart/2008/layout/LinedList"/>
    <dgm:cxn modelId="{82BDE416-029A-D647-BE50-40C0FA0D1342}" type="presParOf" srcId="{7623508B-CD82-7D42-84F6-A1CC79AE7E4D}" destId="{AEF8113E-CD13-FE4A-B54F-C46DC9885B17}" srcOrd="16" destOrd="0" presId="urn:microsoft.com/office/officeart/2008/layout/LinedList"/>
    <dgm:cxn modelId="{55B5FEB5-277C-A245-B0D0-FFD449519E13}" type="presParOf" srcId="{7623508B-CD82-7D42-84F6-A1CC79AE7E4D}" destId="{B23C86DD-FFAD-4B4D-A403-EA4E8A0564F5}" srcOrd="17" destOrd="0" presId="urn:microsoft.com/office/officeart/2008/layout/LinedList"/>
    <dgm:cxn modelId="{F9F2FD2E-250E-864C-A9B4-7606A0FACAE4}" type="presParOf" srcId="{B23C86DD-FFAD-4B4D-A403-EA4E8A0564F5}" destId="{911783F0-757B-4D4A-B331-F3505C5CB958}" srcOrd="0" destOrd="0" presId="urn:microsoft.com/office/officeart/2008/layout/LinedList"/>
    <dgm:cxn modelId="{325D1321-E9B1-4B45-815C-EB2D19C3AD82}" type="presParOf" srcId="{B23C86DD-FFAD-4B4D-A403-EA4E8A0564F5}" destId="{A5B1C180-98CB-2E41-8049-A5BA9168EF47}" srcOrd="1" destOrd="0" presId="urn:microsoft.com/office/officeart/2008/layout/LinedList"/>
    <dgm:cxn modelId="{D5E0008D-4B1F-0D47-912F-B73D9CA42E38}" type="presParOf" srcId="{7623508B-CD82-7D42-84F6-A1CC79AE7E4D}" destId="{DC33D276-7260-C04F-B542-706A34B99FCF}" srcOrd="18" destOrd="0" presId="urn:microsoft.com/office/officeart/2008/layout/LinedList"/>
    <dgm:cxn modelId="{7D8136DB-7770-9146-846D-5744F78FD2B4}" type="presParOf" srcId="{7623508B-CD82-7D42-84F6-A1CC79AE7E4D}" destId="{A44BF944-D2DC-8840-AF41-0C4D28AB0CC4}" srcOrd="19" destOrd="0" presId="urn:microsoft.com/office/officeart/2008/layout/LinedList"/>
    <dgm:cxn modelId="{B3975B2D-0DE4-434B-8E23-5C8DC48F6375}" type="presParOf" srcId="{A44BF944-D2DC-8840-AF41-0C4D28AB0CC4}" destId="{0ECD0DED-654B-E544-BFB0-C9FF9CCC29F2}" srcOrd="0" destOrd="0" presId="urn:microsoft.com/office/officeart/2008/layout/LinedList"/>
    <dgm:cxn modelId="{6D660CBB-9DBC-D347-A9C9-17AD9C8F541B}" type="presParOf" srcId="{A44BF944-D2DC-8840-AF41-0C4D28AB0CC4}" destId="{EE82B192-BE49-ED45-B3D9-8F9F16FC4B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2A2190-C6AB-474A-9EB9-0BC94386455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1CD5C3-99C7-47D0-AEBF-65BCBDBE5CAE}">
      <dgm:prSet/>
      <dgm:spPr/>
      <dgm:t>
        <a:bodyPr/>
        <a:lstStyle/>
        <a:p>
          <a:r>
            <a:rPr lang="en-US" dirty="0"/>
            <a:t>What are the tech barriers and unmet needs of SF residents with disabilities, older adults (60+) and multiply-marginalized communities that have been most impacted during COVID-19? </a:t>
          </a:r>
        </a:p>
      </dgm:t>
      <dgm:extLst>
        <a:ext uri="{E40237B7-FDA0-4F09-8148-C483321AD2D9}">
          <dgm14:cNvPr xmlns:dgm14="http://schemas.microsoft.com/office/drawing/2010/diagram" id="0" name="" descr="What are the tech barriers and unmet needs of SF residents with disabilities, older adults (60+) and multiply-marginalized communities that have been most impacted during COVID-19? &#10;"/>
        </a:ext>
      </dgm:extLst>
    </dgm:pt>
    <dgm:pt modelId="{F8341036-42E1-4D7B-BAB3-117A17D4528C}" type="parTrans" cxnId="{8BCCB1AC-F5CD-4205-9CD5-BD3D5E24FFCF}">
      <dgm:prSet/>
      <dgm:spPr/>
      <dgm:t>
        <a:bodyPr/>
        <a:lstStyle/>
        <a:p>
          <a:endParaRPr lang="en-US"/>
        </a:p>
      </dgm:t>
    </dgm:pt>
    <dgm:pt modelId="{951CA622-2A6D-487A-94A2-9A691DDFF2C8}" type="sibTrans" cxnId="{8BCCB1AC-F5CD-4205-9CD5-BD3D5E24FFCF}">
      <dgm:prSet/>
      <dgm:spPr/>
      <dgm:t>
        <a:bodyPr/>
        <a:lstStyle/>
        <a:p>
          <a:endParaRPr lang="en-US"/>
        </a:p>
      </dgm:t>
    </dgm:pt>
    <dgm:pt modelId="{998033BF-56DC-4D79-83E4-4CB2A0A05ACE}">
      <dgm:prSet/>
      <dgm:spPr/>
      <dgm:t>
        <a:bodyPr/>
        <a:lstStyle/>
        <a:p>
          <a:r>
            <a:rPr lang="en-US" dirty="0"/>
            <a:t>What are the links between digital inequality and income, race/ethnicity, disability, age, language, housing, veteran status, and patterns of digital redlining? </a:t>
          </a:r>
        </a:p>
      </dgm:t>
      <dgm:extLst>
        <a:ext uri="{E40237B7-FDA0-4F09-8148-C483321AD2D9}">
          <dgm14:cNvPr xmlns:dgm14="http://schemas.microsoft.com/office/drawing/2010/diagram" id="0" name="" descr="What are the links between digital inequality and income, race/ethnicity, disability, age, language, housing, veteran status, and patterns of digital redlining? &#10;"/>
        </a:ext>
      </dgm:extLst>
    </dgm:pt>
    <dgm:pt modelId="{3D08AB9C-2D84-4351-BC7B-96CCA35056AE}" type="parTrans" cxnId="{DDEE426A-42BD-45AE-9E9F-2C5CB23FE9E0}">
      <dgm:prSet/>
      <dgm:spPr/>
      <dgm:t>
        <a:bodyPr/>
        <a:lstStyle/>
        <a:p>
          <a:endParaRPr lang="en-US"/>
        </a:p>
      </dgm:t>
    </dgm:pt>
    <dgm:pt modelId="{795490A5-3800-492B-8D17-513A60DD7784}" type="sibTrans" cxnId="{DDEE426A-42BD-45AE-9E9F-2C5CB23FE9E0}">
      <dgm:prSet/>
      <dgm:spPr/>
      <dgm:t>
        <a:bodyPr/>
        <a:lstStyle/>
        <a:p>
          <a:endParaRPr lang="en-US"/>
        </a:p>
      </dgm:t>
    </dgm:pt>
    <dgm:pt modelId="{28938F89-320E-49D1-A59E-1580CC246B8C}">
      <dgm:prSet/>
      <dgm:spPr/>
      <dgm:t>
        <a:bodyPr/>
        <a:lstStyle/>
        <a:p>
          <a:r>
            <a:rPr lang="en-US" dirty="0"/>
            <a:t>What are opportunities for targeted and strategic interventions to increase levels of digital connectedness?</a:t>
          </a:r>
        </a:p>
      </dgm:t>
    </dgm:pt>
    <dgm:pt modelId="{54D52F14-1E5D-42EF-99B2-3A0158C0EA51}" type="parTrans" cxnId="{F76EB082-01F2-4BCB-A128-BF945B50F769}">
      <dgm:prSet/>
      <dgm:spPr/>
      <dgm:t>
        <a:bodyPr/>
        <a:lstStyle/>
        <a:p>
          <a:endParaRPr lang="en-US"/>
        </a:p>
      </dgm:t>
    </dgm:pt>
    <dgm:pt modelId="{24003B72-3A34-4BAB-9DBC-F6044520E6B8}" type="sibTrans" cxnId="{F76EB082-01F2-4BCB-A128-BF945B50F769}">
      <dgm:prSet/>
      <dgm:spPr/>
      <dgm:t>
        <a:bodyPr/>
        <a:lstStyle/>
        <a:p>
          <a:endParaRPr lang="en-US"/>
        </a:p>
      </dgm:t>
    </dgm:pt>
    <dgm:pt modelId="{CC4DEF49-F5FD-284E-9CA8-E13B5084F15A}" type="pres">
      <dgm:prSet presAssocID="{642A2190-C6AB-474A-9EB9-0BC943864551}" presName="vert0" presStyleCnt="0">
        <dgm:presLayoutVars>
          <dgm:dir/>
          <dgm:animOne val="branch"/>
          <dgm:animLvl val="lvl"/>
        </dgm:presLayoutVars>
      </dgm:prSet>
      <dgm:spPr/>
    </dgm:pt>
    <dgm:pt modelId="{EE0964DB-AC99-214A-B500-48BF1A998C10}" type="pres">
      <dgm:prSet presAssocID="{B81CD5C3-99C7-47D0-AEBF-65BCBDBE5CAE}" presName="thickLine" presStyleLbl="alignNode1" presStyleIdx="0" presStyleCnt="3"/>
      <dgm:spPr/>
    </dgm:pt>
    <dgm:pt modelId="{9F30C712-797F-364F-88FB-B839F7A82E77}" type="pres">
      <dgm:prSet presAssocID="{B81CD5C3-99C7-47D0-AEBF-65BCBDBE5CAE}" presName="horz1" presStyleCnt="0"/>
      <dgm:spPr/>
    </dgm:pt>
    <dgm:pt modelId="{971FA759-4F49-524D-968C-BFAB59C81008}" type="pres">
      <dgm:prSet presAssocID="{B81CD5C3-99C7-47D0-AEBF-65BCBDBE5CAE}" presName="tx1" presStyleLbl="revTx" presStyleIdx="0" presStyleCnt="3"/>
      <dgm:spPr/>
    </dgm:pt>
    <dgm:pt modelId="{E1631895-50BA-6F4D-BAE9-43C1A2CB6272}" type="pres">
      <dgm:prSet presAssocID="{B81CD5C3-99C7-47D0-AEBF-65BCBDBE5CAE}" presName="vert1" presStyleCnt="0"/>
      <dgm:spPr/>
    </dgm:pt>
    <dgm:pt modelId="{98597D93-0E42-DF42-98AC-3ACF78A53B90}" type="pres">
      <dgm:prSet presAssocID="{998033BF-56DC-4D79-83E4-4CB2A0A05ACE}" presName="thickLine" presStyleLbl="alignNode1" presStyleIdx="1" presStyleCnt="3"/>
      <dgm:spPr/>
    </dgm:pt>
    <dgm:pt modelId="{0BE2471A-ECFD-6644-924F-F2CE54FF00EA}" type="pres">
      <dgm:prSet presAssocID="{998033BF-56DC-4D79-83E4-4CB2A0A05ACE}" presName="horz1" presStyleCnt="0"/>
      <dgm:spPr/>
    </dgm:pt>
    <dgm:pt modelId="{AAE4610F-7322-224D-B269-B5ED1A8AAC54}" type="pres">
      <dgm:prSet presAssocID="{998033BF-56DC-4D79-83E4-4CB2A0A05ACE}" presName="tx1" presStyleLbl="revTx" presStyleIdx="1" presStyleCnt="3"/>
      <dgm:spPr/>
    </dgm:pt>
    <dgm:pt modelId="{E76791B8-68D7-1D45-9DB0-95042BD7B307}" type="pres">
      <dgm:prSet presAssocID="{998033BF-56DC-4D79-83E4-4CB2A0A05ACE}" presName="vert1" presStyleCnt="0"/>
      <dgm:spPr/>
    </dgm:pt>
    <dgm:pt modelId="{CD3388A0-809F-BF4A-A8E1-14331F03A3C3}" type="pres">
      <dgm:prSet presAssocID="{28938F89-320E-49D1-A59E-1580CC246B8C}" presName="thickLine" presStyleLbl="alignNode1" presStyleIdx="2" presStyleCnt="3"/>
      <dgm:spPr/>
    </dgm:pt>
    <dgm:pt modelId="{620F62F5-FB99-CB45-88C2-20F578907532}" type="pres">
      <dgm:prSet presAssocID="{28938F89-320E-49D1-A59E-1580CC246B8C}" presName="horz1" presStyleCnt="0"/>
      <dgm:spPr/>
    </dgm:pt>
    <dgm:pt modelId="{A0D83F7A-DC86-4F41-925E-1E9DD9732344}" type="pres">
      <dgm:prSet presAssocID="{28938F89-320E-49D1-A59E-1580CC246B8C}" presName="tx1" presStyleLbl="revTx" presStyleIdx="2" presStyleCnt="3"/>
      <dgm:spPr/>
    </dgm:pt>
    <dgm:pt modelId="{6FF7474E-4EC7-0943-8A6C-68A6BFE9CCF7}" type="pres">
      <dgm:prSet presAssocID="{28938F89-320E-49D1-A59E-1580CC246B8C}" presName="vert1" presStyleCnt="0"/>
      <dgm:spPr/>
    </dgm:pt>
  </dgm:ptLst>
  <dgm:cxnLst>
    <dgm:cxn modelId="{DDEE426A-42BD-45AE-9E9F-2C5CB23FE9E0}" srcId="{642A2190-C6AB-474A-9EB9-0BC943864551}" destId="{998033BF-56DC-4D79-83E4-4CB2A0A05ACE}" srcOrd="1" destOrd="0" parTransId="{3D08AB9C-2D84-4351-BC7B-96CCA35056AE}" sibTransId="{795490A5-3800-492B-8D17-513A60DD7784}"/>
    <dgm:cxn modelId="{DEBE494F-71DE-C845-85B4-16DADD4AAC2C}" type="presOf" srcId="{28938F89-320E-49D1-A59E-1580CC246B8C}" destId="{A0D83F7A-DC86-4F41-925E-1E9DD9732344}" srcOrd="0" destOrd="0" presId="urn:microsoft.com/office/officeart/2008/layout/LinedList"/>
    <dgm:cxn modelId="{F76EB082-01F2-4BCB-A128-BF945B50F769}" srcId="{642A2190-C6AB-474A-9EB9-0BC943864551}" destId="{28938F89-320E-49D1-A59E-1580CC246B8C}" srcOrd="2" destOrd="0" parTransId="{54D52F14-1E5D-42EF-99B2-3A0158C0EA51}" sibTransId="{24003B72-3A34-4BAB-9DBC-F6044520E6B8}"/>
    <dgm:cxn modelId="{0CF35395-E4B5-5D4B-8E28-9B5AC4C30AE1}" type="presOf" srcId="{642A2190-C6AB-474A-9EB9-0BC943864551}" destId="{CC4DEF49-F5FD-284E-9CA8-E13B5084F15A}" srcOrd="0" destOrd="0" presId="urn:microsoft.com/office/officeart/2008/layout/LinedList"/>
    <dgm:cxn modelId="{B444F499-BE5E-4C42-AEBD-E25C3EF4953E}" type="presOf" srcId="{B81CD5C3-99C7-47D0-AEBF-65BCBDBE5CAE}" destId="{971FA759-4F49-524D-968C-BFAB59C81008}" srcOrd="0" destOrd="0" presId="urn:microsoft.com/office/officeart/2008/layout/LinedList"/>
    <dgm:cxn modelId="{8BCCB1AC-F5CD-4205-9CD5-BD3D5E24FFCF}" srcId="{642A2190-C6AB-474A-9EB9-0BC943864551}" destId="{B81CD5C3-99C7-47D0-AEBF-65BCBDBE5CAE}" srcOrd="0" destOrd="0" parTransId="{F8341036-42E1-4D7B-BAB3-117A17D4528C}" sibTransId="{951CA622-2A6D-487A-94A2-9A691DDFF2C8}"/>
    <dgm:cxn modelId="{9E5490E4-8F98-6943-B665-35C4DD56019E}" type="presOf" srcId="{998033BF-56DC-4D79-83E4-4CB2A0A05ACE}" destId="{AAE4610F-7322-224D-B269-B5ED1A8AAC54}" srcOrd="0" destOrd="0" presId="urn:microsoft.com/office/officeart/2008/layout/LinedList"/>
    <dgm:cxn modelId="{38A54F82-12EA-884E-AB6E-20D0C336EB26}" type="presParOf" srcId="{CC4DEF49-F5FD-284E-9CA8-E13B5084F15A}" destId="{EE0964DB-AC99-214A-B500-48BF1A998C10}" srcOrd="0" destOrd="0" presId="urn:microsoft.com/office/officeart/2008/layout/LinedList"/>
    <dgm:cxn modelId="{5F040089-957B-0F4E-909F-20B6D88DB371}" type="presParOf" srcId="{CC4DEF49-F5FD-284E-9CA8-E13B5084F15A}" destId="{9F30C712-797F-364F-88FB-B839F7A82E77}" srcOrd="1" destOrd="0" presId="urn:microsoft.com/office/officeart/2008/layout/LinedList"/>
    <dgm:cxn modelId="{8513CC21-75D9-5F4A-BB36-F3A5EAE5AB72}" type="presParOf" srcId="{9F30C712-797F-364F-88FB-B839F7A82E77}" destId="{971FA759-4F49-524D-968C-BFAB59C81008}" srcOrd="0" destOrd="0" presId="urn:microsoft.com/office/officeart/2008/layout/LinedList"/>
    <dgm:cxn modelId="{FB5F3C19-6AD5-FF47-AFEE-BD332D00DAB1}" type="presParOf" srcId="{9F30C712-797F-364F-88FB-B839F7A82E77}" destId="{E1631895-50BA-6F4D-BAE9-43C1A2CB6272}" srcOrd="1" destOrd="0" presId="urn:microsoft.com/office/officeart/2008/layout/LinedList"/>
    <dgm:cxn modelId="{1D67AA80-B2BB-AC4B-8221-18120E9A7C0F}" type="presParOf" srcId="{CC4DEF49-F5FD-284E-9CA8-E13B5084F15A}" destId="{98597D93-0E42-DF42-98AC-3ACF78A53B90}" srcOrd="2" destOrd="0" presId="urn:microsoft.com/office/officeart/2008/layout/LinedList"/>
    <dgm:cxn modelId="{CD1B0436-FBB9-E74A-9EF9-FDF4EE85ABA6}" type="presParOf" srcId="{CC4DEF49-F5FD-284E-9CA8-E13B5084F15A}" destId="{0BE2471A-ECFD-6644-924F-F2CE54FF00EA}" srcOrd="3" destOrd="0" presId="urn:microsoft.com/office/officeart/2008/layout/LinedList"/>
    <dgm:cxn modelId="{8D7A8F30-A418-4C4D-AFED-6F28C6A41466}" type="presParOf" srcId="{0BE2471A-ECFD-6644-924F-F2CE54FF00EA}" destId="{AAE4610F-7322-224D-B269-B5ED1A8AAC54}" srcOrd="0" destOrd="0" presId="urn:microsoft.com/office/officeart/2008/layout/LinedList"/>
    <dgm:cxn modelId="{19CF0B7E-9B4E-4D48-9099-F5EB69CC237F}" type="presParOf" srcId="{0BE2471A-ECFD-6644-924F-F2CE54FF00EA}" destId="{E76791B8-68D7-1D45-9DB0-95042BD7B307}" srcOrd="1" destOrd="0" presId="urn:microsoft.com/office/officeart/2008/layout/LinedList"/>
    <dgm:cxn modelId="{7DDFF1B2-06FF-DC44-A808-F73F661E6558}" type="presParOf" srcId="{CC4DEF49-F5FD-284E-9CA8-E13B5084F15A}" destId="{CD3388A0-809F-BF4A-A8E1-14331F03A3C3}" srcOrd="4" destOrd="0" presId="urn:microsoft.com/office/officeart/2008/layout/LinedList"/>
    <dgm:cxn modelId="{DAABF08E-FFA8-4D4E-8D65-0A86B5270955}" type="presParOf" srcId="{CC4DEF49-F5FD-284E-9CA8-E13B5084F15A}" destId="{620F62F5-FB99-CB45-88C2-20F578907532}" srcOrd="5" destOrd="0" presId="urn:microsoft.com/office/officeart/2008/layout/LinedList"/>
    <dgm:cxn modelId="{B6227484-65A9-6B42-AD0A-B535E8282501}" type="presParOf" srcId="{620F62F5-FB99-CB45-88C2-20F578907532}" destId="{A0D83F7A-DC86-4F41-925E-1E9DD9732344}" srcOrd="0" destOrd="0" presId="urn:microsoft.com/office/officeart/2008/layout/LinedList"/>
    <dgm:cxn modelId="{5F0A33DD-0EB1-DC4D-9564-DDD11069A644}" type="presParOf" srcId="{620F62F5-FB99-CB45-88C2-20F578907532}" destId="{6FF7474E-4EC7-0943-8A6C-68A6BFE9CC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D23D6B-DB29-4668-9BDF-6C0689986D6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EB3F43-7AAE-4165-A27E-7121A67DA314}">
      <dgm:prSet/>
      <dgm:spPr/>
      <dgm:t>
        <a:bodyPr/>
        <a:lstStyle/>
        <a:p>
          <a:r>
            <a:rPr lang="en-US" dirty="0"/>
            <a:t>Expand </a:t>
          </a:r>
          <a:r>
            <a:rPr lang="en-US" b="1" dirty="0"/>
            <a:t>Fiber-to-Housing pipelines</a:t>
          </a:r>
          <a:r>
            <a:rPr lang="en-US" dirty="0"/>
            <a:t> in supportive and low-income housing + tech support</a:t>
          </a:r>
        </a:p>
      </dgm:t>
    </dgm:pt>
    <dgm:pt modelId="{3550C82F-90E7-4F59-AC27-D3DF5DEE16DB}" type="parTrans" cxnId="{9647909C-2A03-4970-8DB6-6660DB552CFD}">
      <dgm:prSet/>
      <dgm:spPr/>
      <dgm:t>
        <a:bodyPr/>
        <a:lstStyle/>
        <a:p>
          <a:endParaRPr lang="en-US"/>
        </a:p>
      </dgm:t>
    </dgm:pt>
    <dgm:pt modelId="{52D75BFD-6E89-4EFC-B5F1-C121EF8A557F}" type="sibTrans" cxnId="{9647909C-2A03-4970-8DB6-6660DB552CF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3BF6C0E-4DE6-4115-A7EC-A7B65FEDBEE5}">
      <dgm:prSet/>
      <dgm:spPr/>
      <dgm:t>
        <a:bodyPr/>
        <a:lstStyle/>
        <a:p>
          <a:r>
            <a:rPr lang="en-US" dirty="0"/>
            <a:t>Create </a:t>
          </a:r>
          <a:r>
            <a:rPr lang="en-US" b="1" dirty="0"/>
            <a:t>Digital Navigator hubs</a:t>
          </a:r>
          <a:r>
            <a:rPr lang="en-US" dirty="0"/>
            <a:t> in partnership with SFPL (expanded access to public computer labs)</a:t>
          </a:r>
        </a:p>
      </dgm:t>
    </dgm:pt>
    <dgm:pt modelId="{4F45DA61-9F33-4918-B791-7D26F483DA5E}" type="parTrans" cxnId="{9F9E8A81-4673-4F8A-AAB8-4F8A1728648D}">
      <dgm:prSet/>
      <dgm:spPr/>
      <dgm:t>
        <a:bodyPr/>
        <a:lstStyle/>
        <a:p>
          <a:endParaRPr lang="en-US"/>
        </a:p>
      </dgm:t>
    </dgm:pt>
    <dgm:pt modelId="{0A47E5CB-BF2E-4C26-A6F8-9A15FDB1CC47}" type="sibTrans" cxnId="{9F9E8A81-4673-4F8A-AAB8-4F8A1728648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A144EC4-6BA3-425D-894F-8A1FA0C86215}">
      <dgm:prSet/>
      <dgm:spPr/>
      <dgm:t>
        <a:bodyPr/>
        <a:lstStyle/>
        <a:p>
          <a:r>
            <a:rPr lang="en-US"/>
            <a:t>Develop </a:t>
          </a:r>
          <a:r>
            <a:rPr lang="en-US" b="1"/>
            <a:t>outreach channels</a:t>
          </a:r>
          <a:r>
            <a:rPr lang="en-US"/>
            <a:t> to build awareness around existing digital inclusion resources</a:t>
          </a:r>
        </a:p>
      </dgm:t>
    </dgm:pt>
    <dgm:pt modelId="{9AA64C3D-D52E-4F76-8999-F99A15BA14F8}" type="parTrans" cxnId="{50A89186-A8F2-4E98-8491-FFB17B031385}">
      <dgm:prSet/>
      <dgm:spPr/>
      <dgm:t>
        <a:bodyPr/>
        <a:lstStyle/>
        <a:p>
          <a:endParaRPr lang="en-US"/>
        </a:p>
      </dgm:t>
    </dgm:pt>
    <dgm:pt modelId="{47606021-2519-45E7-A466-3BBF327E6CDA}" type="sibTrans" cxnId="{50A89186-A8F2-4E98-8491-FFB17B031385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AC39ADCC-B932-D044-BC31-8205716A4A3C}" type="pres">
      <dgm:prSet presAssocID="{BBD23D6B-DB29-4668-9BDF-6C0689986D69}" presName="Name0" presStyleCnt="0">
        <dgm:presLayoutVars>
          <dgm:animLvl val="lvl"/>
          <dgm:resizeHandles val="exact"/>
        </dgm:presLayoutVars>
      </dgm:prSet>
      <dgm:spPr/>
    </dgm:pt>
    <dgm:pt modelId="{A0717218-E257-2C4B-B4AF-65352F71990C}" type="pres">
      <dgm:prSet presAssocID="{12EB3F43-7AAE-4165-A27E-7121A67DA314}" presName="compositeNode" presStyleCnt="0">
        <dgm:presLayoutVars>
          <dgm:bulletEnabled val="1"/>
        </dgm:presLayoutVars>
      </dgm:prSet>
      <dgm:spPr/>
    </dgm:pt>
    <dgm:pt modelId="{4AA7CEC9-7566-5349-996E-E9061073AFED}" type="pres">
      <dgm:prSet presAssocID="{12EB3F43-7AAE-4165-A27E-7121A67DA314}" presName="bgRect" presStyleLbl="alignNode1" presStyleIdx="0" presStyleCnt="3"/>
      <dgm:spPr/>
    </dgm:pt>
    <dgm:pt modelId="{82BF9F7D-DB07-5549-9818-6440C9BAEA71}" type="pres">
      <dgm:prSet presAssocID="{52D75BFD-6E89-4EFC-B5F1-C121EF8A557F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B65F12A-D4EC-4A42-AAB9-C6543F0E3C0F}" type="pres">
      <dgm:prSet presAssocID="{12EB3F43-7AAE-4165-A27E-7121A67DA314}" presName="nodeRect" presStyleLbl="alignNode1" presStyleIdx="0" presStyleCnt="3">
        <dgm:presLayoutVars>
          <dgm:bulletEnabled val="1"/>
        </dgm:presLayoutVars>
      </dgm:prSet>
      <dgm:spPr/>
    </dgm:pt>
    <dgm:pt modelId="{415211EA-3152-C348-816E-73DE27D57168}" type="pres">
      <dgm:prSet presAssocID="{52D75BFD-6E89-4EFC-B5F1-C121EF8A557F}" presName="sibTrans" presStyleCnt="0"/>
      <dgm:spPr/>
    </dgm:pt>
    <dgm:pt modelId="{754408B4-5F33-C449-957F-7CD06BB8BD6D}" type="pres">
      <dgm:prSet presAssocID="{D3BF6C0E-4DE6-4115-A7EC-A7B65FEDBEE5}" presName="compositeNode" presStyleCnt="0">
        <dgm:presLayoutVars>
          <dgm:bulletEnabled val="1"/>
        </dgm:presLayoutVars>
      </dgm:prSet>
      <dgm:spPr/>
    </dgm:pt>
    <dgm:pt modelId="{402A62DD-390E-904B-B19F-C8FF5980C3C2}" type="pres">
      <dgm:prSet presAssocID="{D3BF6C0E-4DE6-4115-A7EC-A7B65FEDBEE5}" presName="bgRect" presStyleLbl="alignNode1" presStyleIdx="1" presStyleCnt="3"/>
      <dgm:spPr/>
    </dgm:pt>
    <dgm:pt modelId="{0B044BC3-4810-6D41-9840-AEC3D5677499}" type="pres">
      <dgm:prSet presAssocID="{0A47E5CB-BF2E-4C26-A6F8-9A15FDB1CC4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8CCB8CE-4250-7440-BA58-3339503F327F}" type="pres">
      <dgm:prSet presAssocID="{D3BF6C0E-4DE6-4115-A7EC-A7B65FEDBEE5}" presName="nodeRect" presStyleLbl="alignNode1" presStyleIdx="1" presStyleCnt="3">
        <dgm:presLayoutVars>
          <dgm:bulletEnabled val="1"/>
        </dgm:presLayoutVars>
      </dgm:prSet>
      <dgm:spPr/>
    </dgm:pt>
    <dgm:pt modelId="{C5AA938F-EE57-7B42-AEAA-F8D18C1E1E75}" type="pres">
      <dgm:prSet presAssocID="{0A47E5CB-BF2E-4C26-A6F8-9A15FDB1CC47}" presName="sibTrans" presStyleCnt="0"/>
      <dgm:spPr/>
    </dgm:pt>
    <dgm:pt modelId="{2C1CFB9D-A944-BC46-A585-7DC1F0C17DB6}" type="pres">
      <dgm:prSet presAssocID="{8A144EC4-6BA3-425D-894F-8A1FA0C86215}" presName="compositeNode" presStyleCnt="0">
        <dgm:presLayoutVars>
          <dgm:bulletEnabled val="1"/>
        </dgm:presLayoutVars>
      </dgm:prSet>
      <dgm:spPr/>
    </dgm:pt>
    <dgm:pt modelId="{E33CA5CA-BF12-F04B-AD53-EA5938F14328}" type="pres">
      <dgm:prSet presAssocID="{8A144EC4-6BA3-425D-894F-8A1FA0C86215}" presName="bgRect" presStyleLbl="alignNode1" presStyleIdx="2" presStyleCnt="3"/>
      <dgm:spPr/>
    </dgm:pt>
    <dgm:pt modelId="{496E9D48-E8DB-FD40-ABB0-297DC31F7F8D}" type="pres">
      <dgm:prSet presAssocID="{47606021-2519-45E7-A466-3BBF327E6CD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4CF2E46-E01F-F646-A1FE-67068A4A0950}" type="pres">
      <dgm:prSet presAssocID="{8A144EC4-6BA3-425D-894F-8A1FA0C8621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CEA1F04-F96E-FD4D-8ED9-67425070E2E2}" type="presOf" srcId="{52D75BFD-6E89-4EFC-B5F1-C121EF8A557F}" destId="{82BF9F7D-DB07-5549-9818-6440C9BAEA71}" srcOrd="0" destOrd="0" presId="urn:microsoft.com/office/officeart/2016/7/layout/LinearBlockProcessNumbered"/>
    <dgm:cxn modelId="{24DB0F13-E098-2542-ADE3-F0758160CB13}" type="presOf" srcId="{BBD23D6B-DB29-4668-9BDF-6C0689986D69}" destId="{AC39ADCC-B932-D044-BC31-8205716A4A3C}" srcOrd="0" destOrd="0" presId="urn:microsoft.com/office/officeart/2016/7/layout/LinearBlockProcessNumbered"/>
    <dgm:cxn modelId="{6C7C0717-08FD-A043-9E6F-33B237141FCD}" type="presOf" srcId="{8A144EC4-6BA3-425D-894F-8A1FA0C86215}" destId="{E33CA5CA-BF12-F04B-AD53-EA5938F14328}" srcOrd="0" destOrd="0" presId="urn:microsoft.com/office/officeart/2016/7/layout/LinearBlockProcessNumbered"/>
    <dgm:cxn modelId="{5C9F1E33-CE3C-034F-9CA6-0299464EF9F5}" type="presOf" srcId="{12EB3F43-7AAE-4165-A27E-7121A67DA314}" destId="{2B65F12A-D4EC-4A42-AAB9-C6543F0E3C0F}" srcOrd="1" destOrd="0" presId="urn:microsoft.com/office/officeart/2016/7/layout/LinearBlockProcessNumbered"/>
    <dgm:cxn modelId="{F56D296D-A9F9-5349-8803-023411310481}" type="presOf" srcId="{12EB3F43-7AAE-4165-A27E-7121A67DA314}" destId="{4AA7CEC9-7566-5349-996E-E9061073AFED}" srcOrd="0" destOrd="0" presId="urn:microsoft.com/office/officeart/2016/7/layout/LinearBlockProcessNumbered"/>
    <dgm:cxn modelId="{316BD87C-80D8-134E-80FD-8596E75F2E66}" type="presOf" srcId="{8A144EC4-6BA3-425D-894F-8A1FA0C86215}" destId="{64CF2E46-E01F-F646-A1FE-67068A4A0950}" srcOrd="1" destOrd="0" presId="urn:microsoft.com/office/officeart/2016/7/layout/LinearBlockProcessNumbered"/>
    <dgm:cxn modelId="{9F9E8A81-4673-4F8A-AAB8-4F8A1728648D}" srcId="{BBD23D6B-DB29-4668-9BDF-6C0689986D69}" destId="{D3BF6C0E-4DE6-4115-A7EC-A7B65FEDBEE5}" srcOrd="1" destOrd="0" parTransId="{4F45DA61-9F33-4918-B791-7D26F483DA5E}" sibTransId="{0A47E5CB-BF2E-4C26-A6F8-9A15FDB1CC47}"/>
    <dgm:cxn modelId="{50A89186-A8F2-4E98-8491-FFB17B031385}" srcId="{BBD23D6B-DB29-4668-9BDF-6C0689986D69}" destId="{8A144EC4-6BA3-425D-894F-8A1FA0C86215}" srcOrd="2" destOrd="0" parTransId="{9AA64C3D-D52E-4F76-8999-F99A15BA14F8}" sibTransId="{47606021-2519-45E7-A466-3BBF327E6CDA}"/>
    <dgm:cxn modelId="{0AB92799-C9D3-CE4E-82BA-AE653FB19AA2}" type="presOf" srcId="{D3BF6C0E-4DE6-4115-A7EC-A7B65FEDBEE5}" destId="{402A62DD-390E-904B-B19F-C8FF5980C3C2}" srcOrd="0" destOrd="0" presId="urn:microsoft.com/office/officeart/2016/7/layout/LinearBlockProcessNumbered"/>
    <dgm:cxn modelId="{9647909C-2A03-4970-8DB6-6660DB552CFD}" srcId="{BBD23D6B-DB29-4668-9BDF-6C0689986D69}" destId="{12EB3F43-7AAE-4165-A27E-7121A67DA314}" srcOrd="0" destOrd="0" parTransId="{3550C82F-90E7-4F59-AC27-D3DF5DEE16DB}" sibTransId="{52D75BFD-6E89-4EFC-B5F1-C121EF8A557F}"/>
    <dgm:cxn modelId="{49E735AB-78FF-4842-9867-F1AD98C2897B}" type="presOf" srcId="{47606021-2519-45E7-A466-3BBF327E6CDA}" destId="{496E9D48-E8DB-FD40-ABB0-297DC31F7F8D}" srcOrd="0" destOrd="0" presId="urn:microsoft.com/office/officeart/2016/7/layout/LinearBlockProcessNumbered"/>
    <dgm:cxn modelId="{C5831AAD-5649-9446-9A8D-C32B4B3166F8}" type="presOf" srcId="{0A47E5CB-BF2E-4C26-A6F8-9A15FDB1CC47}" destId="{0B044BC3-4810-6D41-9840-AEC3D5677499}" srcOrd="0" destOrd="0" presId="urn:microsoft.com/office/officeart/2016/7/layout/LinearBlockProcessNumbered"/>
    <dgm:cxn modelId="{95A672C7-E38A-7644-B48A-02E9C9BCCE03}" type="presOf" srcId="{D3BF6C0E-4DE6-4115-A7EC-A7B65FEDBEE5}" destId="{78CCB8CE-4250-7440-BA58-3339503F327F}" srcOrd="1" destOrd="0" presId="urn:microsoft.com/office/officeart/2016/7/layout/LinearBlockProcessNumbered"/>
    <dgm:cxn modelId="{45CE8B37-24FF-4349-B557-3BFBFB5E0E92}" type="presParOf" srcId="{AC39ADCC-B932-D044-BC31-8205716A4A3C}" destId="{A0717218-E257-2C4B-B4AF-65352F71990C}" srcOrd="0" destOrd="0" presId="urn:microsoft.com/office/officeart/2016/7/layout/LinearBlockProcessNumbered"/>
    <dgm:cxn modelId="{67F50FC3-3558-3A49-8044-71716C59ADBB}" type="presParOf" srcId="{A0717218-E257-2C4B-B4AF-65352F71990C}" destId="{4AA7CEC9-7566-5349-996E-E9061073AFED}" srcOrd="0" destOrd="0" presId="urn:microsoft.com/office/officeart/2016/7/layout/LinearBlockProcessNumbered"/>
    <dgm:cxn modelId="{1DB09943-541D-CA49-B767-018EE3B80F50}" type="presParOf" srcId="{A0717218-E257-2C4B-B4AF-65352F71990C}" destId="{82BF9F7D-DB07-5549-9818-6440C9BAEA71}" srcOrd="1" destOrd="0" presId="urn:microsoft.com/office/officeart/2016/7/layout/LinearBlockProcessNumbered"/>
    <dgm:cxn modelId="{D1A15D83-61D3-2548-AF32-A0822FE6E83E}" type="presParOf" srcId="{A0717218-E257-2C4B-B4AF-65352F71990C}" destId="{2B65F12A-D4EC-4A42-AAB9-C6543F0E3C0F}" srcOrd="2" destOrd="0" presId="urn:microsoft.com/office/officeart/2016/7/layout/LinearBlockProcessNumbered"/>
    <dgm:cxn modelId="{32A63F31-392B-2543-9FCB-66D36C15AAC6}" type="presParOf" srcId="{AC39ADCC-B932-D044-BC31-8205716A4A3C}" destId="{415211EA-3152-C348-816E-73DE27D57168}" srcOrd="1" destOrd="0" presId="urn:microsoft.com/office/officeart/2016/7/layout/LinearBlockProcessNumbered"/>
    <dgm:cxn modelId="{C1B9A641-46A5-984F-8089-EB0CD650EB3B}" type="presParOf" srcId="{AC39ADCC-B932-D044-BC31-8205716A4A3C}" destId="{754408B4-5F33-C449-957F-7CD06BB8BD6D}" srcOrd="2" destOrd="0" presId="urn:microsoft.com/office/officeart/2016/7/layout/LinearBlockProcessNumbered"/>
    <dgm:cxn modelId="{CFF75590-424E-EC4D-B3F5-369FA21AAC12}" type="presParOf" srcId="{754408B4-5F33-C449-957F-7CD06BB8BD6D}" destId="{402A62DD-390E-904B-B19F-C8FF5980C3C2}" srcOrd="0" destOrd="0" presId="urn:microsoft.com/office/officeart/2016/7/layout/LinearBlockProcessNumbered"/>
    <dgm:cxn modelId="{CDBBC516-6AE8-1D45-B4EB-4B3827EF6708}" type="presParOf" srcId="{754408B4-5F33-C449-957F-7CD06BB8BD6D}" destId="{0B044BC3-4810-6D41-9840-AEC3D5677499}" srcOrd="1" destOrd="0" presId="urn:microsoft.com/office/officeart/2016/7/layout/LinearBlockProcessNumbered"/>
    <dgm:cxn modelId="{3D1192E1-A8CA-294F-89C9-2CEBE8C084FB}" type="presParOf" srcId="{754408B4-5F33-C449-957F-7CD06BB8BD6D}" destId="{78CCB8CE-4250-7440-BA58-3339503F327F}" srcOrd="2" destOrd="0" presId="urn:microsoft.com/office/officeart/2016/7/layout/LinearBlockProcessNumbered"/>
    <dgm:cxn modelId="{41C87040-2EB7-594B-B08B-EF7210996F28}" type="presParOf" srcId="{AC39ADCC-B932-D044-BC31-8205716A4A3C}" destId="{C5AA938F-EE57-7B42-AEAA-F8D18C1E1E75}" srcOrd="3" destOrd="0" presId="urn:microsoft.com/office/officeart/2016/7/layout/LinearBlockProcessNumbered"/>
    <dgm:cxn modelId="{FD849720-654D-384A-9432-BF363D5D4EA7}" type="presParOf" srcId="{AC39ADCC-B932-D044-BC31-8205716A4A3C}" destId="{2C1CFB9D-A944-BC46-A585-7DC1F0C17DB6}" srcOrd="4" destOrd="0" presId="urn:microsoft.com/office/officeart/2016/7/layout/LinearBlockProcessNumbered"/>
    <dgm:cxn modelId="{EEA3B034-E52B-1946-9C36-F02D07264050}" type="presParOf" srcId="{2C1CFB9D-A944-BC46-A585-7DC1F0C17DB6}" destId="{E33CA5CA-BF12-F04B-AD53-EA5938F14328}" srcOrd="0" destOrd="0" presId="urn:microsoft.com/office/officeart/2016/7/layout/LinearBlockProcessNumbered"/>
    <dgm:cxn modelId="{467EA332-9D1A-3F4A-8CF4-D47DB884649F}" type="presParOf" srcId="{2C1CFB9D-A944-BC46-A585-7DC1F0C17DB6}" destId="{496E9D48-E8DB-FD40-ABB0-297DC31F7F8D}" srcOrd="1" destOrd="0" presId="urn:microsoft.com/office/officeart/2016/7/layout/LinearBlockProcessNumbered"/>
    <dgm:cxn modelId="{7EA135BD-88D8-E543-98EC-5504FDD04AB5}" type="presParOf" srcId="{2C1CFB9D-A944-BC46-A585-7DC1F0C17DB6}" destId="{64CF2E46-E01F-F646-A1FE-67068A4A095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FB635-08EF-4CE1-91D6-C3EA8AB1AC9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E8A32B-75D6-4838-BE71-738DF86C720A}">
      <dgm:prSet custT="1"/>
      <dgm:spPr/>
      <dgm:t>
        <a:bodyPr/>
        <a:lstStyle/>
        <a:p>
          <a:r>
            <a:rPr lang="en-US" sz="2800" b="1" dirty="0"/>
            <a:t>Expand access </a:t>
          </a:r>
          <a:r>
            <a:rPr lang="en-US" sz="2800" dirty="0"/>
            <a:t>to free or low-cost AT, training &amp; repairs</a:t>
          </a:r>
        </a:p>
      </dgm:t>
    </dgm:pt>
    <dgm:pt modelId="{76407791-954E-457F-8ACB-8804BC210206}" type="parTrans" cxnId="{F699301F-19D2-4C13-B876-085A2EA0A91E}">
      <dgm:prSet/>
      <dgm:spPr/>
      <dgm:t>
        <a:bodyPr/>
        <a:lstStyle/>
        <a:p>
          <a:endParaRPr lang="en-US"/>
        </a:p>
      </dgm:t>
    </dgm:pt>
    <dgm:pt modelId="{3F8FBE0B-A664-4C9B-8029-0D400C313154}" type="sibTrans" cxnId="{F699301F-19D2-4C13-B876-085A2EA0A91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D2EE248F-588F-41B5-A07E-35BA9BCD2768}">
      <dgm:prSet/>
      <dgm:spPr/>
      <dgm:t>
        <a:bodyPr/>
        <a:lstStyle/>
        <a:p>
          <a:r>
            <a:rPr lang="en-US" b="1" dirty="0"/>
            <a:t>Equip community computer labs with AT</a:t>
          </a:r>
          <a:endParaRPr lang="en-US" dirty="0"/>
        </a:p>
      </dgm:t>
    </dgm:pt>
    <dgm:pt modelId="{6E6E4665-4321-49D7-99C4-84E334B7FCDE}" type="parTrans" cxnId="{F44A7147-2B60-42BB-AA13-66250F9733B6}">
      <dgm:prSet/>
      <dgm:spPr/>
      <dgm:t>
        <a:bodyPr/>
        <a:lstStyle/>
        <a:p>
          <a:endParaRPr lang="en-US"/>
        </a:p>
      </dgm:t>
    </dgm:pt>
    <dgm:pt modelId="{FE0291BB-2F8C-420F-B971-3993FE6CB833}" type="sibTrans" cxnId="{F44A7147-2B60-42BB-AA13-66250F9733B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9A3FB55-138E-44ED-BB0C-3CBF565EC16B}">
      <dgm:prSet/>
      <dgm:spPr/>
      <dgm:t>
        <a:bodyPr/>
        <a:lstStyle/>
        <a:p>
          <a:r>
            <a:rPr lang="en-US" b="1" dirty="0"/>
            <a:t>Facilitate training workshops </a:t>
          </a:r>
          <a:r>
            <a:rPr lang="en-US" dirty="0"/>
            <a:t>for lab staff</a:t>
          </a:r>
        </a:p>
      </dgm:t>
    </dgm:pt>
    <dgm:pt modelId="{CD1913E5-2C05-4726-BF13-62286AE53EAF}" type="parTrans" cxnId="{99BE35DA-1013-4AB9-B38F-8311BB68D636}">
      <dgm:prSet/>
      <dgm:spPr/>
      <dgm:t>
        <a:bodyPr/>
        <a:lstStyle/>
        <a:p>
          <a:endParaRPr lang="en-US"/>
        </a:p>
      </dgm:t>
    </dgm:pt>
    <dgm:pt modelId="{15BD268B-AD1E-412F-AA76-3C3C2C76AA77}" type="sibTrans" cxnId="{99BE35DA-1013-4AB9-B38F-8311BB68D63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65CCC71-598D-FF42-8971-A2805C399A2B}" type="pres">
      <dgm:prSet presAssocID="{ECCFB635-08EF-4CE1-91D6-C3EA8AB1AC96}" presName="Name0" presStyleCnt="0">
        <dgm:presLayoutVars>
          <dgm:animLvl val="lvl"/>
          <dgm:resizeHandles val="exact"/>
        </dgm:presLayoutVars>
      </dgm:prSet>
      <dgm:spPr/>
    </dgm:pt>
    <dgm:pt modelId="{E6D62E64-EE53-2F49-A757-CDEBBE4FA662}" type="pres">
      <dgm:prSet presAssocID="{4CE8A32B-75D6-4838-BE71-738DF86C720A}" presName="compositeNode" presStyleCnt="0">
        <dgm:presLayoutVars>
          <dgm:bulletEnabled val="1"/>
        </dgm:presLayoutVars>
      </dgm:prSet>
      <dgm:spPr/>
    </dgm:pt>
    <dgm:pt modelId="{BF64B42D-9D74-F74B-9636-F50CFAABC0D8}" type="pres">
      <dgm:prSet presAssocID="{4CE8A32B-75D6-4838-BE71-738DF86C720A}" presName="bgRect" presStyleLbl="alignNode1" presStyleIdx="0" presStyleCnt="3"/>
      <dgm:spPr/>
    </dgm:pt>
    <dgm:pt modelId="{D58D4C1E-C5D0-8D43-92D5-CF8CA7ABFE43}" type="pres">
      <dgm:prSet presAssocID="{3F8FBE0B-A664-4C9B-8029-0D400C31315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3C7BDF5D-CB57-784D-A1D9-F356DD007474}" type="pres">
      <dgm:prSet presAssocID="{4CE8A32B-75D6-4838-BE71-738DF86C720A}" presName="nodeRect" presStyleLbl="alignNode1" presStyleIdx="0" presStyleCnt="3">
        <dgm:presLayoutVars>
          <dgm:bulletEnabled val="1"/>
        </dgm:presLayoutVars>
      </dgm:prSet>
      <dgm:spPr/>
    </dgm:pt>
    <dgm:pt modelId="{43A51D1A-30D8-D34A-B88A-6B83B966CB79}" type="pres">
      <dgm:prSet presAssocID="{3F8FBE0B-A664-4C9B-8029-0D400C313154}" presName="sibTrans" presStyleCnt="0"/>
      <dgm:spPr/>
    </dgm:pt>
    <dgm:pt modelId="{6326A8D5-EFE4-9F47-A73B-D042A938CA1E}" type="pres">
      <dgm:prSet presAssocID="{D2EE248F-588F-41B5-A07E-35BA9BCD2768}" presName="compositeNode" presStyleCnt="0">
        <dgm:presLayoutVars>
          <dgm:bulletEnabled val="1"/>
        </dgm:presLayoutVars>
      </dgm:prSet>
      <dgm:spPr/>
    </dgm:pt>
    <dgm:pt modelId="{46D96C23-9C1D-0942-BBB3-05D04D262D32}" type="pres">
      <dgm:prSet presAssocID="{D2EE248F-588F-41B5-A07E-35BA9BCD2768}" presName="bgRect" presStyleLbl="alignNode1" presStyleIdx="1" presStyleCnt="3"/>
      <dgm:spPr/>
    </dgm:pt>
    <dgm:pt modelId="{B0431CCD-2297-D94C-9BFE-4B504020785F}" type="pres">
      <dgm:prSet presAssocID="{FE0291BB-2F8C-420F-B971-3993FE6CB83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B0413D4-6F0F-FA4E-A351-9737D4FBDF2C}" type="pres">
      <dgm:prSet presAssocID="{D2EE248F-588F-41B5-A07E-35BA9BCD2768}" presName="nodeRect" presStyleLbl="alignNode1" presStyleIdx="1" presStyleCnt="3">
        <dgm:presLayoutVars>
          <dgm:bulletEnabled val="1"/>
        </dgm:presLayoutVars>
      </dgm:prSet>
      <dgm:spPr/>
    </dgm:pt>
    <dgm:pt modelId="{D21C40B4-FB3A-514E-8623-F6C49F8E17F5}" type="pres">
      <dgm:prSet presAssocID="{FE0291BB-2F8C-420F-B971-3993FE6CB833}" presName="sibTrans" presStyleCnt="0"/>
      <dgm:spPr/>
    </dgm:pt>
    <dgm:pt modelId="{1550F708-DE7D-DB4F-A73C-B8ADFC824878}" type="pres">
      <dgm:prSet presAssocID="{39A3FB55-138E-44ED-BB0C-3CBF565EC16B}" presName="compositeNode" presStyleCnt="0">
        <dgm:presLayoutVars>
          <dgm:bulletEnabled val="1"/>
        </dgm:presLayoutVars>
      </dgm:prSet>
      <dgm:spPr/>
    </dgm:pt>
    <dgm:pt modelId="{3206B393-50D6-6E4C-A621-9E3E7E25A2ED}" type="pres">
      <dgm:prSet presAssocID="{39A3FB55-138E-44ED-BB0C-3CBF565EC16B}" presName="bgRect" presStyleLbl="alignNode1" presStyleIdx="2" presStyleCnt="3"/>
      <dgm:spPr/>
    </dgm:pt>
    <dgm:pt modelId="{6E6933ED-C551-354F-9C90-0BB5DE344588}" type="pres">
      <dgm:prSet presAssocID="{15BD268B-AD1E-412F-AA76-3C3C2C76AA77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8F82F0A-730D-B840-8A64-FB8CF755CF4D}" type="pres">
      <dgm:prSet presAssocID="{39A3FB55-138E-44ED-BB0C-3CBF565EC16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2CAE71B-A0F0-7A41-A754-0F8776C5F491}" type="presOf" srcId="{ECCFB635-08EF-4CE1-91D6-C3EA8AB1AC96}" destId="{465CCC71-598D-FF42-8971-A2805C399A2B}" srcOrd="0" destOrd="0" presId="urn:microsoft.com/office/officeart/2016/7/layout/LinearBlockProcessNumbered"/>
    <dgm:cxn modelId="{F699301F-19D2-4C13-B876-085A2EA0A91E}" srcId="{ECCFB635-08EF-4CE1-91D6-C3EA8AB1AC96}" destId="{4CE8A32B-75D6-4838-BE71-738DF86C720A}" srcOrd="0" destOrd="0" parTransId="{76407791-954E-457F-8ACB-8804BC210206}" sibTransId="{3F8FBE0B-A664-4C9B-8029-0D400C313154}"/>
    <dgm:cxn modelId="{9B5C6522-603F-0343-BB0A-7A37207249A0}" type="presOf" srcId="{15BD268B-AD1E-412F-AA76-3C3C2C76AA77}" destId="{6E6933ED-C551-354F-9C90-0BB5DE344588}" srcOrd="0" destOrd="0" presId="urn:microsoft.com/office/officeart/2016/7/layout/LinearBlockProcessNumbered"/>
    <dgm:cxn modelId="{58A4A032-6651-7C49-83B7-FEB116C46B65}" type="presOf" srcId="{4CE8A32B-75D6-4838-BE71-738DF86C720A}" destId="{3C7BDF5D-CB57-784D-A1D9-F356DD007474}" srcOrd="1" destOrd="0" presId="urn:microsoft.com/office/officeart/2016/7/layout/LinearBlockProcessNumbered"/>
    <dgm:cxn modelId="{FB69E33B-350B-6F41-9E24-70E564B58CDB}" type="presOf" srcId="{4CE8A32B-75D6-4838-BE71-738DF86C720A}" destId="{BF64B42D-9D74-F74B-9636-F50CFAABC0D8}" srcOrd="0" destOrd="0" presId="urn:microsoft.com/office/officeart/2016/7/layout/LinearBlockProcessNumbered"/>
    <dgm:cxn modelId="{85CDC845-E322-6F4B-A584-F60D36EB0207}" type="presOf" srcId="{FE0291BB-2F8C-420F-B971-3993FE6CB833}" destId="{B0431CCD-2297-D94C-9BFE-4B504020785F}" srcOrd="0" destOrd="0" presId="urn:microsoft.com/office/officeart/2016/7/layout/LinearBlockProcessNumbered"/>
    <dgm:cxn modelId="{F44A7147-2B60-42BB-AA13-66250F9733B6}" srcId="{ECCFB635-08EF-4CE1-91D6-C3EA8AB1AC96}" destId="{D2EE248F-588F-41B5-A07E-35BA9BCD2768}" srcOrd="1" destOrd="0" parTransId="{6E6E4665-4321-49D7-99C4-84E334B7FCDE}" sibTransId="{FE0291BB-2F8C-420F-B971-3993FE6CB833}"/>
    <dgm:cxn modelId="{1055BE73-8427-EB49-B543-089D376CA8CA}" type="presOf" srcId="{39A3FB55-138E-44ED-BB0C-3CBF565EC16B}" destId="{88F82F0A-730D-B840-8A64-FB8CF755CF4D}" srcOrd="1" destOrd="0" presId="urn:microsoft.com/office/officeart/2016/7/layout/LinearBlockProcessNumbered"/>
    <dgm:cxn modelId="{E7617358-54CA-E04A-BF7C-3E3E064C3D9C}" type="presOf" srcId="{3F8FBE0B-A664-4C9B-8029-0D400C313154}" destId="{D58D4C1E-C5D0-8D43-92D5-CF8CA7ABFE43}" srcOrd="0" destOrd="0" presId="urn:microsoft.com/office/officeart/2016/7/layout/LinearBlockProcessNumbered"/>
    <dgm:cxn modelId="{34909F99-0A06-3F43-B419-D268543DE0FB}" type="presOf" srcId="{39A3FB55-138E-44ED-BB0C-3CBF565EC16B}" destId="{3206B393-50D6-6E4C-A621-9E3E7E25A2ED}" srcOrd="0" destOrd="0" presId="urn:microsoft.com/office/officeart/2016/7/layout/LinearBlockProcessNumbered"/>
    <dgm:cxn modelId="{DFB536A1-1792-CB4E-8442-EA89693AAF6D}" type="presOf" srcId="{D2EE248F-588F-41B5-A07E-35BA9BCD2768}" destId="{46D96C23-9C1D-0942-BBB3-05D04D262D32}" srcOrd="0" destOrd="0" presId="urn:microsoft.com/office/officeart/2016/7/layout/LinearBlockProcessNumbered"/>
    <dgm:cxn modelId="{7C29C2AB-07ED-0941-84F7-F8FBCBDFE006}" type="presOf" srcId="{D2EE248F-588F-41B5-A07E-35BA9BCD2768}" destId="{5B0413D4-6F0F-FA4E-A351-9737D4FBDF2C}" srcOrd="1" destOrd="0" presId="urn:microsoft.com/office/officeart/2016/7/layout/LinearBlockProcessNumbered"/>
    <dgm:cxn modelId="{99BE35DA-1013-4AB9-B38F-8311BB68D636}" srcId="{ECCFB635-08EF-4CE1-91D6-C3EA8AB1AC96}" destId="{39A3FB55-138E-44ED-BB0C-3CBF565EC16B}" srcOrd="2" destOrd="0" parTransId="{CD1913E5-2C05-4726-BF13-62286AE53EAF}" sibTransId="{15BD268B-AD1E-412F-AA76-3C3C2C76AA77}"/>
    <dgm:cxn modelId="{6C6CB63B-3403-2645-A69B-6E78EF155179}" type="presParOf" srcId="{465CCC71-598D-FF42-8971-A2805C399A2B}" destId="{E6D62E64-EE53-2F49-A757-CDEBBE4FA662}" srcOrd="0" destOrd="0" presId="urn:microsoft.com/office/officeart/2016/7/layout/LinearBlockProcessNumbered"/>
    <dgm:cxn modelId="{29AB32A2-C2F8-B54A-8D9D-8E222E9DF377}" type="presParOf" srcId="{E6D62E64-EE53-2F49-A757-CDEBBE4FA662}" destId="{BF64B42D-9D74-F74B-9636-F50CFAABC0D8}" srcOrd="0" destOrd="0" presId="urn:microsoft.com/office/officeart/2016/7/layout/LinearBlockProcessNumbered"/>
    <dgm:cxn modelId="{FF7027C1-E01C-E346-A4A8-F94D94AC510A}" type="presParOf" srcId="{E6D62E64-EE53-2F49-A757-CDEBBE4FA662}" destId="{D58D4C1E-C5D0-8D43-92D5-CF8CA7ABFE43}" srcOrd="1" destOrd="0" presId="urn:microsoft.com/office/officeart/2016/7/layout/LinearBlockProcessNumbered"/>
    <dgm:cxn modelId="{9E9C8BF2-C334-E64B-98C1-D6DEB1EAC22A}" type="presParOf" srcId="{E6D62E64-EE53-2F49-A757-CDEBBE4FA662}" destId="{3C7BDF5D-CB57-784D-A1D9-F356DD007474}" srcOrd="2" destOrd="0" presId="urn:microsoft.com/office/officeart/2016/7/layout/LinearBlockProcessNumbered"/>
    <dgm:cxn modelId="{11B32A03-4DBD-C148-9325-C7D4AB5B3D08}" type="presParOf" srcId="{465CCC71-598D-FF42-8971-A2805C399A2B}" destId="{43A51D1A-30D8-D34A-B88A-6B83B966CB79}" srcOrd="1" destOrd="0" presId="urn:microsoft.com/office/officeart/2016/7/layout/LinearBlockProcessNumbered"/>
    <dgm:cxn modelId="{29618D92-C396-4140-B6FD-E1178DE0BEC9}" type="presParOf" srcId="{465CCC71-598D-FF42-8971-A2805C399A2B}" destId="{6326A8D5-EFE4-9F47-A73B-D042A938CA1E}" srcOrd="2" destOrd="0" presId="urn:microsoft.com/office/officeart/2016/7/layout/LinearBlockProcessNumbered"/>
    <dgm:cxn modelId="{2C0A60E6-7FD0-CE45-8439-BA95D3D9003C}" type="presParOf" srcId="{6326A8D5-EFE4-9F47-A73B-D042A938CA1E}" destId="{46D96C23-9C1D-0942-BBB3-05D04D262D32}" srcOrd="0" destOrd="0" presId="urn:microsoft.com/office/officeart/2016/7/layout/LinearBlockProcessNumbered"/>
    <dgm:cxn modelId="{2C2FF0FD-1870-C842-89E4-034F3148BDBA}" type="presParOf" srcId="{6326A8D5-EFE4-9F47-A73B-D042A938CA1E}" destId="{B0431CCD-2297-D94C-9BFE-4B504020785F}" srcOrd="1" destOrd="0" presId="urn:microsoft.com/office/officeart/2016/7/layout/LinearBlockProcessNumbered"/>
    <dgm:cxn modelId="{EAC13B4D-898E-3146-A872-EA5C3D4E5D33}" type="presParOf" srcId="{6326A8D5-EFE4-9F47-A73B-D042A938CA1E}" destId="{5B0413D4-6F0F-FA4E-A351-9737D4FBDF2C}" srcOrd="2" destOrd="0" presId="urn:microsoft.com/office/officeart/2016/7/layout/LinearBlockProcessNumbered"/>
    <dgm:cxn modelId="{FA2C2942-6B9E-AC4A-8B1C-86C32736DC05}" type="presParOf" srcId="{465CCC71-598D-FF42-8971-A2805C399A2B}" destId="{D21C40B4-FB3A-514E-8623-F6C49F8E17F5}" srcOrd="3" destOrd="0" presId="urn:microsoft.com/office/officeart/2016/7/layout/LinearBlockProcessNumbered"/>
    <dgm:cxn modelId="{E29EBCE5-5AFA-6847-BE6F-15046BB9E8C7}" type="presParOf" srcId="{465CCC71-598D-FF42-8971-A2805C399A2B}" destId="{1550F708-DE7D-DB4F-A73C-B8ADFC824878}" srcOrd="4" destOrd="0" presId="urn:microsoft.com/office/officeart/2016/7/layout/LinearBlockProcessNumbered"/>
    <dgm:cxn modelId="{E90472B5-CFB1-8249-A8BD-1D99B97D99FC}" type="presParOf" srcId="{1550F708-DE7D-DB4F-A73C-B8ADFC824878}" destId="{3206B393-50D6-6E4C-A621-9E3E7E25A2ED}" srcOrd="0" destOrd="0" presId="urn:microsoft.com/office/officeart/2016/7/layout/LinearBlockProcessNumbered"/>
    <dgm:cxn modelId="{29C305E6-85C8-B34E-AA86-59FEC162A126}" type="presParOf" srcId="{1550F708-DE7D-DB4F-A73C-B8ADFC824878}" destId="{6E6933ED-C551-354F-9C90-0BB5DE344588}" srcOrd="1" destOrd="0" presId="urn:microsoft.com/office/officeart/2016/7/layout/LinearBlockProcessNumbered"/>
    <dgm:cxn modelId="{C633621D-0B2A-8C4A-B31F-D9BD4F465952}" type="presParOf" srcId="{1550F708-DE7D-DB4F-A73C-B8ADFC824878}" destId="{88F82F0A-730D-B840-8A64-FB8CF755CF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9ED84-4DD0-244C-8FAA-57965CD3E58C}">
      <dsp:nvSpPr>
        <dsp:cNvPr id="0" name=""/>
        <dsp:cNvSpPr/>
      </dsp:nvSpPr>
      <dsp:spPr>
        <a:xfrm>
          <a:off x="0" y="155228"/>
          <a:ext cx="7991317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215" tIns="520700" rIns="62021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55% (841) of survey respondents are older adults (60+)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9% (134) transition-age youth (18-24)</a:t>
          </a:r>
        </a:p>
      </dsp:txBody>
      <dsp:txXfrm>
        <a:off x="0" y="155228"/>
        <a:ext cx="7991317" cy="1811250"/>
      </dsp:txXfrm>
    </dsp:sp>
    <dsp:sp modelId="{476EC43D-7001-4B40-8B81-C9DBB95C5FCC}">
      <dsp:nvSpPr>
        <dsp:cNvPr id="0" name=""/>
        <dsp:cNvSpPr/>
      </dsp:nvSpPr>
      <dsp:spPr>
        <a:xfrm>
          <a:off x="399565" y="0"/>
          <a:ext cx="5593921" cy="51117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37" tIns="0" rIns="21143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By Age</a:t>
          </a:r>
          <a:endParaRPr lang="en-US" sz="2500" kern="1200" dirty="0"/>
        </a:p>
      </dsp:txBody>
      <dsp:txXfrm>
        <a:off x="424519" y="24954"/>
        <a:ext cx="5544013" cy="461267"/>
      </dsp:txXfrm>
    </dsp:sp>
    <dsp:sp modelId="{17F714E7-F21F-184D-8CCF-A242B5512132}">
      <dsp:nvSpPr>
        <dsp:cNvPr id="0" name=""/>
        <dsp:cNvSpPr/>
      </dsp:nvSpPr>
      <dsp:spPr>
        <a:xfrm>
          <a:off x="0" y="2242200"/>
          <a:ext cx="7991317" cy="307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215" tIns="520700" rIns="62021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394 (26%) Mobility Disability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388 (25%) Chronic Pain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270 (18%) Deaf or Hard of Hearing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259 (17%) Mental Health (PTSD, depression, anxiety)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252 (16%) Blind or low-vision</a:t>
          </a:r>
        </a:p>
      </dsp:txBody>
      <dsp:txXfrm>
        <a:off x="0" y="2242200"/>
        <a:ext cx="7991317" cy="3071250"/>
      </dsp:txXfrm>
    </dsp:sp>
    <dsp:sp modelId="{C8E43D55-AC51-824E-8DA4-5CD15DE2FE8A}">
      <dsp:nvSpPr>
        <dsp:cNvPr id="0" name=""/>
        <dsp:cNvSpPr/>
      </dsp:nvSpPr>
      <dsp:spPr>
        <a:xfrm>
          <a:off x="399565" y="2101478"/>
          <a:ext cx="5593921" cy="50972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37" tIns="0" rIns="21143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By Disability (Top 5) </a:t>
          </a:r>
          <a:endParaRPr lang="en-US" sz="2500" kern="1200" dirty="0"/>
        </a:p>
      </dsp:txBody>
      <dsp:txXfrm>
        <a:off x="424448" y="2126361"/>
        <a:ext cx="5544155" cy="45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EA58A-5625-914A-9AB3-241910681A7D}">
      <dsp:nvSpPr>
        <dsp:cNvPr id="0" name=""/>
        <dsp:cNvSpPr/>
      </dsp:nvSpPr>
      <dsp:spPr>
        <a:xfrm>
          <a:off x="0" y="456171"/>
          <a:ext cx="767652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783" tIns="416560" rIns="5957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Majority (70%) are from communities of color</a:t>
          </a:r>
        </a:p>
      </dsp:txBody>
      <dsp:txXfrm>
        <a:off x="0" y="456171"/>
        <a:ext cx="7676523" cy="850500"/>
      </dsp:txXfrm>
    </dsp:sp>
    <dsp:sp modelId="{93578AAB-DA1A-3E47-9CD6-31941D86CC11}">
      <dsp:nvSpPr>
        <dsp:cNvPr id="0" name=""/>
        <dsp:cNvSpPr/>
      </dsp:nvSpPr>
      <dsp:spPr>
        <a:xfrm>
          <a:off x="383826" y="160971"/>
          <a:ext cx="5373566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8" tIns="0" rIns="2031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By Race/Ethnicity</a:t>
          </a:r>
          <a:endParaRPr lang="en-US" sz="2400" kern="1200" dirty="0"/>
        </a:p>
      </dsp:txBody>
      <dsp:txXfrm>
        <a:off x="412647" y="189792"/>
        <a:ext cx="5315924" cy="532758"/>
      </dsp:txXfrm>
    </dsp:sp>
    <dsp:sp modelId="{24E6A146-2C00-6B4B-A62A-0870914052AA}">
      <dsp:nvSpPr>
        <dsp:cNvPr id="0" name=""/>
        <dsp:cNvSpPr/>
      </dsp:nvSpPr>
      <dsp:spPr>
        <a:xfrm>
          <a:off x="0" y="1709871"/>
          <a:ext cx="767652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783" tIns="416560" rIns="5957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510 (33%) have household income less than $20,000</a:t>
          </a:r>
        </a:p>
      </dsp:txBody>
      <dsp:txXfrm>
        <a:off x="0" y="1709871"/>
        <a:ext cx="7676523" cy="850500"/>
      </dsp:txXfrm>
    </dsp:sp>
    <dsp:sp modelId="{12A08B54-C49E-4B42-84E9-97C0A8E9BD1B}">
      <dsp:nvSpPr>
        <dsp:cNvPr id="0" name=""/>
        <dsp:cNvSpPr/>
      </dsp:nvSpPr>
      <dsp:spPr>
        <a:xfrm>
          <a:off x="383826" y="1414671"/>
          <a:ext cx="5373566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8" tIns="0" rIns="2031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By </a:t>
          </a:r>
          <a:r>
            <a:rPr lang="en-US" sz="2400" b="1" kern="1200" dirty="0"/>
            <a:t>Income</a:t>
          </a:r>
          <a:endParaRPr lang="en-US" sz="2400" kern="1200" dirty="0"/>
        </a:p>
      </dsp:txBody>
      <dsp:txXfrm>
        <a:off x="412647" y="1443492"/>
        <a:ext cx="5315924" cy="532758"/>
      </dsp:txXfrm>
    </dsp:sp>
    <dsp:sp modelId="{FFA68851-D998-A14E-BC86-CCAA5C7C4B73}">
      <dsp:nvSpPr>
        <dsp:cNvPr id="0" name=""/>
        <dsp:cNvSpPr/>
      </dsp:nvSpPr>
      <dsp:spPr>
        <a:xfrm>
          <a:off x="0" y="2963571"/>
          <a:ext cx="7676523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783" tIns="416560" rIns="5957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755 (49%) English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304 (20%) Cantonese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146 (10%) American Sign-Language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119 (8%) Spanish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79 (5%) Mandarin </a:t>
          </a:r>
        </a:p>
      </dsp:txBody>
      <dsp:txXfrm>
        <a:off x="0" y="2963571"/>
        <a:ext cx="7676523" cy="2142000"/>
      </dsp:txXfrm>
    </dsp:sp>
    <dsp:sp modelId="{75C36584-1260-F247-9389-FDD21776BD1C}">
      <dsp:nvSpPr>
        <dsp:cNvPr id="0" name=""/>
        <dsp:cNvSpPr/>
      </dsp:nvSpPr>
      <dsp:spPr>
        <a:xfrm>
          <a:off x="383826" y="2668371"/>
          <a:ext cx="5373566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8" tIns="0" rIns="2031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By Language (Top 5)</a:t>
          </a:r>
          <a:endParaRPr lang="en-US" sz="2400" kern="1200" dirty="0"/>
        </a:p>
      </dsp:txBody>
      <dsp:txXfrm>
        <a:off x="412647" y="2697192"/>
        <a:ext cx="531592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F74C-F521-8447-9CCC-FC71F0891D4A}">
      <dsp:nvSpPr>
        <dsp:cNvPr id="0" name=""/>
        <dsp:cNvSpPr/>
      </dsp:nvSpPr>
      <dsp:spPr>
        <a:xfrm>
          <a:off x="0" y="0"/>
          <a:ext cx="7229473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087" tIns="1353820" rIns="56108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1,343 (88%) housed in either apartment rental, affordable housing, living with friends or family, supportive housing, SRO hotels.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69 (5%) were experiencing houselessness </a:t>
          </a:r>
        </a:p>
      </dsp:txBody>
      <dsp:txXfrm>
        <a:off x="0" y="0"/>
        <a:ext cx="7229473" cy="3276000"/>
      </dsp:txXfrm>
    </dsp:sp>
    <dsp:sp modelId="{6838F177-07E7-E044-B1E7-C8D6FE77F995}">
      <dsp:nvSpPr>
        <dsp:cNvPr id="0" name=""/>
        <dsp:cNvSpPr/>
      </dsp:nvSpPr>
      <dsp:spPr>
        <a:xfrm>
          <a:off x="361473" y="270827"/>
          <a:ext cx="5060631" cy="80186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280" tIns="0" rIns="1912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Housing</a:t>
          </a:r>
          <a:r>
            <a:rPr lang="en-US" sz="2800" b="1" kern="1200" dirty="0"/>
            <a:t> </a:t>
          </a:r>
          <a:r>
            <a:rPr lang="en-US" sz="2400" b="1" kern="1200" dirty="0"/>
            <a:t>Residence</a:t>
          </a:r>
        </a:p>
      </dsp:txBody>
      <dsp:txXfrm>
        <a:off x="400617" y="309971"/>
        <a:ext cx="4982343" cy="723578"/>
      </dsp:txXfrm>
    </dsp:sp>
    <dsp:sp modelId="{498C52F5-DBE3-7749-B1A0-E1EC7A1D8E9F}">
      <dsp:nvSpPr>
        <dsp:cNvPr id="0" name=""/>
        <dsp:cNvSpPr/>
      </dsp:nvSpPr>
      <dsp:spPr>
        <a:xfrm>
          <a:off x="0" y="3240341"/>
          <a:ext cx="7229473" cy="1893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087" tIns="1353820" rIns="56108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345 (23%) are veterans</a:t>
          </a:r>
        </a:p>
      </dsp:txBody>
      <dsp:txXfrm>
        <a:off x="0" y="3240341"/>
        <a:ext cx="7229473" cy="1893937"/>
      </dsp:txXfrm>
    </dsp:sp>
    <dsp:sp modelId="{022E4C9A-31CD-AE4F-853E-04FC4ADB0067}">
      <dsp:nvSpPr>
        <dsp:cNvPr id="0" name=""/>
        <dsp:cNvSpPr/>
      </dsp:nvSpPr>
      <dsp:spPr>
        <a:xfrm>
          <a:off x="361473" y="3740294"/>
          <a:ext cx="5060631" cy="62433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280" tIns="0" rIns="1912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Veteran Status</a:t>
          </a:r>
        </a:p>
      </dsp:txBody>
      <dsp:txXfrm>
        <a:off x="391951" y="3770772"/>
        <a:ext cx="4999675" cy="563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EF1-5242-8744-A9DB-C923C2F0F4BB}">
      <dsp:nvSpPr>
        <dsp:cNvPr id="0" name=""/>
        <dsp:cNvSpPr/>
      </dsp:nvSpPr>
      <dsp:spPr>
        <a:xfrm>
          <a:off x="0" y="679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D99C3-9779-CD4A-9A94-0CD29EACB268}">
      <dsp:nvSpPr>
        <dsp:cNvPr id="0" name=""/>
        <dsp:cNvSpPr/>
      </dsp:nvSpPr>
      <dsp:spPr>
        <a:xfrm>
          <a:off x="0" y="679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94102 </a:t>
          </a:r>
          <a:r>
            <a:rPr lang="en-US" sz="1800" kern="1200" dirty="0"/>
            <a:t>(141, 9%) Western Addition / Tenderloin / Hayes / Mid-Market</a:t>
          </a:r>
        </a:p>
      </dsp:txBody>
      <dsp:txXfrm>
        <a:off x="0" y="679"/>
        <a:ext cx="7458074" cy="556600"/>
      </dsp:txXfrm>
    </dsp:sp>
    <dsp:sp modelId="{E4DECAC0-2E9E-D040-B277-9F41C67268E3}">
      <dsp:nvSpPr>
        <dsp:cNvPr id="0" name=""/>
        <dsp:cNvSpPr/>
      </dsp:nvSpPr>
      <dsp:spPr>
        <a:xfrm>
          <a:off x="0" y="557279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5863B-9715-574F-80D9-CC993DEF8163}">
      <dsp:nvSpPr>
        <dsp:cNvPr id="0" name=""/>
        <dsp:cNvSpPr/>
      </dsp:nvSpPr>
      <dsp:spPr>
        <a:xfrm>
          <a:off x="0" y="557279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94112</a:t>
          </a:r>
          <a:r>
            <a:rPr lang="en-US" sz="1800" kern="1200" dirty="0"/>
            <a:t> (70, 5%) Outer Mission / Excelsior</a:t>
          </a:r>
        </a:p>
      </dsp:txBody>
      <dsp:txXfrm>
        <a:off x="0" y="557279"/>
        <a:ext cx="7458074" cy="556600"/>
      </dsp:txXfrm>
    </dsp:sp>
    <dsp:sp modelId="{6658444A-162A-3A4F-B9C7-A2F5F659D2D7}">
      <dsp:nvSpPr>
        <dsp:cNvPr id="0" name=""/>
        <dsp:cNvSpPr/>
      </dsp:nvSpPr>
      <dsp:spPr>
        <a:xfrm>
          <a:off x="0" y="1113880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B559D-3A90-0141-89F4-372FDAFBD644}">
      <dsp:nvSpPr>
        <dsp:cNvPr id="0" name=""/>
        <dsp:cNvSpPr/>
      </dsp:nvSpPr>
      <dsp:spPr>
        <a:xfrm>
          <a:off x="0" y="1113880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94107</a:t>
          </a:r>
          <a:r>
            <a:rPr lang="en-US" sz="1800" kern="1200" dirty="0"/>
            <a:t> (60, 4%) Potrero Hill</a:t>
          </a:r>
        </a:p>
      </dsp:txBody>
      <dsp:txXfrm>
        <a:off x="0" y="1113880"/>
        <a:ext cx="7458074" cy="556600"/>
      </dsp:txXfrm>
    </dsp:sp>
    <dsp:sp modelId="{9CA771FC-6FD8-9E4B-AB53-760DC5C8513E}">
      <dsp:nvSpPr>
        <dsp:cNvPr id="0" name=""/>
        <dsp:cNvSpPr/>
      </dsp:nvSpPr>
      <dsp:spPr>
        <a:xfrm>
          <a:off x="0" y="1670480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B3EA-DCBB-5044-A4F4-7FDFEF72B11C}">
      <dsp:nvSpPr>
        <dsp:cNvPr id="0" name=""/>
        <dsp:cNvSpPr/>
      </dsp:nvSpPr>
      <dsp:spPr>
        <a:xfrm>
          <a:off x="0" y="1670480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94122</a:t>
          </a:r>
          <a:r>
            <a:rPr lang="en-US" sz="1800" kern="1200" dirty="0"/>
            <a:t> (55, 4%) Sunset</a:t>
          </a:r>
        </a:p>
      </dsp:txBody>
      <dsp:txXfrm>
        <a:off x="0" y="1670480"/>
        <a:ext cx="7458074" cy="556600"/>
      </dsp:txXfrm>
    </dsp:sp>
    <dsp:sp modelId="{1FC56823-3000-434A-AE73-11F934AFFA8D}">
      <dsp:nvSpPr>
        <dsp:cNvPr id="0" name=""/>
        <dsp:cNvSpPr/>
      </dsp:nvSpPr>
      <dsp:spPr>
        <a:xfrm>
          <a:off x="0" y="2227081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488F9-AA19-804F-95E9-BDA58F017A24}">
      <dsp:nvSpPr>
        <dsp:cNvPr id="0" name=""/>
        <dsp:cNvSpPr/>
      </dsp:nvSpPr>
      <dsp:spPr>
        <a:xfrm>
          <a:off x="0" y="22270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94108</a:t>
          </a:r>
          <a:r>
            <a:rPr lang="en-US" sz="1800" kern="1200" dirty="0"/>
            <a:t> (49, 3%) </a:t>
          </a:r>
          <a:r>
            <a:rPr lang="en-US" sz="1800" i="1" kern="1200" dirty="0"/>
            <a:t> </a:t>
          </a:r>
          <a:r>
            <a:rPr lang="en-US" sz="1800" kern="1200" dirty="0"/>
            <a:t>Chinatown</a:t>
          </a:r>
        </a:p>
      </dsp:txBody>
      <dsp:txXfrm>
        <a:off x="0" y="2227081"/>
        <a:ext cx="7458074" cy="556600"/>
      </dsp:txXfrm>
    </dsp:sp>
    <dsp:sp modelId="{53995477-E488-8C46-BE0E-CD0EBBA5108C}">
      <dsp:nvSpPr>
        <dsp:cNvPr id="0" name=""/>
        <dsp:cNvSpPr/>
      </dsp:nvSpPr>
      <dsp:spPr>
        <a:xfrm>
          <a:off x="0" y="2783681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EFDA-FC14-C043-A7C0-B56BA2289156}">
      <dsp:nvSpPr>
        <dsp:cNvPr id="0" name=""/>
        <dsp:cNvSpPr/>
      </dsp:nvSpPr>
      <dsp:spPr>
        <a:xfrm>
          <a:off x="0" y="27836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94103</a:t>
          </a:r>
          <a:r>
            <a:rPr lang="en-US" sz="1800" kern="1200" dirty="0"/>
            <a:t> (48%, 3%) SOMA</a:t>
          </a:r>
        </a:p>
      </dsp:txBody>
      <dsp:txXfrm>
        <a:off x="0" y="2783681"/>
        <a:ext cx="7458074" cy="556600"/>
      </dsp:txXfrm>
    </dsp:sp>
    <dsp:sp modelId="{4A2C6AA2-229C-5744-8C4B-715270E44771}">
      <dsp:nvSpPr>
        <dsp:cNvPr id="0" name=""/>
        <dsp:cNvSpPr/>
      </dsp:nvSpPr>
      <dsp:spPr>
        <a:xfrm>
          <a:off x="0" y="3340281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98F05-701B-FF4D-BA12-74EED77FFAEF}">
      <dsp:nvSpPr>
        <dsp:cNvPr id="0" name=""/>
        <dsp:cNvSpPr/>
      </dsp:nvSpPr>
      <dsp:spPr>
        <a:xfrm>
          <a:off x="0" y="33402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94110</a:t>
          </a:r>
          <a:r>
            <a:rPr lang="en-US" sz="1800" kern="1200" dirty="0"/>
            <a:t> (46, 3%) Mission</a:t>
          </a:r>
        </a:p>
      </dsp:txBody>
      <dsp:txXfrm>
        <a:off x="0" y="3340281"/>
        <a:ext cx="7458074" cy="556600"/>
      </dsp:txXfrm>
    </dsp:sp>
    <dsp:sp modelId="{421993C9-E808-7647-AF06-DAC7538375F1}">
      <dsp:nvSpPr>
        <dsp:cNvPr id="0" name=""/>
        <dsp:cNvSpPr/>
      </dsp:nvSpPr>
      <dsp:spPr>
        <a:xfrm>
          <a:off x="0" y="3896882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07524-0D6A-BF42-9FAF-FD70688E6306}">
      <dsp:nvSpPr>
        <dsp:cNvPr id="0" name=""/>
        <dsp:cNvSpPr/>
      </dsp:nvSpPr>
      <dsp:spPr>
        <a:xfrm>
          <a:off x="0" y="3896882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94121</a:t>
          </a:r>
          <a:r>
            <a:rPr lang="en-US" sz="1800" kern="1200" dirty="0"/>
            <a:t> (44, 3%) Richmond</a:t>
          </a:r>
        </a:p>
      </dsp:txBody>
      <dsp:txXfrm>
        <a:off x="0" y="3896882"/>
        <a:ext cx="7458074" cy="556600"/>
      </dsp:txXfrm>
    </dsp:sp>
    <dsp:sp modelId="{AEF8113E-CD13-FE4A-B54F-C46DC9885B17}">
      <dsp:nvSpPr>
        <dsp:cNvPr id="0" name=""/>
        <dsp:cNvSpPr/>
      </dsp:nvSpPr>
      <dsp:spPr>
        <a:xfrm>
          <a:off x="0" y="4453482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783F0-757B-4D4A-B331-F3505C5CB958}">
      <dsp:nvSpPr>
        <dsp:cNvPr id="0" name=""/>
        <dsp:cNvSpPr/>
      </dsp:nvSpPr>
      <dsp:spPr>
        <a:xfrm>
          <a:off x="0" y="4453482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94116</a:t>
          </a:r>
          <a:r>
            <a:rPr lang="en-US" sz="1800" kern="1200" dirty="0"/>
            <a:t> (40, 3%) Parkside/Forest Hill</a:t>
          </a:r>
        </a:p>
      </dsp:txBody>
      <dsp:txXfrm>
        <a:off x="0" y="4453482"/>
        <a:ext cx="7458074" cy="556600"/>
      </dsp:txXfrm>
    </dsp:sp>
    <dsp:sp modelId="{DC33D276-7260-C04F-B542-706A34B99FCF}">
      <dsp:nvSpPr>
        <dsp:cNvPr id="0" name=""/>
        <dsp:cNvSpPr/>
      </dsp:nvSpPr>
      <dsp:spPr>
        <a:xfrm>
          <a:off x="0" y="5010083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D0DED-654B-E544-BFB0-C9FF9CCC29F2}">
      <dsp:nvSpPr>
        <dsp:cNvPr id="0" name=""/>
        <dsp:cNvSpPr/>
      </dsp:nvSpPr>
      <dsp:spPr>
        <a:xfrm>
          <a:off x="0" y="5010083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94134</a:t>
          </a:r>
          <a:r>
            <a:rPr lang="en-US" sz="1800" kern="1200" dirty="0"/>
            <a:t> (37, 2%) </a:t>
          </a:r>
          <a:r>
            <a:rPr lang="en-US" sz="1800" kern="1200" dirty="0" err="1"/>
            <a:t>Visitacion</a:t>
          </a:r>
          <a:r>
            <a:rPr lang="en-US" sz="1800" kern="1200" dirty="0"/>
            <a:t> Valley</a:t>
          </a:r>
        </a:p>
      </dsp:txBody>
      <dsp:txXfrm>
        <a:off x="0" y="5010083"/>
        <a:ext cx="7458074" cy="556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64DB-AC99-214A-B500-48BF1A998C10}">
      <dsp:nvSpPr>
        <dsp:cNvPr id="0" name=""/>
        <dsp:cNvSpPr/>
      </dsp:nvSpPr>
      <dsp:spPr>
        <a:xfrm>
          <a:off x="0" y="2718"/>
          <a:ext cx="74580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FA759-4F49-524D-968C-BFAB59C81008}">
      <dsp:nvSpPr>
        <dsp:cNvPr id="0" name=""/>
        <dsp:cNvSpPr/>
      </dsp:nvSpPr>
      <dsp:spPr>
        <a:xfrm>
          <a:off x="0" y="2718"/>
          <a:ext cx="7458074" cy="185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the tech barriers and unmet needs of SF residents with disabilities, older adults (60+) and multiply-marginalized communities that have been most impacted during COVID-19? </a:t>
          </a:r>
        </a:p>
      </dsp:txBody>
      <dsp:txXfrm>
        <a:off x="0" y="2718"/>
        <a:ext cx="7458074" cy="1853975"/>
      </dsp:txXfrm>
    </dsp:sp>
    <dsp:sp modelId="{98597D93-0E42-DF42-98AC-3ACF78A53B90}">
      <dsp:nvSpPr>
        <dsp:cNvPr id="0" name=""/>
        <dsp:cNvSpPr/>
      </dsp:nvSpPr>
      <dsp:spPr>
        <a:xfrm>
          <a:off x="0" y="1856693"/>
          <a:ext cx="74580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4610F-7322-224D-B269-B5ED1A8AAC54}">
      <dsp:nvSpPr>
        <dsp:cNvPr id="0" name=""/>
        <dsp:cNvSpPr/>
      </dsp:nvSpPr>
      <dsp:spPr>
        <a:xfrm>
          <a:off x="0" y="1856693"/>
          <a:ext cx="7458074" cy="185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the links between digital inequality and income, race/ethnicity, disability, age, language, housing, veteran status, and patterns of digital redlining? </a:t>
          </a:r>
        </a:p>
      </dsp:txBody>
      <dsp:txXfrm>
        <a:off x="0" y="1856693"/>
        <a:ext cx="7458074" cy="1853975"/>
      </dsp:txXfrm>
    </dsp:sp>
    <dsp:sp modelId="{CD3388A0-809F-BF4A-A8E1-14331F03A3C3}">
      <dsp:nvSpPr>
        <dsp:cNvPr id="0" name=""/>
        <dsp:cNvSpPr/>
      </dsp:nvSpPr>
      <dsp:spPr>
        <a:xfrm>
          <a:off x="0" y="3710669"/>
          <a:ext cx="74580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83F7A-DC86-4F41-925E-1E9DD9732344}">
      <dsp:nvSpPr>
        <dsp:cNvPr id="0" name=""/>
        <dsp:cNvSpPr/>
      </dsp:nvSpPr>
      <dsp:spPr>
        <a:xfrm>
          <a:off x="0" y="3710669"/>
          <a:ext cx="7458074" cy="185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are opportunities for targeted and strategic interventions to increase levels of digital connectedness?</a:t>
          </a:r>
        </a:p>
      </dsp:txBody>
      <dsp:txXfrm>
        <a:off x="0" y="3710669"/>
        <a:ext cx="7458074" cy="1853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CEC9-7566-5349-996E-E9061073AFED}">
      <dsp:nvSpPr>
        <dsp:cNvPr id="0" name=""/>
        <dsp:cNvSpPr/>
      </dsp:nvSpPr>
      <dsp:spPr>
        <a:xfrm>
          <a:off x="821" y="0"/>
          <a:ext cx="3327201" cy="30241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Expand </a:t>
          </a:r>
          <a:r>
            <a:rPr lang="en-US" sz="2100" b="1" kern="1200" dirty="0"/>
            <a:t>Fiber-to-Housing pipelines</a:t>
          </a:r>
          <a:r>
            <a:rPr lang="en-US" sz="2100" kern="1200" dirty="0"/>
            <a:t> in supportive and low-income housing + tech support</a:t>
          </a:r>
        </a:p>
      </dsp:txBody>
      <dsp:txXfrm>
        <a:off x="821" y="1209675"/>
        <a:ext cx="3327201" cy="1814512"/>
      </dsp:txXfrm>
    </dsp:sp>
    <dsp:sp modelId="{82BF9F7D-DB07-5549-9818-6440C9BAEA71}">
      <dsp:nvSpPr>
        <dsp:cNvPr id="0" name=""/>
        <dsp:cNvSpPr/>
      </dsp:nvSpPr>
      <dsp:spPr>
        <a:xfrm>
          <a:off x="821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821" y="0"/>
        <a:ext cx="3327201" cy="1209675"/>
      </dsp:txXfrm>
    </dsp:sp>
    <dsp:sp modelId="{402A62DD-390E-904B-B19F-C8FF5980C3C2}">
      <dsp:nvSpPr>
        <dsp:cNvPr id="0" name=""/>
        <dsp:cNvSpPr/>
      </dsp:nvSpPr>
      <dsp:spPr>
        <a:xfrm>
          <a:off x="3594199" y="0"/>
          <a:ext cx="3327201" cy="3024187"/>
        </a:xfrm>
        <a:prstGeom prst="rect">
          <a:avLst/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</a:t>
          </a:r>
          <a:r>
            <a:rPr lang="en-US" sz="2100" b="1" kern="1200" dirty="0"/>
            <a:t>Digital Navigator hubs</a:t>
          </a:r>
          <a:r>
            <a:rPr lang="en-US" sz="2100" kern="1200" dirty="0"/>
            <a:t> in partnership with SFPL (expanded access to public computer labs)</a:t>
          </a:r>
        </a:p>
      </dsp:txBody>
      <dsp:txXfrm>
        <a:off x="3594199" y="1209675"/>
        <a:ext cx="3327201" cy="1814512"/>
      </dsp:txXfrm>
    </dsp:sp>
    <dsp:sp modelId="{0B044BC3-4810-6D41-9840-AEC3D5677499}">
      <dsp:nvSpPr>
        <dsp:cNvPr id="0" name=""/>
        <dsp:cNvSpPr/>
      </dsp:nvSpPr>
      <dsp:spPr>
        <a:xfrm>
          <a:off x="3594199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3594199" y="0"/>
        <a:ext cx="3327201" cy="1209675"/>
      </dsp:txXfrm>
    </dsp:sp>
    <dsp:sp modelId="{E33CA5CA-BF12-F04B-AD53-EA5938F14328}">
      <dsp:nvSpPr>
        <dsp:cNvPr id="0" name=""/>
        <dsp:cNvSpPr/>
      </dsp:nvSpPr>
      <dsp:spPr>
        <a:xfrm>
          <a:off x="7187576" y="0"/>
          <a:ext cx="3327201" cy="3024187"/>
        </a:xfrm>
        <a:prstGeom prst="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Develop </a:t>
          </a:r>
          <a:r>
            <a:rPr lang="en-US" sz="2100" b="1" kern="1200"/>
            <a:t>outreach channels</a:t>
          </a:r>
          <a:r>
            <a:rPr lang="en-US" sz="2100" kern="1200"/>
            <a:t> to build awareness around existing digital inclusion resources</a:t>
          </a:r>
        </a:p>
      </dsp:txBody>
      <dsp:txXfrm>
        <a:off x="7187576" y="1209675"/>
        <a:ext cx="3327201" cy="1814512"/>
      </dsp:txXfrm>
    </dsp:sp>
    <dsp:sp modelId="{496E9D48-E8DB-FD40-ABB0-297DC31F7F8D}">
      <dsp:nvSpPr>
        <dsp:cNvPr id="0" name=""/>
        <dsp:cNvSpPr/>
      </dsp:nvSpPr>
      <dsp:spPr>
        <a:xfrm>
          <a:off x="7187576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  <a:endParaRPr lang="en-US" sz="6300" kern="1200" dirty="0"/>
        </a:p>
      </dsp:txBody>
      <dsp:txXfrm>
        <a:off x="7187576" y="0"/>
        <a:ext cx="3327201" cy="1209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B42D-9D74-F74B-9636-F50CFAABC0D8}">
      <dsp:nvSpPr>
        <dsp:cNvPr id="0" name=""/>
        <dsp:cNvSpPr/>
      </dsp:nvSpPr>
      <dsp:spPr>
        <a:xfrm>
          <a:off x="821" y="0"/>
          <a:ext cx="3327201" cy="30241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Expand access </a:t>
          </a:r>
          <a:r>
            <a:rPr lang="en-US" sz="2800" kern="1200" dirty="0"/>
            <a:t>to free or low-cost AT, training &amp; repairs</a:t>
          </a:r>
        </a:p>
      </dsp:txBody>
      <dsp:txXfrm>
        <a:off x="821" y="1209675"/>
        <a:ext cx="3327201" cy="1814512"/>
      </dsp:txXfrm>
    </dsp:sp>
    <dsp:sp modelId="{D58D4C1E-C5D0-8D43-92D5-CF8CA7ABFE43}">
      <dsp:nvSpPr>
        <dsp:cNvPr id="0" name=""/>
        <dsp:cNvSpPr/>
      </dsp:nvSpPr>
      <dsp:spPr>
        <a:xfrm>
          <a:off x="821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  <a:endParaRPr lang="en-US" sz="6300" kern="1200" dirty="0"/>
        </a:p>
      </dsp:txBody>
      <dsp:txXfrm>
        <a:off x="821" y="0"/>
        <a:ext cx="3327201" cy="1209675"/>
      </dsp:txXfrm>
    </dsp:sp>
    <dsp:sp modelId="{46D96C23-9C1D-0942-BBB3-05D04D262D32}">
      <dsp:nvSpPr>
        <dsp:cNvPr id="0" name=""/>
        <dsp:cNvSpPr/>
      </dsp:nvSpPr>
      <dsp:spPr>
        <a:xfrm>
          <a:off x="3594199" y="0"/>
          <a:ext cx="3327201" cy="3024187"/>
        </a:xfrm>
        <a:prstGeom prst="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accent2">
              <a:hueOff val="-199973"/>
              <a:satOff val="-24193"/>
              <a:lumOff val="-1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Equip community computer labs with AT</a:t>
          </a:r>
          <a:endParaRPr lang="en-US" sz="2600" kern="1200" dirty="0"/>
        </a:p>
      </dsp:txBody>
      <dsp:txXfrm>
        <a:off x="3594199" y="1209675"/>
        <a:ext cx="3327201" cy="1814512"/>
      </dsp:txXfrm>
    </dsp:sp>
    <dsp:sp modelId="{B0431CCD-2297-D94C-9BFE-4B504020785F}">
      <dsp:nvSpPr>
        <dsp:cNvPr id="0" name=""/>
        <dsp:cNvSpPr/>
      </dsp:nvSpPr>
      <dsp:spPr>
        <a:xfrm>
          <a:off x="3594199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3594199" y="0"/>
        <a:ext cx="3327201" cy="1209675"/>
      </dsp:txXfrm>
    </dsp:sp>
    <dsp:sp modelId="{3206B393-50D6-6E4C-A621-9E3E7E25A2ED}">
      <dsp:nvSpPr>
        <dsp:cNvPr id="0" name=""/>
        <dsp:cNvSpPr/>
      </dsp:nvSpPr>
      <dsp:spPr>
        <a:xfrm>
          <a:off x="7187576" y="0"/>
          <a:ext cx="3327201" cy="3024187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accent2">
              <a:hueOff val="-399945"/>
              <a:satOff val="-48385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Facilitate training workshops </a:t>
          </a:r>
          <a:r>
            <a:rPr lang="en-US" sz="2600" kern="1200" dirty="0"/>
            <a:t>for lab staff</a:t>
          </a:r>
        </a:p>
      </dsp:txBody>
      <dsp:txXfrm>
        <a:off x="7187576" y="1209675"/>
        <a:ext cx="3327201" cy="1814512"/>
      </dsp:txXfrm>
    </dsp:sp>
    <dsp:sp modelId="{6E6933ED-C551-354F-9C90-0BB5DE344588}">
      <dsp:nvSpPr>
        <dsp:cNvPr id="0" name=""/>
        <dsp:cNvSpPr/>
      </dsp:nvSpPr>
      <dsp:spPr>
        <a:xfrm>
          <a:off x="7187576" y="0"/>
          <a:ext cx="3327201" cy="12096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7187576" y="0"/>
        <a:ext cx="3327201" cy="120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BBBA0-F9BF-0C43-B3EF-5247B9C2994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1D8A-AD9D-3A41-983D-7F14A0DE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1D8A-AD9D-3A41-983D-7F14A0DE51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6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dignityfun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info@sfdignityfund.org" TargetMode="External"/><Relationship Id="rId4" Type="http://schemas.openxmlformats.org/officeDocument/2006/relationships/hyperlink" Target="https://www.sfdignityfund.org/keepusconnected20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psf.org/digital-equity/" TargetMode="External"/><Relationship Id="rId2" Type="http://schemas.openxmlformats.org/officeDocument/2006/relationships/hyperlink" Target="https://www.tipsf.org/digital-equity/pdf/digital-empowerment-report-revP-101221-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E9C3-5B07-BB46-9232-E9A9928E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764" y="1413437"/>
            <a:ext cx="5212619" cy="220039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2021 Findings &amp; Policy Recommendations: 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Empowered San Francisco Technology Needs Assessment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2200" dirty="0">
                <a:solidFill>
                  <a:schemeClr val="tx1"/>
                </a:solidFill>
              </a:rPr>
              <a:t>Conducted by Cecile </a:t>
            </a:r>
            <a:r>
              <a:rPr lang="en-US" sz="2200" dirty="0" err="1">
                <a:solidFill>
                  <a:schemeClr val="tx1"/>
                </a:solidFill>
              </a:rPr>
              <a:t>Puretz</a:t>
            </a:r>
            <a:r>
              <a:rPr lang="en-US" sz="2200" dirty="0">
                <a:solidFill>
                  <a:schemeClr val="tx1"/>
                </a:solidFill>
              </a:rPr>
              <a:t> (lead author) and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Andrea Aguinaldo (TIP) </a:t>
            </a:r>
          </a:p>
        </p:txBody>
      </p:sp>
      <p:pic>
        <p:nvPicPr>
          <p:cNvPr id="6" name="Picture 5" descr="Four diverse individuals pose for picture. One woman is in a wheelchair, one woman hold's a sign that says &quot;Digital Equity,&quot;  a man with long braids looks at the sign, and an older adult woman looks at the camera.">
            <a:extLst>
              <a:ext uri="{FF2B5EF4-FFF2-40B4-BE49-F238E27FC236}">
                <a16:creationId xmlns:a16="http://schemas.microsoft.com/office/drawing/2014/main" id="{34BE8832-FDF9-D846-9536-455B3F824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416"/>
            <a:ext cx="6320394" cy="4708692"/>
          </a:xfrm>
          <a:prstGeom prst="rect">
            <a:avLst/>
          </a:prstGeom>
        </p:spPr>
      </p:pic>
      <p:pic>
        <p:nvPicPr>
          <p:cNvPr id="69" name="Google Shape;76;p14" descr="Thriving in Place Logo">
            <a:extLst>
              <a:ext uri="{FF2B5EF4-FFF2-40B4-BE49-F238E27FC236}">
                <a16:creationId xmlns:a16="http://schemas.microsoft.com/office/drawing/2014/main" id="{2C632C27-9795-5A45-9C99-0A355E571FC9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64" y="3955142"/>
            <a:ext cx="2041570" cy="82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7;p14" descr="SF Human Services Agency - Department of Disability and Aging Services logo">
            <a:extLst>
              <a:ext uri="{FF2B5EF4-FFF2-40B4-BE49-F238E27FC236}">
                <a16:creationId xmlns:a16="http://schemas.microsoft.com/office/drawing/2014/main" id="{B878B95D-BE6A-A24A-9BC9-5E4D87D1F607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6" y="4941857"/>
            <a:ext cx="3625746" cy="7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8;p14" descr="City and County of San Francisco Mayor's Office on Disability logo">
            <a:extLst>
              <a:ext uri="{FF2B5EF4-FFF2-40B4-BE49-F238E27FC236}">
                <a16:creationId xmlns:a16="http://schemas.microsoft.com/office/drawing/2014/main" id="{63CABC5D-8795-E346-AEB3-67E91BB6D1B9}"/>
              </a:ext>
            </a:extLst>
          </p:cNvPr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04" y="3868293"/>
            <a:ext cx="2663155" cy="97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5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DAC8C5-0A13-622D-36BD-D06B904BB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92191"/>
              </p:ext>
            </p:extLst>
          </p:nvPr>
        </p:nvGraphicFramePr>
        <p:xfrm>
          <a:off x="3995739" y="645318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1DEF91-1D47-8943-A4A4-A9208A4F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1"/>
            <a:ext cx="2952750" cy="470535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9334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24929-325F-4CC4-89F2-74EDDDC6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17641-B7BA-4826-BC7C-92172791C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1FC7BE-4DC6-4061-98EB-C48DCFFF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4CA8B8-30A6-49D9-99C0-3ADAF9741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2809AF-EB43-4FA3-93FF-87D535C7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C15A-287D-BF4E-B27E-6C888F64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398127"/>
            <a:ext cx="10287000" cy="2559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During the pandemic, we learned that…</a:t>
            </a:r>
          </a:p>
        </p:txBody>
      </p:sp>
    </p:spTree>
    <p:extLst>
      <p:ext uri="{BB962C8B-B14F-4D97-AF65-F5344CB8AC3E}">
        <p14:creationId xmlns:p14="http://schemas.microsoft.com/office/powerpoint/2010/main" val="9286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7798-4847-BF43-8214-3C8F8C9F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04" y="1686926"/>
            <a:ext cx="9370102" cy="1325563"/>
          </a:xfrm>
        </p:spPr>
        <p:txBody>
          <a:bodyPr>
            <a:normAutofit fontScale="90000"/>
          </a:bodyPr>
          <a:lstStyle/>
          <a:p>
            <a:r>
              <a:rPr lang="en" sz="72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64% </a:t>
            </a:r>
            <a:br>
              <a:rPr lang="en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</a:br>
            <a:r>
              <a:rPr lang="en" sz="53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of respondents said that technology was a barrier to receiving vital services</a:t>
            </a:r>
            <a:endParaRPr lang="en-US" sz="53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0AAE-DF6D-2141-9F97-4A973151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83" y="4077324"/>
            <a:ext cx="9939727" cy="900425"/>
          </a:xfrm>
        </p:spPr>
        <p:txBody>
          <a:bodyPr>
            <a:normAutofit fontScale="85000" lnSpcReduction="10000"/>
          </a:bodyPr>
          <a:lstStyle/>
          <a:p>
            <a:pPr marL="228600" indent="0">
              <a:buNone/>
            </a:pPr>
            <a:r>
              <a:rPr lang="en" dirty="0">
                <a:solidFill>
                  <a:srgbClr val="050505"/>
                </a:solidFill>
              </a:rPr>
              <a:t>Although survey data indicated little need for devices or internet (14% reported no access to devices, 10% no access to internet)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10CAD-FF23-4143-BDA1-61B19426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Top 5 barriers to internet access: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79F539B-5972-C94D-A407-D65CCCB3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2974"/>
            <a:ext cx="5914938" cy="2986087"/>
          </a:xfrm>
        </p:spPr>
        <p:txBody>
          <a:bodyPr>
            <a:normAutofit/>
          </a:bodyPr>
          <a:lstStyle/>
          <a:p>
            <a:pPr lvl="0" indent="-393700">
              <a:spcBef>
                <a:spcPts val="0"/>
              </a:spcBef>
              <a:buSzPts val="2600"/>
              <a:buChar char="●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unaffordable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cost of high-speed internet 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(28%)</a:t>
            </a:r>
          </a:p>
          <a:p>
            <a:pPr lvl="0" indent="-393700">
              <a:spcBef>
                <a:spcPts val="0"/>
              </a:spcBef>
              <a:buSzPts val="2600"/>
              <a:buChar char="●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unaffordable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cost of device 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(27%)</a:t>
            </a:r>
          </a:p>
          <a:p>
            <a:pPr lvl="0" indent="-393700">
              <a:spcBef>
                <a:spcPts val="0"/>
              </a:spcBef>
              <a:buSzPts val="2600"/>
              <a:buChar char="●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insufficient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smartphone data 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(22%) </a:t>
            </a:r>
          </a:p>
          <a:p>
            <a:pPr lvl="0" indent="-393700">
              <a:spcBef>
                <a:spcPts val="0"/>
              </a:spcBef>
              <a:buSzPts val="2600"/>
              <a:buChar char="●"/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unreliable internet 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connection (21%) </a:t>
            </a:r>
          </a:p>
          <a:p>
            <a:pPr lvl="0" indent="-393700">
              <a:spcBef>
                <a:spcPts val="0"/>
              </a:spcBef>
              <a:buSzPts val="2600"/>
              <a:buChar char="●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and concerns about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online safety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/security (19%) 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4" name="Picture 4" descr="Image of mobile device with apps">
            <a:extLst>
              <a:ext uri="{FF2B5EF4-FFF2-40B4-BE49-F238E27FC236}">
                <a16:creationId xmlns:a16="http://schemas.microsoft.com/office/drawing/2014/main" id="{62C6FA97-EB9C-441E-404F-18FAEA5365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0A5E2-DEC8-204E-8340-0DC2090B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036"/>
            <a:ext cx="6656881" cy="207645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Top 5 internet 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E5FF-E277-4C43-B71B-C62550AC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0696"/>
            <a:ext cx="5517630" cy="2986087"/>
          </a:xfrm>
        </p:spPr>
        <p:txBody>
          <a:bodyPr>
            <a:noAutofit/>
          </a:bodyPr>
          <a:lstStyle/>
          <a:p>
            <a:pPr lvl="0" indent="-381000">
              <a:spcBef>
                <a:spcPts val="0"/>
              </a:spcBef>
              <a:spcAft>
                <a:spcPts val="600"/>
              </a:spcAft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  <a:ea typeface="Arial"/>
                <a:cs typeface="Arial"/>
                <a:sym typeface="Arial"/>
              </a:rPr>
              <a:t>Paid broadband internet (35%)</a:t>
            </a:r>
          </a:p>
          <a:p>
            <a:pPr lvl="0" indent="-381000">
              <a:spcBef>
                <a:spcPts val="0"/>
              </a:spcBef>
              <a:spcAft>
                <a:spcPts val="600"/>
              </a:spcAft>
              <a:buClr>
                <a:srgbClr val="FF00FF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1">
                    <a:alpha val="60000"/>
                  </a:schemeClr>
                </a:solidFill>
                <a:ea typeface="Arial"/>
                <a:cs typeface="Arial"/>
                <a:sym typeface="Arial"/>
              </a:rPr>
              <a:t>Public </a:t>
            </a:r>
            <a:r>
              <a:rPr lang="en-US" sz="2400" b="1" dirty="0" err="1">
                <a:solidFill>
                  <a:schemeClr val="accent1">
                    <a:alpha val="60000"/>
                  </a:schemeClr>
                </a:solidFill>
                <a:ea typeface="Arial"/>
                <a:cs typeface="Arial"/>
                <a:sym typeface="Arial"/>
              </a:rPr>
              <a:t>WiFi</a:t>
            </a:r>
            <a:r>
              <a:rPr lang="en-US" sz="2400" b="1" dirty="0">
                <a:solidFill>
                  <a:schemeClr val="accent1">
                    <a:alpha val="60000"/>
                  </a:schemeClr>
                </a:solidFill>
                <a:ea typeface="Arial"/>
                <a:cs typeface="Arial"/>
                <a:sym typeface="Arial"/>
              </a:rPr>
              <a:t> hotspot (24%)</a:t>
            </a:r>
          </a:p>
          <a:p>
            <a:pPr lvl="0" indent="-381000">
              <a:spcBef>
                <a:spcPts val="0"/>
              </a:spcBef>
              <a:spcAft>
                <a:spcPts val="600"/>
              </a:spcAft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Arial"/>
                <a:cs typeface="Arial"/>
                <a:sym typeface="Arial"/>
              </a:rPr>
              <a:t>Smartphone internet data plan (23%)</a:t>
            </a:r>
          </a:p>
          <a:p>
            <a:pPr lvl="0" indent="-381000">
              <a:spcBef>
                <a:spcPts val="0"/>
              </a:spcBef>
              <a:spcAft>
                <a:spcPts val="600"/>
              </a:spcAft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Arial"/>
                <a:cs typeface="Arial"/>
                <a:sym typeface="Arial"/>
              </a:rPr>
              <a:t>Paid discounted internet (23%)</a:t>
            </a:r>
          </a:p>
          <a:p>
            <a:pPr lvl="0" indent="-381000">
              <a:spcBef>
                <a:spcPts val="0"/>
              </a:spcBef>
              <a:spcAft>
                <a:spcPts val="600"/>
              </a:spcAft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Arial"/>
                <a:cs typeface="Arial"/>
                <a:sym typeface="Arial"/>
              </a:rPr>
              <a:t>Free internet (20%)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7" name="Graphic 6" descr="Wireless icon - a dot with three semi-circles">
            <a:extLst>
              <a:ext uri="{FF2B5EF4-FFF2-40B4-BE49-F238E27FC236}">
                <a16:creationId xmlns:a16="http://schemas.microsoft.com/office/drawing/2014/main" id="{1DF19D5A-084D-2C5E-E7EF-A5976B6A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374" y="594584"/>
            <a:ext cx="5663269" cy="56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9B3E-D9A0-3843-BDA8-273B4A9F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207645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Top 5 service needs: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E1E9-72BB-254C-9B4F-307EC42D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14662"/>
            <a:ext cx="5067925" cy="2986087"/>
          </a:xfrm>
        </p:spPr>
        <p:txBody>
          <a:bodyPr>
            <a:normAutofit/>
          </a:bodyPr>
          <a:lstStyle/>
          <a:p>
            <a:pPr lvl="0" indent="-381000">
              <a:spcBef>
                <a:spcPts val="0"/>
              </a:spcBef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Arial"/>
                <a:cs typeface="Arial"/>
                <a:sym typeface="Arial"/>
              </a:rPr>
              <a:t>Health </a:t>
            </a:r>
          </a:p>
          <a:p>
            <a:pPr lvl="0" indent="-381000">
              <a:spcBef>
                <a:spcPts val="0"/>
              </a:spcBef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Arial"/>
                <a:cs typeface="Arial"/>
                <a:sym typeface="Arial"/>
              </a:rPr>
              <a:t>Food</a:t>
            </a:r>
          </a:p>
          <a:p>
            <a:pPr lvl="0" indent="-381000">
              <a:spcBef>
                <a:spcPts val="0"/>
              </a:spcBef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Arial"/>
                <a:cs typeface="Arial"/>
                <a:sym typeface="Arial"/>
              </a:rPr>
              <a:t>Housing assistance</a:t>
            </a:r>
          </a:p>
          <a:p>
            <a:pPr lvl="0" indent="-381000">
              <a:spcBef>
                <a:spcPts val="0"/>
              </a:spcBef>
              <a:buClr>
                <a:srgbClr val="050505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ea typeface="Arial"/>
                <a:cs typeface="Arial"/>
                <a:sym typeface="Arial"/>
              </a:rPr>
              <a:t>COVID-information</a:t>
            </a:r>
          </a:p>
          <a:p>
            <a:pPr lvl="0" indent="-381000">
              <a:spcBef>
                <a:spcPts val="0"/>
              </a:spcBef>
              <a:buClr>
                <a:srgbClr val="FF00FF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1">
                    <a:alpha val="60000"/>
                  </a:schemeClr>
                </a:solidFill>
                <a:ea typeface="Arial"/>
                <a:cs typeface="Arial"/>
                <a:sym typeface="Arial"/>
              </a:rPr>
              <a:t>Computer literacy training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7" name="Graphic 6" descr="Instructor pointing to screen icon">
            <a:extLst>
              <a:ext uri="{FF2B5EF4-FFF2-40B4-BE49-F238E27FC236}">
                <a16:creationId xmlns:a16="http://schemas.microsoft.com/office/drawing/2014/main" id="{7CBDC10F-FCC8-0FC6-EB4E-1CEB51FF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90530" y="468723"/>
            <a:ext cx="5663269" cy="56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B1104-FE7F-BE4A-AC83-0089887B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632398"/>
            <a:ext cx="5257800" cy="5143499"/>
          </a:xfrm>
        </p:spPr>
        <p:txBody>
          <a:bodyPr anchor="ctr">
            <a:normAutofit/>
          </a:bodyPr>
          <a:lstStyle/>
          <a:p>
            <a:r>
              <a:rPr lang="en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a typeface="Arial"/>
                <a:cs typeface="Arial"/>
                <a:sym typeface="Arial"/>
              </a:rPr>
              <a:t>Receiving medical services through telehealth was both vital and challenging.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C0E1-0B09-B240-9D56-C775390E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1291966"/>
            <a:ext cx="5019675" cy="51435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67% reported receiving medical services through telehealth 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57% reported missing important medical appointments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More than 50% of Latinx older adults reported not using telehealth</a:t>
            </a:r>
          </a:p>
          <a:p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101E5-8F30-484A-95D8-B4796770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59" y="420742"/>
            <a:ext cx="5382717" cy="207645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Top 5 barriers to telehealth: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71FE-76DC-044B-87F2-C4F21F6D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03" y="2730378"/>
            <a:ext cx="4362974" cy="29860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lack of device 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affordability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training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need for AT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language access</a:t>
            </a:r>
          </a:p>
        </p:txBody>
      </p:sp>
      <p:pic>
        <p:nvPicPr>
          <p:cNvPr id="7" name="Graphic 6" descr="Stethoscope icon">
            <a:extLst>
              <a:ext uri="{FF2B5EF4-FFF2-40B4-BE49-F238E27FC236}">
                <a16:creationId xmlns:a16="http://schemas.microsoft.com/office/drawing/2014/main" id="{CBC01558-8723-59A1-CD01-D73C2E28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0779" y="693385"/>
            <a:ext cx="5266570" cy="52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25BFC-F0A2-2F4D-851C-11719582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0"/>
            <a:ext cx="4678180" cy="514349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Public computer labs were essential. </a:t>
            </a:r>
            <a:b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F61A-D842-D54E-AF3A-68C9BDF2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72" y="857251"/>
            <a:ext cx="5672527" cy="5143500"/>
          </a:xfrm>
        </p:spPr>
        <p:txBody>
          <a:bodyPr anchor="ctr">
            <a:normAutofit/>
          </a:bodyPr>
          <a:lstStyle/>
          <a:p>
            <a:pPr marL="228600" indent="0">
              <a:buNone/>
            </a:pP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Prior to COVID-19, the disability community used libraries, tech hubs, community centers to access the internet: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67% of transition-age youth with disabilities (age 18-24)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82% of people residing in assisted living or those experiencing homelessness 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82% of veterans </a:t>
            </a:r>
          </a:p>
        </p:txBody>
      </p:sp>
    </p:spTree>
    <p:extLst>
      <p:ext uri="{BB962C8B-B14F-4D97-AF65-F5344CB8AC3E}">
        <p14:creationId xmlns:p14="http://schemas.microsoft.com/office/powerpoint/2010/main" val="302141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5295-523B-C346-9FFE-70A000D2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Free or low-cost assistive technology (AT) and training is critical.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8A42-E4BE-9E40-92FF-A4377BA62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Top reported AT needs:</a:t>
            </a:r>
          </a:p>
          <a:p>
            <a:pPr lvl="1"/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Low-cost AT as the primary need (53%)</a:t>
            </a:r>
          </a:p>
          <a:p>
            <a:pPr lvl="1"/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Training (45%) </a:t>
            </a:r>
          </a:p>
          <a:p>
            <a:pPr lvl="1"/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Information about available AT options (39%) </a:t>
            </a:r>
          </a:p>
          <a:p>
            <a:pPr lvl="1"/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Access to free or low-cost repairs (30%)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DCC0E-5D67-9647-9E60-AA7E7061E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57399"/>
            <a:ext cx="5181601" cy="4119563"/>
          </a:xfrm>
        </p:spPr>
        <p:txBody>
          <a:bodyPr/>
          <a:lstStyle/>
          <a:p>
            <a:pPr marL="228600" indent="0">
              <a:buNone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The need for AT is greater for people with disabilities who are: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older adults; 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experiencing chronic pain or mental health disability; 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low-income;  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SRO resident; 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Black, Latinx, AAPI communities;</a:t>
            </a:r>
          </a:p>
          <a:p>
            <a:pPr lvl="1"/>
            <a:r>
              <a:rPr lang="en-US" sz="2000" b="1" dirty="0">
                <a:solidFill>
                  <a:schemeClr val="tx2">
                    <a:alpha val="60000"/>
                  </a:schemeClr>
                </a:solidFill>
              </a:rPr>
              <a:t>monolingua</a:t>
            </a: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l (Spanish or Cantonese).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1691-EDB1-1E43-BD77-CEBCC944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04" y="681037"/>
            <a:ext cx="94900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Presentation for the </a:t>
            </a:r>
            <a:br>
              <a:rPr lang="en-US" dirty="0"/>
            </a:br>
            <a:r>
              <a:rPr lang="en-US" dirty="0"/>
              <a:t>Mayor’s Office on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C410-8146-0246-84DD-2964BE2F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539"/>
            <a:ext cx="10515600" cy="3998306"/>
          </a:xfrm>
        </p:spPr>
        <p:txBody>
          <a:bodyPr/>
          <a:lstStyle/>
          <a:p>
            <a:pPr marL="228600" indent="0" algn="ctr">
              <a:buNone/>
            </a:pPr>
            <a:r>
              <a:rPr lang="en-US" b="1" dirty="0"/>
              <a:t>Friday, March 18, 2021</a:t>
            </a:r>
          </a:p>
          <a:p>
            <a:pPr marL="228600" indent="0" algn="ctr">
              <a:buNone/>
            </a:pPr>
            <a:endParaRPr lang="en-US" b="1" dirty="0"/>
          </a:p>
          <a:p>
            <a:pPr marL="228600" indent="0" algn="ctr">
              <a:buNone/>
            </a:pPr>
            <a:r>
              <a:rPr lang="en-US" b="1" dirty="0"/>
              <a:t>Presenters:</a:t>
            </a:r>
          </a:p>
          <a:p>
            <a:pPr marL="228600" indent="0" algn="ctr">
              <a:buNone/>
            </a:pPr>
            <a:r>
              <a:rPr lang="en-US" dirty="0"/>
              <a:t>Marie Jobling, Co-chair, Dignity Fund Coalition </a:t>
            </a:r>
          </a:p>
          <a:p>
            <a:pPr marL="228600" indent="0" algn="ctr">
              <a:buNone/>
            </a:pPr>
            <a:r>
              <a:rPr lang="en-US" dirty="0"/>
              <a:t>Karla </a:t>
            </a:r>
            <a:r>
              <a:rPr lang="en-US" dirty="0" err="1"/>
              <a:t>Suomala</a:t>
            </a:r>
            <a:r>
              <a:rPr lang="en-US" dirty="0"/>
              <a:t>, SF Tech Council</a:t>
            </a:r>
          </a:p>
        </p:txBody>
      </p:sp>
    </p:spTree>
    <p:extLst>
      <p:ext uri="{BB962C8B-B14F-4D97-AF65-F5344CB8AC3E}">
        <p14:creationId xmlns:p14="http://schemas.microsoft.com/office/powerpoint/2010/main" val="282076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5E9D5-37AA-A240-B696-BA5B3E9A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76" y="692109"/>
            <a:ext cx="6857999" cy="3664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Selected Policy Recommendations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Checkmark icon">
            <a:extLst>
              <a:ext uri="{FF2B5EF4-FFF2-40B4-BE49-F238E27FC236}">
                <a16:creationId xmlns:a16="http://schemas.microsoft.com/office/drawing/2014/main" id="{9A524D4A-8181-5E72-4C60-6EA28BFCCC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8600" y="1159840"/>
            <a:ext cx="4025668" cy="40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E18BC-764A-8949-B0B2-1D5B8910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727"/>
            <a:ext cx="10515600" cy="2324101"/>
          </a:xfrm>
        </p:spPr>
        <p:txBody>
          <a:bodyPr anchor="ctr">
            <a:normAutofit/>
          </a:bodyPr>
          <a:lstStyle/>
          <a:p>
            <a:r>
              <a:rPr lang="en-US" sz="3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Expand free or low-cost digital connectivity for residents with disabilities and older adults.</a:t>
            </a:r>
            <a:endParaRPr lang="en-US" sz="3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8F11B27-3DE1-2A99-E6D8-3708C3817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10058"/>
              </p:ext>
            </p:extLst>
          </p:nvPr>
        </p:nvGraphicFramePr>
        <p:xfrm>
          <a:off x="838200" y="2283346"/>
          <a:ext cx="105156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36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E3355-D0C2-2E4C-96D5-3F4E8BA9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1061024"/>
            <a:ext cx="5257800" cy="514349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Pilot initiatives aimed at lowering barriers to telehealth access</a:t>
            </a:r>
            <a:r>
              <a:rPr lang="en-US" sz="37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(equip residents with internet access, telehealth tools and digital literacy skills).</a:t>
            </a:r>
            <a:br>
              <a:rPr lang="en-US" sz="37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n-US" sz="37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en-US" sz="37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6C32B-6C3E-BD40-ADA0-4ECBDB40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5" y="407546"/>
            <a:ext cx="5019675" cy="5143500"/>
          </a:xfrm>
        </p:spPr>
        <p:txBody>
          <a:bodyPr anchor="ctr">
            <a:normAutofit/>
          </a:bodyPr>
          <a:lstStyle/>
          <a:p>
            <a:pPr marL="22860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1. 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Ensure that telehealth services are accessible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 to older adults (ages 60+), low-income, TAY youth, and BIPOC communities</a:t>
            </a:r>
          </a:p>
          <a:p>
            <a:pPr marL="228600" indent="0"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</a:rPr>
              <a:t>. Increase bilingual services </a:t>
            </a: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and bilingual outreach</a:t>
            </a:r>
          </a:p>
        </p:txBody>
      </p:sp>
    </p:spTree>
    <p:extLst>
      <p:ext uri="{BB962C8B-B14F-4D97-AF65-F5344CB8AC3E}">
        <p14:creationId xmlns:p14="http://schemas.microsoft.com/office/powerpoint/2010/main" val="332844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57521-52D0-8849-980F-867936A9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2324101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n-lt"/>
              </a:rPr>
              <a:t>Increase funding and distribution of free or low-cost Assistive Technology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CAC22C-FA97-70AF-BCF4-F9C9FBED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63085"/>
              </p:ext>
            </p:extLst>
          </p:nvPr>
        </p:nvGraphicFramePr>
        <p:xfrm>
          <a:off x="838200" y="2733050"/>
          <a:ext cx="105156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89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90D49-2CC0-304B-BB31-D1AB2504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88" y="1401375"/>
            <a:ext cx="533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What’s next?</a:t>
            </a:r>
          </a:p>
        </p:txBody>
      </p:sp>
      <p:pic>
        <p:nvPicPr>
          <p:cNvPr id="5" name="Picture 4" descr="Black compass on a yellow background">
            <a:extLst>
              <a:ext uri="{FF2B5EF4-FFF2-40B4-BE49-F238E27FC236}">
                <a16:creationId xmlns:a16="http://schemas.microsoft.com/office/drawing/2014/main" id="{8E10CCF2-3B99-AFBB-0973-393BF9F57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7724" y="1421670"/>
            <a:ext cx="4530125" cy="40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5090-3058-9E4B-8B66-6C0B2AB5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69" y="645615"/>
            <a:ext cx="4878049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Keep Us Connected 2022 – Pandemic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2BB-3998-3F41-8E16-FA5CE03A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730" y="1764372"/>
            <a:ext cx="5201587" cy="3998306"/>
          </a:xfrm>
        </p:spPr>
        <p:txBody>
          <a:bodyPr>
            <a:normAutofit fontScale="77500" lnSpcReduction="20000"/>
          </a:bodyPr>
          <a:lstStyle/>
          <a:p>
            <a:pPr marL="228600" indent="0">
              <a:buNone/>
            </a:pPr>
            <a:r>
              <a:rPr lang="en-US" dirty="0"/>
              <a:t>WE NEED TO EXPAND ACCESS TO:</a:t>
            </a:r>
          </a:p>
          <a:p>
            <a:r>
              <a:rPr lang="en-US" dirty="0"/>
              <a:t>Free or low-cost Internet</a:t>
            </a:r>
          </a:p>
          <a:p>
            <a:r>
              <a:rPr lang="en-US" dirty="0"/>
              <a:t>Free or low-cost Devices and Assistive Technology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Training &amp; technical support in multiple languages </a:t>
            </a:r>
          </a:p>
          <a:p>
            <a:r>
              <a:rPr lang="en-US" dirty="0"/>
              <a:t>Creating clear pathways for people to find digital inclusion resources</a:t>
            </a:r>
          </a:p>
          <a:p>
            <a:r>
              <a:rPr lang="en-US" dirty="0"/>
              <a:t>Public technology hubs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itting at a desk using a computer&#10;&#10;Description automatically generated with low confidence">
            <a:extLst>
              <a:ext uri="{FF2B5EF4-FFF2-40B4-BE49-F238E27FC236}">
                <a16:creationId xmlns:a16="http://schemas.microsoft.com/office/drawing/2014/main" id="{26A4502E-8120-034E-8873-E1E0DB17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615"/>
            <a:ext cx="6104111" cy="5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9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27EE-66D1-434B-A182-7BAEAE79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Here’s how you can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3693-CEC5-2D4F-A74E-60D3C109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913"/>
            <a:ext cx="9190220" cy="399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Visit </a:t>
            </a:r>
            <a:r>
              <a:rPr lang="en-US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www.sfdignityfund.org</a:t>
            </a:r>
            <a:r>
              <a:rPr lang="en-US" dirty="0"/>
              <a:t> and click the icon for accessibility features. </a:t>
            </a:r>
          </a:p>
          <a:p>
            <a:r>
              <a:rPr lang="en-US" dirty="0"/>
              <a:t>Sign the petition available in </a:t>
            </a:r>
            <a:r>
              <a:rPr lang="en-US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English, Chinese, Spanish and Tagalog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Spread the word by downloading a flyer</a:t>
            </a:r>
          </a:p>
          <a:p>
            <a:r>
              <a:rPr lang="en-US" dirty="0"/>
              <a:t>For more information or to get involved, email </a:t>
            </a:r>
            <a:r>
              <a:rPr lang="en-US" u="sng" dirty="0">
                <a:solidFill>
                  <a:schemeClr val="accent2">
                    <a:alpha val="7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info@sfdignityfund.org</a:t>
            </a:r>
            <a:r>
              <a:rPr lang="en-US" dirty="0">
                <a:solidFill>
                  <a:schemeClr val="accent2">
                    <a:alpha val="70000"/>
                  </a:schemeClr>
                </a:solidFill>
              </a:rPr>
              <a:t> </a:t>
            </a:r>
            <a:r>
              <a:rPr lang="en-US" dirty="0"/>
              <a:t>or call </a:t>
            </a:r>
            <a:r>
              <a:rPr lang="en-US" b="1" dirty="0"/>
              <a:t>415-821-1003 ext.115.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ccessibility Menu that is available on the Dignity Fund website by pressing on the ACCESSIBILITY WIDGET.">
            <a:extLst>
              <a:ext uri="{FF2B5EF4-FFF2-40B4-BE49-F238E27FC236}">
                <a16:creationId xmlns:a16="http://schemas.microsoft.com/office/drawing/2014/main" id="{447E84AE-E08D-4C43-A44A-8502D0E94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6676" y="681037"/>
            <a:ext cx="2248869" cy="57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7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72D9A-9F56-2D46-A857-93EDC215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4" y="675203"/>
            <a:ext cx="5257800" cy="2373806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Why is this report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AF04-9C8F-4940-A887-3F81A753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341" y="545007"/>
            <a:ext cx="6026045" cy="237380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It provides a solid foundation to build a grassroots campaign to 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Bridge the Digital Divide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 for Older Adults and People with Disabilities</a:t>
            </a:r>
          </a:p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Here is the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 Report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US" sz="2400" b="1" u="sng" dirty="0">
                <a:solidFill>
                  <a:schemeClr val="accent2">
                    <a:alpha val="6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2400" b="1" dirty="0">
              <a:solidFill>
                <a:schemeClr val="accent2">
                  <a:alpha val="6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28600" indent="0">
              <a:buNone/>
            </a:pP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Four separate images: 1) older adult couple working together on a laptop; 2) an older adult woman using her cell phone; 3) a woman in her wheelchair working on a laptop; 4) and an older adult man speaking on his cellphone.">
            <a:extLst>
              <a:ext uri="{FF2B5EF4-FFF2-40B4-BE49-F238E27FC236}">
                <a16:creationId xmlns:a16="http://schemas.microsoft.com/office/drawing/2014/main" id="{7BE08998-D308-AD42-9AF7-53BFC7380B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179205"/>
            <a:ext cx="12191980" cy="36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6465-D0D5-834E-87EA-30EFD9A0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this issue so URGENT?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7A07-0FF3-814A-8181-E37ADE50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</a:t>
            </a:r>
            <a:r>
              <a:rPr lang="en-US" b="1" dirty="0"/>
              <a:t>connects</a:t>
            </a:r>
            <a:r>
              <a:rPr lang="en-US" dirty="0"/>
              <a:t> people with health providers, food, housing, employment, family and friends. </a:t>
            </a:r>
          </a:p>
          <a:p>
            <a:r>
              <a:rPr lang="en-US" dirty="0"/>
              <a:t>Without devices, internet, AT, and digital literacy support too many people are left behind. </a:t>
            </a:r>
          </a:p>
          <a:p>
            <a:pPr lvl="1"/>
            <a:r>
              <a:rPr lang="en-US" dirty="0"/>
              <a:t>Documented increase in </a:t>
            </a:r>
            <a:r>
              <a:rPr lang="en-US" b="1" dirty="0"/>
              <a:t>social isolation &amp; loneliness</a:t>
            </a:r>
          </a:p>
          <a:p>
            <a:pPr lvl="1"/>
            <a:r>
              <a:rPr lang="en-US" dirty="0"/>
              <a:t>Barriers to telehealth are a </a:t>
            </a:r>
            <a:r>
              <a:rPr lang="en-US" b="1" dirty="0"/>
              <a:t>public health issue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289D-5B46-4746-A736-D9A48CD9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155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D25F-E536-2742-ADBD-8210EF6C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11" y="1826718"/>
            <a:ext cx="9699885" cy="3998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A total of 3,080 surveys were collected </a:t>
            </a:r>
            <a:r>
              <a:rPr lang="en-US" b="1" dirty="0">
                <a:solidFill>
                  <a:schemeClr val="tx1">
                    <a:alpha val="70000"/>
                  </a:schemeClr>
                </a:solidFill>
              </a:rPr>
              <a:t>March 21 - June 30, 2021 </a:t>
            </a:r>
          </a:p>
          <a:p>
            <a:pPr lvl="1"/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Conducted as a multi-modal survey: Print, phone, digital, in-person, Braille </a:t>
            </a:r>
          </a:p>
          <a:p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Total </a:t>
            </a:r>
            <a:r>
              <a:rPr lang="en-US" b="1" dirty="0">
                <a:solidFill>
                  <a:schemeClr val="tx1">
                    <a:alpha val="70000"/>
                  </a:schemeClr>
                </a:solidFill>
              </a:rPr>
              <a:t>1,529 survey pool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(reported SF zip code)</a:t>
            </a:r>
          </a:p>
          <a:p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Community-driven and inclusive participatory research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4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289D-5B46-4746-A736-D9A48CD9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1"/>
            <a:ext cx="2952750" cy="4517036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Age &amp; Disability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247173-4A95-D91B-9F43-FB791D3D9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831"/>
              </p:ext>
            </p:extLst>
          </p:nvPr>
        </p:nvGraphicFramePr>
        <p:xfrm>
          <a:off x="3790951" y="294808"/>
          <a:ext cx="7991317" cy="532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15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289D-5B46-4746-A736-D9A48CD9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694544"/>
            <a:ext cx="2952750" cy="4591987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Income &amp; Language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D7A405-EC94-E57C-FF78-855F27BB2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54902"/>
              </p:ext>
            </p:extLst>
          </p:nvPr>
        </p:nvGraphicFramePr>
        <p:xfrm>
          <a:off x="3790951" y="609600"/>
          <a:ext cx="7676523" cy="526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80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289D-5B46-4746-A736-D9A48CD9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Housing &amp; Veteran Status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4F133B-DA0B-DEC4-053B-2087200A5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26595"/>
              </p:ext>
            </p:extLst>
          </p:nvPr>
        </p:nvGraphicFramePr>
        <p:xfrm>
          <a:off x="4124326" y="764498"/>
          <a:ext cx="7229473" cy="541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08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8EFA3-2D3A-A149-B40A-BAE90F37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Zip Codes (Top 10)</a:t>
            </a:r>
          </a:p>
        </p:txBody>
      </p:sp>
      <p:graphicFrame>
        <p:nvGraphicFramePr>
          <p:cNvPr id="5" name="Content Placeholder 2" descr="94102 (141, 9%) Western Addition / Tenderloin / Hayes / Mid-Market&#10;94112 (70, 5%) Outer Mission / Excelsior&#10;94107 (60, 4%) Potrero Hill&#10;94122 (55, 4%) Sunset&#10;94108 (49, 3%)  Chinatown&#10;94103 (48%, 3%) SOMA&#10;94110 (46, 3%) Mission&#10;94121 (44, 3%) Richmond&#10;94116 (40, 3%) Parkside/Forest Hill&#10;94134 (37, 2%) Visitacion Valley&#10;">
            <a:extLst>
              <a:ext uri="{FF2B5EF4-FFF2-40B4-BE49-F238E27FC236}">
                <a16:creationId xmlns:a16="http://schemas.microsoft.com/office/drawing/2014/main" id="{793017D6-DEA7-024E-24A6-3339F1F99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71040"/>
              </p:ext>
            </p:extLst>
          </p:nvPr>
        </p:nvGraphicFramePr>
        <p:xfrm>
          <a:off x="4124326" y="609600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82175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</TotalTime>
  <Words>1149</Words>
  <Application>Microsoft Office PowerPoint</Application>
  <PresentationFormat>Widescreen</PresentationFormat>
  <Paragraphs>145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Arial</vt:lpstr>
      <vt:lpstr>Avenir Next LT Pro</vt:lpstr>
      <vt:lpstr>Wingdings</vt:lpstr>
      <vt:lpstr>Sabon Next LT</vt:lpstr>
      <vt:lpstr>Garamond</vt:lpstr>
      <vt:lpstr>Angsana New</vt:lpstr>
      <vt:lpstr>LuminousVTI</vt:lpstr>
      <vt:lpstr>2021 Findings &amp; Policy Recommendations:  Empowered San Francisco Technology Needs Assessment  Conducted by Cecile Puretz (lead author) and  Andrea Aguinaldo (TIP) </vt:lpstr>
      <vt:lpstr>Presentation for the  Mayor’s Office on Disability</vt:lpstr>
      <vt:lpstr>Why is this report important?</vt:lpstr>
      <vt:lpstr>Why is this issue so URGENT?</vt:lpstr>
      <vt:lpstr>Methodology</vt:lpstr>
      <vt:lpstr>Age &amp; Disability</vt:lpstr>
      <vt:lpstr>Income &amp; Language</vt:lpstr>
      <vt:lpstr>Housing &amp; Veteran Status </vt:lpstr>
      <vt:lpstr>Zip Codes (Top 10)</vt:lpstr>
      <vt:lpstr>Research Questions</vt:lpstr>
      <vt:lpstr>During the pandemic, we learned that…</vt:lpstr>
      <vt:lpstr>64%  of respondents said that technology was a barrier to receiving vital services</vt:lpstr>
      <vt:lpstr>Top 5 barriers to internet access: </vt:lpstr>
      <vt:lpstr>Top 5 internet sources:</vt:lpstr>
      <vt:lpstr>Top 5 service needs:</vt:lpstr>
      <vt:lpstr>Receiving medical services through telehealth was both vital and challenging.</vt:lpstr>
      <vt:lpstr>Top 5 barriers to telehealth: </vt:lpstr>
      <vt:lpstr>Public computer labs were essential.  </vt:lpstr>
      <vt:lpstr>Free or low-cost assistive technology (AT) and training is critical.</vt:lpstr>
      <vt:lpstr>Selected Policy Recommendations</vt:lpstr>
      <vt:lpstr>Expand free or low-cost digital connectivity for residents with disabilities and older adults.</vt:lpstr>
      <vt:lpstr>Pilot initiatives aimed at lowering barriers to telehealth access (equip residents with internet access, telehealth tools and digital literacy skills).  </vt:lpstr>
      <vt:lpstr>Increase funding and distribution of free or low-cost Assistive Technology</vt:lpstr>
      <vt:lpstr>What’s next?</vt:lpstr>
      <vt:lpstr>Keep Us Connected 2022 – Pandemic Edition</vt:lpstr>
      <vt:lpstr>Here’s how you can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Findings &amp; Policy Recommendations:  Empowered San Francisco Technology Needs Assessment   Lead author: Cecile Puretz</dc:title>
  <dc:creator>Karla Suomala</dc:creator>
  <cp:lastModifiedBy>John Koste</cp:lastModifiedBy>
  <cp:revision>10</cp:revision>
  <dcterms:created xsi:type="dcterms:W3CDTF">2022-03-14T18:52:28Z</dcterms:created>
  <dcterms:modified xsi:type="dcterms:W3CDTF">2022-03-17T17:35:30Z</dcterms:modified>
</cp:coreProperties>
</file>