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6" r:id="rId4"/>
  </p:sldMasterIdLst>
  <p:notesMasterIdLst>
    <p:notesMasterId r:id="rId15"/>
  </p:notesMasterIdLst>
  <p:handoutMasterIdLst>
    <p:handoutMasterId r:id="rId16"/>
  </p:handoutMasterIdLst>
  <p:sldIdLst>
    <p:sldId id="736" r:id="rId5"/>
    <p:sldId id="726" r:id="rId6"/>
    <p:sldId id="740" r:id="rId7"/>
    <p:sldId id="741" r:id="rId8"/>
    <p:sldId id="748" r:id="rId9"/>
    <p:sldId id="742" r:id="rId10"/>
    <p:sldId id="752" r:id="rId11"/>
    <p:sldId id="750" r:id="rId12"/>
    <p:sldId id="751" r:id="rId13"/>
    <p:sldId id="643" r:id="rId14"/>
  </p:sldIdLst>
  <p:sldSz cx="13820775" cy="7773988"/>
  <p:notesSz cx="7010400" cy="9236075"/>
  <p:defaultTextStyle>
    <a:defPPr>
      <a:defRPr lang="en-US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ACF"/>
    <a:srgbClr val="2699D2"/>
    <a:srgbClr val="308ACA"/>
    <a:srgbClr val="005798"/>
    <a:srgbClr val="EBEBEB"/>
    <a:srgbClr val="FF9900"/>
    <a:srgbClr val="FDFDFD"/>
    <a:srgbClr val="FBFBFB"/>
    <a:srgbClr val="F6F6F6"/>
    <a:srgbClr val="018C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61A00C-9071-0DC7-2FEE-AB77C3E47D55}" v="498" dt="2021-08-10T16:41:14.365"/>
    <p1510:client id="{901FE0D9-FEEF-2702-609D-CC457795970C}" v="2476" dt="2021-08-11T17:52:35.200"/>
    <p1510:client id="{D1FF1697-2779-B6F8-63A7-6FE71949F9B6}" v="592" dt="2021-08-13T00:24:22.4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41" autoAdjust="0"/>
    <p:restoredTop sz="70350" autoAdjust="0"/>
  </p:normalViewPr>
  <p:slideViewPr>
    <p:cSldViewPr snapToGrid="0">
      <p:cViewPr varScale="1">
        <p:scale>
          <a:sx n="59" d="100"/>
          <a:sy n="59" d="100"/>
        </p:scale>
        <p:origin x="1140" y="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-166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2286" y="108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rray, John (DBI)" userId="S::john.patrick.murray@sfgov.org::bda6de33-1f50-4150-85eb-0fbece93a0c9" providerId="AD" clId="Web-{D1FF1697-2779-B6F8-63A7-6FE71949F9B6}"/>
    <pc:docChg chg="addSld modSld">
      <pc:chgData name="Murray, John (DBI)" userId="S::john.patrick.murray@sfgov.org::bda6de33-1f50-4150-85eb-0fbece93a0c9" providerId="AD" clId="Web-{D1FF1697-2779-B6F8-63A7-6FE71949F9B6}" dt="2021-08-13T00:24:05.450" v="293" actId="20577"/>
      <pc:docMkLst>
        <pc:docMk/>
      </pc:docMkLst>
      <pc:sldChg chg="modSp">
        <pc:chgData name="Murray, John (DBI)" userId="S::john.patrick.murray@sfgov.org::bda6de33-1f50-4150-85eb-0fbece93a0c9" providerId="AD" clId="Web-{D1FF1697-2779-B6F8-63A7-6FE71949F9B6}" dt="2021-08-13T00:20:19.851" v="266" actId="20577"/>
        <pc:sldMkLst>
          <pc:docMk/>
          <pc:sldMk cId="2949351266" sldId="726"/>
        </pc:sldMkLst>
        <pc:spChg chg="mod">
          <ac:chgData name="Murray, John (DBI)" userId="S::john.patrick.murray@sfgov.org::bda6de33-1f50-4150-85eb-0fbece93a0c9" providerId="AD" clId="Web-{D1FF1697-2779-B6F8-63A7-6FE71949F9B6}" dt="2021-08-12T23:03:01.704" v="80" actId="20577"/>
          <ac:spMkLst>
            <pc:docMk/>
            <pc:sldMk cId="2949351266" sldId="726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D1FF1697-2779-B6F8-63A7-6FE71949F9B6}" dt="2021-08-13T00:20:19.851" v="266" actId="20577"/>
          <ac:spMkLst>
            <pc:docMk/>
            <pc:sldMk cId="2949351266" sldId="726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2T23:31:21.425" v="217" actId="20577"/>
        <pc:sldMkLst>
          <pc:docMk/>
          <pc:sldMk cId="383506772" sldId="738"/>
        </pc:sldMkLst>
        <pc:spChg chg="mod">
          <ac:chgData name="Murray, John (DBI)" userId="S::john.patrick.murray@sfgov.org::bda6de33-1f50-4150-85eb-0fbece93a0c9" providerId="AD" clId="Web-{D1FF1697-2779-B6F8-63A7-6FE71949F9B6}" dt="2021-08-12T23:30:27.347" v="198" actId="20577"/>
          <ac:spMkLst>
            <pc:docMk/>
            <pc:sldMk cId="383506772" sldId="738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D1FF1697-2779-B6F8-63A7-6FE71949F9B6}" dt="2021-08-12T23:31:21.425" v="217" actId="20577"/>
          <ac:spMkLst>
            <pc:docMk/>
            <pc:sldMk cId="383506772" sldId="738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2T19:29:21.766" v="1" actId="20577"/>
        <pc:sldMkLst>
          <pc:docMk/>
          <pc:sldMk cId="813934264" sldId="740"/>
        </pc:sldMkLst>
        <pc:spChg chg="mod">
          <ac:chgData name="Murray, John (DBI)" userId="S::john.patrick.murray@sfgov.org::bda6de33-1f50-4150-85eb-0fbece93a0c9" providerId="AD" clId="Web-{D1FF1697-2779-B6F8-63A7-6FE71949F9B6}" dt="2021-08-12T19:29:21.766" v="1" actId="20577"/>
          <ac:spMkLst>
            <pc:docMk/>
            <pc:sldMk cId="813934264" sldId="740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2T19:29:29.658" v="3" actId="20577"/>
        <pc:sldMkLst>
          <pc:docMk/>
          <pc:sldMk cId="1758299475" sldId="741"/>
        </pc:sldMkLst>
        <pc:spChg chg="mod">
          <ac:chgData name="Murray, John (DBI)" userId="S::john.patrick.murray@sfgov.org::bda6de33-1f50-4150-85eb-0fbece93a0c9" providerId="AD" clId="Web-{D1FF1697-2779-B6F8-63A7-6FE71949F9B6}" dt="2021-08-12T19:29:29.658" v="3" actId="20577"/>
          <ac:spMkLst>
            <pc:docMk/>
            <pc:sldMk cId="1758299475" sldId="741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3T00:24:05.450" v="293" actId="20577"/>
        <pc:sldMkLst>
          <pc:docMk/>
          <pc:sldMk cId="41277582" sldId="742"/>
        </pc:sldMkLst>
        <pc:spChg chg="mod">
          <ac:chgData name="Murray, John (DBI)" userId="S::john.patrick.murray@sfgov.org::bda6de33-1f50-4150-85eb-0fbece93a0c9" providerId="AD" clId="Web-{D1FF1697-2779-B6F8-63A7-6FE71949F9B6}" dt="2021-08-13T00:24:05.450" v="293" actId="20577"/>
          <ac:spMkLst>
            <pc:docMk/>
            <pc:sldMk cId="41277582" sldId="742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2T23:15:56.510" v="197" actId="20577"/>
        <pc:sldMkLst>
          <pc:docMk/>
          <pc:sldMk cId="2039506309" sldId="744"/>
        </pc:sldMkLst>
        <pc:spChg chg="mod">
          <ac:chgData name="Murray, John (DBI)" userId="S::john.patrick.murray@sfgov.org::bda6de33-1f50-4150-85eb-0fbece93a0c9" providerId="AD" clId="Web-{D1FF1697-2779-B6F8-63A7-6FE71949F9B6}" dt="2021-08-12T23:15:56.510" v="197" actId="20577"/>
          <ac:spMkLst>
            <pc:docMk/>
            <pc:sldMk cId="2039506309" sldId="744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2T23:31:58.098" v="223" actId="20577"/>
        <pc:sldMkLst>
          <pc:docMk/>
          <pc:sldMk cId="3931427028" sldId="745"/>
        </pc:sldMkLst>
        <pc:spChg chg="mod">
          <ac:chgData name="Murray, John (DBI)" userId="S::john.patrick.murray@sfgov.org::bda6de33-1f50-4150-85eb-0fbece93a0c9" providerId="AD" clId="Web-{D1FF1697-2779-B6F8-63A7-6FE71949F9B6}" dt="2021-08-12T23:31:58.098" v="223" actId="20577"/>
          <ac:spMkLst>
            <pc:docMk/>
            <pc:sldMk cId="3931427028" sldId="745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D1FF1697-2779-B6F8-63A7-6FE71949F9B6}" dt="2021-08-12T23:31:54.254" v="222" actId="20577"/>
        <pc:sldMkLst>
          <pc:docMk/>
          <pc:sldMk cId="2126880422" sldId="746"/>
        </pc:sldMkLst>
        <pc:spChg chg="mod">
          <ac:chgData name="Murray, John (DBI)" userId="S::john.patrick.murray@sfgov.org::bda6de33-1f50-4150-85eb-0fbece93a0c9" providerId="AD" clId="Web-{D1FF1697-2779-B6F8-63A7-6FE71949F9B6}" dt="2021-08-12T23:31:54.254" v="222" actId="20577"/>
          <ac:spMkLst>
            <pc:docMk/>
            <pc:sldMk cId="2126880422" sldId="746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D1FF1697-2779-B6F8-63A7-6FE71949F9B6}" dt="2021-08-12T22:59:37.264" v="66" actId="20577"/>
        <pc:sldMkLst>
          <pc:docMk/>
          <pc:sldMk cId="963235746" sldId="747"/>
        </pc:sldMkLst>
        <pc:spChg chg="mod">
          <ac:chgData name="Murray, John (DBI)" userId="S::john.patrick.murray@sfgov.org::bda6de33-1f50-4150-85eb-0fbece93a0c9" providerId="AD" clId="Web-{D1FF1697-2779-B6F8-63A7-6FE71949F9B6}" dt="2021-08-12T22:59:37.264" v="66" actId="20577"/>
          <ac:spMkLst>
            <pc:docMk/>
            <pc:sldMk cId="963235746" sldId="747"/>
            <ac:spMk id="3" creationId="{00000000-0000-0000-0000-000000000000}"/>
          </ac:spMkLst>
        </pc:spChg>
      </pc:sldChg>
    </pc:docChg>
  </pc:docChgLst>
  <pc:docChgLst>
    <pc:chgData name="Murray, John (DBI)" userId="S::john.patrick.murray@sfgov.org::bda6de33-1f50-4150-85eb-0fbece93a0c9" providerId="AD" clId="Web-{901FE0D9-FEEF-2702-609D-CC457795970C}"/>
    <pc:docChg chg="addSld delSld modSld">
      <pc:chgData name="Murray, John (DBI)" userId="S::john.patrick.murray@sfgov.org::bda6de33-1f50-4150-85eb-0fbece93a0c9" providerId="AD" clId="Web-{901FE0D9-FEEF-2702-609D-CC457795970C}" dt="2021-08-11T17:52:31.387" v="1234" actId="20577"/>
      <pc:docMkLst>
        <pc:docMk/>
      </pc:docMkLst>
      <pc:sldChg chg="del">
        <pc:chgData name="Murray, John (DBI)" userId="S::john.patrick.murray@sfgov.org::bda6de33-1f50-4150-85eb-0fbece93a0c9" providerId="AD" clId="Web-{901FE0D9-FEEF-2702-609D-CC457795970C}" dt="2021-08-11T17:48:50.276" v="1131"/>
        <pc:sldMkLst>
          <pc:docMk/>
          <pc:sldMk cId="4077081784" sldId="700"/>
        </pc:sldMkLst>
      </pc:sldChg>
      <pc:sldChg chg="del">
        <pc:chgData name="Murray, John (DBI)" userId="S::john.patrick.murray@sfgov.org::bda6de33-1f50-4150-85eb-0fbece93a0c9" providerId="AD" clId="Web-{901FE0D9-FEEF-2702-609D-CC457795970C}" dt="2021-08-11T17:00:10.259" v="514"/>
        <pc:sldMkLst>
          <pc:docMk/>
          <pc:sldMk cId="3241747416" sldId="735"/>
        </pc:sldMkLst>
      </pc:sldChg>
      <pc:sldChg chg="modSp">
        <pc:chgData name="Murray, John (DBI)" userId="S::john.patrick.murray@sfgov.org::bda6de33-1f50-4150-85eb-0fbece93a0c9" providerId="AD" clId="Web-{901FE0D9-FEEF-2702-609D-CC457795970C}" dt="2021-08-11T17:50:58.598" v="1231" actId="20577"/>
        <pc:sldMkLst>
          <pc:docMk/>
          <pc:sldMk cId="2294991295" sldId="736"/>
        </pc:sldMkLst>
        <pc:spChg chg="mod">
          <ac:chgData name="Murray, John (DBI)" userId="S::john.patrick.murray@sfgov.org::bda6de33-1f50-4150-85eb-0fbece93a0c9" providerId="AD" clId="Web-{901FE0D9-FEEF-2702-609D-CC457795970C}" dt="2021-08-11T17:50:58.598" v="1231" actId="20577"/>
          <ac:spMkLst>
            <pc:docMk/>
            <pc:sldMk cId="2294991295" sldId="736"/>
            <ac:spMk id="9" creationId="{00000000-0000-0000-0000-000000000000}"/>
          </ac:spMkLst>
        </pc:spChg>
      </pc:sldChg>
      <pc:sldChg chg="del">
        <pc:chgData name="Murray, John (DBI)" userId="S::john.patrick.murray@sfgov.org::bda6de33-1f50-4150-85eb-0fbece93a0c9" providerId="AD" clId="Web-{901FE0D9-FEEF-2702-609D-CC457795970C}" dt="2021-08-11T17:48:49.088" v="1130"/>
        <pc:sldMkLst>
          <pc:docMk/>
          <pc:sldMk cId="3966083422" sldId="737"/>
        </pc:sldMkLst>
      </pc:sldChg>
      <pc:sldChg chg="modSp">
        <pc:chgData name="Murray, John (DBI)" userId="S::john.patrick.murray@sfgov.org::bda6de33-1f50-4150-85eb-0fbece93a0c9" providerId="AD" clId="Web-{901FE0D9-FEEF-2702-609D-CC457795970C}" dt="2021-08-11T17:22:57.338" v="721" actId="20577"/>
        <pc:sldMkLst>
          <pc:docMk/>
          <pc:sldMk cId="383506772" sldId="738"/>
        </pc:sldMkLst>
        <pc:spChg chg="mod">
          <ac:chgData name="Murray, John (DBI)" userId="S::john.patrick.murray@sfgov.org::bda6de33-1f50-4150-85eb-0fbece93a0c9" providerId="AD" clId="Web-{901FE0D9-FEEF-2702-609D-CC457795970C}" dt="2021-08-11T17:22:57.338" v="721" actId="20577"/>
          <ac:spMkLst>
            <pc:docMk/>
            <pc:sldMk cId="383506772" sldId="738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901FE0D9-FEEF-2702-609D-CC457795970C}" dt="2021-08-11T17:22:29.492" v="711" actId="20577"/>
          <ac:spMkLst>
            <pc:docMk/>
            <pc:sldMk cId="383506772" sldId="738"/>
            <ac:spMk id="3" creationId="{00000000-0000-0000-0000-000000000000}"/>
          </ac:spMkLst>
        </pc:spChg>
      </pc:sldChg>
      <pc:sldChg chg="del">
        <pc:chgData name="Murray, John (DBI)" userId="S::john.patrick.murray@sfgov.org::bda6de33-1f50-4150-85eb-0fbece93a0c9" providerId="AD" clId="Web-{901FE0D9-FEEF-2702-609D-CC457795970C}" dt="2021-08-11T17:48:46.431" v="1129"/>
        <pc:sldMkLst>
          <pc:docMk/>
          <pc:sldMk cId="1726020950" sldId="739"/>
        </pc:sldMkLst>
      </pc:sldChg>
      <pc:sldChg chg="modSp">
        <pc:chgData name="Murray, John (DBI)" userId="S::john.patrick.murray@sfgov.org::bda6de33-1f50-4150-85eb-0fbece93a0c9" providerId="AD" clId="Web-{901FE0D9-FEEF-2702-609D-CC457795970C}" dt="2021-08-11T16:13:05.828" v="205" actId="20577"/>
        <pc:sldMkLst>
          <pc:docMk/>
          <pc:sldMk cId="813934264" sldId="740"/>
        </pc:sldMkLst>
        <pc:spChg chg="mod">
          <ac:chgData name="Murray, John (DBI)" userId="S::john.patrick.murray@sfgov.org::bda6de33-1f50-4150-85eb-0fbece93a0c9" providerId="AD" clId="Web-{901FE0D9-FEEF-2702-609D-CC457795970C}" dt="2021-08-11T16:13:05.828" v="205" actId="20577"/>
          <ac:spMkLst>
            <pc:docMk/>
            <pc:sldMk cId="813934264" sldId="740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901FE0D9-FEEF-2702-609D-CC457795970C}" dt="2021-08-11T16:55:46.300" v="382" actId="20577"/>
        <pc:sldMkLst>
          <pc:docMk/>
          <pc:sldMk cId="1758299475" sldId="741"/>
        </pc:sldMkLst>
        <pc:spChg chg="mod">
          <ac:chgData name="Murray, John (DBI)" userId="S::john.patrick.murray@sfgov.org::bda6de33-1f50-4150-85eb-0fbece93a0c9" providerId="AD" clId="Web-{901FE0D9-FEEF-2702-609D-CC457795970C}" dt="2021-08-11T16:24:53.494" v="210" actId="20577"/>
          <ac:spMkLst>
            <pc:docMk/>
            <pc:sldMk cId="1758299475" sldId="741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901FE0D9-FEEF-2702-609D-CC457795970C}" dt="2021-08-11T16:55:46.300" v="382" actId="20577"/>
          <ac:spMkLst>
            <pc:docMk/>
            <pc:sldMk cId="1758299475" sldId="741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901FE0D9-FEEF-2702-609D-CC457795970C}" dt="2021-08-11T17:52:31.387" v="1234" actId="20577"/>
        <pc:sldMkLst>
          <pc:docMk/>
          <pc:sldMk cId="41277582" sldId="742"/>
        </pc:sldMkLst>
        <pc:spChg chg="mod">
          <ac:chgData name="Murray, John (DBI)" userId="S::john.patrick.murray@sfgov.org::bda6de33-1f50-4150-85eb-0fbece93a0c9" providerId="AD" clId="Web-{901FE0D9-FEEF-2702-609D-CC457795970C}" dt="2021-08-11T16:56:15.037" v="388" actId="20577"/>
          <ac:spMkLst>
            <pc:docMk/>
            <pc:sldMk cId="41277582" sldId="742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901FE0D9-FEEF-2702-609D-CC457795970C}" dt="2021-08-11T17:52:31.387" v="1234" actId="20577"/>
          <ac:spMkLst>
            <pc:docMk/>
            <pc:sldMk cId="41277582" sldId="742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901FE0D9-FEEF-2702-609D-CC457795970C}" dt="2021-08-11T16:59:57.555" v="512" actId="20577"/>
        <pc:sldMkLst>
          <pc:docMk/>
          <pc:sldMk cId="2473712819" sldId="743"/>
        </pc:sldMkLst>
        <pc:spChg chg="mod">
          <ac:chgData name="Murray, John (DBI)" userId="S::john.patrick.murray@sfgov.org::bda6de33-1f50-4150-85eb-0fbece93a0c9" providerId="AD" clId="Web-{901FE0D9-FEEF-2702-609D-CC457795970C}" dt="2021-08-11T16:59:57.555" v="512" actId="20577"/>
          <ac:spMkLst>
            <pc:docMk/>
            <pc:sldMk cId="2473712819" sldId="743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901FE0D9-FEEF-2702-609D-CC457795970C}" dt="2021-08-11T17:16:33.244" v="598" actId="20577"/>
        <pc:sldMkLst>
          <pc:docMk/>
          <pc:sldMk cId="2039506309" sldId="744"/>
        </pc:sldMkLst>
        <pc:spChg chg="mod">
          <ac:chgData name="Murray, John (DBI)" userId="S::john.patrick.murray@sfgov.org::bda6de33-1f50-4150-85eb-0fbece93a0c9" providerId="AD" clId="Web-{901FE0D9-FEEF-2702-609D-CC457795970C}" dt="2021-08-11T17:14:36.110" v="542" actId="20577"/>
          <ac:spMkLst>
            <pc:docMk/>
            <pc:sldMk cId="2039506309" sldId="744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901FE0D9-FEEF-2702-609D-CC457795970C}" dt="2021-08-11T17:16:33.244" v="598" actId="20577"/>
          <ac:spMkLst>
            <pc:docMk/>
            <pc:sldMk cId="2039506309" sldId="744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901FE0D9-FEEF-2702-609D-CC457795970C}" dt="2021-08-11T17:41:22.989" v="888" actId="20577"/>
        <pc:sldMkLst>
          <pc:docMk/>
          <pc:sldMk cId="3931427028" sldId="745"/>
        </pc:sldMkLst>
        <pc:spChg chg="mod">
          <ac:chgData name="Murray, John (DBI)" userId="S::john.patrick.murray@sfgov.org::bda6de33-1f50-4150-85eb-0fbece93a0c9" providerId="AD" clId="Web-{901FE0D9-FEEF-2702-609D-CC457795970C}" dt="2021-08-11T17:41:22.989" v="888" actId="20577"/>
          <ac:spMkLst>
            <pc:docMk/>
            <pc:sldMk cId="3931427028" sldId="745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901FE0D9-FEEF-2702-609D-CC457795970C}" dt="2021-08-11T17:29:12.415" v="879" actId="20577"/>
          <ac:spMkLst>
            <pc:docMk/>
            <pc:sldMk cId="3931427028" sldId="745"/>
            <ac:spMk id="3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901FE0D9-FEEF-2702-609D-CC457795970C}" dt="2021-08-11T17:48:41.665" v="1128" actId="20577"/>
        <pc:sldMkLst>
          <pc:docMk/>
          <pc:sldMk cId="2126880422" sldId="746"/>
        </pc:sldMkLst>
        <pc:spChg chg="mod">
          <ac:chgData name="Murray, John (DBI)" userId="S::john.patrick.murray@sfgov.org::bda6de33-1f50-4150-85eb-0fbece93a0c9" providerId="AD" clId="Web-{901FE0D9-FEEF-2702-609D-CC457795970C}" dt="2021-08-11T17:41:18.614" v="887" actId="20577"/>
          <ac:spMkLst>
            <pc:docMk/>
            <pc:sldMk cId="2126880422" sldId="746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901FE0D9-FEEF-2702-609D-CC457795970C}" dt="2021-08-11T17:48:41.665" v="1128" actId="20577"/>
          <ac:spMkLst>
            <pc:docMk/>
            <pc:sldMk cId="2126880422" sldId="746"/>
            <ac:spMk id="3" creationId="{00000000-0000-0000-0000-000000000000}"/>
          </ac:spMkLst>
        </pc:spChg>
      </pc:sldChg>
    </pc:docChg>
  </pc:docChgLst>
  <pc:docChgLst>
    <pc:chgData name="Murray, John (DBI)" userId="S::john.patrick.murray@sfgov.org::bda6de33-1f50-4150-85eb-0fbece93a0c9" providerId="AD" clId="Web-{4161A00C-9071-0DC7-2FEE-AB77C3E47D55}"/>
    <pc:docChg chg="addSld modSld">
      <pc:chgData name="Murray, John (DBI)" userId="S::john.patrick.murray@sfgov.org::bda6de33-1f50-4150-85eb-0fbece93a0c9" providerId="AD" clId="Web-{4161A00C-9071-0DC7-2FEE-AB77C3E47D55}" dt="2021-08-10T16:41:14.365" v="252" actId="20577"/>
      <pc:docMkLst>
        <pc:docMk/>
      </pc:docMkLst>
      <pc:sldChg chg="modSp">
        <pc:chgData name="Murray, John (DBI)" userId="S::john.patrick.murray@sfgov.org::bda6de33-1f50-4150-85eb-0fbece93a0c9" providerId="AD" clId="Web-{4161A00C-9071-0DC7-2FEE-AB77C3E47D55}" dt="2021-08-10T16:32:45.545" v="117" actId="20577"/>
        <pc:sldMkLst>
          <pc:docMk/>
          <pc:sldMk cId="2949351266" sldId="726"/>
        </pc:sldMkLst>
        <pc:spChg chg="mod">
          <ac:chgData name="Murray, John (DBI)" userId="S::john.patrick.murray@sfgov.org::bda6de33-1f50-4150-85eb-0fbece93a0c9" providerId="AD" clId="Web-{4161A00C-9071-0DC7-2FEE-AB77C3E47D55}" dt="2021-08-10T16:29:31.014" v="42" actId="20577"/>
          <ac:spMkLst>
            <pc:docMk/>
            <pc:sldMk cId="2949351266" sldId="726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4161A00C-9071-0DC7-2FEE-AB77C3E47D55}" dt="2021-08-10T16:32:45.545" v="117" actId="20577"/>
          <ac:spMkLst>
            <pc:docMk/>
            <pc:sldMk cId="2949351266" sldId="726"/>
            <ac:spMk id="3" creationId="{00000000-0000-0000-0000-000000000000}"/>
          </ac:spMkLst>
        </pc:spChg>
      </pc:sldChg>
      <pc:sldChg chg="modSp">
        <pc:chgData name="Murray, John (DBI)" userId="S::john.patrick.murray@sfgov.org::bda6de33-1f50-4150-85eb-0fbece93a0c9" providerId="AD" clId="Web-{4161A00C-9071-0DC7-2FEE-AB77C3E47D55}" dt="2021-08-10T16:28:16.883" v="37" actId="20577"/>
        <pc:sldMkLst>
          <pc:docMk/>
          <pc:sldMk cId="2294991295" sldId="736"/>
        </pc:sldMkLst>
        <pc:spChg chg="mod">
          <ac:chgData name="Murray, John (DBI)" userId="S::john.patrick.murray@sfgov.org::bda6de33-1f50-4150-85eb-0fbece93a0c9" providerId="AD" clId="Web-{4161A00C-9071-0DC7-2FEE-AB77C3E47D55}" dt="2021-08-10T16:28:16.883" v="37" actId="20577"/>
          <ac:spMkLst>
            <pc:docMk/>
            <pc:sldMk cId="2294991295" sldId="736"/>
            <ac:spMk id="9" creationId="{00000000-0000-0000-0000-000000000000}"/>
          </ac:spMkLst>
        </pc:spChg>
      </pc:sldChg>
      <pc:sldChg chg="modSp add replId">
        <pc:chgData name="Murray, John (DBI)" userId="S::john.patrick.murray@sfgov.org::bda6de33-1f50-4150-85eb-0fbece93a0c9" providerId="AD" clId="Web-{4161A00C-9071-0DC7-2FEE-AB77C3E47D55}" dt="2021-08-10T16:41:14.365" v="252" actId="20577"/>
        <pc:sldMkLst>
          <pc:docMk/>
          <pc:sldMk cId="813934264" sldId="740"/>
        </pc:sldMkLst>
        <pc:spChg chg="mod">
          <ac:chgData name="Murray, John (DBI)" userId="S::john.patrick.murray@sfgov.org::bda6de33-1f50-4150-85eb-0fbece93a0c9" providerId="AD" clId="Web-{4161A00C-9071-0DC7-2FEE-AB77C3E47D55}" dt="2021-08-10T16:34:17.583" v="123" actId="20577"/>
          <ac:spMkLst>
            <pc:docMk/>
            <pc:sldMk cId="813934264" sldId="740"/>
            <ac:spMk id="2" creationId="{00000000-0000-0000-0000-000000000000}"/>
          </ac:spMkLst>
        </pc:spChg>
        <pc:spChg chg="mod">
          <ac:chgData name="Murray, John (DBI)" userId="S::john.patrick.murray@sfgov.org::bda6de33-1f50-4150-85eb-0fbece93a0c9" providerId="AD" clId="Web-{4161A00C-9071-0DC7-2FEE-AB77C3E47D55}" dt="2021-08-10T16:41:14.365" v="252" actId="20577"/>
          <ac:spMkLst>
            <pc:docMk/>
            <pc:sldMk cId="813934264" sldId="740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>
              <a:defRPr sz="1200"/>
            </a:lvl1pPr>
          </a:lstStyle>
          <a:p>
            <a:fld id="{12FD9A2C-1224-45BB-9EC2-ED85A337299D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>
              <a:defRPr sz="1200"/>
            </a:lvl1pPr>
          </a:lstStyle>
          <a:p>
            <a:fld id="{09221B24-783F-4785-AEFA-DC900429CF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969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/>
          <a:lstStyle>
            <a:lvl1pPr algn="r">
              <a:defRPr sz="1200"/>
            </a:lvl1pPr>
          </a:lstStyle>
          <a:p>
            <a:fld id="{5D4E8348-5C75-4277-B91F-4768596546A6}" type="datetimeFigureOut">
              <a:rPr lang="en-US" smtClean="0"/>
              <a:t>9/15/2021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5" tIns="46237" rIns="92475" bIns="4623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387136"/>
            <a:ext cx="5608320" cy="4156234"/>
          </a:xfrm>
          <a:prstGeom prst="rect">
            <a:avLst/>
          </a:prstGeom>
        </p:spPr>
        <p:txBody>
          <a:bodyPr vert="horz" lIns="92475" tIns="46237" rIns="92475" bIns="46237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772669"/>
            <a:ext cx="3037840" cy="461804"/>
          </a:xfrm>
          <a:prstGeom prst="rect">
            <a:avLst/>
          </a:prstGeom>
        </p:spPr>
        <p:txBody>
          <a:bodyPr vert="horz" lIns="92475" tIns="46237" rIns="92475" bIns="46237" rtlCol="0" anchor="b"/>
          <a:lstStyle>
            <a:lvl1pPr algn="r">
              <a:defRPr sz="1200"/>
            </a:lvl1pPr>
          </a:lstStyle>
          <a:p>
            <a:fld id="{93BAB81E-59E5-497E-A9DA-40D5ABD012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BAB81E-59E5-497E-A9DA-40D5ABD012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30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42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516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577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23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6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90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95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56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B81E-59E5-497E-A9DA-40D5ABD012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236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265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Building Inspection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7BC9-533C-4821-AFAD-5AC134C1E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7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4" y="1813934"/>
            <a:ext cx="12588826" cy="5130473"/>
          </a:xfrm>
        </p:spPr>
        <p:txBody>
          <a:bodyPr/>
          <a:lstStyle>
            <a:lvl1pPr>
              <a:defRPr sz="3400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DE07-257E-4BD7-8021-B7FBCAB5F43E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Building Inspection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2252959" y="7205339"/>
            <a:ext cx="876777" cy="413893"/>
          </a:xfrm>
          <a:prstGeom prst="rect">
            <a:avLst/>
          </a:prstGeom>
          <a:solidFill>
            <a:srgbClr val="2699D2"/>
          </a:solidFill>
        </p:spPr>
        <p:txBody>
          <a:bodyPr/>
          <a:lstStyle>
            <a:defPPr>
              <a:defRPr lang="en-US"/>
            </a:defPPr>
            <a:lvl1pPr marL="0" algn="r" defTabSz="1043056" rtl="0" eaLnBrk="1" latinLnBrk="0" hangingPunct="1">
              <a:defRPr sz="21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437BC9-533C-4821-AFAD-5AC134C1E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00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>
            <a:spLocks noGrp="1"/>
          </p:cNvSpPr>
          <p:nvPr>
            <p:ph type="title"/>
          </p:nvPr>
        </p:nvSpPr>
        <p:spPr>
          <a:xfrm>
            <a:off x="2" y="263857"/>
            <a:ext cx="12438600" cy="1295700"/>
          </a:xfrm>
          <a:prstGeom prst="rect">
            <a:avLst/>
          </a:prstGeom>
          <a:solidFill>
            <a:srgbClr val="2699D2"/>
          </a:solidFill>
          <a:ln>
            <a:noFill/>
          </a:ln>
        </p:spPr>
        <p:txBody>
          <a:bodyPr spcFirstLastPara="1" wrap="square" lIns="104300" tIns="52150" rIns="104300" bIns="5215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body" idx="1"/>
          </p:nvPr>
        </p:nvSpPr>
        <p:spPr>
          <a:xfrm>
            <a:off x="528034" y="2321398"/>
            <a:ext cx="12673900" cy="453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300" tIns="52150" rIns="104300" bIns="5215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394045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394045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394045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94045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94045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sldNum" idx="12"/>
          </p:nvPr>
        </p:nvSpPr>
        <p:spPr>
          <a:xfrm>
            <a:off x="12252959" y="7205339"/>
            <a:ext cx="876777" cy="413893"/>
          </a:xfrm>
          <a:prstGeom prst="rect">
            <a:avLst/>
          </a:prstGeom>
          <a:solidFill>
            <a:srgbClr val="2699D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1pPr>
            <a:lvl2pPr marL="0" lvl="1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2pPr>
            <a:lvl3pPr marL="0" lvl="2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3pPr>
            <a:lvl4pPr marL="0" lvl="3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4pPr>
            <a:lvl5pPr marL="0" lvl="4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5pPr>
            <a:lvl6pPr marL="0" lvl="5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6pPr>
            <a:lvl7pPr marL="0" lvl="6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7pPr>
            <a:lvl8pPr marL="0" lvl="7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8pPr>
            <a:lvl9pPr marL="0" lvl="8" indent="0" algn="r">
              <a:spcBef>
                <a:spcPts val="0"/>
              </a:spcBef>
              <a:buNone/>
              <a:defRPr sz="2100" b="1" i="0" u="none" strike="noStrike" cap="none">
                <a:solidFill>
                  <a:schemeClr val="lt1"/>
                </a:solidFill>
                <a:latin typeface="Cantarell"/>
                <a:ea typeface="Cantarell"/>
                <a:cs typeface="Cantarell"/>
                <a:sym typeface="Cantar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36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Brea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dune-316132-electrical-equipment-on-house-plans-l.jpg"/>
          <p:cNvPicPr>
            <a:picLocks noChangeAspect="1"/>
          </p:cNvPicPr>
          <p:nvPr userDrawn="1"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820775" cy="77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2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" y="263857"/>
            <a:ext cx="12438697" cy="1295665"/>
          </a:xfrm>
          <a:prstGeom prst="rect">
            <a:avLst/>
          </a:prstGeom>
          <a:solidFill>
            <a:srgbClr val="2699D2"/>
          </a:solidFill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914" y="1813934"/>
            <a:ext cx="12588826" cy="5130473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040" y="7205339"/>
            <a:ext cx="3224848" cy="413893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2101" y="7205339"/>
            <a:ext cx="4376579" cy="413893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Department of Building Inspection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52959" y="7205339"/>
            <a:ext cx="876777" cy="413893"/>
          </a:xfrm>
          <a:prstGeom prst="rect">
            <a:avLst/>
          </a:prstGeom>
          <a:solidFill>
            <a:srgbClr val="2699D2"/>
          </a:solidFill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CF437BC9-533C-4821-AFAD-5AC134C1EC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39" r:id="rId2"/>
    <p:sldLayoutId id="2147483737" r:id="rId3"/>
    <p:sldLayoutId id="2147483740" r:id="rId4"/>
    <p:sldLayoutId id="2147483741" r:id="rId5"/>
  </p:sldLayoutIdLst>
  <p:hf hdr="0" ftr="0" dt="0"/>
  <p:txStyles>
    <p:titleStyle>
      <a:lvl1pPr marL="463550" indent="0" algn="l" defTabSz="1043044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91141" indent="-391141" algn="l" defTabSz="104304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847474" indent="-325951" algn="l" defTabSz="104304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303806" indent="-260761" algn="l" defTabSz="10430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825328" indent="-260761" algn="l" defTabSz="104304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346850" indent="-260761" algn="l" defTabSz="104304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868372" indent="-260761" algn="l" defTabSz="10430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895" indent="-260761" algn="l" defTabSz="10430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17" indent="-260761" algn="l" defTabSz="10430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39" indent="-260761" algn="l" defTabSz="10430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2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44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66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089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11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34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56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178" algn="l" defTabSz="104304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uilding plans for accessibility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5" y="1692853"/>
            <a:ext cx="15412278" cy="10256699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050073" y="0"/>
            <a:ext cx="1532586" cy="132343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15888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tarell"/>
              <a:ea typeface="+mn-ea"/>
              <a:cs typeface="+mn-cs"/>
            </a:endParaRPr>
          </a:p>
          <a:p>
            <a:pPr marL="457195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tarell"/>
              <a:ea typeface="+mn-ea"/>
              <a:cs typeface="+mn-cs"/>
            </a:endParaRPr>
          </a:p>
          <a:p>
            <a:pPr marL="457195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tarell"/>
              <a:ea typeface="+mn-ea"/>
              <a:cs typeface="+mn-cs"/>
            </a:endParaRPr>
          </a:p>
          <a:p>
            <a:pPr marL="457195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tarell"/>
              <a:ea typeface="+mn-ea"/>
              <a:cs typeface="+mn-cs"/>
            </a:endParaRPr>
          </a:p>
          <a:p>
            <a:pPr marL="457195" marR="0" lvl="0" indent="0" algn="l" defTabSz="10430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ntarel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64" y="258611"/>
            <a:ext cx="1104403" cy="8062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138877"/>
            <a:ext cx="13585372" cy="110799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456565"/>
            <a:r>
              <a:rPr lang="en-US" sz="4200" b="1" dirty="0">
                <a:solidFill>
                  <a:schemeClr val="bg1"/>
                </a:solidFill>
              </a:rPr>
              <a:t>Accessible Business Entrance Program</a:t>
            </a:r>
            <a:endParaRPr lang="en-US" dirty="0">
              <a:solidFill>
                <a:schemeClr val="bg1"/>
              </a:solidFill>
            </a:endParaRPr>
          </a:p>
          <a:p>
            <a:pPr marL="456565"/>
            <a:r>
              <a:rPr lang="en-US" sz="2400" dirty="0">
                <a:solidFill>
                  <a:schemeClr val="bg1"/>
                </a:solidFill>
              </a:rPr>
              <a:t>Jeff Buckley, Policy and Public Affairs, Sept. 17, 2021 </a:t>
            </a:r>
          </a:p>
        </p:txBody>
      </p:sp>
    </p:spTree>
    <p:extLst>
      <p:ext uri="{BB962C8B-B14F-4D97-AF65-F5344CB8AC3E}">
        <p14:creationId xmlns:p14="http://schemas.microsoft.com/office/powerpoint/2010/main" val="229499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2942888" y="7205663"/>
            <a:ext cx="877887" cy="414337"/>
          </a:xfrm>
        </p:spPr>
        <p:txBody>
          <a:bodyPr/>
          <a:lstStyle/>
          <a:p>
            <a:fld id="{CF437BC9-533C-4821-AFAD-5AC134C1EC0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4353720"/>
            <a:ext cx="9543011" cy="91655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463550" indent="0" algn="l" defTabSz="1043044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THANK YOU</a:t>
            </a:r>
          </a:p>
        </p:txBody>
      </p:sp>
      <p:grpSp>
        <p:nvGrpSpPr>
          <p:cNvPr id="6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02520" y="16625"/>
            <a:ext cx="1663700" cy="1323439"/>
            <a:chOff x="10401300" y="0"/>
            <a:chExt cx="1663700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10401300" y="0"/>
              <a:ext cx="1663700" cy="1323439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marL="115888"/>
              <a:endParaRPr lang="en-US" sz="1600" b="1" i="1" dirty="0">
                <a:solidFill>
                  <a:schemeClr val="bg1"/>
                </a:solidFill>
              </a:endParaRPr>
            </a:p>
            <a:p>
              <a:pPr marL="457195"/>
              <a:endParaRPr lang="en-US" sz="1600" b="1" i="1" dirty="0">
                <a:solidFill>
                  <a:schemeClr val="bg1"/>
                </a:solidFill>
              </a:endParaRPr>
            </a:p>
            <a:p>
              <a:pPr marL="457195"/>
              <a:endParaRPr lang="en-US" sz="1600" b="1" i="1" dirty="0">
                <a:solidFill>
                  <a:schemeClr val="bg1"/>
                </a:solidFill>
              </a:endParaRPr>
            </a:p>
            <a:p>
              <a:pPr marL="457195"/>
              <a:endParaRPr lang="en-US" sz="1600" b="1" i="1" dirty="0">
                <a:solidFill>
                  <a:schemeClr val="bg1"/>
                </a:solidFill>
              </a:endParaRPr>
            </a:p>
            <a:p>
              <a:pPr marL="457195"/>
              <a:endParaRPr lang="en-US" sz="16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8" name="Picture 7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0948" y="258611"/>
              <a:ext cx="1104403" cy="806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16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Accessible Business Entrance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59167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Helps property owners comply with existing state and federal accessibility laws ensuring that people with disabilities can access products and services offered by San Francisco businesses.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The legally-mandated program requires existing buildings serving the public to feature primary entrances that are accessible to people with disabilities.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5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Places of “Public Accommodation”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3816547"/>
          </a:xfrm>
        </p:spPr>
        <p:txBody>
          <a:bodyPr numCol="1">
            <a:normAutofit/>
          </a:bodyPr>
          <a:lstStyle/>
          <a:p>
            <a:pPr marL="114300" indent="0">
              <a:buNone/>
            </a:pPr>
            <a:r>
              <a:rPr lang="en-US" dirty="0"/>
              <a:t>Businesses that serve the public are generally included in the Accessible Business Entrance program. 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r>
              <a:rPr lang="en-US" dirty="0"/>
              <a:t>As defined by the law, a place of “public accommodation” is where the public will enter a building to purchase goods or services, including: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9779" y="5381763"/>
            <a:ext cx="12719957" cy="440120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Banks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Health Clubs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Offices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Bars and Restaurants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Hotels</a:t>
            </a:r>
          </a:p>
          <a:p>
            <a:pPr lvl="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lvl="0"/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4">
                  <a:lumMod val="10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Theaters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Grocery and Retail Stores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Hair Stylists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Medical Offices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4">
                    <a:lumMod val="10000"/>
                  </a:schemeClr>
                </a:solidFill>
              </a:rPr>
              <a:t>Daycare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3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47" y="1559557"/>
            <a:ext cx="12673900" cy="5916721"/>
          </a:xfrm>
        </p:spPr>
        <p:txBody>
          <a:bodyPr>
            <a:noAutofit/>
          </a:bodyPr>
          <a:lstStyle/>
          <a:p>
            <a:pPr marL="857250" indent="-742950">
              <a:buSzPct val="100000"/>
              <a:buFont typeface="+mj-lt"/>
              <a:buAutoNum type="arabicPeriod"/>
            </a:pPr>
            <a:r>
              <a:rPr lang="en-US" sz="3000" dirty="0"/>
              <a:t>Submit initial forms</a:t>
            </a:r>
          </a:p>
          <a:p>
            <a:pPr marL="114300" indent="0">
              <a:buSzPct val="100000"/>
              <a:buNone/>
            </a:pPr>
            <a:endParaRPr lang="en-US" sz="3000" dirty="0"/>
          </a:p>
          <a:p>
            <a:pPr lvl="1">
              <a:buSzPct val="100000"/>
            </a:pPr>
            <a:r>
              <a:rPr lang="en-US" sz="3000" u="sng" dirty="0"/>
              <a:t>Pre-screening form </a:t>
            </a:r>
            <a:r>
              <a:rPr lang="en-US" sz="3000" dirty="0"/>
              <a:t>for property owners to certify their building does not qualify for the program</a:t>
            </a:r>
          </a:p>
          <a:p>
            <a:pPr marL="571500" lvl="1" indent="0">
              <a:buSzPct val="100000"/>
              <a:buNone/>
            </a:pPr>
            <a:endParaRPr lang="en-US" sz="3000" dirty="0"/>
          </a:p>
          <a:p>
            <a:pPr lvl="1">
              <a:buSzPct val="100000"/>
            </a:pPr>
            <a:r>
              <a:rPr lang="en-US" sz="3000" u="sng" dirty="0"/>
              <a:t>Waiver form </a:t>
            </a:r>
            <a:r>
              <a:rPr lang="en-US" sz="3000" dirty="0"/>
              <a:t>for property owners who believe their building already complies with the program requirements</a:t>
            </a:r>
          </a:p>
          <a:p>
            <a:pPr marL="571500" lvl="1" indent="0">
              <a:buSzPct val="100000"/>
              <a:buNone/>
            </a:pPr>
            <a:endParaRPr lang="en-US" sz="3000" dirty="0"/>
          </a:p>
          <a:p>
            <a:pPr lvl="1">
              <a:buSzPct val="100000"/>
            </a:pPr>
            <a:r>
              <a:rPr lang="en-US" sz="3000" u="sng" dirty="0"/>
              <a:t>Category Checklist Compliance form </a:t>
            </a:r>
            <a:r>
              <a:rPr lang="en-US" sz="3000" dirty="0"/>
              <a:t>for property owners who need to renovate their property to comply with the ordinance. This form is to be completed by a licensed engineer/architect or a Certified Access Specialist (</a:t>
            </a:r>
            <a:r>
              <a:rPr lang="en-US" sz="3000" dirty="0" err="1"/>
              <a:t>CASp</a:t>
            </a:r>
            <a:r>
              <a:rPr lang="en-US" sz="3000" dirty="0"/>
              <a:t>) as part of a site inspection</a:t>
            </a:r>
          </a:p>
          <a:p>
            <a:pPr marL="1085850" lvl="1" indent="-514350">
              <a:buSzPct val="100000"/>
              <a:buFont typeface="+mj-lt"/>
              <a:buAutoNum type="arabicPeriod"/>
            </a:pPr>
            <a:endParaRPr lang="en-US" sz="3000" dirty="0"/>
          </a:p>
          <a:p>
            <a:pPr marL="11430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99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Compliance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5916721"/>
          </a:xfrm>
        </p:spPr>
        <p:txBody>
          <a:bodyPr>
            <a:normAutofit/>
          </a:bodyPr>
          <a:lstStyle/>
          <a:p>
            <a:pPr marL="857250" indent="-742950">
              <a:buSzPct val="100000"/>
              <a:buFont typeface="+mj-lt"/>
              <a:buAutoNum type="arabicPeriod" startAt="2"/>
            </a:pPr>
            <a:r>
              <a:rPr lang="en-US" sz="3000" dirty="0"/>
              <a:t>Secure building permits and renovate property</a:t>
            </a:r>
          </a:p>
          <a:p>
            <a:pPr marL="114300" indent="0">
              <a:buSzPct val="100000"/>
              <a:buNone/>
            </a:pPr>
            <a:endParaRPr lang="en-US" sz="3000" dirty="0"/>
          </a:p>
          <a:p>
            <a:pPr lvl="1">
              <a:buSzPct val="100000"/>
            </a:pPr>
            <a:r>
              <a:rPr lang="en-US" sz="3000" dirty="0"/>
              <a:t>If construction is required to bring the property into compliance, the owner is responsible for securing any necessary building permits and renovating the property</a:t>
            </a:r>
          </a:p>
          <a:p>
            <a:pPr marL="1085850" lvl="1" indent="-514350">
              <a:buSzPct val="100000"/>
              <a:buFont typeface="+mj-lt"/>
              <a:buAutoNum type="arabicPeriod"/>
            </a:pPr>
            <a:endParaRPr lang="en-US" sz="3000" dirty="0"/>
          </a:p>
          <a:p>
            <a:pPr marL="114300" indent="0">
              <a:buNone/>
            </a:pP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30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Current Status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59167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400" u="sng" dirty="0"/>
          </a:p>
          <a:p>
            <a:pPr marL="114300" indent="0">
              <a:buNone/>
            </a:pPr>
            <a:r>
              <a:rPr lang="en-US" u="sng" dirty="0"/>
              <a:t>Non-Compliance</a:t>
            </a:r>
            <a:endParaRPr lang="en-US" sz="1300" u="sng" dirty="0"/>
          </a:p>
          <a:p>
            <a:pPr marL="114300" indent="0">
              <a:buNone/>
            </a:pPr>
            <a:endParaRPr lang="en-US" sz="1300" dirty="0"/>
          </a:p>
          <a:p>
            <a:pPr marL="114300" indent="0">
              <a:buNone/>
            </a:pPr>
            <a:r>
              <a:rPr lang="en-US" dirty="0"/>
              <a:t>11,398 addresses = 5,589 property owners</a:t>
            </a:r>
          </a:p>
          <a:p>
            <a:pPr marL="114300" indent="0">
              <a:buNone/>
            </a:pPr>
            <a:r>
              <a:rPr lang="en-US" dirty="0"/>
              <a:t> 	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u="sng" dirty="0"/>
              <a:t>Compliance Deadline</a:t>
            </a:r>
          </a:p>
          <a:p>
            <a:pPr marL="114300" indent="0">
              <a:buNone/>
            </a:pPr>
            <a:endParaRPr lang="en-US" sz="1500" u="sng" dirty="0"/>
          </a:p>
          <a:p>
            <a:pPr marL="114300" indent="0">
              <a:buNone/>
            </a:pPr>
            <a:r>
              <a:rPr lang="en-US" dirty="0"/>
              <a:t>Current program deadline – September 1, 2021</a:t>
            </a:r>
          </a:p>
          <a:p>
            <a:pPr marL="11430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Legislation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59167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sz="1400" u="sng" dirty="0"/>
          </a:p>
          <a:p>
            <a:pPr marL="114300" indent="0">
              <a:buNone/>
            </a:pPr>
            <a:r>
              <a:rPr lang="en-US" dirty="0"/>
              <a:t>Would extend the deadline for property owners to comply by 2 years	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Supported by: Disability Access Subcommittee and Code Advisory Committee of the BIC, Small Business Commission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Submit Compliance Checklist: 9/30/22</a:t>
            </a:r>
          </a:p>
          <a:p>
            <a:pPr marL="114300" indent="0">
              <a:buNone/>
            </a:pPr>
            <a:r>
              <a:rPr lang="en-US" dirty="0"/>
              <a:t>File Application for Building Permit: 12/31/22</a:t>
            </a:r>
          </a:p>
          <a:p>
            <a:pPr marL="114300" indent="0">
              <a:buNone/>
            </a:pPr>
            <a:r>
              <a:rPr lang="en-US" dirty="0"/>
              <a:t>Obtain Required Building Permit: 9/29/23</a:t>
            </a:r>
          </a:p>
          <a:p>
            <a:pPr marL="11430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60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Planned Outreach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5916721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Key elements: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Communicate only with property owners out of compliance</a:t>
            </a:r>
          </a:p>
          <a:p>
            <a:endParaRPr lang="en-US" dirty="0"/>
          </a:p>
          <a:p>
            <a:r>
              <a:rPr lang="en-US" dirty="0"/>
              <a:t>Partner with public officials, other City departments and community organizations to leverage, reinforce and expand our outreach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Use repetition and strong marketing to capture attention, spur action</a:t>
            </a:r>
          </a:p>
          <a:p>
            <a:endParaRPr lang="en-US" dirty="0"/>
          </a:p>
          <a:p>
            <a:r>
              <a:rPr lang="en-US" dirty="0"/>
              <a:t>Communications designed to funnel owners to website for compliance information and instructions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9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Planned Outreach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966" y="1702510"/>
            <a:ext cx="12673900" cy="5916721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/>
              <a:t>Key channels – 4 languages: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Updated webpages with simplified compliance steps and support resources – DBI and Office of Small Business</a:t>
            </a:r>
          </a:p>
          <a:p>
            <a:endParaRPr lang="en-US" dirty="0"/>
          </a:p>
          <a:p>
            <a:r>
              <a:rPr lang="en-US" dirty="0"/>
              <a:t>1 year+ sequential direct mail &amp; email chase program with three phases</a:t>
            </a:r>
          </a:p>
          <a:p>
            <a:endParaRPr lang="en-US" dirty="0"/>
          </a:p>
          <a:p>
            <a:r>
              <a:rPr lang="en-US" dirty="0"/>
              <a:t>New brochure</a:t>
            </a:r>
          </a:p>
          <a:p>
            <a:endParaRPr lang="en-US" dirty="0"/>
          </a:p>
          <a:p>
            <a:r>
              <a:rPr lang="en-US" dirty="0"/>
              <a:t>Stakeholder outreach and publications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2161"/>
      </p:ext>
    </p:extLst>
  </p:cSld>
  <p:clrMapOvr>
    <a:masterClrMapping/>
  </p:clrMapOvr>
</p:sld>
</file>

<file path=ppt/theme/theme1.xml><?xml version="1.0" encoding="utf-8"?>
<a:theme xmlns:a="http://schemas.openxmlformats.org/drawingml/2006/main" name="Six Letter Light">
  <a:themeElements>
    <a:clrScheme name="Six Reasons">
      <a:dk1>
        <a:srgbClr val="018CCF"/>
      </a:dk1>
      <a:lt1>
        <a:sysClr val="window" lastClr="FFFFFF"/>
      </a:lt1>
      <a:dk2>
        <a:srgbClr val="72808A"/>
      </a:dk2>
      <a:lt2>
        <a:srgbClr val="006CB9"/>
      </a:lt2>
      <a:accent1>
        <a:srgbClr val="015998"/>
      </a:accent1>
      <a:accent2>
        <a:srgbClr val="394147"/>
      </a:accent2>
      <a:accent3>
        <a:srgbClr val="12254C"/>
      </a:accent3>
      <a:accent4>
        <a:srgbClr val="D8D8D8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2">
      <a:majorFont>
        <a:latin typeface="Novecento sans wide Medium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tarel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.24.18.potx" id="{84925BCF-D625-4565-B1CD-5909ADACDC9E}" vid="{3EF41783-5120-4148-A46B-01717E861D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5FB5B970007647990EA14FC7C0E950" ma:contentTypeVersion="4" ma:contentTypeDescription="Create a new document." ma:contentTypeScope="" ma:versionID="020a9bfc225c08d9f6e7e684347c2588">
  <xsd:schema xmlns:xsd="http://www.w3.org/2001/XMLSchema" xmlns:xs="http://www.w3.org/2001/XMLSchema" xmlns:p="http://schemas.microsoft.com/office/2006/metadata/properties" xmlns:ns2="1d9040a5-4c23-4eda-9216-e2bf4c0cd9cd" xmlns:ns3="01e9c971-ff9f-4744-9e6d-2636029864da" targetNamespace="http://schemas.microsoft.com/office/2006/metadata/properties" ma:root="true" ma:fieldsID="73775ef562250c300d59be6003c56327" ns2:_="" ns3:_="">
    <xsd:import namespace="1d9040a5-4c23-4eda-9216-e2bf4c0cd9cd"/>
    <xsd:import namespace="01e9c971-ff9f-4744-9e6d-263602986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040a5-4c23-4eda-9216-e2bf4c0cd9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9c971-ff9f-4744-9e6d-2636029864d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5B73B-F34B-4AF1-AA67-C20F07117D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01e9c971-ff9f-4744-9e6d-2636029864da"/>
    <ds:schemaRef ds:uri="http://schemas.microsoft.com/office/infopath/2007/PartnerControls"/>
    <ds:schemaRef ds:uri="1d9040a5-4c23-4eda-9216-e2bf4c0cd9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312520-2DF4-4B19-BE5B-7785EC692B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339AB7-002C-4262-A247-29F599CBF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9040a5-4c23-4eda-9216-e2bf4c0cd9cd"/>
    <ds:schemaRef ds:uri="01e9c971-ff9f-4744-9e6d-263602986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29942</TotalTime>
  <Words>442</Words>
  <Application>Microsoft Office PowerPoint</Application>
  <PresentationFormat>Custom</PresentationFormat>
  <Paragraphs>115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Cantarell</vt:lpstr>
      <vt:lpstr>Novecento sans wide Medium</vt:lpstr>
      <vt:lpstr>Six Letter Light</vt:lpstr>
      <vt:lpstr>PowerPoint Presentation</vt:lpstr>
      <vt:lpstr>Accessible Business Entrance Program</vt:lpstr>
      <vt:lpstr>Places of “Public Accommodation”</vt:lpstr>
      <vt:lpstr>Compliance</vt:lpstr>
      <vt:lpstr>Compliance</vt:lpstr>
      <vt:lpstr>Current Status</vt:lpstr>
      <vt:lpstr>New Legislation</vt:lpstr>
      <vt:lpstr>Planned Outreach</vt:lpstr>
      <vt:lpstr>Planned Outreach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Jayin</dc:creator>
  <cp:lastModifiedBy>John Koste</cp:lastModifiedBy>
  <cp:revision>984</cp:revision>
  <cp:lastPrinted>2021-08-16T16:41:06Z</cp:lastPrinted>
  <dcterms:created xsi:type="dcterms:W3CDTF">2017-12-05T19:44:30Z</dcterms:created>
  <dcterms:modified xsi:type="dcterms:W3CDTF">2021-09-15T15:39:55Z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0x010100305FB5B970007647990EA14FC7C0E950</vt:lpwstr>
  </property>
</Properties>
</file>