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3" r:id="rId3"/>
    <p:sldMasterId id="2147483671" r:id="rId4"/>
    <p:sldMasterId id="2147483689"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type="screen4x3"/>
  <p:notesSz cx="7010400" cy="9296400"/>
  <p:embeddedFontLst>
    <p:embeddedFont>
      <p:font typeface="Calibri" panose="020F0502020204030204" pitchFamily="34" charset="0"/>
      <p:regular r:id="rId30"/>
      <p:bold r:id="rId31"/>
      <p:italic r:id="rId32"/>
      <p:boldItalic r:id="rId33"/>
    </p:embeddedFont>
    <p:embeddedFont>
      <p:font typeface="Century Schoolbook" panose="02040604050505020304" pitchFamily="18" charset="0"/>
      <p:regular r:id="rId34"/>
      <p:bold r:id="rId35"/>
      <p:italic r:id="rId36"/>
      <p:boldItalic r:id="rId37"/>
    </p:embeddedFont>
    <p:embeddedFont>
      <p:font typeface="Gill Sans" panose="020B0604020202020204" charset="0"/>
      <p:regular r:id="rId38"/>
      <p:bold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7WPBkPx+/ZrKbwrMTXPl44aOV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53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5.fntdata"/><Relationship Id="rId42"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16" name="Google Shape;416;p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7" name="Google Shape;417;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8" name="Google Shape;488;p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In addition to the ACE program, the City has implemented an “Exempt Appointment for Qualified Applicants with Disabilities Pilot Program” (Pilot Program) to allow the City to appoint qualified individuals who are severely disabled to fill specific temporary or permanent exempt positions.</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Departments may review applications of qualified candidates that meet MQ’s in a TEX or PEX classification pool.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Schedule interviews immediately</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And save time looking for qualified “As-needed” candidates.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Is there a pending amendment to CSC Rule 115 re TEX hiring of disabled?</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Is there pending amendment to CSC Rule 114 Appointments, Article VIII Exempt Appointment, re hiring of disabled? </a:t>
            </a:r>
            <a:endParaRPr/>
          </a:p>
          <a:p>
            <a:pPr marL="0" lvl="0" indent="0" algn="l" rtl="0">
              <a:spcBef>
                <a:spcPts val="0"/>
              </a:spcBef>
              <a:spcAft>
                <a:spcPts val="0"/>
              </a:spcAft>
              <a:buSzPts val="1800"/>
              <a:buNone/>
            </a:pPr>
            <a:r>
              <a:rPr lang="en-US"/>
              <a:t>These are HR people, there may be Rule-related questions of this sort….</a:t>
            </a:r>
            <a:endParaRPr/>
          </a:p>
          <a:p>
            <a:pPr marL="0" lvl="0" indent="0" algn="l" rtl="0">
              <a:spcBef>
                <a:spcPts val="0"/>
              </a:spcBef>
              <a:spcAft>
                <a:spcPts val="0"/>
              </a:spcAft>
              <a:buNone/>
            </a:pPr>
            <a:endParaRPr/>
          </a:p>
        </p:txBody>
      </p:sp>
      <p:sp>
        <p:nvSpPr>
          <p:cNvPr id="489" name="Google Shape;489;p8: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9: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6" name="Google Shape;49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04eb2cc8c_3_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7" name="Google Shape;507;gf04eb2cc8c_3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5" name="Google Shape;515;p1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6" name="Google Shape;516;p1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f04eb2cc8c_9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f04eb2cc8c_9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Porsche will introduce Peter Rosel at this slide!</a:t>
            </a:r>
            <a:endParaRPr/>
          </a:p>
        </p:txBody>
      </p:sp>
      <p:sp>
        <p:nvSpPr>
          <p:cNvPr id="527" name="Google Shape;527;gf04eb2cc8c_9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04eb2cc8c_0_12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04eb2cc8c_0_1211: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3" name="Google Shape;533;gf04eb2cc8c_0_1211:notes"/>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f04eb2cc8c_0_12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f04eb2cc8c_0_120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based on the survey responses and internal team review here are our recommendations and planned implementation for the next fiscal year</a:t>
            </a:r>
            <a:endParaRPr/>
          </a:p>
        </p:txBody>
      </p:sp>
      <p:sp>
        <p:nvSpPr>
          <p:cNvPr id="541" name="Google Shape;541;gf04eb2cc8c_0_1204:notes"/>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f04eb2cc8c_9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f04eb2cc8c_9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Porsche will introduce Peter Rosel at this slide!</a:t>
            </a:r>
            <a:endParaRPr/>
          </a:p>
        </p:txBody>
      </p:sp>
      <p:sp>
        <p:nvSpPr>
          <p:cNvPr id="549" name="Google Shape;549;gf04eb2cc8c_9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f04eb2cc8c_0_16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endParaRPr/>
          </a:p>
        </p:txBody>
      </p:sp>
      <p:sp>
        <p:nvSpPr>
          <p:cNvPr id="554" name="Google Shape;554;gf04eb2cc8c_0_16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f04eb2cc8c_0_8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f04eb2cc8c_0_84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Calibri"/>
                <a:ea typeface="Calibri"/>
                <a:cs typeface="Calibri"/>
                <a:sym typeface="Calibri"/>
              </a:rPr>
              <a:t>This is representative of some of the CBO’s that we have been engaged with. Our Recruitment Source List is updated quarterly. </a:t>
            </a:r>
            <a:r>
              <a:rPr lang="en-US" sz="1800" b="1">
                <a:solidFill>
                  <a:schemeClr val="dk1"/>
                </a:solidFill>
                <a:highlight>
                  <a:srgbClr val="FFFFFF"/>
                </a:highlight>
                <a:latin typeface="Calibri"/>
                <a:ea typeface="Calibri"/>
                <a:cs typeface="Calibri"/>
                <a:sym typeface="Calibri"/>
              </a:rPr>
              <a:t>*DNA Note*</a:t>
            </a:r>
            <a:r>
              <a:rPr lang="en-US" sz="1800">
                <a:solidFill>
                  <a:schemeClr val="dk1"/>
                </a:solidFill>
                <a:highlight>
                  <a:srgbClr val="FFFFFF"/>
                </a:highlight>
                <a:latin typeface="Calibri"/>
                <a:ea typeface="Calibri"/>
                <a:cs typeface="Calibri"/>
                <a:sym typeface="Calibri"/>
              </a:rPr>
              <a:t> We can share the list if you are comfortable</a:t>
            </a:r>
            <a:endParaRPr sz="1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04eb2cc8c_0_3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f04eb2cc8c_0_35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04eb2cc8c_0_10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04eb2cc8c_0_100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highlight>
                  <a:srgbClr val="FFFFFF"/>
                </a:highlight>
                <a:latin typeface="Calibri"/>
                <a:ea typeface="Calibri"/>
                <a:cs typeface="Calibri"/>
                <a:sym typeface="Calibri"/>
              </a:rPr>
              <a:t>DCYF + HSA </a:t>
            </a:r>
            <a:endParaRPr sz="18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8" name="Google Shape;578;p1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9" name="Google Shape;579;p15: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f04eb2cc8c_3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6" name="Google Shape;586;gf04eb2cc8c_3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presenter information if applicable. Left this slide as an example</a:t>
            </a:r>
            <a:endParaRPr/>
          </a:p>
        </p:txBody>
      </p:sp>
      <p:sp>
        <p:nvSpPr>
          <p:cNvPr id="587" name="Google Shape;587;gf04eb2cc8c_3_4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latin typeface="Gill Sans"/>
                <a:ea typeface="Gill Sans"/>
                <a:cs typeface="Gill Sans"/>
                <a:sym typeface="Gill Sans"/>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f04eb2cc8c_0_1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r>
              <a:rPr lang="en-US" b="1"/>
              <a:t>STOP RECORDING CUE….  </a:t>
            </a:r>
            <a:endParaRPr/>
          </a:p>
          <a:p>
            <a:pPr marL="0" lvl="0" indent="0" algn="l" rtl="0">
              <a:lnSpc>
                <a:spcPct val="125000"/>
              </a:lnSpc>
              <a:spcBef>
                <a:spcPts val="0"/>
              </a:spcBef>
              <a:spcAft>
                <a:spcPts val="0"/>
              </a:spcAft>
              <a:buClr>
                <a:schemeClr val="dk1"/>
              </a:buClr>
              <a:buSzPts val="1400"/>
              <a:buFont typeface="Arial"/>
              <a:buNone/>
            </a:pPr>
            <a:endParaRPr b="1"/>
          </a:p>
          <a:p>
            <a:pPr marL="0" lvl="0" indent="0" algn="l" rtl="0">
              <a:lnSpc>
                <a:spcPct val="125000"/>
              </a:lnSpc>
              <a:spcBef>
                <a:spcPts val="0"/>
              </a:spcBef>
              <a:spcAft>
                <a:spcPts val="0"/>
              </a:spcAft>
              <a:buClr>
                <a:schemeClr val="dk1"/>
              </a:buClr>
              <a:buSzPts val="1400"/>
              <a:buFont typeface="Arial"/>
              <a:buNone/>
            </a:pPr>
            <a:r>
              <a:rPr lang="en-US" b="1"/>
              <a:t>DRT- Can feed FAQ questions to Peter Rosel- </a:t>
            </a:r>
            <a:endParaRPr b="1"/>
          </a:p>
        </p:txBody>
      </p:sp>
      <p:sp>
        <p:nvSpPr>
          <p:cNvPr id="596" name="Google Shape;596;gf04eb2cc8c_0_1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04eb2cc8c_0_6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f04eb2cc8c_0_68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This past year has been very busy for the DRT as we focused on creating several resources to support your departments with diversity recruitment efforts….  [talk about/show the resources listed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04eb2cc8c_9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f04eb2cc8c_9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Porsche will introduce Peter Rosel at this slide!</a:t>
            </a:r>
            <a:endParaRPr/>
          </a:p>
        </p:txBody>
      </p:sp>
      <p:sp>
        <p:nvSpPr>
          <p:cNvPr id="439" name="Google Shape;439;gf04eb2cc8c_9_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4" name="Google Shape;444;p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ACE Program is internally known as Rule 115. Which is a program that began in 1985</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Proposition A-Which was to increase representation of qualified individuals with disabilities in the City workforce was put on the ballot and was voted by San Franciscans in 1985.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The hiring process at that time was actually less lengthy and cumbersome (there was no DOJ background or fingerprinting). The ballot measure and the resulting CSC Rule received strong support from the Mayor’s Office, the BOS, the CSC, the disabled community. City government support and staff resources allocated to conduct outreach and recruitment were the reason the Program was successful.</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445" name="Google Shape;445;p2: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2" name="Google Shape;452;p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Allows for departments to fill positions in any classifications rather than our “post and pray” method. Applicants have already deemed deemed qualified and are ready to be interviewed. </a:t>
            </a:r>
            <a:endParaRPr/>
          </a:p>
        </p:txBody>
      </p:sp>
      <p:sp>
        <p:nvSpPr>
          <p:cNvPr id="453" name="Google Shape;453;p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0" name="Google Shape;460;p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ACE Program requirements include:</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Entry-level classification (all occupational categories);</a:t>
            </a:r>
            <a:endParaRPr/>
          </a:p>
          <a:p>
            <a:pPr marL="0" lvl="0" indent="0" algn="l" rtl="0">
              <a:spcBef>
                <a:spcPts val="0"/>
              </a:spcBef>
              <a:spcAft>
                <a:spcPts val="0"/>
              </a:spcAft>
              <a:buSzPts val="1800"/>
              <a:buNone/>
            </a:pPr>
            <a:r>
              <a:rPr lang="en-US"/>
              <a:t>Appointees meet the minimum qualifications of the class;</a:t>
            </a:r>
            <a:endParaRPr/>
          </a:p>
          <a:p>
            <a:pPr marL="0" lvl="0" indent="0" algn="l" rtl="0">
              <a:spcBef>
                <a:spcPts val="0"/>
              </a:spcBef>
              <a:spcAft>
                <a:spcPts val="0"/>
              </a:spcAft>
              <a:buSzPts val="1800"/>
              <a:buNone/>
            </a:pPr>
            <a:r>
              <a:rPr lang="en-US"/>
              <a:t>Certification of disability from DOR/Veterans Administration;</a:t>
            </a:r>
            <a:endParaRPr/>
          </a:p>
          <a:p>
            <a:pPr marL="0" lvl="0" indent="0" algn="l" rtl="0">
              <a:spcBef>
                <a:spcPts val="0"/>
              </a:spcBef>
              <a:spcAft>
                <a:spcPts val="0"/>
              </a:spcAft>
              <a:buSzPts val="1800"/>
              <a:buNone/>
            </a:pPr>
            <a:r>
              <a:rPr lang="en-US"/>
              <a:t>ACE positions are designated by Departments;</a:t>
            </a:r>
            <a:endParaRPr/>
          </a:p>
          <a:p>
            <a:pPr marL="0" lvl="0" indent="0" algn="l" rtl="0">
              <a:spcBef>
                <a:spcPts val="0"/>
              </a:spcBef>
              <a:spcAft>
                <a:spcPts val="0"/>
              </a:spcAft>
              <a:buSzPts val="1800"/>
              <a:buNone/>
            </a:pPr>
            <a:r>
              <a:rPr lang="en-US"/>
              <a:t>Appointees are PEX and transition to PCS status after completing satisfactory 1-year probation.</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a:t>Additionally, the EF’s of the position are identified and reviewed with the candidate to establish their ability to perform the EF’s of the position with/without reasonable accommodation.</a:t>
            </a:r>
            <a:endParaRPr/>
          </a:p>
          <a:p>
            <a:pPr marL="0" lvl="0" indent="0" algn="l" rtl="0">
              <a:spcBef>
                <a:spcPts val="0"/>
              </a:spcBef>
              <a:spcAft>
                <a:spcPts val="0"/>
              </a:spcAft>
              <a:buNone/>
            </a:pPr>
            <a:endParaRPr/>
          </a:p>
        </p:txBody>
      </p:sp>
      <p:sp>
        <p:nvSpPr>
          <p:cNvPr id="461" name="Google Shape;461;p5: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8" name="Google Shape;468;p6: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9" name="Google Shape;469;p6: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a:solidFill>
                  <a:srgbClr val="000000"/>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04eb2cc8c_0_5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f04eb2cc8c_0_518: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7" name="Google Shape;477;gf04eb2cc8c_0_518:notes"/>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17"/>
          <p:cNvSpPr txBox="1">
            <a:spLocks noGrp="1"/>
          </p:cNvSpPr>
          <p:nvPr>
            <p:ph type="body" idx="1"/>
          </p:nvPr>
        </p:nvSpPr>
        <p:spPr>
          <a:xfrm>
            <a:off x="381000" y="49530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17"/>
          <p:cNvSpPr txBox="1">
            <a:spLocks noGrp="1"/>
          </p:cNvSpPr>
          <p:nvPr>
            <p:ph type="title"/>
          </p:nvPr>
        </p:nvSpPr>
        <p:spPr>
          <a:xfrm>
            <a:off x="304800" y="2895600"/>
            <a:ext cx="4410364"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body" idx="2"/>
          </p:nvPr>
        </p:nvSpPr>
        <p:spPr>
          <a:xfrm>
            <a:off x="381000" y="54864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7"/>
          <p:cNvSpPr txBox="1">
            <a:spLocks noGrp="1"/>
          </p:cNvSpPr>
          <p:nvPr>
            <p:ph type="body" idx="3"/>
          </p:nvPr>
        </p:nvSpPr>
        <p:spPr>
          <a:xfrm>
            <a:off x="381000" y="60198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3"/>
        <p:cNvGrpSpPr/>
        <p:nvPr/>
      </p:nvGrpSpPr>
      <p:grpSpPr>
        <a:xfrm>
          <a:off x="0" y="0"/>
          <a:ext cx="0" cy="0"/>
          <a:chOff x="0" y="0"/>
          <a:chExt cx="0" cy="0"/>
        </a:xfrm>
      </p:grpSpPr>
      <p:sp>
        <p:nvSpPr>
          <p:cNvPr id="94" name="Google Shape;94;gf04eb2cc8c_0_414"/>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gf04eb2cc8c_0_414"/>
          <p:cNvSpPr txBox="1">
            <a:spLocks noGrp="1"/>
          </p:cNvSpPr>
          <p:nvPr>
            <p:ph type="title"/>
          </p:nvPr>
        </p:nvSpPr>
        <p:spPr>
          <a:xfrm>
            <a:off x="381000" y="2895600"/>
            <a:ext cx="47244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f04eb2cc8c_0_414"/>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lt1"/>
              </a:buClr>
              <a:buSzPts val="2800"/>
              <a:buFont typeface="Arial"/>
              <a:buNone/>
              <a:defRPr sz="28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7" name="Google Shape;97;gf04eb2cc8c_0_414"/>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8" name="Google Shape;98;gf04eb2cc8c_0_414"/>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9" name="Google Shape;99;gf04eb2cc8c_0_414"/>
          <p:cNvPicPr preferRelativeResize="0"/>
          <p:nvPr/>
        </p:nvPicPr>
        <p:blipFill rotWithShape="1">
          <a:blip r:embed="rId2">
            <a:alphaModFix/>
          </a:blip>
          <a:srcRect/>
          <a:stretch/>
        </p:blipFill>
        <p:spPr>
          <a:xfrm>
            <a:off x="7859659" y="5638801"/>
            <a:ext cx="823432" cy="817287"/>
          </a:xfrm>
          <a:prstGeom prst="rect">
            <a:avLst/>
          </a:prstGeom>
          <a:noFill/>
          <a:ln>
            <a:noFill/>
          </a:ln>
        </p:spPr>
      </p:pic>
      <p:pic>
        <p:nvPicPr>
          <p:cNvPr id="100" name="Google Shape;100;gf04eb2cc8c_0_414"/>
          <p:cNvPicPr preferRelativeResize="0"/>
          <p:nvPr/>
        </p:nvPicPr>
        <p:blipFill rotWithShape="1">
          <a:blip r:embed="rId3">
            <a:alphaModFix/>
          </a:blip>
          <a:srcRect/>
          <a:stretch/>
        </p:blipFill>
        <p:spPr>
          <a:xfrm>
            <a:off x="304800" y="228600"/>
            <a:ext cx="1485900" cy="1485900"/>
          </a:xfrm>
          <a:prstGeom prst="rect">
            <a:avLst/>
          </a:prstGeom>
          <a:noFill/>
          <a:ln>
            <a:noFill/>
          </a:ln>
        </p:spPr>
      </p:pic>
      <p:sp>
        <p:nvSpPr>
          <p:cNvPr id="101" name="Google Shape;101;gf04eb2cc8c_0_414"/>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gf04eb2cc8c_0_4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3"/>
        <p:cNvGrpSpPr/>
        <p:nvPr/>
      </p:nvGrpSpPr>
      <p:grpSpPr>
        <a:xfrm>
          <a:off x="0" y="0"/>
          <a:ext cx="0" cy="0"/>
          <a:chOff x="0" y="0"/>
          <a:chExt cx="0" cy="0"/>
        </a:xfrm>
      </p:grpSpPr>
      <p:grpSp>
        <p:nvGrpSpPr>
          <p:cNvPr id="104" name="Google Shape;104;gf04eb2cc8c_0_424"/>
          <p:cNvGrpSpPr/>
          <p:nvPr/>
        </p:nvGrpSpPr>
        <p:grpSpPr>
          <a:xfrm>
            <a:off x="-6928" y="3664527"/>
            <a:ext cx="9150900" cy="1866900"/>
            <a:chOff x="-1" y="3657600"/>
            <a:chExt cx="9150900" cy="1866900"/>
          </a:xfrm>
        </p:grpSpPr>
        <p:sp>
          <p:nvSpPr>
            <p:cNvPr id="105" name="Google Shape;105;gf04eb2cc8c_0_424"/>
            <p:cNvSpPr/>
            <p:nvPr/>
          </p:nvSpPr>
          <p:spPr>
            <a:xfrm>
              <a:off x="-1" y="3657600"/>
              <a:ext cx="9150900" cy="15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15B2A"/>
                </a:solidFill>
                <a:latin typeface="Calibri"/>
                <a:ea typeface="Calibri"/>
                <a:cs typeface="Calibri"/>
                <a:sym typeface="Calibri"/>
              </a:endParaRPr>
            </a:p>
          </p:txBody>
        </p:sp>
        <p:sp>
          <p:nvSpPr>
            <p:cNvPr id="106" name="Google Shape;106;gf04eb2cc8c_0_424"/>
            <p:cNvSpPr/>
            <p:nvPr/>
          </p:nvSpPr>
          <p:spPr>
            <a:xfrm>
              <a:off x="-1" y="5334000"/>
              <a:ext cx="9150900" cy="190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4A5E"/>
                </a:solidFill>
                <a:latin typeface="Calibri"/>
                <a:ea typeface="Calibri"/>
                <a:cs typeface="Calibri"/>
                <a:sym typeface="Calibri"/>
              </a:endParaRPr>
            </a:p>
          </p:txBody>
        </p:sp>
      </p:grpSp>
      <p:sp>
        <p:nvSpPr>
          <p:cNvPr id="107" name="Google Shape;107;gf04eb2cc8c_0_424"/>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f04eb2cc8c_0_42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9"/>
        <p:cNvGrpSpPr/>
        <p:nvPr/>
      </p:nvGrpSpPr>
      <p:grpSpPr>
        <a:xfrm>
          <a:off x="0" y="0"/>
          <a:ext cx="0" cy="0"/>
          <a:chOff x="0" y="0"/>
          <a:chExt cx="0" cy="0"/>
        </a:xfrm>
      </p:grpSpPr>
      <p:sp>
        <p:nvSpPr>
          <p:cNvPr id="110" name="Google Shape;110;gf04eb2cc8c_0_4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f04eb2cc8c_0_4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f04eb2cc8c_0_4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gf04eb2cc8c_0_430"/>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4" name="Google Shape;114;gf04eb2cc8c_0_430"/>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115" name="Google Shape;115;gf04eb2cc8c_0_430"/>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gf04eb2cc8c_0_430"/>
          <p:cNvSpPr txBox="1">
            <a:spLocks noGrp="1"/>
          </p:cNvSpPr>
          <p:nvPr>
            <p:ph type="body" idx="1"/>
          </p:nvPr>
        </p:nvSpPr>
        <p:spPr>
          <a:xfrm>
            <a:off x="436098" y="1600200"/>
            <a:ext cx="4059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7" name="Google Shape;117;gf04eb2cc8c_0_430"/>
          <p:cNvSpPr txBox="1">
            <a:spLocks noGrp="1"/>
          </p:cNvSpPr>
          <p:nvPr>
            <p:ph type="body" idx="2"/>
          </p:nvPr>
        </p:nvSpPr>
        <p:spPr>
          <a:xfrm>
            <a:off x="4648200" y="1600200"/>
            <a:ext cx="4059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8" name="Google Shape;118;gf04eb2cc8c_0_430"/>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gf04eb2cc8c_0_430"/>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0"/>
        <p:cNvGrpSpPr/>
        <p:nvPr/>
      </p:nvGrpSpPr>
      <p:grpSpPr>
        <a:xfrm>
          <a:off x="0" y="0"/>
          <a:ext cx="0" cy="0"/>
          <a:chOff x="0" y="0"/>
          <a:chExt cx="0" cy="0"/>
        </a:xfrm>
      </p:grpSpPr>
      <p:sp>
        <p:nvSpPr>
          <p:cNvPr id="121" name="Google Shape;121;gf04eb2cc8c_0_441"/>
          <p:cNvSpPr txBox="1">
            <a:spLocks noGrp="1"/>
          </p:cNvSpPr>
          <p:nvPr>
            <p:ph type="body" idx="1"/>
          </p:nvPr>
        </p:nvSpPr>
        <p:spPr>
          <a:xfrm>
            <a:off x="457200" y="1371600"/>
            <a:ext cx="40401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2" name="Google Shape;122;gf04eb2cc8c_0_441"/>
          <p:cNvSpPr txBox="1">
            <a:spLocks noGrp="1"/>
          </p:cNvSpPr>
          <p:nvPr>
            <p:ph type="body" idx="2"/>
          </p:nvPr>
        </p:nvSpPr>
        <p:spPr>
          <a:xfrm>
            <a:off x="4645025" y="1371600"/>
            <a:ext cx="40419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3" name="Google Shape;123;gf04eb2cc8c_0_4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gf04eb2cc8c_0_4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f04eb2cc8c_0_4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gf04eb2cc8c_0_441"/>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gf04eb2cc8c_0_441"/>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128" name="Google Shape;128;gf04eb2cc8c_0_441"/>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gf04eb2cc8c_0_441"/>
          <p:cNvSpPr txBox="1">
            <a:spLocks noGrp="1"/>
          </p:cNvSpPr>
          <p:nvPr>
            <p:ph type="body" idx="3"/>
          </p:nvPr>
        </p:nvSpPr>
        <p:spPr>
          <a:xfrm>
            <a:off x="436098" y="2057400"/>
            <a:ext cx="4059600" cy="40689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0" name="Google Shape;130;gf04eb2cc8c_0_441"/>
          <p:cNvSpPr txBox="1">
            <a:spLocks noGrp="1"/>
          </p:cNvSpPr>
          <p:nvPr>
            <p:ph type="body" idx="4"/>
          </p:nvPr>
        </p:nvSpPr>
        <p:spPr>
          <a:xfrm>
            <a:off x="4648200" y="2057400"/>
            <a:ext cx="4059600" cy="40689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1" name="Google Shape;131;gf04eb2cc8c_0_441"/>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gf04eb2cc8c_0_441"/>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gf04eb2cc8c_0_4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f04eb2cc8c_0_4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gf04eb2cc8c_0_4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7"/>
        <p:cNvGrpSpPr/>
        <p:nvPr/>
      </p:nvGrpSpPr>
      <p:grpSpPr>
        <a:xfrm>
          <a:off x="0" y="0"/>
          <a:ext cx="0" cy="0"/>
          <a:chOff x="0" y="0"/>
          <a:chExt cx="0" cy="0"/>
        </a:xfrm>
      </p:grpSpPr>
      <p:sp>
        <p:nvSpPr>
          <p:cNvPr id="138" name="Google Shape;138;gf04eb2cc8c_0_458"/>
          <p:cNvSpPr/>
          <p:nvPr/>
        </p:nvSpPr>
        <p:spPr>
          <a:xfrm>
            <a:off x="-9236" y="3200399"/>
            <a:ext cx="9144000" cy="3660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gf04eb2cc8c_0_458"/>
          <p:cNvPicPr preferRelativeResize="0"/>
          <p:nvPr/>
        </p:nvPicPr>
        <p:blipFill rotWithShape="1">
          <a:blip r:embed="rId2">
            <a:alphaModFix/>
          </a:blip>
          <a:srcRect/>
          <a:stretch/>
        </p:blipFill>
        <p:spPr>
          <a:xfrm>
            <a:off x="5410200" y="3416975"/>
            <a:ext cx="2468880" cy="2466469"/>
          </a:xfrm>
          <a:prstGeom prst="rect">
            <a:avLst/>
          </a:prstGeom>
          <a:noFill/>
          <a:ln>
            <a:noFill/>
          </a:ln>
        </p:spPr>
      </p:pic>
      <p:sp>
        <p:nvSpPr>
          <p:cNvPr id="140" name="Google Shape;140;gf04eb2cc8c_0_458"/>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 name="Google Shape;141;gf04eb2cc8c_0_458"/>
          <p:cNvSpPr txBox="1">
            <a:spLocks noGrp="1"/>
          </p:cNvSpPr>
          <p:nvPr>
            <p:ph type="title"/>
          </p:nvPr>
        </p:nvSpPr>
        <p:spPr>
          <a:xfrm>
            <a:off x="304800" y="3200400"/>
            <a:ext cx="44103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f04eb2cc8c_0_458"/>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3" name="Google Shape;143;gf04eb2cc8c_0_458"/>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4" name="Google Shape;144;gf04eb2cc8c_0_45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gf04eb2cc8c_0_466"/>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gf04eb2cc8c_0_466"/>
          <p:cNvSpPr txBox="1">
            <a:spLocks noGrp="1"/>
          </p:cNvSpPr>
          <p:nvPr>
            <p:ph type="title"/>
          </p:nvPr>
        </p:nvSpPr>
        <p:spPr>
          <a:xfrm>
            <a:off x="381000" y="2895600"/>
            <a:ext cx="47244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gf04eb2cc8c_0_466"/>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9" name="Google Shape;149;gf04eb2cc8c_0_466"/>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gf04eb2cc8c_0_466"/>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gf04eb2cc8c_0_46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52"/>
        <p:cNvGrpSpPr/>
        <p:nvPr/>
      </p:nvGrpSpPr>
      <p:grpSpPr>
        <a:xfrm>
          <a:off x="0" y="0"/>
          <a:ext cx="0" cy="0"/>
          <a:chOff x="0" y="0"/>
          <a:chExt cx="0" cy="0"/>
        </a:xfrm>
      </p:grpSpPr>
      <p:grpSp>
        <p:nvGrpSpPr>
          <p:cNvPr id="153" name="Google Shape;153;gf04eb2cc8c_0_473"/>
          <p:cNvGrpSpPr/>
          <p:nvPr/>
        </p:nvGrpSpPr>
        <p:grpSpPr>
          <a:xfrm>
            <a:off x="-6928" y="3664527"/>
            <a:ext cx="9150900" cy="1866900"/>
            <a:chOff x="-1" y="3657600"/>
            <a:chExt cx="9150900" cy="1866900"/>
          </a:xfrm>
        </p:grpSpPr>
        <p:sp>
          <p:nvSpPr>
            <p:cNvPr id="154" name="Google Shape;154;gf04eb2cc8c_0_473"/>
            <p:cNvSpPr/>
            <p:nvPr/>
          </p:nvSpPr>
          <p:spPr>
            <a:xfrm>
              <a:off x="-1" y="3657600"/>
              <a:ext cx="9150900" cy="1524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gf04eb2cc8c_0_473"/>
            <p:cNvSpPr/>
            <p:nvPr/>
          </p:nvSpPr>
          <p:spPr>
            <a:xfrm>
              <a:off x="-1" y="5334000"/>
              <a:ext cx="9150900" cy="1905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6" name="Google Shape;156;gf04eb2cc8c_0_473"/>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gf04eb2cc8c_0_47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58"/>
        <p:cNvGrpSpPr/>
        <p:nvPr/>
      </p:nvGrpSpPr>
      <p:grpSpPr>
        <a:xfrm>
          <a:off x="0" y="0"/>
          <a:ext cx="0" cy="0"/>
          <a:chOff x="0" y="0"/>
          <a:chExt cx="0" cy="0"/>
        </a:xfrm>
      </p:grpSpPr>
      <p:sp>
        <p:nvSpPr>
          <p:cNvPr id="159" name="Google Shape;159;gf04eb2cc8c_0_4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gf04eb2cc8c_0_47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gf04eb2cc8c_0_4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gf04eb2cc8c_0_479"/>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gf04eb2cc8c_0_479"/>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164" name="Google Shape;164;gf04eb2cc8c_0_479"/>
          <p:cNvSpPr txBox="1">
            <a:spLocks noGrp="1"/>
          </p:cNvSpPr>
          <p:nvPr>
            <p:ph type="body" idx="1"/>
          </p:nvPr>
        </p:nvSpPr>
        <p:spPr>
          <a:xfrm>
            <a:off x="436098" y="1600200"/>
            <a:ext cx="4038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5" name="Google Shape;165;gf04eb2cc8c_0_479"/>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gf04eb2cc8c_0_47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67"/>
        <p:cNvGrpSpPr/>
        <p:nvPr/>
      </p:nvGrpSpPr>
      <p:grpSpPr>
        <a:xfrm>
          <a:off x="0" y="0"/>
          <a:ext cx="0" cy="0"/>
          <a:chOff x="0" y="0"/>
          <a:chExt cx="0" cy="0"/>
        </a:xfrm>
      </p:grpSpPr>
      <p:sp>
        <p:nvSpPr>
          <p:cNvPr id="168" name="Google Shape;168;gf04eb2cc8c_0_488"/>
          <p:cNvSpPr txBox="1">
            <a:spLocks noGrp="1"/>
          </p:cNvSpPr>
          <p:nvPr>
            <p:ph type="body" idx="1"/>
          </p:nvPr>
        </p:nvSpPr>
        <p:spPr>
          <a:xfrm>
            <a:off x="457200" y="1371600"/>
            <a:ext cx="40401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0">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69" name="Google Shape;169;gf04eb2cc8c_0_488"/>
          <p:cNvSpPr txBox="1">
            <a:spLocks noGrp="1"/>
          </p:cNvSpPr>
          <p:nvPr>
            <p:ph type="body" idx="2"/>
          </p:nvPr>
        </p:nvSpPr>
        <p:spPr>
          <a:xfrm>
            <a:off x="457200" y="2011362"/>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70" name="Google Shape;170;gf04eb2cc8c_0_488"/>
          <p:cNvSpPr txBox="1">
            <a:spLocks noGrp="1"/>
          </p:cNvSpPr>
          <p:nvPr>
            <p:ph type="body" idx="3"/>
          </p:nvPr>
        </p:nvSpPr>
        <p:spPr>
          <a:xfrm>
            <a:off x="4645025" y="1371600"/>
            <a:ext cx="40419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71" name="Google Shape;171;gf04eb2cc8c_0_48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f04eb2cc8c_0_48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gf04eb2cc8c_0_4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gf04eb2cc8c_0_488"/>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gf04eb2cc8c_0_488"/>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176" name="Google Shape;176;gf04eb2cc8c_0_488"/>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gf04eb2cc8c_0_488"/>
          <p:cNvSpPr txBox="1">
            <a:spLocks noGrp="1"/>
          </p:cNvSpPr>
          <p:nvPr>
            <p:ph type="body" idx="4"/>
          </p:nvPr>
        </p:nvSpPr>
        <p:spPr>
          <a:xfrm>
            <a:off x="4648200" y="1992312"/>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1371600" y="137319"/>
            <a:ext cx="6400800" cy="79216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6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436098" y="1600200"/>
            <a:ext cx="8250702"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accent2"/>
              </a:buClr>
              <a:buSzPts val="2800"/>
              <a:buFont typeface="Arial"/>
              <a:buChar char="•"/>
              <a:defRPr sz="2800"/>
            </a:lvl1pPr>
            <a:lvl2pPr marL="914400" lvl="1" indent="-381000" algn="l">
              <a:spcBef>
                <a:spcPts val="480"/>
              </a:spcBef>
              <a:spcAft>
                <a:spcPts val="0"/>
              </a:spcAft>
              <a:buClr>
                <a:schemeClr val="accent2"/>
              </a:buClr>
              <a:buSzPts val="2400"/>
              <a:buChar char="–"/>
              <a:defRPr sz="2400"/>
            </a:lvl2pPr>
            <a:lvl3pPr marL="1371600" lvl="2" indent="-355600" algn="l">
              <a:spcBef>
                <a:spcPts val="400"/>
              </a:spcBef>
              <a:spcAft>
                <a:spcPts val="0"/>
              </a:spcAft>
              <a:buClr>
                <a:schemeClr val="accent2"/>
              </a:buClr>
              <a:buSzPts val="2000"/>
              <a:buFont typeface="Noto Sans Symbols"/>
              <a:buChar char="▪"/>
              <a:defRPr sz="2000"/>
            </a:lvl3pPr>
            <a:lvl4pPr marL="1828800" lvl="3" indent="-330200" algn="l">
              <a:spcBef>
                <a:spcPts val="320"/>
              </a:spcBef>
              <a:spcAft>
                <a:spcPts val="0"/>
              </a:spcAft>
              <a:buClr>
                <a:schemeClr val="accent2"/>
              </a:buClr>
              <a:buSzPts val="1600"/>
              <a:buChar char="–"/>
              <a:defRPr sz="1600"/>
            </a:lvl4pPr>
            <a:lvl5pPr marL="2286000" lvl="4" indent="-330200" algn="l">
              <a:spcBef>
                <a:spcPts val="320"/>
              </a:spcBef>
              <a:spcAft>
                <a:spcPts val="0"/>
              </a:spcAft>
              <a:buClr>
                <a:schemeClr val="accent2"/>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78"/>
        <p:cNvGrpSpPr/>
        <p:nvPr/>
      </p:nvGrpSpPr>
      <p:grpSpPr>
        <a:xfrm>
          <a:off x="0" y="0"/>
          <a:ext cx="0" cy="0"/>
          <a:chOff x="0" y="0"/>
          <a:chExt cx="0" cy="0"/>
        </a:xfrm>
      </p:grpSpPr>
      <p:sp>
        <p:nvSpPr>
          <p:cNvPr id="179" name="Google Shape;179;gf04eb2cc8c_0_49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gf04eb2cc8c_0_49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gf04eb2cc8c_0_49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gf04eb2cc8c_0_499"/>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gf04eb2cc8c_0_499"/>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184" name="Google Shape;184;gf04eb2cc8c_0_499"/>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1"/>
        <p:cNvGrpSpPr/>
        <p:nvPr/>
      </p:nvGrpSpPr>
      <p:grpSpPr>
        <a:xfrm>
          <a:off x="0" y="0"/>
          <a:ext cx="0" cy="0"/>
          <a:chOff x="0" y="0"/>
          <a:chExt cx="0" cy="0"/>
        </a:xfrm>
      </p:grpSpPr>
      <p:sp>
        <p:nvSpPr>
          <p:cNvPr id="192" name="Google Shape;192;gf04eb2cc8c_0_696"/>
          <p:cNvSpPr/>
          <p:nvPr/>
        </p:nvSpPr>
        <p:spPr>
          <a:xfrm>
            <a:off x="-9236" y="2440709"/>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3" name="Google Shape;193;gf04eb2cc8c_0_696"/>
          <p:cNvPicPr preferRelativeResize="0"/>
          <p:nvPr/>
        </p:nvPicPr>
        <p:blipFill rotWithShape="1">
          <a:blip r:embed="rId2">
            <a:alphaModFix/>
          </a:blip>
          <a:srcRect/>
          <a:stretch/>
        </p:blipFill>
        <p:spPr>
          <a:xfrm>
            <a:off x="5410200" y="2959774"/>
            <a:ext cx="2468880" cy="2466469"/>
          </a:xfrm>
          <a:prstGeom prst="rect">
            <a:avLst/>
          </a:prstGeom>
          <a:noFill/>
          <a:ln>
            <a:noFill/>
          </a:ln>
        </p:spPr>
      </p:pic>
      <p:sp>
        <p:nvSpPr>
          <p:cNvPr id="194" name="Google Shape;194;gf04eb2cc8c_0_696"/>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f04eb2cc8c_0_696"/>
          <p:cNvSpPr txBox="1">
            <a:spLocks noGrp="1"/>
          </p:cNvSpPr>
          <p:nvPr>
            <p:ph type="title"/>
          </p:nvPr>
        </p:nvSpPr>
        <p:spPr>
          <a:xfrm>
            <a:off x="304800" y="2895600"/>
            <a:ext cx="48768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gf04eb2cc8c_0_696"/>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7" name="Google Shape;197;gf04eb2cc8c_0_696"/>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8" name="Google Shape;198;gf04eb2cc8c_0_69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9"/>
        <p:cNvGrpSpPr/>
        <p:nvPr/>
      </p:nvGrpSpPr>
      <p:grpSpPr>
        <a:xfrm>
          <a:off x="0" y="0"/>
          <a:ext cx="0" cy="0"/>
          <a:chOff x="0" y="0"/>
          <a:chExt cx="0" cy="0"/>
        </a:xfrm>
      </p:grpSpPr>
      <p:sp>
        <p:nvSpPr>
          <p:cNvPr id="200" name="Google Shape;200;gf04eb2cc8c_0_704"/>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1" name="Google Shape;201;gf04eb2cc8c_0_704"/>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202" name="Google Shape;202;gf04eb2cc8c_0_704"/>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gf04eb2cc8c_0_704"/>
          <p:cNvSpPr txBox="1">
            <a:spLocks noGrp="1"/>
          </p:cNvSpPr>
          <p:nvPr>
            <p:ph type="body" idx="1"/>
          </p:nvPr>
        </p:nvSpPr>
        <p:spPr>
          <a:xfrm>
            <a:off x="436098" y="1600200"/>
            <a:ext cx="8250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accent2"/>
              </a:buClr>
              <a:buSzPts val="2800"/>
              <a:buFont typeface="Arial"/>
              <a:buChar char="•"/>
              <a:defRPr sz="2800"/>
            </a:lvl1pPr>
            <a:lvl2pPr marL="914400" lvl="1" indent="-381000" algn="l" rtl="0">
              <a:spcBef>
                <a:spcPts val="480"/>
              </a:spcBef>
              <a:spcAft>
                <a:spcPts val="0"/>
              </a:spcAft>
              <a:buClr>
                <a:schemeClr val="accent2"/>
              </a:buClr>
              <a:buSzPts val="2400"/>
              <a:buChar char="–"/>
              <a:defRPr sz="2400"/>
            </a:lvl2pPr>
            <a:lvl3pPr marL="1371600" lvl="2" indent="-355600" algn="l" rtl="0">
              <a:spcBef>
                <a:spcPts val="400"/>
              </a:spcBef>
              <a:spcAft>
                <a:spcPts val="0"/>
              </a:spcAft>
              <a:buClr>
                <a:schemeClr val="accent2"/>
              </a:buClr>
              <a:buSzPts val="2000"/>
              <a:buFont typeface="Noto Sans Symbols"/>
              <a:buChar char="▪"/>
              <a:defRPr sz="20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4" name="Google Shape;204;gf04eb2cc8c_0_7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gf04eb2cc8c_0_7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gf04eb2cc8c_0_7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gf04eb2cc8c_0_704"/>
          <p:cNvSpPr/>
          <p:nvPr/>
        </p:nvSpPr>
        <p:spPr>
          <a:xfrm>
            <a:off x="0" y="0"/>
            <a:ext cx="9144000" cy="10668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gf04eb2cc8c_0_704"/>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9"/>
        <p:cNvGrpSpPr/>
        <p:nvPr/>
      </p:nvGrpSpPr>
      <p:grpSpPr>
        <a:xfrm>
          <a:off x="0" y="0"/>
          <a:ext cx="0" cy="0"/>
          <a:chOff x="0" y="0"/>
          <a:chExt cx="0" cy="0"/>
        </a:xfrm>
      </p:grpSpPr>
      <p:grpSp>
        <p:nvGrpSpPr>
          <p:cNvPr id="210" name="Google Shape;210;gf04eb2cc8c_0_714"/>
          <p:cNvGrpSpPr/>
          <p:nvPr/>
        </p:nvGrpSpPr>
        <p:grpSpPr>
          <a:xfrm>
            <a:off x="-6928" y="3664527"/>
            <a:ext cx="9150900" cy="1866900"/>
            <a:chOff x="-1" y="3657600"/>
            <a:chExt cx="9150900" cy="1866900"/>
          </a:xfrm>
        </p:grpSpPr>
        <p:sp>
          <p:nvSpPr>
            <p:cNvPr id="211" name="Google Shape;211;gf04eb2cc8c_0_714"/>
            <p:cNvSpPr/>
            <p:nvPr/>
          </p:nvSpPr>
          <p:spPr>
            <a:xfrm>
              <a:off x="-1" y="3657600"/>
              <a:ext cx="9150900" cy="15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15B2A"/>
                </a:solidFill>
                <a:latin typeface="Calibri"/>
                <a:ea typeface="Calibri"/>
                <a:cs typeface="Calibri"/>
                <a:sym typeface="Calibri"/>
              </a:endParaRPr>
            </a:p>
          </p:txBody>
        </p:sp>
        <p:sp>
          <p:nvSpPr>
            <p:cNvPr id="212" name="Google Shape;212;gf04eb2cc8c_0_714"/>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4A5E"/>
                </a:solidFill>
                <a:latin typeface="Calibri"/>
                <a:ea typeface="Calibri"/>
                <a:cs typeface="Calibri"/>
                <a:sym typeface="Calibri"/>
              </a:endParaRPr>
            </a:p>
          </p:txBody>
        </p:sp>
      </p:grpSp>
      <p:sp>
        <p:nvSpPr>
          <p:cNvPr id="213" name="Google Shape;213;gf04eb2cc8c_0_714"/>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14" name="Google Shape;214;gf04eb2cc8c_0_714"/>
          <p:cNvGrpSpPr/>
          <p:nvPr/>
        </p:nvGrpSpPr>
        <p:grpSpPr>
          <a:xfrm>
            <a:off x="-6928" y="3664527"/>
            <a:ext cx="9150900" cy="1866900"/>
            <a:chOff x="-1" y="3657600"/>
            <a:chExt cx="9150900" cy="1866900"/>
          </a:xfrm>
        </p:grpSpPr>
        <p:sp>
          <p:nvSpPr>
            <p:cNvPr id="215" name="Google Shape;215;gf04eb2cc8c_0_714"/>
            <p:cNvSpPr/>
            <p:nvPr/>
          </p:nvSpPr>
          <p:spPr>
            <a:xfrm>
              <a:off x="-1" y="3657600"/>
              <a:ext cx="9150900" cy="1524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gf04eb2cc8c_0_714"/>
            <p:cNvSpPr/>
            <p:nvPr/>
          </p:nvSpPr>
          <p:spPr>
            <a:xfrm>
              <a:off x="-1" y="5334000"/>
              <a:ext cx="9150900" cy="1905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7" name="Google Shape;217;gf04eb2cc8c_0_7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8"/>
        <p:cNvGrpSpPr/>
        <p:nvPr/>
      </p:nvGrpSpPr>
      <p:grpSpPr>
        <a:xfrm>
          <a:off x="0" y="0"/>
          <a:ext cx="0" cy="0"/>
          <a:chOff x="0" y="0"/>
          <a:chExt cx="0" cy="0"/>
        </a:xfrm>
      </p:grpSpPr>
      <p:sp>
        <p:nvSpPr>
          <p:cNvPr id="219" name="Google Shape;219;gf04eb2cc8c_0_723"/>
          <p:cNvSpPr/>
          <p:nvPr/>
        </p:nvSpPr>
        <p:spPr>
          <a:xfrm>
            <a:off x="0" y="0"/>
            <a:ext cx="9144000" cy="10668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gf04eb2cc8c_0_723"/>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221" name="Google Shape;221;gf04eb2cc8c_0_723"/>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gf04eb2cc8c_0_723"/>
          <p:cNvSpPr txBox="1">
            <a:spLocks noGrp="1"/>
          </p:cNvSpPr>
          <p:nvPr>
            <p:ph type="body" idx="1"/>
          </p:nvPr>
        </p:nvSpPr>
        <p:spPr>
          <a:xfrm>
            <a:off x="436098" y="1600200"/>
            <a:ext cx="8250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Font typeface="Noto Sans Symbols"/>
              <a:buChar char="▪"/>
              <a:defRPr sz="20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3" name="Google Shape;223;gf04eb2cc8c_0_72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24"/>
        <p:cNvGrpSpPr/>
        <p:nvPr/>
      </p:nvGrpSpPr>
      <p:grpSpPr>
        <a:xfrm>
          <a:off x="0" y="0"/>
          <a:ext cx="0" cy="0"/>
          <a:chOff x="0" y="0"/>
          <a:chExt cx="0" cy="0"/>
        </a:xfrm>
      </p:grpSpPr>
      <p:grpSp>
        <p:nvGrpSpPr>
          <p:cNvPr id="225" name="Google Shape;225;gf04eb2cc8c_0_729"/>
          <p:cNvGrpSpPr/>
          <p:nvPr/>
        </p:nvGrpSpPr>
        <p:grpSpPr>
          <a:xfrm>
            <a:off x="-6928" y="3664527"/>
            <a:ext cx="9150900" cy="1866900"/>
            <a:chOff x="-1" y="3657600"/>
            <a:chExt cx="9150900" cy="1866900"/>
          </a:xfrm>
        </p:grpSpPr>
        <p:sp>
          <p:nvSpPr>
            <p:cNvPr id="226" name="Google Shape;226;gf04eb2cc8c_0_729"/>
            <p:cNvSpPr/>
            <p:nvPr/>
          </p:nvSpPr>
          <p:spPr>
            <a:xfrm>
              <a:off x="-1" y="3657600"/>
              <a:ext cx="9150900" cy="15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15B2A"/>
                </a:solidFill>
                <a:latin typeface="Calibri"/>
                <a:ea typeface="Calibri"/>
                <a:cs typeface="Calibri"/>
                <a:sym typeface="Calibri"/>
              </a:endParaRPr>
            </a:p>
          </p:txBody>
        </p:sp>
        <p:sp>
          <p:nvSpPr>
            <p:cNvPr id="227" name="Google Shape;227;gf04eb2cc8c_0_729"/>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4A5E"/>
                </a:solidFill>
                <a:latin typeface="Calibri"/>
                <a:ea typeface="Calibri"/>
                <a:cs typeface="Calibri"/>
                <a:sym typeface="Calibri"/>
              </a:endParaRPr>
            </a:p>
          </p:txBody>
        </p:sp>
      </p:grpSp>
      <p:sp>
        <p:nvSpPr>
          <p:cNvPr id="228" name="Google Shape;228;gf04eb2cc8c_0_729"/>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gf04eb2cc8c_0_72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0"/>
        <p:cNvGrpSpPr/>
        <p:nvPr/>
      </p:nvGrpSpPr>
      <p:grpSpPr>
        <a:xfrm>
          <a:off x="0" y="0"/>
          <a:ext cx="0" cy="0"/>
          <a:chOff x="0" y="0"/>
          <a:chExt cx="0" cy="0"/>
        </a:xfrm>
      </p:grpSpPr>
      <p:sp>
        <p:nvSpPr>
          <p:cNvPr id="231" name="Google Shape;231;gf04eb2cc8c_0_7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gf04eb2cc8c_0_7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3" name="Google Shape;233;gf04eb2cc8c_0_7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gf04eb2cc8c_0_735"/>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gf04eb2cc8c_0_735"/>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236" name="Google Shape;236;gf04eb2cc8c_0_735"/>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gf04eb2cc8c_0_735"/>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gf04eb2cc8c_0_735"/>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9"/>
        <p:cNvGrpSpPr/>
        <p:nvPr/>
      </p:nvGrpSpPr>
      <p:grpSpPr>
        <a:xfrm>
          <a:off x="0" y="0"/>
          <a:ext cx="0" cy="0"/>
          <a:chOff x="0" y="0"/>
          <a:chExt cx="0" cy="0"/>
        </a:xfrm>
      </p:grpSpPr>
      <p:sp>
        <p:nvSpPr>
          <p:cNvPr id="240" name="Google Shape;240;gf04eb2cc8c_0_744"/>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04eb2cc8c_0_744"/>
          <p:cNvSpPr txBox="1">
            <a:spLocks noGrp="1"/>
          </p:cNvSpPr>
          <p:nvPr>
            <p:ph type="title"/>
          </p:nvPr>
        </p:nvSpPr>
        <p:spPr>
          <a:xfrm>
            <a:off x="381000" y="2895600"/>
            <a:ext cx="47244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gf04eb2cc8c_0_744"/>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lt1"/>
              </a:buClr>
              <a:buSzPts val="2800"/>
              <a:buFont typeface="Arial"/>
              <a:buNone/>
              <a:defRPr sz="28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3" name="Google Shape;243;gf04eb2cc8c_0_744"/>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4" name="Google Shape;244;gf04eb2cc8c_0_744"/>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245" name="Google Shape;245;gf04eb2cc8c_0_744"/>
          <p:cNvPicPr preferRelativeResize="0"/>
          <p:nvPr/>
        </p:nvPicPr>
        <p:blipFill rotWithShape="1">
          <a:blip r:embed="rId2">
            <a:alphaModFix/>
          </a:blip>
          <a:srcRect/>
          <a:stretch/>
        </p:blipFill>
        <p:spPr>
          <a:xfrm>
            <a:off x="7859659" y="5638801"/>
            <a:ext cx="823432" cy="817287"/>
          </a:xfrm>
          <a:prstGeom prst="rect">
            <a:avLst/>
          </a:prstGeom>
          <a:noFill/>
          <a:ln>
            <a:noFill/>
          </a:ln>
        </p:spPr>
      </p:pic>
      <p:pic>
        <p:nvPicPr>
          <p:cNvPr id="246" name="Google Shape;246;gf04eb2cc8c_0_744"/>
          <p:cNvPicPr preferRelativeResize="0"/>
          <p:nvPr/>
        </p:nvPicPr>
        <p:blipFill rotWithShape="1">
          <a:blip r:embed="rId3">
            <a:alphaModFix/>
          </a:blip>
          <a:srcRect/>
          <a:stretch/>
        </p:blipFill>
        <p:spPr>
          <a:xfrm>
            <a:off x="304800" y="228600"/>
            <a:ext cx="1485900" cy="1485900"/>
          </a:xfrm>
          <a:prstGeom prst="rect">
            <a:avLst/>
          </a:prstGeom>
          <a:noFill/>
          <a:ln>
            <a:noFill/>
          </a:ln>
        </p:spPr>
      </p:pic>
      <p:sp>
        <p:nvSpPr>
          <p:cNvPr id="247" name="Google Shape;247;gf04eb2cc8c_0_744"/>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gf04eb2cc8c_0_74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49"/>
        <p:cNvGrpSpPr/>
        <p:nvPr/>
      </p:nvGrpSpPr>
      <p:grpSpPr>
        <a:xfrm>
          <a:off x="0" y="0"/>
          <a:ext cx="0" cy="0"/>
          <a:chOff x="0" y="0"/>
          <a:chExt cx="0" cy="0"/>
        </a:xfrm>
      </p:grpSpPr>
      <p:grpSp>
        <p:nvGrpSpPr>
          <p:cNvPr id="250" name="Google Shape;250;gf04eb2cc8c_0_754"/>
          <p:cNvGrpSpPr/>
          <p:nvPr/>
        </p:nvGrpSpPr>
        <p:grpSpPr>
          <a:xfrm>
            <a:off x="-6928" y="3664527"/>
            <a:ext cx="9150900" cy="1866900"/>
            <a:chOff x="-1" y="3657600"/>
            <a:chExt cx="9150900" cy="1866900"/>
          </a:xfrm>
        </p:grpSpPr>
        <p:sp>
          <p:nvSpPr>
            <p:cNvPr id="251" name="Google Shape;251;gf04eb2cc8c_0_754"/>
            <p:cNvSpPr/>
            <p:nvPr/>
          </p:nvSpPr>
          <p:spPr>
            <a:xfrm>
              <a:off x="-1" y="3657600"/>
              <a:ext cx="9150900" cy="15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15B2A"/>
                </a:solidFill>
                <a:latin typeface="Calibri"/>
                <a:ea typeface="Calibri"/>
                <a:cs typeface="Calibri"/>
                <a:sym typeface="Calibri"/>
              </a:endParaRPr>
            </a:p>
          </p:txBody>
        </p:sp>
        <p:sp>
          <p:nvSpPr>
            <p:cNvPr id="252" name="Google Shape;252;gf04eb2cc8c_0_754"/>
            <p:cNvSpPr/>
            <p:nvPr/>
          </p:nvSpPr>
          <p:spPr>
            <a:xfrm>
              <a:off x="-1" y="5334000"/>
              <a:ext cx="9150900" cy="190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4A5E"/>
                </a:solidFill>
                <a:latin typeface="Calibri"/>
                <a:ea typeface="Calibri"/>
                <a:cs typeface="Calibri"/>
                <a:sym typeface="Calibri"/>
              </a:endParaRPr>
            </a:p>
          </p:txBody>
        </p:sp>
      </p:grpSp>
      <p:sp>
        <p:nvSpPr>
          <p:cNvPr id="253" name="Google Shape;253;gf04eb2cc8c_0_754"/>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 name="Google Shape;254;gf04eb2cc8c_0_75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gf04eb2cc8c_0_7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7" name="Google Shape;257;gf04eb2cc8c_0_7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gf04eb2cc8c_0_7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gf04eb2cc8c_0_760"/>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gf04eb2cc8c_0_760"/>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261" name="Google Shape;261;gf04eb2cc8c_0_760"/>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gf04eb2cc8c_0_760"/>
          <p:cNvSpPr txBox="1">
            <a:spLocks noGrp="1"/>
          </p:cNvSpPr>
          <p:nvPr>
            <p:ph type="body" idx="1"/>
          </p:nvPr>
        </p:nvSpPr>
        <p:spPr>
          <a:xfrm>
            <a:off x="436098" y="1600200"/>
            <a:ext cx="4059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3" name="Google Shape;263;gf04eb2cc8c_0_760"/>
          <p:cNvSpPr txBox="1">
            <a:spLocks noGrp="1"/>
          </p:cNvSpPr>
          <p:nvPr>
            <p:ph type="body" idx="2"/>
          </p:nvPr>
        </p:nvSpPr>
        <p:spPr>
          <a:xfrm>
            <a:off x="4648200" y="1600200"/>
            <a:ext cx="4059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4" name="Google Shape;264;gf04eb2cc8c_0_760"/>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04eb2cc8c_0_760"/>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grpSp>
        <p:nvGrpSpPr>
          <p:cNvPr id="34" name="Google Shape;34;gf04eb2cc8c_0_167"/>
          <p:cNvGrpSpPr/>
          <p:nvPr/>
        </p:nvGrpSpPr>
        <p:grpSpPr>
          <a:xfrm>
            <a:off x="-6928" y="3664527"/>
            <a:ext cx="9150900" cy="1866900"/>
            <a:chOff x="-1" y="3657600"/>
            <a:chExt cx="9150900" cy="1866900"/>
          </a:xfrm>
        </p:grpSpPr>
        <p:sp>
          <p:nvSpPr>
            <p:cNvPr id="35" name="Google Shape;35;gf04eb2cc8c_0_167"/>
            <p:cNvSpPr/>
            <p:nvPr/>
          </p:nvSpPr>
          <p:spPr>
            <a:xfrm>
              <a:off x="-1" y="3657600"/>
              <a:ext cx="9150900" cy="15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15B2A"/>
                </a:solidFill>
                <a:latin typeface="Calibri"/>
                <a:ea typeface="Calibri"/>
                <a:cs typeface="Calibri"/>
                <a:sym typeface="Calibri"/>
              </a:endParaRPr>
            </a:p>
          </p:txBody>
        </p:sp>
        <p:sp>
          <p:nvSpPr>
            <p:cNvPr id="36" name="Google Shape;36;gf04eb2cc8c_0_167"/>
            <p:cNvSpPr/>
            <p:nvPr/>
          </p:nvSpPr>
          <p:spPr>
            <a:xfrm>
              <a:off x="-1" y="5334000"/>
              <a:ext cx="9150900" cy="190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4A5E"/>
                </a:solidFill>
                <a:latin typeface="Calibri"/>
                <a:ea typeface="Calibri"/>
                <a:cs typeface="Calibri"/>
                <a:sym typeface="Calibri"/>
              </a:endParaRPr>
            </a:p>
          </p:txBody>
        </p:sp>
      </p:grpSp>
      <p:sp>
        <p:nvSpPr>
          <p:cNvPr id="37" name="Google Shape;37;gf04eb2cc8c_0_167"/>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gf04eb2cc8c_0_16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6"/>
        <p:cNvGrpSpPr/>
        <p:nvPr/>
      </p:nvGrpSpPr>
      <p:grpSpPr>
        <a:xfrm>
          <a:off x="0" y="0"/>
          <a:ext cx="0" cy="0"/>
          <a:chOff x="0" y="0"/>
          <a:chExt cx="0" cy="0"/>
        </a:xfrm>
      </p:grpSpPr>
      <p:sp>
        <p:nvSpPr>
          <p:cNvPr id="267" name="Google Shape;267;gf04eb2cc8c_0_771"/>
          <p:cNvSpPr txBox="1">
            <a:spLocks noGrp="1"/>
          </p:cNvSpPr>
          <p:nvPr>
            <p:ph type="body" idx="1"/>
          </p:nvPr>
        </p:nvSpPr>
        <p:spPr>
          <a:xfrm>
            <a:off x="457200" y="1371600"/>
            <a:ext cx="40401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68" name="Google Shape;268;gf04eb2cc8c_0_771"/>
          <p:cNvSpPr txBox="1">
            <a:spLocks noGrp="1"/>
          </p:cNvSpPr>
          <p:nvPr>
            <p:ph type="body" idx="2"/>
          </p:nvPr>
        </p:nvSpPr>
        <p:spPr>
          <a:xfrm>
            <a:off x="4645025" y="1371600"/>
            <a:ext cx="40419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69" name="Google Shape;269;gf04eb2cc8c_0_7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gf04eb2cc8c_0_77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gf04eb2cc8c_0_7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2" name="Google Shape;272;gf04eb2cc8c_0_771"/>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gf04eb2cc8c_0_771"/>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274" name="Google Shape;274;gf04eb2cc8c_0_771"/>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gf04eb2cc8c_0_771"/>
          <p:cNvSpPr txBox="1">
            <a:spLocks noGrp="1"/>
          </p:cNvSpPr>
          <p:nvPr>
            <p:ph type="body" idx="3"/>
          </p:nvPr>
        </p:nvSpPr>
        <p:spPr>
          <a:xfrm>
            <a:off x="436098" y="2057400"/>
            <a:ext cx="4059600" cy="40689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6" name="Google Shape;276;gf04eb2cc8c_0_771"/>
          <p:cNvSpPr txBox="1">
            <a:spLocks noGrp="1"/>
          </p:cNvSpPr>
          <p:nvPr>
            <p:ph type="body" idx="4"/>
          </p:nvPr>
        </p:nvSpPr>
        <p:spPr>
          <a:xfrm>
            <a:off x="4648200" y="2057400"/>
            <a:ext cx="4059600" cy="40689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accent2"/>
              </a:buClr>
              <a:buSzPts val="2400"/>
              <a:buFont typeface="Arial"/>
              <a:buChar char="•"/>
              <a:defRPr sz="2400"/>
            </a:lvl1pPr>
            <a:lvl2pPr marL="914400" lvl="1" indent="-355600" algn="l" rtl="0">
              <a:spcBef>
                <a:spcPts val="400"/>
              </a:spcBef>
              <a:spcAft>
                <a:spcPts val="0"/>
              </a:spcAft>
              <a:buClr>
                <a:schemeClr val="accent2"/>
              </a:buClr>
              <a:buSzPts val="2000"/>
              <a:buChar char="–"/>
              <a:defRPr sz="2000"/>
            </a:lvl2pPr>
            <a:lvl3pPr marL="1371600" lvl="2" indent="-342900" algn="l" rtl="0">
              <a:spcBef>
                <a:spcPts val="360"/>
              </a:spcBef>
              <a:spcAft>
                <a:spcPts val="0"/>
              </a:spcAft>
              <a:buClr>
                <a:schemeClr val="accent2"/>
              </a:buClr>
              <a:buSzPts val="1800"/>
              <a:buFont typeface="Noto Sans Symbols"/>
              <a:buChar char="▪"/>
              <a:defRPr sz="18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77" name="Google Shape;277;gf04eb2cc8c_0_771"/>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gf04eb2cc8c_0_771"/>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gf04eb2cc8c_0_7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1" name="Google Shape;281;gf04eb2cc8c_0_7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gf04eb2cc8c_0_7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83"/>
        <p:cNvGrpSpPr/>
        <p:nvPr/>
      </p:nvGrpSpPr>
      <p:grpSpPr>
        <a:xfrm>
          <a:off x="0" y="0"/>
          <a:ext cx="0" cy="0"/>
          <a:chOff x="0" y="0"/>
          <a:chExt cx="0" cy="0"/>
        </a:xfrm>
      </p:grpSpPr>
      <p:sp>
        <p:nvSpPr>
          <p:cNvPr id="284" name="Google Shape;284;gf04eb2cc8c_0_788"/>
          <p:cNvSpPr/>
          <p:nvPr/>
        </p:nvSpPr>
        <p:spPr>
          <a:xfrm>
            <a:off x="-9236" y="3200399"/>
            <a:ext cx="9144000" cy="3660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gf04eb2cc8c_0_788"/>
          <p:cNvPicPr preferRelativeResize="0"/>
          <p:nvPr/>
        </p:nvPicPr>
        <p:blipFill rotWithShape="1">
          <a:blip r:embed="rId2">
            <a:alphaModFix/>
          </a:blip>
          <a:srcRect/>
          <a:stretch/>
        </p:blipFill>
        <p:spPr>
          <a:xfrm>
            <a:off x="5410200" y="3416975"/>
            <a:ext cx="2468880" cy="2466469"/>
          </a:xfrm>
          <a:prstGeom prst="rect">
            <a:avLst/>
          </a:prstGeom>
          <a:noFill/>
          <a:ln>
            <a:noFill/>
          </a:ln>
        </p:spPr>
      </p:pic>
      <p:sp>
        <p:nvSpPr>
          <p:cNvPr id="286" name="Google Shape;286;gf04eb2cc8c_0_788"/>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7" name="Google Shape;287;gf04eb2cc8c_0_788"/>
          <p:cNvSpPr txBox="1">
            <a:spLocks noGrp="1"/>
          </p:cNvSpPr>
          <p:nvPr>
            <p:ph type="title"/>
          </p:nvPr>
        </p:nvSpPr>
        <p:spPr>
          <a:xfrm>
            <a:off x="304800" y="3200400"/>
            <a:ext cx="44103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gf04eb2cc8c_0_788"/>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9" name="Google Shape;289;gf04eb2cc8c_0_788"/>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0" name="Google Shape;290;gf04eb2cc8c_0_78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1"/>
        <p:cNvGrpSpPr/>
        <p:nvPr/>
      </p:nvGrpSpPr>
      <p:grpSpPr>
        <a:xfrm>
          <a:off x="0" y="0"/>
          <a:ext cx="0" cy="0"/>
          <a:chOff x="0" y="0"/>
          <a:chExt cx="0" cy="0"/>
        </a:xfrm>
      </p:grpSpPr>
      <p:sp>
        <p:nvSpPr>
          <p:cNvPr id="292" name="Google Shape;292;gf04eb2cc8c_0_796"/>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gf04eb2cc8c_0_796"/>
          <p:cNvSpPr txBox="1">
            <a:spLocks noGrp="1"/>
          </p:cNvSpPr>
          <p:nvPr>
            <p:ph type="title"/>
          </p:nvPr>
        </p:nvSpPr>
        <p:spPr>
          <a:xfrm>
            <a:off x="381000" y="2895600"/>
            <a:ext cx="47244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gf04eb2cc8c_0_796"/>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5" name="Google Shape;295;gf04eb2cc8c_0_796"/>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6" name="Google Shape;296;gf04eb2cc8c_0_796"/>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7" name="Google Shape;297;gf04eb2cc8c_0_79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98"/>
        <p:cNvGrpSpPr/>
        <p:nvPr/>
      </p:nvGrpSpPr>
      <p:grpSpPr>
        <a:xfrm>
          <a:off x="0" y="0"/>
          <a:ext cx="0" cy="0"/>
          <a:chOff x="0" y="0"/>
          <a:chExt cx="0" cy="0"/>
        </a:xfrm>
      </p:grpSpPr>
      <p:grpSp>
        <p:nvGrpSpPr>
          <p:cNvPr id="299" name="Google Shape;299;gf04eb2cc8c_0_803"/>
          <p:cNvGrpSpPr/>
          <p:nvPr/>
        </p:nvGrpSpPr>
        <p:grpSpPr>
          <a:xfrm>
            <a:off x="-6928" y="3664527"/>
            <a:ext cx="9150900" cy="1866900"/>
            <a:chOff x="-1" y="3657600"/>
            <a:chExt cx="9150900" cy="1866900"/>
          </a:xfrm>
        </p:grpSpPr>
        <p:sp>
          <p:nvSpPr>
            <p:cNvPr id="300" name="Google Shape;300;gf04eb2cc8c_0_803"/>
            <p:cNvSpPr/>
            <p:nvPr/>
          </p:nvSpPr>
          <p:spPr>
            <a:xfrm>
              <a:off x="-1" y="3657600"/>
              <a:ext cx="9150900" cy="1524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gf04eb2cc8c_0_803"/>
            <p:cNvSpPr/>
            <p:nvPr/>
          </p:nvSpPr>
          <p:spPr>
            <a:xfrm>
              <a:off x="-1" y="5334000"/>
              <a:ext cx="9150900" cy="1905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2" name="Google Shape;302;gf04eb2cc8c_0_803"/>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gf04eb2cc8c_0_80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04"/>
        <p:cNvGrpSpPr/>
        <p:nvPr/>
      </p:nvGrpSpPr>
      <p:grpSpPr>
        <a:xfrm>
          <a:off x="0" y="0"/>
          <a:ext cx="0" cy="0"/>
          <a:chOff x="0" y="0"/>
          <a:chExt cx="0" cy="0"/>
        </a:xfrm>
      </p:grpSpPr>
      <p:sp>
        <p:nvSpPr>
          <p:cNvPr id="305" name="Google Shape;305;gf04eb2cc8c_0_8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gf04eb2cc8c_0_80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gf04eb2cc8c_0_8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gf04eb2cc8c_0_809"/>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Google Shape;309;gf04eb2cc8c_0_809"/>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310" name="Google Shape;310;gf04eb2cc8c_0_809"/>
          <p:cNvSpPr txBox="1">
            <a:spLocks noGrp="1"/>
          </p:cNvSpPr>
          <p:nvPr>
            <p:ph type="body" idx="1"/>
          </p:nvPr>
        </p:nvSpPr>
        <p:spPr>
          <a:xfrm>
            <a:off x="436098" y="1600200"/>
            <a:ext cx="4038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1" name="Google Shape;311;gf04eb2cc8c_0_809"/>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2" name="Google Shape;312;gf04eb2cc8c_0_80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13"/>
        <p:cNvGrpSpPr/>
        <p:nvPr/>
      </p:nvGrpSpPr>
      <p:grpSpPr>
        <a:xfrm>
          <a:off x="0" y="0"/>
          <a:ext cx="0" cy="0"/>
          <a:chOff x="0" y="0"/>
          <a:chExt cx="0" cy="0"/>
        </a:xfrm>
      </p:grpSpPr>
      <p:sp>
        <p:nvSpPr>
          <p:cNvPr id="314" name="Google Shape;314;gf04eb2cc8c_0_818"/>
          <p:cNvSpPr txBox="1">
            <a:spLocks noGrp="1"/>
          </p:cNvSpPr>
          <p:nvPr>
            <p:ph type="body" idx="1"/>
          </p:nvPr>
        </p:nvSpPr>
        <p:spPr>
          <a:xfrm>
            <a:off x="457200" y="1371600"/>
            <a:ext cx="40401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0">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5" name="Google Shape;315;gf04eb2cc8c_0_818"/>
          <p:cNvSpPr txBox="1">
            <a:spLocks noGrp="1"/>
          </p:cNvSpPr>
          <p:nvPr>
            <p:ph type="body" idx="2"/>
          </p:nvPr>
        </p:nvSpPr>
        <p:spPr>
          <a:xfrm>
            <a:off x="457200" y="2011362"/>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16" name="Google Shape;316;gf04eb2cc8c_0_818"/>
          <p:cNvSpPr txBox="1">
            <a:spLocks noGrp="1"/>
          </p:cNvSpPr>
          <p:nvPr>
            <p:ph type="body" idx="3"/>
          </p:nvPr>
        </p:nvSpPr>
        <p:spPr>
          <a:xfrm>
            <a:off x="4645025" y="1371600"/>
            <a:ext cx="4041900" cy="6396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lt1"/>
              </a:buClr>
              <a:buSzPts val="2400"/>
              <a:buNone/>
              <a:defRPr sz="2400" b="1">
                <a:solidFill>
                  <a:schemeClr val="lt1"/>
                </a:solidFill>
              </a:defRPr>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7" name="Google Shape;317;gf04eb2cc8c_0_8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8" name="Google Shape;318;gf04eb2cc8c_0_8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gf04eb2cc8c_0_8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gf04eb2cc8c_0_818"/>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1" name="Google Shape;321;gf04eb2cc8c_0_818"/>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322" name="Google Shape;322;gf04eb2cc8c_0_818"/>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3" name="Google Shape;323;gf04eb2cc8c_0_818"/>
          <p:cNvSpPr txBox="1">
            <a:spLocks noGrp="1"/>
          </p:cNvSpPr>
          <p:nvPr>
            <p:ph type="body" idx="4"/>
          </p:nvPr>
        </p:nvSpPr>
        <p:spPr>
          <a:xfrm>
            <a:off x="4648200" y="1992312"/>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Font typeface="Noto Sans Symbols"/>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24"/>
        <p:cNvGrpSpPr/>
        <p:nvPr/>
      </p:nvGrpSpPr>
      <p:grpSpPr>
        <a:xfrm>
          <a:off x="0" y="0"/>
          <a:ext cx="0" cy="0"/>
          <a:chOff x="0" y="0"/>
          <a:chExt cx="0" cy="0"/>
        </a:xfrm>
      </p:grpSpPr>
      <p:sp>
        <p:nvSpPr>
          <p:cNvPr id="325" name="Google Shape;325;gf04eb2cc8c_0_8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6" name="Google Shape;326;gf04eb2cc8c_0_8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gf04eb2cc8c_0_8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8" name="Google Shape;328;gf04eb2cc8c_0_829"/>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9" name="Google Shape;329;gf04eb2cc8c_0_829"/>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330" name="Google Shape;330;gf04eb2cc8c_0_829"/>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7"/>
        <p:cNvGrpSpPr/>
        <p:nvPr/>
      </p:nvGrpSpPr>
      <p:grpSpPr>
        <a:xfrm>
          <a:off x="0" y="0"/>
          <a:ext cx="0" cy="0"/>
          <a:chOff x="0" y="0"/>
          <a:chExt cx="0" cy="0"/>
        </a:xfrm>
      </p:grpSpPr>
      <p:grpSp>
        <p:nvGrpSpPr>
          <p:cNvPr id="338" name="Google Shape;338;gf04eb2cc8c_9_106"/>
          <p:cNvGrpSpPr/>
          <p:nvPr/>
        </p:nvGrpSpPr>
        <p:grpSpPr>
          <a:xfrm>
            <a:off x="-6928" y="3664527"/>
            <a:ext cx="9150900" cy="1866900"/>
            <a:chOff x="-1" y="3657600"/>
            <a:chExt cx="9150900" cy="1866900"/>
          </a:xfrm>
        </p:grpSpPr>
        <p:sp>
          <p:nvSpPr>
            <p:cNvPr id="339" name="Google Shape;339;gf04eb2cc8c_9_106"/>
            <p:cNvSpPr/>
            <p:nvPr/>
          </p:nvSpPr>
          <p:spPr>
            <a:xfrm>
              <a:off x="-1" y="3657600"/>
              <a:ext cx="9150900" cy="15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15B2A"/>
                </a:solidFill>
                <a:latin typeface="Century Schoolbook"/>
                <a:ea typeface="Century Schoolbook"/>
                <a:cs typeface="Century Schoolbook"/>
                <a:sym typeface="Century Schoolbook"/>
              </a:endParaRPr>
            </a:p>
          </p:txBody>
        </p:sp>
        <p:sp>
          <p:nvSpPr>
            <p:cNvPr id="340" name="Google Shape;340;gf04eb2cc8c_9_106"/>
            <p:cNvSpPr/>
            <p:nvPr/>
          </p:nvSpPr>
          <p:spPr>
            <a:xfrm>
              <a:off x="-1" y="5334000"/>
              <a:ext cx="9150900" cy="190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44A5E"/>
                </a:solidFill>
                <a:latin typeface="Century Schoolbook"/>
                <a:ea typeface="Century Schoolbook"/>
                <a:cs typeface="Century Schoolbook"/>
                <a:sym typeface="Century Schoolbook"/>
              </a:endParaRPr>
            </a:p>
          </p:txBody>
        </p:sp>
      </p:grpSp>
      <p:sp>
        <p:nvSpPr>
          <p:cNvPr id="341" name="Google Shape;341;gf04eb2cc8c_9_106"/>
          <p:cNvSpPr txBox="1">
            <a:spLocks noGrp="1"/>
          </p:cNvSpPr>
          <p:nvPr>
            <p:ph type="title"/>
          </p:nvPr>
        </p:nvSpPr>
        <p:spPr>
          <a:xfrm>
            <a:off x="228600" y="3855027"/>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000"/>
              <a:buFont typeface="Calibri"/>
              <a:buNone/>
              <a:defRPr sz="4000" b="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2"/>
        <p:cNvGrpSpPr/>
        <p:nvPr/>
      </p:nvGrpSpPr>
      <p:grpSpPr>
        <a:xfrm>
          <a:off x="0" y="0"/>
          <a:ext cx="0" cy="0"/>
          <a:chOff x="0" y="0"/>
          <a:chExt cx="0" cy="0"/>
        </a:xfrm>
      </p:grpSpPr>
      <p:sp>
        <p:nvSpPr>
          <p:cNvPr id="343" name="Google Shape;343;gf04eb2cc8c_9_111"/>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pic>
        <p:nvPicPr>
          <p:cNvPr id="344" name="Google Shape;344;gf04eb2cc8c_9_111"/>
          <p:cNvPicPr preferRelativeResize="0"/>
          <p:nvPr/>
        </p:nvPicPr>
        <p:blipFill rotWithShape="1">
          <a:blip r:embed="rId2">
            <a:alphaModFix/>
          </a:blip>
          <a:srcRect/>
          <a:stretch/>
        </p:blipFill>
        <p:spPr>
          <a:xfrm>
            <a:off x="199292" y="-198120"/>
            <a:ext cx="1463040" cy="1463040"/>
          </a:xfrm>
          <a:prstGeom prst="rect">
            <a:avLst/>
          </a:prstGeom>
          <a:noFill/>
          <a:ln>
            <a:noFill/>
          </a:ln>
        </p:spPr>
      </p:pic>
      <p:sp>
        <p:nvSpPr>
          <p:cNvPr id="345" name="Google Shape;345;gf04eb2cc8c_9_111"/>
          <p:cNvSpPr txBox="1">
            <a:spLocks noGrp="1"/>
          </p:cNvSpPr>
          <p:nvPr>
            <p:ph type="title"/>
          </p:nvPr>
        </p:nvSpPr>
        <p:spPr>
          <a:xfrm>
            <a:off x="1371600" y="137319"/>
            <a:ext cx="6400800" cy="7923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6" name="Google Shape;346;gf04eb2cc8c_9_111"/>
          <p:cNvSpPr txBox="1">
            <a:spLocks noGrp="1"/>
          </p:cNvSpPr>
          <p:nvPr>
            <p:ph type="body" idx="1"/>
          </p:nvPr>
        </p:nvSpPr>
        <p:spPr>
          <a:xfrm>
            <a:off x="436098" y="1600200"/>
            <a:ext cx="8250600" cy="45261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accent2"/>
              </a:buClr>
              <a:buSzPts val="2800"/>
              <a:buFont typeface="Arial"/>
              <a:buChar char="•"/>
              <a:defRPr sz="2800"/>
            </a:lvl1pPr>
            <a:lvl2pPr marL="914400" lvl="1" indent="-381000" algn="l" rtl="0">
              <a:lnSpc>
                <a:spcPct val="100000"/>
              </a:lnSpc>
              <a:spcBef>
                <a:spcPts val="480"/>
              </a:spcBef>
              <a:spcAft>
                <a:spcPts val="0"/>
              </a:spcAft>
              <a:buClr>
                <a:schemeClr val="accent2"/>
              </a:buClr>
              <a:buSzPts val="2400"/>
              <a:buChar char="–"/>
              <a:defRPr sz="2400"/>
            </a:lvl2pPr>
            <a:lvl3pPr marL="1371600" lvl="2" indent="-355600" algn="l" rtl="0">
              <a:lnSpc>
                <a:spcPct val="100000"/>
              </a:lnSpc>
              <a:spcBef>
                <a:spcPts val="400"/>
              </a:spcBef>
              <a:spcAft>
                <a:spcPts val="0"/>
              </a:spcAft>
              <a:buClr>
                <a:schemeClr val="accent2"/>
              </a:buClr>
              <a:buSzPts val="2000"/>
              <a:buFont typeface="Noto Sans Symbols"/>
              <a:buChar char="▪"/>
              <a:defRPr sz="2000"/>
            </a:lvl3pPr>
            <a:lvl4pPr marL="1828800" lvl="3" indent="-330200" algn="l" rtl="0">
              <a:lnSpc>
                <a:spcPct val="100000"/>
              </a:lnSpc>
              <a:spcBef>
                <a:spcPts val="320"/>
              </a:spcBef>
              <a:spcAft>
                <a:spcPts val="0"/>
              </a:spcAft>
              <a:buClr>
                <a:schemeClr val="accent2"/>
              </a:buClr>
              <a:buSzPts val="1600"/>
              <a:buChar char="–"/>
              <a:defRPr sz="1600"/>
            </a:lvl4pPr>
            <a:lvl5pPr marL="2286000" lvl="4" indent="-330200" algn="l" rtl="0">
              <a:lnSpc>
                <a:spcPct val="100000"/>
              </a:lnSpc>
              <a:spcBef>
                <a:spcPts val="320"/>
              </a:spcBef>
              <a:spcAft>
                <a:spcPts val="0"/>
              </a:spcAft>
              <a:buClr>
                <a:schemeClr val="accent2"/>
              </a:buClr>
              <a:buSzPts val="1600"/>
              <a:buChar char="»"/>
              <a:defRPr sz="16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47" name="Google Shape;347;gf04eb2cc8c_9_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gf04eb2cc8c_9_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9" name="Google Shape;349;gf04eb2cc8c_9_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gf04eb2cc8c_0_366"/>
          <p:cNvSpPr/>
          <p:nvPr/>
        </p:nvSpPr>
        <p:spPr>
          <a:xfrm>
            <a:off x="-9236" y="2440709"/>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7" name="Google Shape;47;gf04eb2cc8c_0_366"/>
          <p:cNvPicPr preferRelativeResize="0"/>
          <p:nvPr/>
        </p:nvPicPr>
        <p:blipFill rotWithShape="1">
          <a:blip r:embed="rId2">
            <a:alphaModFix/>
          </a:blip>
          <a:srcRect/>
          <a:stretch/>
        </p:blipFill>
        <p:spPr>
          <a:xfrm>
            <a:off x="5410200" y="2959774"/>
            <a:ext cx="2468880" cy="2466469"/>
          </a:xfrm>
          <a:prstGeom prst="rect">
            <a:avLst/>
          </a:prstGeom>
          <a:noFill/>
          <a:ln>
            <a:noFill/>
          </a:ln>
        </p:spPr>
      </p:pic>
      <p:sp>
        <p:nvSpPr>
          <p:cNvPr id="48" name="Google Shape;48;gf04eb2cc8c_0_366"/>
          <p:cNvSpPr txBox="1">
            <a:spLocks noGrp="1"/>
          </p:cNvSpPr>
          <p:nvPr>
            <p:ph type="body" idx="1"/>
          </p:nvPr>
        </p:nvSpPr>
        <p:spPr>
          <a:xfrm>
            <a:off x="381000" y="49530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9" name="Google Shape;49;gf04eb2cc8c_0_366"/>
          <p:cNvSpPr txBox="1">
            <a:spLocks noGrp="1"/>
          </p:cNvSpPr>
          <p:nvPr>
            <p:ph type="title"/>
          </p:nvPr>
        </p:nvSpPr>
        <p:spPr>
          <a:xfrm>
            <a:off x="304800" y="2895600"/>
            <a:ext cx="48768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gf04eb2cc8c_0_366"/>
          <p:cNvSpPr txBox="1">
            <a:spLocks noGrp="1"/>
          </p:cNvSpPr>
          <p:nvPr>
            <p:ph type="body" idx="2"/>
          </p:nvPr>
        </p:nvSpPr>
        <p:spPr>
          <a:xfrm>
            <a:off x="381000" y="54864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1" name="Google Shape;51;gf04eb2cc8c_0_366"/>
          <p:cNvSpPr txBox="1">
            <a:spLocks noGrp="1"/>
          </p:cNvSpPr>
          <p:nvPr>
            <p:ph type="body" idx="3"/>
          </p:nvPr>
        </p:nvSpPr>
        <p:spPr>
          <a:xfrm>
            <a:off x="381000" y="6019800"/>
            <a:ext cx="4419600" cy="53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2" name="Google Shape;52;gf04eb2cc8c_0_36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lt1"/>
                </a:solidFill>
              </a:defRPr>
            </a:lvl1pPr>
            <a:lvl2pPr lvl="1" rtl="0">
              <a:buNone/>
              <a:defRPr sz="1300">
                <a:solidFill>
                  <a:schemeClr val="lt1"/>
                </a:solidFill>
              </a:defRPr>
            </a:lvl2pPr>
            <a:lvl3pPr lvl="2" rtl="0">
              <a:buNone/>
              <a:defRPr sz="1300">
                <a:solidFill>
                  <a:schemeClr val="lt1"/>
                </a:solidFill>
              </a:defRPr>
            </a:lvl3pPr>
            <a:lvl4pPr lvl="3" rtl="0">
              <a:buNone/>
              <a:defRPr sz="1300">
                <a:solidFill>
                  <a:schemeClr val="lt1"/>
                </a:solidFill>
              </a:defRPr>
            </a:lvl4pPr>
            <a:lvl5pPr lvl="4" rtl="0">
              <a:buNone/>
              <a:defRPr sz="1300">
                <a:solidFill>
                  <a:schemeClr val="lt1"/>
                </a:solidFill>
              </a:defRPr>
            </a:lvl5pPr>
            <a:lvl6pPr lvl="5" rtl="0">
              <a:buNone/>
              <a:defRPr sz="1300">
                <a:solidFill>
                  <a:schemeClr val="lt1"/>
                </a:solidFill>
              </a:defRPr>
            </a:lvl6pPr>
            <a:lvl7pPr lvl="6" rtl="0">
              <a:buNone/>
              <a:defRPr sz="1300">
                <a:solidFill>
                  <a:schemeClr val="lt1"/>
                </a:solidFill>
              </a:defRPr>
            </a:lvl7pPr>
            <a:lvl8pPr lvl="7" rtl="0">
              <a:buNone/>
              <a:defRPr sz="1300">
                <a:solidFill>
                  <a:schemeClr val="lt1"/>
                </a:solidFill>
              </a:defRPr>
            </a:lvl8pPr>
            <a:lvl9pPr lvl="8" rtl="0">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0"/>
        <p:cNvGrpSpPr/>
        <p:nvPr/>
      </p:nvGrpSpPr>
      <p:grpSpPr>
        <a:xfrm>
          <a:off x="0" y="0"/>
          <a:ext cx="0" cy="0"/>
          <a:chOff x="0" y="0"/>
          <a:chExt cx="0" cy="0"/>
        </a:xfrm>
      </p:grpSpPr>
      <p:sp>
        <p:nvSpPr>
          <p:cNvPr id="351" name="Google Shape;351;gf04eb2cc8c_9_119"/>
          <p:cNvSpPr/>
          <p:nvPr/>
        </p:nvSpPr>
        <p:spPr>
          <a:xfrm>
            <a:off x="-9236" y="2440709"/>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pic>
        <p:nvPicPr>
          <p:cNvPr id="352" name="Google Shape;352;gf04eb2cc8c_9_119"/>
          <p:cNvPicPr preferRelativeResize="0"/>
          <p:nvPr/>
        </p:nvPicPr>
        <p:blipFill rotWithShape="1">
          <a:blip r:embed="rId2">
            <a:alphaModFix/>
          </a:blip>
          <a:srcRect/>
          <a:stretch/>
        </p:blipFill>
        <p:spPr>
          <a:xfrm>
            <a:off x="5410200" y="2959774"/>
            <a:ext cx="3291840" cy="3288625"/>
          </a:xfrm>
          <a:prstGeom prst="rect">
            <a:avLst/>
          </a:prstGeom>
          <a:noFill/>
          <a:ln>
            <a:noFill/>
          </a:ln>
        </p:spPr>
      </p:pic>
      <p:sp>
        <p:nvSpPr>
          <p:cNvPr id="353" name="Google Shape;353;gf04eb2cc8c_9_119"/>
          <p:cNvSpPr txBox="1">
            <a:spLocks noGrp="1"/>
          </p:cNvSpPr>
          <p:nvPr>
            <p:ph type="body" idx="1"/>
          </p:nvPr>
        </p:nvSpPr>
        <p:spPr>
          <a:xfrm>
            <a:off x="381000" y="49530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4" name="Google Shape;354;gf04eb2cc8c_9_119"/>
          <p:cNvSpPr txBox="1">
            <a:spLocks noGrp="1"/>
          </p:cNvSpPr>
          <p:nvPr>
            <p:ph type="title"/>
          </p:nvPr>
        </p:nvSpPr>
        <p:spPr>
          <a:xfrm>
            <a:off x="304800" y="2895600"/>
            <a:ext cx="4410300" cy="114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4000"/>
              <a:buFont typeface="Calibri"/>
              <a:buNone/>
              <a:defRPr sz="4000"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gf04eb2cc8c_9_119"/>
          <p:cNvSpPr txBox="1">
            <a:spLocks noGrp="1"/>
          </p:cNvSpPr>
          <p:nvPr>
            <p:ph type="body" idx="2"/>
          </p:nvPr>
        </p:nvSpPr>
        <p:spPr>
          <a:xfrm>
            <a:off x="381000" y="54864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6" name="Google Shape;356;gf04eb2cc8c_9_119"/>
          <p:cNvSpPr txBox="1">
            <a:spLocks noGrp="1"/>
          </p:cNvSpPr>
          <p:nvPr>
            <p:ph type="body" idx="3"/>
          </p:nvPr>
        </p:nvSpPr>
        <p:spPr>
          <a:xfrm>
            <a:off x="381000" y="60198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7"/>
        <p:cNvGrpSpPr/>
        <p:nvPr/>
      </p:nvGrpSpPr>
      <p:grpSpPr>
        <a:xfrm>
          <a:off x="0" y="0"/>
          <a:ext cx="0" cy="0"/>
          <a:chOff x="0" y="0"/>
          <a:chExt cx="0" cy="0"/>
        </a:xfrm>
      </p:grpSpPr>
      <p:sp>
        <p:nvSpPr>
          <p:cNvPr id="358" name="Google Shape;358;gf04eb2cc8c_9_1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9" name="Google Shape;359;gf04eb2cc8c_9_1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gf04eb2cc8c_9_1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
        <p:nvSpPr>
          <p:cNvPr id="361" name="Google Shape;361;gf04eb2cc8c_9_126"/>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pic>
        <p:nvPicPr>
          <p:cNvPr id="362" name="Google Shape;362;gf04eb2cc8c_9_126"/>
          <p:cNvPicPr preferRelativeResize="0"/>
          <p:nvPr/>
        </p:nvPicPr>
        <p:blipFill rotWithShape="1">
          <a:blip r:embed="rId2">
            <a:alphaModFix/>
          </a:blip>
          <a:srcRect/>
          <a:stretch/>
        </p:blipFill>
        <p:spPr>
          <a:xfrm>
            <a:off x="199292" y="-198120"/>
            <a:ext cx="1463040" cy="1463040"/>
          </a:xfrm>
          <a:prstGeom prst="rect">
            <a:avLst/>
          </a:prstGeom>
          <a:noFill/>
          <a:ln>
            <a:noFill/>
          </a:ln>
        </p:spPr>
      </p:pic>
      <p:sp>
        <p:nvSpPr>
          <p:cNvPr id="363" name="Google Shape;363;gf04eb2cc8c_9_126"/>
          <p:cNvSpPr txBox="1">
            <a:spLocks noGrp="1"/>
          </p:cNvSpPr>
          <p:nvPr>
            <p:ph type="title"/>
          </p:nvPr>
        </p:nvSpPr>
        <p:spPr>
          <a:xfrm>
            <a:off x="1371600" y="137319"/>
            <a:ext cx="6400800" cy="7923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gf04eb2cc8c_9_126"/>
          <p:cNvSpPr txBox="1">
            <a:spLocks noGrp="1"/>
          </p:cNvSpPr>
          <p:nvPr>
            <p:ph type="body" idx="1"/>
          </p:nvPr>
        </p:nvSpPr>
        <p:spPr>
          <a:xfrm>
            <a:off x="436098" y="1600200"/>
            <a:ext cx="4059600" cy="45261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accent2"/>
              </a:buClr>
              <a:buSzPts val="2400"/>
              <a:buFont typeface="Arial"/>
              <a:buChar char="•"/>
              <a:defRPr sz="2400"/>
            </a:lvl1pPr>
            <a:lvl2pPr marL="914400" lvl="1" indent="-355600" algn="l" rtl="0">
              <a:lnSpc>
                <a:spcPct val="100000"/>
              </a:lnSpc>
              <a:spcBef>
                <a:spcPts val="400"/>
              </a:spcBef>
              <a:spcAft>
                <a:spcPts val="0"/>
              </a:spcAft>
              <a:buClr>
                <a:schemeClr val="accent2"/>
              </a:buClr>
              <a:buSzPts val="2000"/>
              <a:buChar char="–"/>
              <a:defRPr sz="2000"/>
            </a:lvl2pPr>
            <a:lvl3pPr marL="1371600" lvl="2" indent="-342900" algn="l" rtl="0">
              <a:lnSpc>
                <a:spcPct val="100000"/>
              </a:lnSpc>
              <a:spcBef>
                <a:spcPts val="360"/>
              </a:spcBef>
              <a:spcAft>
                <a:spcPts val="0"/>
              </a:spcAft>
              <a:buClr>
                <a:schemeClr val="accent2"/>
              </a:buClr>
              <a:buSzPts val="1800"/>
              <a:buFont typeface="Noto Sans Symbols"/>
              <a:buChar char="▪"/>
              <a:defRPr sz="1800"/>
            </a:lvl3pPr>
            <a:lvl4pPr marL="1828800" lvl="3" indent="-330200" algn="l" rtl="0">
              <a:lnSpc>
                <a:spcPct val="100000"/>
              </a:lnSpc>
              <a:spcBef>
                <a:spcPts val="320"/>
              </a:spcBef>
              <a:spcAft>
                <a:spcPts val="0"/>
              </a:spcAft>
              <a:buClr>
                <a:schemeClr val="accent2"/>
              </a:buClr>
              <a:buSzPts val="1600"/>
              <a:buChar char="–"/>
              <a:defRPr sz="1600"/>
            </a:lvl4pPr>
            <a:lvl5pPr marL="2286000" lvl="4" indent="-330200" algn="l" rtl="0">
              <a:lnSpc>
                <a:spcPct val="100000"/>
              </a:lnSpc>
              <a:spcBef>
                <a:spcPts val="320"/>
              </a:spcBef>
              <a:spcAft>
                <a:spcPts val="0"/>
              </a:spcAft>
              <a:buClr>
                <a:schemeClr val="accent2"/>
              </a:buClr>
              <a:buSzPts val="1600"/>
              <a:buChar char="»"/>
              <a:defRPr sz="16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5" name="Google Shape;365;gf04eb2cc8c_9_126"/>
          <p:cNvSpPr txBox="1">
            <a:spLocks noGrp="1"/>
          </p:cNvSpPr>
          <p:nvPr>
            <p:ph type="body" idx="2"/>
          </p:nvPr>
        </p:nvSpPr>
        <p:spPr>
          <a:xfrm>
            <a:off x="4648200" y="1600200"/>
            <a:ext cx="4059600" cy="45261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accent2"/>
              </a:buClr>
              <a:buSzPts val="2400"/>
              <a:buFont typeface="Arial"/>
              <a:buChar char="•"/>
              <a:defRPr sz="2400"/>
            </a:lvl1pPr>
            <a:lvl2pPr marL="914400" lvl="1" indent="-355600" algn="l" rtl="0">
              <a:lnSpc>
                <a:spcPct val="100000"/>
              </a:lnSpc>
              <a:spcBef>
                <a:spcPts val="400"/>
              </a:spcBef>
              <a:spcAft>
                <a:spcPts val="0"/>
              </a:spcAft>
              <a:buClr>
                <a:schemeClr val="accent2"/>
              </a:buClr>
              <a:buSzPts val="2000"/>
              <a:buChar char="–"/>
              <a:defRPr sz="2000"/>
            </a:lvl2pPr>
            <a:lvl3pPr marL="1371600" lvl="2" indent="-342900" algn="l" rtl="0">
              <a:lnSpc>
                <a:spcPct val="100000"/>
              </a:lnSpc>
              <a:spcBef>
                <a:spcPts val="360"/>
              </a:spcBef>
              <a:spcAft>
                <a:spcPts val="0"/>
              </a:spcAft>
              <a:buClr>
                <a:schemeClr val="accent2"/>
              </a:buClr>
              <a:buSzPts val="1800"/>
              <a:buFont typeface="Noto Sans Symbols"/>
              <a:buChar char="▪"/>
              <a:defRPr sz="1800"/>
            </a:lvl3pPr>
            <a:lvl4pPr marL="1828800" lvl="3" indent="-330200" algn="l" rtl="0">
              <a:lnSpc>
                <a:spcPct val="100000"/>
              </a:lnSpc>
              <a:spcBef>
                <a:spcPts val="320"/>
              </a:spcBef>
              <a:spcAft>
                <a:spcPts val="0"/>
              </a:spcAft>
              <a:buClr>
                <a:schemeClr val="accent2"/>
              </a:buClr>
              <a:buSzPts val="1600"/>
              <a:buChar char="–"/>
              <a:defRPr sz="1600"/>
            </a:lvl4pPr>
            <a:lvl5pPr marL="2286000" lvl="4" indent="-330200" algn="l" rtl="0">
              <a:lnSpc>
                <a:spcPct val="100000"/>
              </a:lnSpc>
              <a:spcBef>
                <a:spcPts val="320"/>
              </a:spcBef>
              <a:spcAft>
                <a:spcPts val="0"/>
              </a:spcAft>
              <a:buClr>
                <a:schemeClr val="accent2"/>
              </a:buClr>
              <a:buSzPts val="1600"/>
              <a:buChar char="»"/>
              <a:defRPr sz="16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6"/>
        <p:cNvGrpSpPr/>
        <p:nvPr/>
      </p:nvGrpSpPr>
      <p:grpSpPr>
        <a:xfrm>
          <a:off x="0" y="0"/>
          <a:ext cx="0" cy="0"/>
          <a:chOff x="0" y="0"/>
          <a:chExt cx="0" cy="0"/>
        </a:xfrm>
      </p:grpSpPr>
      <p:sp>
        <p:nvSpPr>
          <p:cNvPr id="367" name="Google Shape;367;gf04eb2cc8c_9_1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gf04eb2cc8c_9_1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9" name="Google Shape;369;gf04eb2cc8c_9_1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gf04eb2cc8c_9_135"/>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pic>
        <p:nvPicPr>
          <p:cNvPr id="371" name="Google Shape;371;gf04eb2cc8c_9_135"/>
          <p:cNvPicPr preferRelativeResize="0"/>
          <p:nvPr/>
        </p:nvPicPr>
        <p:blipFill rotWithShape="1">
          <a:blip r:embed="rId2">
            <a:alphaModFix/>
          </a:blip>
          <a:srcRect/>
          <a:stretch/>
        </p:blipFill>
        <p:spPr>
          <a:xfrm>
            <a:off x="199292" y="-198120"/>
            <a:ext cx="1463040" cy="1463040"/>
          </a:xfrm>
          <a:prstGeom prst="rect">
            <a:avLst/>
          </a:prstGeom>
          <a:noFill/>
          <a:ln>
            <a:noFill/>
          </a:ln>
        </p:spPr>
      </p:pic>
      <p:sp>
        <p:nvSpPr>
          <p:cNvPr id="372" name="Google Shape;372;gf04eb2cc8c_9_135"/>
          <p:cNvSpPr txBox="1">
            <a:spLocks noGrp="1"/>
          </p:cNvSpPr>
          <p:nvPr>
            <p:ph type="title"/>
          </p:nvPr>
        </p:nvSpPr>
        <p:spPr>
          <a:xfrm>
            <a:off x="1371600" y="137319"/>
            <a:ext cx="6400800" cy="7923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3_Section Header" type="tx">
  <p:cSld name="TITLE_AND_BODY">
    <p:bg>
      <p:bgPr>
        <a:solidFill>
          <a:srgbClr val="575F6D"/>
        </a:solidFill>
        <a:effectLst/>
      </p:bgPr>
    </p:bg>
    <p:spTree>
      <p:nvGrpSpPr>
        <p:cNvPr id="1" name="Shape 373"/>
        <p:cNvGrpSpPr/>
        <p:nvPr/>
      </p:nvGrpSpPr>
      <p:grpSpPr>
        <a:xfrm>
          <a:off x="0" y="0"/>
          <a:ext cx="0" cy="0"/>
          <a:chOff x="0" y="0"/>
          <a:chExt cx="0" cy="0"/>
        </a:xfrm>
      </p:grpSpPr>
      <p:sp>
        <p:nvSpPr>
          <p:cNvPr id="374" name="Google Shape;374;gf04eb2cc8c_9_142"/>
          <p:cNvSpPr txBox="1">
            <a:spLocks noGrp="1"/>
          </p:cNvSpPr>
          <p:nvPr>
            <p:ph type="title"/>
          </p:nvPr>
        </p:nvSpPr>
        <p:spPr>
          <a:xfrm>
            <a:off x="2286000" y="1181100"/>
            <a:ext cx="6172200" cy="3768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39D"/>
              </a:buClr>
              <a:buSzPts val="4400"/>
              <a:buFont typeface="Century Schoolbook"/>
              <a:buNone/>
              <a:defRPr b="1">
                <a:solidFill>
                  <a:srgbClr val="FFF39D"/>
                </a:solidFill>
                <a:latin typeface="Century Schoolbook"/>
                <a:ea typeface="Century Schoolbook"/>
                <a:cs typeface="Century Schoolbook"/>
                <a:sym typeface="Century Schoolboo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gf04eb2cc8c_9_142"/>
          <p:cNvSpPr txBox="1">
            <a:spLocks noGrp="1"/>
          </p:cNvSpPr>
          <p:nvPr>
            <p:ph type="body" idx="1"/>
          </p:nvPr>
        </p:nvSpPr>
        <p:spPr>
          <a:xfrm>
            <a:off x="2286000" y="5010150"/>
            <a:ext cx="6172200" cy="1847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60"/>
              </a:spcBef>
              <a:spcAft>
                <a:spcPts val="0"/>
              </a:spcAft>
              <a:buClr>
                <a:srgbClr val="FFF39D"/>
              </a:buClr>
              <a:buSzPts val="1800"/>
              <a:buFont typeface="Century Schoolbook"/>
              <a:buNone/>
              <a:defRPr sz="1800" b="1">
                <a:solidFill>
                  <a:srgbClr val="FFF39D"/>
                </a:solidFill>
                <a:latin typeface="Century Schoolbook"/>
                <a:ea typeface="Century Schoolbook"/>
                <a:cs typeface="Century Schoolbook"/>
                <a:sym typeface="Century Schoolbook"/>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6" name="Google Shape;376;gf04eb2cc8c_9_142"/>
          <p:cNvSpPr txBox="1">
            <a:spLocks noGrp="1"/>
          </p:cNvSpPr>
          <p:nvPr>
            <p:ph type="sldNum" idx="12"/>
          </p:nvPr>
        </p:nvSpPr>
        <p:spPr>
          <a:xfrm>
            <a:off x="1340616" y="5033793"/>
            <a:ext cx="609600" cy="30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bg>
      <p:bgPr>
        <a:blipFill rotWithShape="1">
          <a:blip r:embed="rId2">
            <a:alphaModFix amt="35000"/>
          </a:blip>
          <a:tile tx="0" ty="0" sx="100000" sy="100000" flip="none" algn="tl"/>
        </a:blipFill>
        <a:effectLst/>
      </p:bgPr>
    </p:bg>
    <p:spTree>
      <p:nvGrpSpPr>
        <p:cNvPr id="1" name="Shape 377"/>
        <p:cNvGrpSpPr/>
        <p:nvPr/>
      </p:nvGrpSpPr>
      <p:grpSpPr>
        <a:xfrm>
          <a:off x="0" y="0"/>
          <a:ext cx="0" cy="0"/>
          <a:chOff x="0" y="0"/>
          <a:chExt cx="0" cy="0"/>
        </a:xfrm>
      </p:grpSpPr>
      <p:sp>
        <p:nvSpPr>
          <p:cNvPr id="378" name="Google Shape;378;gf04eb2cc8c_9_146"/>
          <p:cNvSpPr txBox="1">
            <a:spLocks noGrp="1"/>
          </p:cNvSpPr>
          <p:nvPr>
            <p:ph type="title"/>
          </p:nvPr>
        </p:nvSpPr>
        <p:spPr>
          <a:xfrm>
            <a:off x="2286000" y="1181100"/>
            <a:ext cx="6172200" cy="3768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FFF39D"/>
              </a:buClr>
              <a:buSzPts val="4400"/>
              <a:buFont typeface="Century Schoolbook"/>
              <a:buNone/>
              <a:defRPr b="1">
                <a:solidFill>
                  <a:srgbClr val="FFF39D"/>
                </a:solidFill>
                <a:latin typeface="Century Schoolbook"/>
                <a:ea typeface="Century Schoolbook"/>
                <a:cs typeface="Century Schoolbook"/>
                <a:sym typeface="Century Schoolboo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9" name="Google Shape;379;gf04eb2cc8c_9_146"/>
          <p:cNvSpPr txBox="1">
            <a:spLocks noGrp="1"/>
          </p:cNvSpPr>
          <p:nvPr>
            <p:ph type="sldNum" idx="12"/>
          </p:nvPr>
        </p:nvSpPr>
        <p:spPr>
          <a:xfrm>
            <a:off x="1340616" y="5033793"/>
            <a:ext cx="609600" cy="30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pic>
        <p:nvPicPr>
          <p:cNvPr id="380" name="Google Shape;380;gf04eb2cc8c_9_146"/>
          <p:cNvPicPr preferRelativeResize="0"/>
          <p:nvPr/>
        </p:nvPicPr>
        <p:blipFill rotWithShape="1">
          <a:blip r:embed="rId3">
            <a:alphaModFix/>
          </a:blip>
          <a:srcRect/>
          <a:stretch/>
        </p:blipFill>
        <p:spPr>
          <a:xfrm>
            <a:off x="0" y="0"/>
            <a:ext cx="9144000" cy="6857999"/>
          </a:xfrm>
          <a:prstGeom prst="rect">
            <a:avLst/>
          </a:prstGeom>
          <a:blipFill rotWithShape="1">
            <a:blip r:embed="rId2">
              <a:alphaModFix amt="50000"/>
            </a:blip>
            <a:tile tx="0" ty="0" sx="100000" sy="100000" flip="none" algn="tl"/>
          </a:blip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1"/>
        <p:cNvGrpSpPr/>
        <p:nvPr/>
      </p:nvGrpSpPr>
      <p:grpSpPr>
        <a:xfrm>
          <a:off x="0" y="0"/>
          <a:ext cx="0" cy="0"/>
          <a:chOff x="0" y="0"/>
          <a:chExt cx="0" cy="0"/>
        </a:xfrm>
      </p:grpSpPr>
      <p:sp>
        <p:nvSpPr>
          <p:cNvPr id="382" name="Google Shape;382;gf04eb2cc8c_9_150"/>
          <p:cNvSpPr/>
          <p:nvPr/>
        </p:nvSpPr>
        <p:spPr>
          <a:xfrm>
            <a:off x="0" y="2438400"/>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sp>
        <p:nvSpPr>
          <p:cNvPr id="383" name="Google Shape;383;gf04eb2cc8c_9_150"/>
          <p:cNvSpPr txBox="1">
            <a:spLocks noGrp="1"/>
          </p:cNvSpPr>
          <p:nvPr>
            <p:ph type="title"/>
          </p:nvPr>
        </p:nvSpPr>
        <p:spPr>
          <a:xfrm>
            <a:off x="381000" y="2895600"/>
            <a:ext cx="47244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000"/>
              <a:buFont typeface="Calibri"/>
              <a:buNone/>
              <a:defRPr sz="4000"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Google Shape;384;gf04eb2cc8c_9_150"/>
          <p:cNvSpPr txBox="1">
            <a:spLocks noGrp="1"/>
          </p:cNvSpPr>
          <p:nvPr>
            <p:ph type="body" idx="1"/>
          </p:nvPr>
        </p:nvSpPr>
        <p:spPr>
          <a:xfrm>
            <a:off x="381000" y="49530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60"/>
              </a:spcBef>
              <a:spcAft>
                <a:spcPts val="0"/>
              </a:spcAft>
              <a:buClr>
                <a:schemeClr val="lt1"/>
              </a:buClr>
              <a:buSzPts val="2800"/>
              <a:buFont typeface="Arial"/>
              <a:buNone/>
              <a:defRPr sz="28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5" name="Google Shape;385;gf04eb2cc8c_9_150"/>
          <p:cNvSpPr txBox="1">
            <a:spLocks noGrp="1"/>
          </p:cNvSpPr>
          <p:nvPr>
            <p:ph type="body" idx="2"/>
          </p:nvPr>
        </p:nvSpPr>
        <p:spPr>
          <a:xfrm>
            <a:off x="381000" y="54864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6" name="Google Shape;386;gf04eb2cc8c_9_150"/>
          <p:cNvSpPr txBox="1">
            <a:spLocks noGrp="1"/>
          </p:cNvSpPr>
          <p:nvPr>
            <p:ph type="body" idx="3"/>
          </p:nvPr>
        </p:nvSpPr>
        <p:spPr>
          <a:xfrm>
            <a:off x="381000" y="6019800"/>
            <a:ext cx="4419600" cy="53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400"/>
              </a:spcBef>
              <a:spcAft>
                <a:spcPts val="0"/>
              </a:spcAft>
              <a:buClr>
                <a:schemeClr val="lt1"/>
              </a:buClr>
              <a:buSzPts val="2000"/>
              <a:buFont typeface="Arial"/>
              <a:buNone/>
              <a:defRPr sz="2000">
                <a:solidFill>
                  <a:schemeClr val="lt1"/>
                </a:solidFill>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387" name="Google Shape;387;gf04eb2cc8c_9_150"/>
          <p:cNvPicPr preferRelativeResize="0"/>
          <p:nvPr/>
        </p:nvPicPr>
        <p:blipFill rotWithShape="1">
          <a:blip r:embed="rId2">
            <a:alphaModFix/>
          </a:blip>
          <a:srcRect/>
          <a:stretch/>
        </p:blipFill>
        <p:spPr>
          <a:xfrm>
            <a:off x="7859659" y="5638801"/>
            <a:ext cx="1097909" cy="1089716"/>
          </a:xfrm>
          <a:prstGeom prst="rect">
            <a:avLst/>
          </a:prstGeom>
          <a:noFill/>
          <a:ln>
            <a:noFill/>
          </a:ln>
        </p:spPr>
      </p:pic>
      <p:pic>
        <p:nvPicPr>
          <p:cNvPr id="388" name="Google Shape;388;gf04eb2cc8c_9_150"/>
          <p:cNvPicPr preferRelativeResize="0"/>
          <p:nvPr/>
        </p:nvPicPr>
        <p:blipFill rotWithShape="1">
          <a:blip r:embed="rId3">
            <a:alphaModFix/>
          </a:blip>
          <a:srcRect/>
          <a:stretch/>
        </p:blipFill>
        <p:spPr>
          <a:xfrm>
            <a:off x="304800" y="228600"/>
            <a:ext cx="1981200" cy="19812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9"/>
        <p:cNvGrpSpPr/>
        <p:nvPr/>
      </p:nvGrpSpPr>
      <p:grpSpPr>
        <a:xfrm>
          <a:off x="0" y="0"/>
          <a:ext cx="0" cy="0"/>
          <a:chOff x="0" y="0"/>
          <a:chExt cx="0" cy="0"/>
        </a:xfrm>
      </p:grpSpPr>
      <p:grpSp>
        <p:nvGrpSpPr>
          <p:cNvPr id="390" name="Google Shape;390;gf04eb2cc8c_9_158"/>
          <p:cNvGrpSpPr/>
          <p:nvPr/>
        </p:nvGrpSpPr>
        <p:grpSpPr>
          <a:xfrm>
            <a:off x="-6928" y="3664527"/>
            <a:ext cx="9150900" cy="1866900"/>
            <a:chOff x="-1" y="3657600"/>
            <a:chExt cx="9150900" cy="1866900"/>
          </a:xfrm>
        </p:grpSpPr>
        <p:sp>
          <p:nvSpPr>
            <p:cNvPr id="391" name="Google Shape;391;gf04eb2cc8c_9_158"/>
            <p:cNvSpPr/>
            <p:nvPr/>
          </p:nvSpPr>
          <p:spPr>
            <a:xfrm>
              <a:off x="-1" y="3657600"/>
              <a:ext cx="9150900" cy="15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15B2A"/>
                </a:solidFill>
                <a:latin typeface="Century Schoolbook"/>
                <a:ea typeface="Century Schoolbook"/>
                <a:cs typeface="Century Schoolbook"/>
                <a:sym typeface="Century Schoolbook"/>
              </a:endParaRPr>
            </a:p>
          </p:txBody>
        </p:sp>
        <p:sp>
          <p:nvSpPr>
            <p:cNvPr id="392" name="Google Shape;392;gf04eb2cc8c_9_158"/>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44A5E"/>
                </a:solidFill>
                <a:latin typeface="Century Schoolbook"/>
                <a:ea typeface="Century Schoolbook"/>
                <a:cs typeface="Century Schoolbook"/>
                <a:sym typeface="Century Schoolbook"/>
              </a:endParaRPr>
            </a:p>
          </p:txBody>
        </p:sp>
      </p:grpSp>
      <p:sp>
        <p:nvSpPr>
          <p:cNvPr id="393" name="Google Shape;393;gf04eb2cc8c_9_158"/>
          <p:cNvSpPr txBox="1">
            <a:spLocks noGrp="1"/>
          </p:cNvSpPr>
          <p:nvPr>
            <p:ph type="title"/>
          </p:nvPr>
        </p:nvSpPr>
        <p:spPr>
          <a:xfrm>
            <a:off x="228600" y="3855027"/>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000"/>
              <a:buFont typeface="Calibri"/>
              <a:buNone/>
              <a:defRPr sz="4000" b="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94"/>
        <p:cNvGrpSpPr/>
        <p:nvPr/>
      </p:nvGrpSpPr>
      <p:grpSpPr>
        <a:xfrm>
          <a:off x="0" y="0"/>
          <a:ext cx="0" cy="0"/>
          <a:chOff x="0" y="0"/>
          <a:chExt cx="0" cy="0"/>
        </a:xfrm>
      </p:grpSpPr>
      <p:grpSp>
        <p:nvGrpSpPr>
          <p:cNvPr id="395" name="Google Shape;395;gf04eb2cc8c_9_163"/>
          <p:cNvGrpSpPr/>
          <p:nvPr/>
        </p:nvGrpSpPr>
        <p:grpSpPr>
          <a:xfrm>
            <a:off x="-6928" y="3664527"/>
            <a:ext cx="9150900" cy="1866900"/>
            <a:chOff x="-1" y="3657600"/>
            <a:chExt cx="9150900" cy="1866900"/>
          </a:xfrm>
        </p:grpSpPr>
        <p:sp>
          <p:nvSpPr>
            <p:cNvPr id="396" name="Google Shape;396;gf04eb2cc8c_9_163"/>
            <p:cNvSpPr/>
            <p:nvPr/>
          </p:nvSpPr>
          <p:spPr>
            <a:xfrm>
              <a:off x="-1" y="3657600"/>
              <a:ext cx="9150900" cy="15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15B2A"/>
                </a:solidFill>
                <a:latin typeface="Century Schoolbook"/>
                <a:ea typeface="Century Schoolbook"/>
                <a:cs typeface="Century Schoolbook"/>
                <a:sym typeface="Century Schoolbook"/>
              </a:endParaRPr>
            </a:p>
          </p:txBody>
        </p:sp>
        <p:sp>
          <p:nvSpPr>
            <p:cNvPr id="397" name="Google Shape;397;gf04eb2cc8c_9_163"/>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44A5E"/>
                </a:solidFill>
                <a:latin typeface="Century Schoolbook"/>
                <a:ea typeface="Century Schoolbook"/>
                <a:cs typeface="Century Schoolbook"/>
                <a:sym typeface="Century Schoolbook"/>
              </a:endParaRPr>
            </a:p>
          </p:txBody>
        </p:sp>
      </p:grpSp>
      <p:sp>
        <p:nvSpPr>
          <p:cNvPr id="398" name="Google Shape;398;gf04eb2cc8c_9_163"/>
          <p:cNvSpPr txBox="1">
            <a:spLocks noGrp="1"/>
          </p:cNvSpPr>
          <p:nvPr>
            <p:ph type="title"/>
          </p:nvPr>
        </p:nvSpPr>
        <p:spPr>
          <a:xfrm>
            <a:off x="228600" y="3855027"/>
            <a:ext cx="8229600" cy="1143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lt1"/>
              </a:buClr>
              <a:buSzPts val="4000"/>
              <a:buFont typeface="Calibri"/>
              <a:buNone/>
              <a:defRPr sz="4000" b="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9"/>
        <p:cNvGrpSpPr/>
        <p:nvPr/>
      </p:nvGrpSpPr>
      <p:grpSpPr>
        <a:xfrm>
          <a:off x="0" y="0"/>
          <a:ext cx="0" cy="0"/>
          <a:chOff x="0" y="0"/>
          <a:chExt cx="0" cy="0"/>
        </a:xfrm>
      </p:grpSpPr>
      <p:sp>
        <p:nvSpPr>
          <p:cNvPr id="400" name="Google Shape;400;gf04eb2cc8c_9_168"/>
          <p:cNvSpPr txBox="1">
            <a:spLocks noGrp="1"/>
          </p:cNvSpPr>
          <p:nvPr>
            <p:ph type="body" idx="1"/>
          </p:nvPr>
        </p:nvSpPr>
        <p:spPr>
          <a:xfrm>
            <a:off x="457200" y="1371600"/>
            <a:ext cx="4040100" cy="639900"/>
          </a:xfrm>
          <a:prstGeom prst="rect">
            <a:avLst/>
          </a:prstGeom>
          <a:solidFill>
            <a:schemeClr val="accent5"/>
          </a:solid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lt1"/>
              </a:buClr>
              <a:buSzPts val="2400"/>
              <a:buNone/>
              <a:defRPr sz="2400" b="1">
                <a:solidFill>
                  <a:schemeClr val="lt1"/>
                </a:solidFill>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401" name="Google Shape;401;gf04eb2cc8c_9_168"/>
          <p:cNvSpPr txBox="1">
            <a:spLocks noGrp="1"/>
          </p:cNvSpPr>
          <p:nvPr>
            <p:ph type="body" idx="2"/>
          </p:nvPr>
        </p:nvSpPr>
        <p:spPr>
          <a:xfrm>
            <a:off x="4645025" y="1371600"/>
            <a:ext cx="4041900" cy="639900"/>
          </a:xfrm>
          <a:prstGeom prst="rect">
            <a:avLst/>
          </a:prstGeom>
          <a:solidFill>
            <a:schemeClr val="accent5"/>
          </a:solidFill>
          <a:ln>
            <a:noFill/>
          </a:ln>
        </p:spPr>
        <p:txBody>
          <a:bodyPr spcFirstLastPara="1" wrap="square" lIns="91425" tIns="45700" rIns="91425" bIns="45700" anchor="b" anchorCtr="0">
            <a:normAutofit/>
          </a:bodyPr>
          <a:lstStyle>
            <a:lvl1pPr marL="457200" lvl="0" indent="-228600" algn="l" rtl="0">
              <a:lnSpc>
                <a:spcPct val="100000"/>
              </a:lnSpc>
              <a:spcBef>
                <a:spcPts val="480"/>
              </a:spcBef>
              <a:spcAft>
                <a:spcPts val="0"/>
              </a:spcAft>
              <a:buClr>
                <a:schemeClr val="lt1"/>
              </a:buClr>
              <a:buSzPts val="2400"/>
              <a:buNone/>
              <a:defRPr sz="2400" b="1">
                <a:solidFill>
                  <a:schemeClr val="lt1"/>
                </a:solidFill>
              </a:defRPr>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402" name="Google Shape;402;gf04eb2cc8c_9_1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gf04eb2cc8c_9_1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4" name="Google Shape;404;gf04eb2cc8c_9_1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
        <p:nvSpPr>
          <p:cNvPr id="405" name="Google Shape;405;gf04eb2cc8c_9_168"/>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Schoolbook"/>
              <a:ea typeface="Century Schoolbook"/>
              <a:cs typeface="Century Schoolbook"/>
              <a:sym typeface="Century Schoolbook"/>
            </a:endParaRPr>
          </a:p>
        </p:txBody>
      </p:sp>
      <p:pic>
        <p:nvPicPr>
          <p:cNvPr id="406" name="Google Shape;406;gf04eb2cc8c_9_168"/>
          <p:cNvPicPr preferRelativeResize="0"/>
          <p:nvPr/>
        </p:nvPicPr>
        <p:blipFill rotWithShape="1">
          <a:blip r:embed="rId2">
            <a:alphaModFix/>
          </a:blip>
          <a:srcRect/>
          <a:stretch/>
        </p:blipFill>
        <p:spPr>
          <a:xfrm>
            <a:off x="199292" y="-198120"/>
            <a:ext cx="1463040" cy="1463040"/>
          </a:xfrm>
          <a:prstGeom prst="rect">
            <a:avLst/>
          </a:prstGeom>
          <a:noFill/>
          <a:ln>
            <a:noFill/>
          </a:ln>
        </p:spPr>
      </p:pic>
      <p:sp>
        <p:nvSpPr>
          <p:cNvPr id="407" name="Google Shape;407;gf04eb2cc8c_9_168"/>
          <p:cNvSpPr txBox="1">
            <a:spLocks noGrp="1"/>
          </p:cNvSpPr>
          <p:nvPr>
            <p:ph type="title"/>
          </p:nvPr>
        </p:nvSpPr>
        <p:spPr>
          <a:xfrm>
            <a:off x="1371600" y="137319"/>
            <a:ext cx="6400800" cy="7923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8" name="Google Shape;408;gf04eb2cc8c_9_168"/>
          <p:cNvSpPr txBox="1">
            <a:spLocks noGrp="1"/>
          </p:cNvSpPr>
          <p:nvPr>
            <p:ph type="body" idx="3"/>
          </p:nvPr>
        </p:nvSpPr>
        <p:spPr>
          <a:xfrm>
            <a:off x="436098" y="2057400"/>
            <a:ext cx="4059600" cy="40689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accent2"/>
              </a:buClr>
              <a:buSzPts val="2400"/>
              <a:buFont typeface="Arial"/>
              <a:buChar char="•"/>
              <a:defRPr sz="2400"/>
            </a:lvl1pPr>
            <a:lvl2pPr marL="914400" lvl="1" indent="-355600" algn="l" rtl="0">
              <a:lnSpc>
                <a:spcPct val="100000"/>
              </a:lnSpc>
              <a:spcBef>
                <a:spcPts val="400"/>
              </a:spcBef>
              <a:spcAft>
                <a:spcPts val="0"/>
              </a:spcAft>
              <a:buClr>
                <a:schemeClr val="accent2"/>
              </a:buClr>
              <a:buSzPts val="2000"/>
              <a:buChar char="–"/>
              <a:defRPr sz="2000"/>
            </a:lvl2pPr>
            <a:lvl3pPr marL="1371600" lvl="2" indent="-342900" algn="l" rtl="0">
              <a:lnSpc>
                <a:spcPct val="100000"/>
              </a:lnSpc>
              <a:spcBef>
                <a:spcPts val="360"/>
              </a:spcBef>
              <a:spcAft>
                <a:spcPts val="0"/>
              </a:spcAft>
              <a:buClr>
                <a:schemeClr val="accent2"/>
              </a:buClr>
              <a:buSzPts val="1800"/>
              <a:buFont typeface="Noto Sans Symbols"/>
              <a:buChar char="▪"/>
              <a:defRPr sz="1800"/>
            </a:lvl3pPr>
            <a:lvl4pPr marL="1828800" lvl="3" indent="-330200" algn="l" rtl="0">
              <a:lnSpc>
                <a:spcPct val="100000"/>
              </a:lnSpc>
              <a:spcBef>
                <a:spcPts val="320"/>
              </a:spcBef>
              <a:spcAft>
                <a:spcPts val="0"/>
              </a:spcAft>
              <a:buClr>
                <a:schemeClr val="accent2"/>
              </a:buClr>
              <a:buSzPts val="1600"/>
              <a:buChar char="–"/>
              <a:defRPr sz="1600"/>
            </a:lvl4pPr>
            <a:lvl5pPr marL="2286000" lvl="4" indent="-330200" algn="l" rtl="0">
              <a:lnSpc>
                <a:spcPct val="100000"/>
              </a:lnSpc>
              <a:spcBef>
                <a:spcPts val="320"/>
              </a:spcBef>
              <a:spcAft>
                <a:spcPts val="0"/>
              </a:spcAft>
              <a:buClr>
                <a:schemeClr val="accent2"/>
              </a:buClr>
              <a:buSzPts val="1600"/>
              <a:buChar char="»"/>
              <a:defRPr sz="16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9" name="Google Shape;409;gf04eb2cc8c_9_168"/>
          <p:cNvSpPr txBox="1">
            <a:spLocks noGrp="1"/>
          </p:cNvSpPr>
          <p:nvPr>
            <p:ph type="body" idx="4"/>
          </p:nvPr>
        </p:nvSpPr>
        <p:spPr>
          <a:xfrm>
            <a:off x="4648200" y="2057400"/>
            <a:ext cx="4059600" cy="40689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accent2"/>
              </a:buClr>
              <a:buSzPts val="2400"/>
              <a:buFont typeface="Arial"/>
              <a:buChar char="•"/>
              <a:defRPr sz="2400"/>
            </a:lvl1pPr>
            <a:lvl2pPr marL="914400" lvl="1" indent="-355600" algn="l" rtl="0">
              <a:lnSpc>
                <a:spcPct val="100000"/>
              </a:lnSpc>
              <a:spcBef>
                <a:spcPts val="400"/>
              </a:spcBef>
              <a:spcAft>
                <a:spcPts val="0"/>
              </a:spcAft>
              <a:buClr>
                <a:schemeClr val="accent2"/>
              </a:buClr>
              <a:buSzPts val="2000"/>
              <a:buChar char="–"/>
              <a:defRPr sz="2000"/>
            </a:lvl2pPr>
            <a:lvl3pPr marL="1371600" lvl="2" indent="-342900" algn="l" rtl="0">
              <a:lnSpc>
                <a:spcPct val="100000"/>
              </a:lnSpc>
              <a:spcBef>
                <a:spcPts val="360"/>
              </a:spcBef>
              <a:spcAft>
                <a:spcPts val="0"/>
              </a:spcAft>
              <a:buClr>
                <a:schemeClr val="accent2"/>
              </a:buClr>
              <a:buSzPts val="1800"/>
              <a:buFont typeface="Noto Sans Symbols"/>
              <a:buChar char="▪"/>
              <a:defRPr sz="1800"/>
            </a:lvl3pPr>
            <a:lvl4pPr marL="1828800" lvl="3" indent="-330200" algn="l" rtl="0">
              <a:lnSpc>
                <a:spcPct val="100000"/>
              </a:lnSpc>
              <a:spcBef>
                <a:spcPts val="320"/>
              </a:spcBef>
              <a:spcAft>
                <a:spcPts val="0"/>
              </a:spcAft>
              <a:buClr>
                <a:schemeClr val="accent2"/>
              </a:buClr>
              <a:buSzPts val="1600"/>
              <a:buChar char="–"/>
              <a:defRPr sz="1600"/>
            </a:lvl4pPr>
            <a:lvl5pPr marL="2286000" lvl="4" indent="-330200" algn="l" rtl="0">
              <a:lnSpc>
                <a:spcPct val="100000"/>
              </a:lnSpc>
              <a:spcBef>
                <a:spcPts val="320"/>
              </a:spcBef>
              <a:spcAft>
                <a:spcPts val="0"/>
              </a:spcAft>
              <a:buClr>
                <a:schemeClr val="accent2"/>
              </a:buClr>
              <a:buSzPts val="1600"/>
              <a:buChar char="»"/>
              <a:defRPr sz="16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0"/>
        <p:cNvGrpSpPr/>
        <p:nvPr/>
      </p:nvGrpSpPr>
      <p:grpSpPr>
        <a:xfrm>
          <a:off x="0" y="0"/>
          <a:ext cx="0" cy="0"/>
          <a:chOff x="0" y="0"/>
          <a:chExt cx="0" cy="0"/>
        </a:xfrm>
      </p:grpSpPr>
      <p:sp>
        <p:nvSpPr>
          <p:cNvPr id="411" name="Google Shape;411;gf04eb2cc8c_9_1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2" name="Google Shape;412;gf04eb2cc8c_9_17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3" name="Google Shape;413;gf04eb2cc8c_9_1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sp>
        <p:nvSpPr>
          <p:cNvPr id="54" name="Google Shape;54;gf04eb2cc8c_0_374"/>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5" name="Google Shape;55;gf04eb2cc8c_0_374"/>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56" name="Google Shape;56;gf04eb2cc8c_0_374"/>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gf04eb2cc8c_0_374"/>
          <p:cNvSpPr txBox="1">
            <a:spLocks noGrp="1"/>
          </p:cNvSpPr>
          <p:nvPr>
            <p:ph type="body" idx="1"/>
          </p:nvPr>
        </p:nvSpPr>
        <p:spPr>
          <a:xfrm>
            <a:off x="436098" y="1600200"/>
            <a:ext cx="8250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accent2"/>
              </a:buClr>
              <a:buSzPts val="2800"/>
              <a:buFont typeface="Arial"/>
              <a:buChar char="•"/>
              <a:defRPr sz="2800"/>
            </a:lvl1pPr>
            <a:lvl2pPr marL="914400" lvl="1" indent="-381000" algn="l" rtl="0">
              <a:spcBef>
                <a:spcPts val="480"/>
              </a:spcBef>
              <a:spcAft>
                <a:spcPts val="0"/>
              </a:spcAft>
              <a:buClr>
                <a:schemeClr val="accent2"/>
              </a:buClr>
              <a:buSzPts val="2400"/>
              <a:buChar char="–"/>
              <a:defRPr sz="2400"/>
            </a:lvl2pPr>
            <a:lvl3pPr marL="1371600" lvl="2" indent="-355600" algn="l" rtl="0">
              <a:spcBef>
                <a:spcPts val="400"/>
              </a:spcBef>
              <a:spcAft>
                <a:spcPts val="0"/>
              </a:spcAft>
              <a:buClr>
                <a:schemeClr val="accent2"/>
              </a:buClr>
              <a:buSzPts val="2000"/>
              <a:buFont typeface="Noto Sans Symbols"/>
              <a:buChar char="▪"/>
              <a:defRPr sz="2000"/>
            </a:lvl3pPr>
            <a:lvl4pPr marL="1828800" lvl="3" indent="-330200" algn="l" rtl="0">
              <a:spcBef>
                <a:spcPts val="320"/>
              </a:spcBef>
              <a:spcAft>
                <a:spcPts val="0"/>
              </a:spcAft>
              <a:buClr>
                <a:schemeClr val="accent2"/>
              </a:buClr>
              <a:buSzPts val="1600"/>
              <a:buChar char="–"/>
              <a:defRPr sz="1600"/>
            </a:lvl4pPr>
            <a:lvl5pPr marL="2286000" lvl="4" indent="-330200" algn="l" rtl="0">
              <a:spcBef>
                <a:spcPts val="320"/>
              </a:spcBef>
              <a:spcAft>
                <a:spcPts val="0"/>
              </a:spcAft>
              <a:buClr>
                <a:schemeClr val="accent2"/>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 name="Google Shape;58;gf04eb2cc8c_0_3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f04eb2cc8c_0_3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gf04eb2cc8c_0_3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gf04eb2cc8c_0_374"/>
          <p:cNvSpPr/>
          <p:nvPr/>
        </p:nvSpPr>
        <p:spPr>
          <a:xfrm>
            <a:off x="0" y="0"/>
            <a:ext cx="9144000" cy="10668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 name="Google Shape;62;gf04eb2cc8c_0_374"/>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3"/>
        <p:cNvGrpSpPr/>
        <p:nvPr/>
      </p:nvGrpSpPr>
      <p:grpSpPr>
        <a:xfrm>
          <a:off x="0" y="0"/>
          <a:ext cx="0" cy="0"/>
          <a:chOff x="0" y="0"/>
          <a:chExt cx="0" cy="0"/>
        </a:xfrm>
      </p:grpSpPr>
      <p:grpSp>
        <p:nvGrpSpPr>
          <p:cNvPr id="64" name="Google Shape;64;gf04eb2cc8c_0_384"/>
          <p:cNvGrpSpPr/>
          <p:nvPr/>
        </p:nvGrpSpPr>
        <p:grpSpPr>
          <a:xfrm>
            <a:off x="-6928" y="3664527"/>
            <a:ext cx="9150900" cy="1866900"/>
            <a:chOff x="-1" y="3657600"/>
            <a:chExt cx="9150900" cy="1866900"/>
          </a:xfrm>
        </p:grpSpPr>
        <p:sp>
          <p:nvSpPr>
            <p:cNvPr id="65" name="Google Shape;65;gf04eb2cc8c_0_384"/>
            <p:cNvSpPr/>
            <p:nvPr/>
          </p:nvSpPr>
          <p:spPr>
            <a:xfrm>
              <a:off x="-1" y="3657600"/>
              <a:ext cx="9150900" cy="15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15B2A"/>
                </a:solidFill>
                <a:latin typeface="Calibri"/>
                <a:ea typeface="Calibri"/>
                <a:cs typeface="Calibri"/>
                <a:sym typeface="Calibri"/>
              </a:endParaRPr>
            </a:p>
          </p:txBody>
        </p:sp>
        <p:sp>
          <p:nvSpPr>
            <p:cNvPr id="66" name="Google Shape;66;gf04eb2cc8c_0_384"/>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4A5E"/>
                </a:solidFill>
                <a:latin typeface="Calibri"/>
                <a:ea typeface="Calibri"/>
                <a:cs typeface="Calibri"/>
                <a:sym typeface="Calibri"/>
              </a:endParaRPr>
            </a:p>
          </p:txBody>
        </p:sp>
      </p:grpSp>
      <p:sp>
        <p:nvSpPr>
          <p:cNvPr id="67" name="Google Shape;67;gf04eb2cc8c_0_384"/>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8" name="Google Shape;68;gf04eb2cc8c_0_384"/>
          <p:cNvGrpSpPr/>
          <p:nvPr/>
        </p:nvGrpSpPr>
        <p:grpSpPr>
          <a:xfrm>
            <a:off x="-6928" y="3664527"/>
            <a:ext cx="9150900" cy="1866900"/>
            <a:chOff x="-1" y="3657600"/>
            <a:chExt cx="9150900" cy="1866900"/>
          </a:xfrm>
        </p:grpSpPr>
        <p:sp>
          <p:nvSpPr>
            <p:cNvPr id="69" name="Google Shape;69;gf04eb2cc8c_0_384"/>
            <p:cNvSpPr/>
            <p:nvPr/>
          </p:nvSpPr>
          <p:spPr>
            <a:xfrm>
              <a:off x="-1" y="3657600"/>
              <a:ext cx="9150900" cy="15240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gf04eb2cc8c_0_384"/>
            <p:cNvSpPr/>
            <p:nvPr/>
          </p:nvSpPr>
          <p:spPr>
            <a:xfrm>
              <a:off x="-1" y="5334000"/>
              <a:ext cx="9150900" cy="1905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1" name="Google Shape;71;gf04eb2cc8c_0_38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2"/>
        <p:cNvGrpSpPr/>
        <p:nvPr/>
      </p:nvGrpSpPr>
      <p:grpSpPr>
        <a:xfrm>
          <a:off x="0" y="0"/>
          <a:ext cx="0" cy="0"/>
          <a:chOff x="0" y="0"/>
          <a:chExt cx="0" cy="0"/>
        </a:xfrm>
      </p:grpSpPr>
      <p:sp>
        <p:nvSpPr>
          <p:cNvPr id="73" name="Google Shape;73;gf04eb2cc8c_0_393"/>
          <p:cNvSpPr/>
          <p:nvPr/>
        </p:nvSpPr>
        <p:spPr>
          <a:xfrm>
            <a:off x="0" y="0"/>
            <a:ext cx="9144000" cy="1066800"/>
          </a:xfrm>
          <a:prstGeom prst="rect">
            <a:avLst/>
          </a:prstGeom>
          <a:solidFill>
            <a:srgbClr val="144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Google Shape;74;gf04eb2cc8c_0_393"/>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75" name="Google Shape;75;gf04eb2cc8c_0_393"/>
          <p:cNvSpPr txBox="1">
            <a:spLocks noGrp="1"/>
          </p:cNvSpPr>
          <p:nvPr>
            <p:ph type="title"/>
          </p:nvPr>
        </p:nvSpPr>
        <p:spPr>
          <a:xfrm>
            <a:off x="18288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gf04eb2cc8c_0_393"/>
          <p:cNvSpPr txBox="1">
            <a:spLocks noGrp="1"/>
          </p:cNvSpPr>
          <p:nvPr>
            <p:ph type="body" idx="1"/>
          </p:nvPr>
        </p:nvSpPr>
        <p:spPr>
          <a:xfrm>
            <a:off x="436098" y="1600200"/>
            <a:ext cx="8250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Font typeface="Noto Sans Symbols"/>
              <a:buChar char="▪"/>
              <a:defRPr sz="20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 name="Google Shape;77;gf04eb2cc8c_0_39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8"/>
        <p:cNvGrpSpPr/>
        <p:nvPr/>
      </p:nvGrpSpPr>
      <p:grpSpPr>
        <a:xfrm>
          <a:off x="0" y="0"/>
          <a:ext cx="0" cy="0"/>
          <a:chOff x="0" y="0"/>
          <a:chExt cx="0" cy="0"/>
        </a:xfrm>
      </p:grpSpPr>
      <p:grpSp>
        <p:nvGrpSpPr>
          <p:cNvPr id="79" name="Google Shape;79;gf04eb2cc8c_0_399"/>
          <p:cNvGrpSpPr/>
          <p:nvPr/>
        </p:nvGrpSpPr>
        <p:grpSpPr>
          <a:xfrm>
            <a:off x="-6928" y="3664527"/>
            <a:ext cx="9150900" cy="1866900"/>
            <a:chOff x="-1" y="3657600"/>
            <a:chExt cx="9150900" cy="1866900"/>
          </a:xfrm>
        </p:grpSpPr>
        <p:sp>
          <p:nvSpPr>
            <p:cNvPr id="80" name="Google Shape;80;gf04eb2cc8c_0_399"/>
            <p:cNvSpPr/>
            <p:nvPr/>
          </p:nvSpPr>
          <p:spPr>
            <a:xfrm>
              <a:off x="-1" y="3657600"/>
              <a:ext cx="9150900" cy="15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15B2A"/>
                </a:solidFill>
                <a:latin typeface="Calibri"/>
                <a:ea typeface="Calibri"/>
                <a:cs typeface="Calibri"/>
                <a:sym typeface="Calibri"/>
              </a:endParaRPr>
            </a:p>
          </p:txBody>
        </p:sp>
        <p:sp>
          <p:nvSpPr>
            <p:cNvPr id="81" name="Google Shape;81;gf04eb2cc8c_0_399"/>
            <p:cNvSpPr/>
            <p:nvPr/>
          </p:nvSpPr>
          <p:spPr>
            <a:xfrm>
              <a:off x="-1" y="5334000"/>
              <a:ext cx="9150900" cy="19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4A5E"/>
                </a:solidFill>
                <a:latin typeface="Calibri"/>
                <a:ea typeface="Calibri"/>
                <a:cs typeface="Calibri"/>
                <a:sym typeface="Calibri"/>
              </a:endParaRPr>
            </a:p>
          </p:txBody>
        </p:sp>
      </p:grpSp>
      <p:sp>
        <p:nvSpPr>
          <p:cNvPr id="82" name="Google Shape;82;gf04eb2cc8c_0_399"/>
          <p:cNvSpPr txBox="1">
            <a:spLocks noGrp="1"/>
          </p:cNvSpPr>
          <p:nvPr>
            <p:ph type="title"/>
          </p:nvPr>
        </p:nvSpPr>
        <p:spPr>
          <a:xfrm>
            <a:off x="228600" y="3855027"/>
            <a:ext cx="8229600" cy="11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4000"/>
              <a:buFont typeface="Calibri"/>
              <a:buNone/>
              <a:defRPr sz="4000"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gf04eb2cc8c_0_39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4"/>
        <p:cNvGrpSpPr/>
        <p:nvPr/>
      </p:nvGrpSpPr>
      <p:grpSpPr>
        <a:xfrm>
          <a:off x="0" y="0"/>
          <a:ext cx="0" cy="0"/>
          <a:chOff x="0" y="0"/>
          <a:chExt cx="0" cy="0"/>
        </a:xfrm>
      </p:grpSpPr>
      <p:sp>
        <p:nvSpPr>
          <p:cNvPr id="85" name="Google Shape;85;gf04eb2cc8c_0_4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gf04eb2cc8c_0_4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gf04eb2cc8c_0_4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gf04eb2cc8c_0_405"/>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 name="Google Shape;89;gf04eb2cc8c_0_405"/>
          <p:cNvPicPr preferRelativeResize="0"/>
          <p:nvPr/>
        </p:nvPicPr>
        <p:blipFill rotWithShape="1">
          <a:blip r:embed="rId2">
            <a:alphaModFix/>
          </a:blip>
          <a:srcRect/>
          <a:stretch/>
        </p:blipFill>
        <p:spPr>
          <a:xfrm>
            <a:off x="199292" y="-198120"/>
            <a:ext cx="1097280" cy="1097280"/>
          </a:xfrm>
          <a:prstGeom prst="rect">
            <a:avLst/>
          </a:prstGeom>
          <a:noFill/>
          <a:ln>
            <a:noFill/>
          </a:ln>
        </p:spPr>
      </p:pic>
      <p:sp>
        <p:nvSpPr>
          <p:cNvPr id="90" name="Google Shape;90;gf04eb2cc8c_0_405"/>
          <p:cNvSpPr txBox="1">
            <a:spLocks noGrp="1"/>
          </p:cNvSpPr>
          <p:nvPr>
            <p:ph type="title"/>
          </p:nvPr>
        </p:nvSpPr>
        <p:spPr>
          <a:xfrm>
            <a:off x="1371600" y="137319"/>
            <a:ext cx="6400800" cy="792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gf04eb2cc8c_0_405"/>
          <p:cNvSpPr/>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gf04eb2cc8c_0_405"/>
          <p:cNvPicPr preferRelativeResize="0"/>
          <p:nvPr/>
        </p:nvPicPr>
        <p:blipFill rotWithShape="1">
          <a:blip r:embed="rId2">
            <a:alphaModFix/>
          </a:blip>
          <a:srcRect/>
          <a:stretch/>
        </p:blipFill>
        <p:spPr>
          <a:xfrm>
            <a:off x="199292" y="-198120"/>
            <a:ext cx="1097280" cy="10972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p:nvPr/>
        </p:nvSpPr>
        <p:spPr>
          <a:xfrm>
            <a:off x="-9525" y="2439987"/>
            <a:ext cx="9144000" cy="44196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 name="Google Shape;11;p16"/>
          <p:cNvPicPr preferRelativeResize="0"/>
          <p:nvPr/>
        </p:nvPicPr>
        <p:blipFill rotWithShape="1">
          <a:blip r:embed="rId3">
            <a:alphaModFix/>
          </a:blip>
          <a:srcRect/>
          <a:stretch/>
        </p:blipFill>
        <p:spPr>
          <a:xfrm>
            <a:off x="5410200" y="2959100"/>
            <a:ext cx="3292475" cy="3289300"/>
          </a:xfrm>
          <a:prstGeom prst="rect">
            <a:avLst/>
          </a:prstGeom>
          <a:noFill/>
          <a:ln>
            <a:noFill/>
          </a:ln>
        </p:spPr>
      </p:pic>
      <p:sp>
        <p:nvSpPr>
          <p:cNvPr id="12" name="Google Shape;12;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18"/>
          <p:cNvSpPr txBox="1"/>
          <p:nvPr/>
        </p:nvSpPr>
        <p:spPr>
          <a:xfrm>
            <a:off x="0" y="0"/>
            <a:ext cx="9144000" cy="1066800"/>
          </a:xfrm>
          <a:prstGeom prst="rect">
            <a:avLst/>
          </a:prstGeom>
          <a:solidFill>
            <a:srgbClr val="144A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 name="Google Shape;21;p18"/>
          <p:cNvPicPr preferRelativeResize="0"/>
          <p:nvPr/>
        </p:nvPicPr>
        <p:blipFill rotWithShape="1">
          <a:blip r:embed="rId4">
            <a:alphaModFix/>
          </a:blip>
          <a:srcRect/>
          <a:stretch/>
        </p:blipFill>
        <p:spPr>
          <a:xfrm>
            <a:off x="200025" y="-198437"/>
            <a:ext cx="1462087" cy="1463675"/>
          </a:xfrm>
          <a:prstGeom prst="rect">
            <a:avLst/>
          </a:prstGeom>
          <a:noFill/>
          <a:ln>
            <a:noFill/>
          </a:ln>
        </p:spPr>
      </p:pic>
      <p:sp>
        <p:nvSpPr>
          <p:cNvPr id="22" name="Google Shape;22;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gf04eb2cc8c_0_360"/>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 name="Google Shape;41;gf04eb2cc8c_0_3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gf04eb2cc8c_0_3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gf04eb2cc8c_0_3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gf04eb2cc8c_0_3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f04eb2cc8c_0_690"/>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7" name="Google Shape;187;gf04eb2cc8c_0_6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gf04eb2cc8c_0_6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gf04eb2cc8c_0_6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gf04eb2cc8c_0_6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gf04eb2cc8c_9_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3" name="Google Shape;333;gf04eb2cc8c_9_1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Google Shape;334;gf04eb2cc8c_9_10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9pPr>
          </a:lstStyle>
          <a:p>
            <a:endParaRPr/>
          </a:p>
        </p:txBody>
      </p:sp>
      <p:sp>
        <p:nvSpPr>
          <p:cNvPr id="335" name="Google Shape;335;gf04eb2cc8c_9_10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entury Schoolbook"/>
                <a:ea typeface="Century Schoolbook"/>
                <a:cs typeface="Century Schoolbook"/>
                <a:sym typeface="Century Schoolbook"/>
              </a:defRPr>
            </a:lvl9pPr>
          </a:lstStyle>
          <a:p>
            <a:endParaRPr/>
          </a:p>
        </p:txBody>
      </p:sp>
      <p:sp>
        <p:nvSpPr>
          <p:cNvPr id="336" name="Google Shape;336;gf04eb2cc8c_9_1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s://sfdhr.org/career-events" TargetMode="External"/><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fdhr.org/access-to-city-employ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fdhr.org/ace-employm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porsche.bunton@sfgov.org" TargetMode="External"/><Relationship Id="rId7" Type="http://schemas.openxmlformats.org/officeDocument/2006/relationships/hyperlink" Target="http://sfdhr.org/ace-employment" TargetMode="External"/><Relationship Id="rId2" Type="http://schemas.openxmlformats.org/officeDocument/2006/relationships/notesSlide" Target="../notesSlides/notesSlide22.xml"/><Relationship Id="rId1" Type="http://schemas.openxmlformats.org/officeDocument/2006/relationships/slideLayout" Target="../slideLayouts/slideLayout42.xml"/><Relationship Id="rId6" Type="http://schemas.openxmlformats.org/officeDocument/2006/relationships/hyperlink" Target="http://sfdhr.org/access-to-city-employment" TargetMode="External"/><Relationship Id="rId5" Type="http://schemas.openxmlformats.org/officeDocument/2006/relationships/hyperlink" Target="mailto:john.f.weber@sfgov.org" TargetMode="External"/><Relationship Id="rId4" Type="http://schemas.openxmlformats.org/officeDocument/2006/relationships/hyperlink" Target="mailto:danielle.n.anderson@sfgov.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
          <p:cNvSpPr txBox="1">
            <a:spLocks noGrp="1"/>
          </p:cNvSpPr>
          <p:nvPr>
            <p:ph type="body" idx="1"/>
          </p:nvPr>
        </p:nvSpPr>
        <p:spPr>
          <a:xfrm>
            <a:off x="135750" y="6023325"/>
            <a:ext cx="3956400" cy="65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000"/>
              <a:buNone/>
            </a:pPr>
            <a:r>
              <a:rPr lang="en-US" sz="1900" i="0" u="none">
                <a:solidFill>
                  <a:schemeClr val="lt1"/>
                </a:solidFill>
              </a:rPr>
              <a:t>P</a:t>
            </a:r>
            <a:r>
              <a:rPr lang="en-US" sz="1500" i="0" u="none">
                <a:solidFill>
                  <a:schemeClr val="lt1"/>
                </a:solidFill>
              </a:rPr>
              <a:t>orsche Bunton</a:t>
            </a:r>
            <a:r>
              <a:rPr lang="en-US" sz="1500"/>
              <a:t>, </a:t>
            </a:r>
            <a:r>
              <a:rPr lang="en-US" sz="1500" i="0" u="none">
                <a:solidFill>
                  <a:schemeClr val="lt1"/>
                </a:solidFill>
              </a:rPr>
              <a:t>Diversity Recruitment Manager </a:t>
            </a:r>
            <a:endParaRPr sz="1500"/>
          </a:p>
          <a:p>
            <a:pPr marL="0" lvl="0" indent="0" algn="l" rtl="0">
              <a:lnSpc>
                <a:spcPct val="100000"/>
              </a:lnSpc>
              <a:spcBef>
                <a:spcPts val="400"/>
              </a:spcBef>
              <a:spcAft>
                <a:spcPts val="0"/>
              </a:spcAft>
              <a:buClr>
                <a:schemeClr val="lt1"/>
              </a:buClr>
              <a:buSzPts val="2000"/>
              <a:buNone/>
            </a:pPr>
            <a:r>
              <a:rPr lang="en-US" sz="1500" i="0" u="none">
                <a:solidFill>
                  <a:schemeClr val="lt1"/>
                </a:solidFill>
              </a:rPr>
              <a:t>Workforce Development Team</a:t>
            </a:r>
            <a:endParaRPr sz="1500" i="0" u="none">
              <a:solidFill>
                <a:schemeClr val="lt1"/>
              </a:solidFill>
            </a:endParaRPr>
          </a:p>
          <a:p>
            <a:pPr marL="0" lvl="0" indent="0" algn="l" rtl="0">
              <a:lnSpc>
                <a:spcPct val="100000"/>
              </a:lnSpc>
              <a:spcBef>
                <a:spcPts val="400"/>
              </a:spcBef>
              <a:spcAft>
                <a:spcPts val="0"/>
              </a:spcAft>
              <a:buClr>
                <a:schemeClr val="lt1"/>
              </a:buClr>
              <a:buSzPts val="2000"/>
              <a:buNone/>
            </a:pPr>
            <a:r>
              <a:rPr lang="en-US" sz="2000" i="0" u="none">
                <a:solidFill>
                  <a:schemeClr val="lt1"/>
                </a:solidFill>
              </a:rPr>
              <a:t> </a:t>
            </a:r>
            <a:endParaRPr/>
          </a:p>
          <a:p>
            <a:pPr marL="0" lvl="0" indent="0" algn="l" rtl="0">
              <a:lnSpc>
                <a:spcPct val="100000"/>
              </a:lnSpc>
              <a:spcBef>
                <a:spcPts val="400"/>
              </a:spcBef>
              <a:spcAft>
                <a:spcPts val="0"/>
              </a:spcAft>
              <a:buClr>
                <a:schemeClr val="lt1"/>
              </a:buClr>
              <a:buSzPts val="2000"/>
              <a:buNone/>
            </a:pPr>
            <a:endParaRPr b="1"/>
          </a:p>
        </p:txBody>
      </p:sp>
      <p:sp>
        <p:nvSpPr>
          <p:cNvPr id="420" name="Google Shape;420;p1"/>
          <p:cNvSpPr txBox="1">
            <a:spLocks noGrp="1"/>
          </p:cNvSpPr>
          <p:nvPr>
            <p:ph type="title"/>
          </p:nvPr>
        </p:nvSpPr>
        <p:spPr>
          <a:xfrm>
            <a:off x="135750" y="3749050"/>
            <a:ext cx="53742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alibri"/>
              <a:buNone/>
            </a:pPr>
            <a:r>
              <a:rPr lang="en-US" sz="3500" b="1" i="0" u="none">
                <a:latin typeface="Calibri"/>
                <a:ea typeface="Calibri"/>
                <a:cs typeface="Calibri"/>
                <a:sym typeface="Calibri"/>
              </a:rPr>
              <a:t>Access to City Employment (ACE) Program</a:t>
            </a:r>
            <a:endParaRPr sz="3500"/>
          </a:p>
        </p:txBody>
      </p:sp>
      <p:sp>
        <p:nvSpPr>
          <p:cNvPr id="421" name="Google Shape;421;p1"/>
          <p:cNvSpPr txBox="1"/>
          <p:nvPr/>
        </p:nvSpPr>
        <p:spPr>
          <a:xfrm>
            <a:off x="674075" y="556825"/>
            <a:ext cx="76347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chemeClr val="dk1"/>
                </a:solidFill>
                <a:latin typeface="Calibri"/>
                <a:ea typeface="Calibri"/>
                <a:cs typeface="Calibri"/>
                <a:sym typeface="Calibri"/>
              </a:rPr>
              <a:t>Mayor’s Disability Council Virtual Public Meeting</a:t>
            </a:r>
            <a:endParaRPr sz="2500" b="1">
              <a:solidFill>
                <a:schemeClr val="dk1"/>
              </a:solidFill>
              <a:latin typeface="Calibri"/>
              <a:ea typeface="Calibri"/>
              <a:cs typeface="Calibri"/>
              <a:sym typeface="Calibri"/>
            </a:endParaRPr>
          </a:p>
          <a:p>
            <a:pPr marL="0" lvl="0" indent="0" algn="ctr" rtl="0">
              <a:spcBef>
                <a:spcPts val="0"/>
              </a:spcBef>
              <a:spcAft>
                <a:spcPts val="0"/>
              </a:spcAft>
              <a:buNone/>
            </a:pPr>
            <a:r>
              <a:rPr lang="en-US" sz="2500" b="1">
                <a:solidFill>
                  <a:schemeClr val="dk1"/>
                </a:solidFill>
                <a:latin typeface="Calibri"/>
                <a:ea typeface="Calibri"/>
                <a:cs typeface="Calibri"/>
                <a:sym typeface="Calibri"/>
              </a:rPr>
              <a:t>September 17, 2021</a:t>
            </a:r>
            <a:endParaRPr sz="2500" b="1">
              <a:solidFill>
                <a:schemeClr val="dk1"/>
              </a:solidFill>
              <a:latin typeface="Calibri"/>
              <a:ea typeface="Calibri"/>
              <a:cs typeface="Calibri"/>
              <a:sym typeface="Calibri"/>
            </a:endParaRP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2" name="Google Shape;492;p8"/>
          <p:cNvSpPr txBox="1">
            <a:spLocks noGrp="1"/>
          </p:cNvSpPr>
          <p:nvPr>
            <p:ph type="body" idx="1"/>
          </p:nvPr>
        </p:nvSpPr>
        <p:spPr>
          <a:xfrm>
            <a:off x="257600" y="1528275"/>
            <a:ext cx="8786700" cy="526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800"/>
              <a:buFont typeface="Calibri"/>
              <a:buChar char="•"/>
            </a:pPr>
            <a:r>
              <a:rPr lang="en-US" i="0" u="none"/>
              <a:t>Launched a Exempt Pilot Program in 201</a:t>
            </a:r>
            <a:r>
              <a:rPr lang="en-US"/>
              <a:t>6</a:t>
            </a:r>
            <a:r>
              <a:rPr lang="en-US" i="0" u="none"/>
              <a:t> with four City departments: HSA, DPH, GSA &amp; AIR</a:t>
            </a:r>
            <a:endParaRPr i="0" u="none"/>
          </a:p>
          <a:p>
            <a:pPr marL="342900" marR="0" lvl="0" indent="0" algn="l" rtl="0">
              <a:lnSpc>
                <a:spcPct val="100000"/>
              </a:lnSpc>
              <a:spcBef>
                <a:spcPts val="0"/>
              </a:spcBef>
              <a:spcAft>
                <a:spcPts val="0"/>
              </a:spcAft>
              <a:buNone/>
            </a:pPr>
            <a:endParaRPr/>
          </a:p>
          <a:p>
            <a:pPr marL="342900" lvl="0" indent="-355600" algn="l" rtl="0">
              <a:lnSpc>
                <a:spcPct val="90000"/>
              </a:lnSpc>
              <a:spcBef>
                <a:spcPts val="0"/>
              </a:spcBef>
              <a:spcAft>
                <a:spcPts val="0"/>
              </a:spcAft>
              <a:buSzPts val="2800"/>
              <a:buChar char="•"/>
            </a:pPr>
            <a:r>
              <a:rPr lang="en-US"/>
              <a:t>Allows for depts. to fill Temporary-Exempt &amp; Permanent-Exempt positions in </a:t>
            </a:r>
            <a:r>
              <a:rPr lang="en-US" b="1" u="sng"/>
              <a:t>ANY</a:t>
            </a:r>
            <a:r>
              <a:rPr lang="en-US"/>
              <a:t> classifications </a:t>
            </a:r>
            <a:endParaRPr/>
          </a:p>
          <a:p>
            <a:pPr marL="342900" lvl="0" indent="0" algn="l" rtl="0">
              <a:lnSpc>
                <a:spcPct val="90000"/>
              </a:lnSpc>
              <a:spcBef>
                <a:spcPts val="0"/>
              </a:spcBef>
              <a:spcAft>
                <a:spcPts val="0"/>
              </a:spcAft>
              <a:buNone/>
            </a:pPr>
            <a:endParaRPr/>
          </a:p>
          <a:p>
            <a:pPr marL="342900" marR="0" lvl="0" indent="-342900" algn="l" rtl="0">
              <a:lnSpc>
                <a:spcPct val="100000"/>
              </a:lnSpc>
              <a:spcBef>
                <a:spcPts val="560"/>
              </a:spcBef>
              <a:spcAft>
                <a:spcPts val="0"/>
              </a:spcAft>
              <a:buSzPts val="2800"/>
              <a:buFont typeface="Calibri"/>
              <a:buChar char="•"/>
            </a:pPr>
            <a:r>
              <a:rPr lang="en-US"/>
              <a:t>Depts. may review applications of qualified candidates that meet MQ’s in a TEX or PEX classification pool</a:t>
            </a:r>
            <a:endParaRPr/>
          </a:p>
          <a:p>
            <a:pPr marL="0" marR="0" lvl="0" indent="0" algn="l" rtl="0">
              <a:lnSpc>
                <a:spcPct val="100000"/>
              </a:lnSpc>
              <a:spcBef>
                <a:spcPts val="560"/>
              </a:spcBef>
              <a:spcAft>
                <a:spcPts val="0"/>
              </a:spcAft>
              <a:buNone/>
            </a:pPr>
            <a:endParaRPr/>
          </a:p>
          <a:p>
            <a:pPr marL="342900" marR="0" lvl="0" indent="-342900" algn="l" rtl="0">
              <a:lnSpc>
                <a:spcPct val="100000"/>
              </a:lnSpc>
              <a:spcBef>
                <a:spcPts val="560"/>
              </a:spcBef>
              <a:spcAft>
                <a:spcPts val="0"/>
              </a:spcAft>
              <a:buSzPts val="2800"/>
              <a:buChar char="•"/>
            </a:pPr>
            <a:r>
              <a:rPr lang="en-US"/>
              <a:t>2016-Present: </a:t>
            </a:r>
            <a:r>
              <a:rPr lang="en-US" b="1"/>
              <a:t>49 total hired (Placements)</a:t>
            </a:r>
            <a:endParaRPr b="1"/>
          </a:p>
          <a:p>
            <a:pPr marL="0" marR="0" lvl="0" indent="0" algn="l" rtl="0">
              <a:lnSpc>
                <a:spcPct val="100000"/>
              </a:lnSpc>
              <a:spcBef>
                <a:spcPts val="560"/>
              </a:spcBef>
              <a:spcAft>
                <a:spcPts val="0"/>
              </a:spcAft>
              <a:buNone/>
            </a:pPr>
            <a:r>
              <a:rPr lang="en-US"/>
              <a:t>  </a:t>
            </a:r>
            <a:endParaRPr/>
          </a:p>
          <a:p>
            <a:pPr marL="0" lvl="0" indent="0" algn="l" rtl="0">
              <a:lnSpc>
                <a:spcPct val="90000"/>
              </a:lnSpc>
              <a:spcBef>
                <a:spcPts val="520"/>
              </a:spcBef>
              <a:spcAft>
                <a:spcPts val="0"/>
              </a:spcAft>
              <a:buNone/>
            </a:pPr>
            <a:endParaRPr/>
          </a:p>
          <a:p>
            <a:pPr marL="342900" lvl="0" indent="-177800" algn="l" rtl="0">
              <a:lnSpc>
                <a:spcPct val="90000"/>
              </a:lnSpc>
              <a:spcBef>
                <a:spcPts val="520"/>
              </a:spcBef>
              <a:spcAft>
                <a:spcPts val="0"/>
              </a:spcAft>
              <a:buClr>
                <a:schemeClr val="accent2"/>
              </a:buClr>
              <a:buSzPts val="2600"/>
              <a:buFont typeface="Arial"/>
              <a:buNone/>
            </a:pPr>
            <a:endParaRPr/>
          </a:p>
          <a:p>
            <a:pPr marL="342900" lvl="0" indent="-177800" algn="l" rtl="0">
              <a:lnSpc>
                <a:spcPct val="90000"/>
              </a:lnSpc>
              <a:spcBef>
                <a:spcPts val="520"/>
              </a:spcBef>
              <a:spcAft>
                <a:spcPts val="0"/>
              </a:spcAft>
              <a:buClr>
                <a:schemeClr val="accent2"/>
              </a:buClr>
              <a:buSzPts val="2600"/>
              <a:buFont typeface="Arial"/>
              <a:buNone/>
            </a:pPr>
            <a:endParaRPr sz="1791"/>
          </a:p>
          <a:p>
            <a:pPr marL="0" marR="0" lvl="0" indent="0" algn="l" rtl="0">
              <a:lnSpc>
                <a:spcPct val="100000"/>
              </a:lnSpc>
              <a:spcBef>
                <a:spcPts val="560"/>
              </a:spcBef>
              <a:spcAft>
                <a:spcPts val="0"/>
              </a:spcAft>
              <a:buNone/>
            </a:pPr>
            <a:endParaRPr/>
          </a:p>
          <a:p>
            <a:pPr marL="342900" marR="0" lvl="0" indent="-165100" algn="l" rtl="0">
              <a:lnSpc>
                <a:spcPct val="100000"/>
              </a:lnSpc>
              <a:spcBef>
                <a:spcPts val="560"/>
              </a:spcBef>
              <a:spcAft>
                <a:spcPts val="0"/>
              </a:spcAft>
              <a:buClr>
                <a:schemeClr val="accent2"/>
              </a:buClr>
              <a:buSzPts val="2800"/>
              <a:buFont typeface="Arial"/>
              <a:buNone/>
            </a:pPr>
            <a:endParaRPr sz="2800" b="0" i="0" u="none">
              <a:solidFill>
                <a:schemeClr val="dk1"/>
              </a:solidFill>
              <a:latin typeface="Tahoma"/>
              <a:ea typeface="Tahoma"/>
              <a:cs typeface="Tahoma"/>
              <a:sym typeface="Tahoma"/>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p:txBody>
      </p:sp>
      <p:sp>
        <p:nvSpPr>
          <p:cNvPr id="491" name="Google Shape;491;p8"/>
          <p:cNvSpPr txBox="1">
            <a:spLocks noGrp="1"/>
          </p:cNvSpPr>
          <p:nvPr>
            <p:ph type="title"/>
          </p:nvPr>
        </p:nvSpPr>
        <p:spPr>
          <a:xfrm>
            <a:off x="1759450" y="244000"/>
            <a:ext cx="6986400" cy="539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alibri"/>
              <a:buNone/>
            </a:pPr>
            <a:endParaRPr sz="3000"/>
          </a:p>
          <a:p>
            <a:pPr marL="0" lvl="0" indent="0" algn="ctr" rtl="0">
              <a:lnSpc>
                <a:spcPct val="100000"/>
              </a:lnSpc>
              <a:spcBef>
                <a:spcPts val="0"/>
              </a:spcBef>
              <a:spcAft>
                <a:spcPts val="0"/>
              </a:spcAft>
              <a:buClr>
                <a:schemeClr val="lt1"/>
              </a:buClr>
              <a:buSzPts val="3200"/>
              <a:buFont typeface="Calibri"/>
              <a:buNone/>
            </a:pPr>
            <a:r>
              <a:rPr lang="en-US" sz="3000" b="0" i="0" u="none">
                <a:solidFill>
                  <a:schemeClr val="lt1"/>
                </a:solidFill>
                <a:latin typeface="Calibri"/>
                <a:ea typeface="Calibri"/>
                <a:cs typeface="Calibri"/>
                <a:sym typeface="Calibri"/>
              </a:rPr>
              <a:t>Expansion of ACE</a:t>
            </a:r>
            <a:r>
              <a:rPr lang="en-US" sz="3000"/>
              <a:t> </a:t>
            </a:r>
            <a:r>
              <a:rPr lang="en-US" sz="3000" b="0" i="0" u="none">
                <a:solidFill>
                  <a:schemeClr val="lt1"/>
                </a:solidFill>
                <a:latin typeface="Calibri"/>
                <a:ea typeface="Calibri"/>
                <a:cs typeface="Calibri"/>
                <a:sym typeface="Calibri"/>
              </a:rPr>
              <a:t>All Classifications</a:t>
            </a:r>
            <a:r>
              <a:rPr lang="en-US" sz="3200" b="0" i="0" u="none">
                <a:solidFill>
                  <a:schemeClr val="lt1"/>
                </a:solidFill>
                <a:latin typeface="Calibri"/>
                <a:ea typeface="Calibri"/>
                <a:cs typeface="Calibri"/>
                <a:sym typeface="Calibri"/>
              </a:rPr>
              <a:t> </a:t>
            </a:r>
            <a:br>
              <a:rPr lang="en-US" sz="3200" b="0" i="0" u="none">
                <a:solidFill>
                  <a:schemeClr val="lt1"/>
                </a:solidFill>
                <a:latin typeface="Calibri"/>
                <a:ea typeface="Calibri"/>
                <a:cs typeface="Calibri"/>
                <a:sym typeface="Calibri"/>
              </a:rPr>
            </a:br>
            <a:endParaRPr/>
          </a:p>
        </p:txBody>
      </p:sp>
      <p:sp>
        <p:nvSpPr>
          <p:cNvPr id="493" name="Google Shape;493;p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10</a:t>
            </a:fld>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4" name="Google Shape;504;p9"/>
          <p:cNvSpPr txBox="1"/>
          <p:nvPr/>
        </p:nvSpPr>
        <p:spPr>
          <a:xfrm>
            <a:off x="3071988" y="6338813"/>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Grand Total ACE Exempt Hired = 49</a:t>
            </a:r>
            <a:endParaRPr b="1">
              <a:solidFill>
                <a:schemeClr val="dk1"/>
              </a:solidFill>
              <a:latin typeface="Calibri"/>
              <a:ea typeface="Calibri"/>
              <a:cs typeface="Calibri"/>
              <a:sym typeface="Calibri"/>
            </a:endParaRPr>
          </a:p>
        </p:txBody>
      </p:sp>
      <p:pic>
        <p:nvPicPr>
          <p:cNvPr id="503" name="Google Shape;503;p9" descr="Hired by positions: HR Analyst, Hlth Wkr 3, Hlth Wkr IV, Food Service Worker, Porter, Hospital Eligibility Wkr, Behavioral Hlth Clinician and Public Service Aide - Public Works."/>
          <p:cNvPicPr preferRelativeResize="0"/>
          <p:nvPr/>
        </p:nvPicPr>
        <p:blipFill>
          <a:blip r:embed="rId3">
            <a:alphaModFix/>
          </a:blip>
          <a:stretch>
            <a:fillRect/>
          </a:stretch>
        </p:blipFill>
        <p:spPr>
          <a:xfrm>
            <a:off x="2806412" y="4081900"/>
            <a:ext cx="3531166" cy="2298325"/>
          </a:xfrm>
          <a:prstGeom prst="rect">
            <a:avLst/>
          </a:prstGeom>
          <a:noFill/>
          <a:ln>
            <a:noFill/>
          </a:ln>
        </p:spPr>
      </p:pic>
      <p:sp>
        <p:nvSpPr>
          <p:cNvPr id="502" name="Google Shape;502;p9"/>
          <p:cNvSpPr txBox="1"/>
          <p:nvPr/>
        </p:nvSpPr>
        <p:spPr>
          <a:xfrm>
            <a:off x="1777800" y="3753950"/>
            <a:ext cx="548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ACE Exempt Hired from 5/9/2020 - 8/21/2021 (Post-Pandemic = 16)</a:t>
            </a:r>
            <a:endParaRPr b="1">
              <a:solidFill>
                <a:schemeClr val="dk1"/>
              </a:solidFill>
              <a:latin typeface="Calibri"/>
              <a:ea typeface="Calibri"/>
              <a:cs typeface="Calibri"/>
              <a:sym typeface="Calibri"/>
            </a:endParaRPr>
          </a:p>
        </p:txBody>
      </p:sp>
      <p:pic>
        <p:nvPicPr>
          <p:cNvPr id="501" name="Google Shape;501;p9" descr="Hired by positions: Jr Clerk, Clerk, Sr. Clerk, Acct. Clerk, Sr Admin Analyst, Hlth Wrk 2, Hlth Wrk 3, Custodian, Hopsital Eligiblity Wkr, Human Service Wkr, Behavioral Hlth Clinician, Admission Attendent, Schl Crossing Guard, Pol Cadet, Security ID Airport Tech and Public Srvs Trainee.&#10;"/>
          <p:cNvPicPr preferRelativeResize="0"/>
          <p:nvPr/>
        </p:nvPicPr>
        <p:blipFill>
          <a:blip r:embed="rId4">
            <a:alphaModFix/>
          </a:blip>
          <a:stretch>
            <a:fillRect/>
          </a:stretch>
        </p:blipFill>
        <p:spPr>
          <a:xfrm>
            <a:off x="1442601" y="1356350"/>
            <a:ext cx="6157992" cy="2397600"/>
          </a:xfrm>
          <a:prstGeom prst="rect">
            <a:avLst/>
          </a:prstGeom>
          <a:noFill/>
          <a:ln>
            <a:noFill/>
          </a:ln>
        </p:spPr>
      </p:pic>
      <p:sp>
        <p:nvSpPr>
          <p:cNvPr id="500" name="Google Shape;500;p9"/>
          <p:cNvSpPr txBox="1"/>
          <p:nvPr/>
        </p:nvSpPr>
        <p:spPr>
          <a:xfrm>
            <a:off x="1828188" y="1007075"/>
            <a:ext cx="548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ACE Exempt Hired from 7/9/2016 - 3/21/2020 (Pre-Pandemic = 33)</a:t>
            </a:r>
            <a:endParaRPr b="1">
              <a:solidFill>
                <a:schemeClr val="dk1"/>
              </a:solidFill>
              <a:latin typeface="Calibri"/>
              <a:ea typeface="Calibri"/>
              <a:cs typeface="Calibri"/>
              <a:sym typeface="Calibri"/>
            </a:endParaRPr>
          </a:p>
        </p:txBody>
      </p:sp>
      <p:sp>
        <p:nvSpPr>
          <p:cNvPr id="498" name="Google Shape;498;p9"/>
          <p:cNvSpPr txBox="1">
            <a:spLocks noGrp="1"/>
          </p:cNvSpPr>
          <p:nvPr>
            <p:ph type="title"/>
          </p:nvPr>
        </p:nvSpPr>
        <p:spPr>
          <a:xfrm>
            <a:off x="1828800" y="152400"/>
            <a:ext cx="5385600" cy="79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alibri"/>
              <a:buNone/>
            </a:pPr>
            <a:r>
              <a:rPr lang="en-US" sz="3000"/>
              <a:t>ACE Exempt Placements</a:t>
            </a:r>
            <a:endParaRPr sz="3000"/>
          </a:p>
        </p:txBody>
      </p:sp>
      <p:sp>
        <p:nvSpPr>
          <p:cNvPr id="499" name="Google Shape;499;p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1" name="Google Shape;511;gf04eb2cc8c_3_20">
            <a:extLst>
              <a:ext uri="{C183D7F6-B498-43B3-948B-1728B52AA6E4}">
                <adec:decorative xmlns:adec="http://schemas.microsoft.com/office/drawing/2017/decorative" val="1"/>
              </a:ext>
            </a:extLst>
          </p:cNvPr>
          <p:cNvSpPr txBox="1"/>
          <p:nvPr/>
        </p:nvSpPr>
        <p:spPr>
          <a:xfrm>
            <a:off x="1137350" y="1748450"/>
            <a:ext cx="734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12" name="Google Shape;512;gf04eb2cc8c_3_20" descr="Graphic showing # of hired by positions."/>
          <p:cNvPicPr preferRelativeResize="0"/>
          <p:nvPr/>
        </p:nvPicPr>
        <p:blipFill>
          <a:blip r:embed="rId3">
            <a:alphaModFix/>
          </a:blip>
          <a:stretch>
            <a:fillRect/>
          </a:stretch>
        </p:blipFill>
        <p:spPr>
          <a:xfrm>
            <a:off x="152400" y="1274875"/>
            <a:ext cx="8866451" cy="4929075"/>
          </a:xfrm>
          <a:prstGeom prst="rect">
            <a:avLst/>
          </a:prstGeom>
          <a:noFill/>
          <a:ln>
            <a:noFill/>
          </a:ln>
        </p:spPr>
      </p:pic>
      <p:sp>
        <p:nvSpPr>
          <p:cNvPr id="509" name="Google Shape;509;gf04eb2cc8c_3_20"/>
          <p:cNvSpPr txBox="1">
            <a:spLocks noGrp="1"/>
          </p:cNvSpPr>
          <p:nvPr>
            <p:ph type="title"/>
          </p:nvPr>
        </p:nvSpPr>
        <p:spPr>
          <a:xfrm>
            <a:off x="1371600" y="138100"/>
            <a:ext cx="7053300" cy="79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600" b="0" i="0" u="none">
                <a:solidFill>
                  <a:schemeClr val="lt1"/>
                </a:solidFill>
                <a:latin typeface="Calibri"/>
                <a:ea typeface="Calibri"/>
                <a:cs typeface="Calibri"/>
                <a:sym typeface="Calibri"/>
              </a:rPr>
              <a:t>   </a:t>
            </a:r>
            <a:r>
              <a:rPr lang="en-US" sz="3000" b="0" i="0" u="none">
                <a:solidFill>
                  <a:schemeClr val="lt1"/>
                </a:solidFill>
                <a:latin typeface="Calibri"/>
                <a:ea typeface="Calibri"/>
                <a:cs typeface="Calibri"/>
                <a:sym typeface="Calibri"/>
              </a:rPr>
              <a:t>Thank you! ACE Department Support</a:t>
            </a:r>
            <a:endParaRPr sz="3000"/>
          </a:p>
        </p:txBody>
      </p:sp>
      <p:sp>
        <p:nvSpPr>
          <p:cNvPr id="510" name="Google Shape;510;gf04eb2cc8c_3_20"/>
          <p:cNvSpPr txBox="1"/>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20" name="Google Shape;520;p11" descr="Buttons with &quot;Well Done&quot;, &quot;Thumb up&quot;, &quot;Smiley Face&quot; and &quot;Check&quot;."/>
          <p:cNvPicPr preferRelativeResize="0"/>
          <p:nvPr/>
        </p:nvPicPr>
        <p:blipFill rotWithShape="1">
          <a:blip r:embed="rId3">
            <a:alphaModFix/>
          </a:blip>
          <a:srcRect/>
          <a:stretch/>
        </p:blipFill>
        <p:spPr>
          <a:xfrm>
            <a:off x="5655350" y="4206887"/>
            <a:ext cx="2819400" cy="2514600"/>
          </a:xfrm>
          <a:prstGeom prst="rect">
            <a:avLst/>
          </a:prstGeom>
          <a:noFill/>
          <a:ln>
            <a:noFill/>
          </a:ln>
        </p:spPr>
      </p:pic>
      <p:sp>
        <p:nvSpPr>
          <p:cNvPr id="523" name="Google Shape;523;p11"/>
          <p:cNvSpPr txBox="1"/>
          <p:nvPr/>
        </p:nvSpPr>
        <p:spPr>
          <a:xfrm>
            <a:off x="3867724" y="3237450"/>
            <a:ext cx="5170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1">
                <a:solidFill>
                  <a:schemeClr val="dk1"/>
                </a:solidFill>
                <a:latin typeface="Calibri"/>
                <a:ea typeface="Calibri"/>
                <a:cs typeface="Calibri"/>
                <a:sym typeface="Calibri"/>
              </a:rPr>
              <a:t>An a</a:t>
            </a:r>
            <a:r>
              <a:rPr lang="en-US" sz="1800" b="1" i="1" u="none">
                <a:solidFill>
                  <a:schemeClr val="dk1"/>
                </a:solidFill>
                <a:latin typeface="Calibri"/>
                <a:ea typeface="Calibri"/>
                <a:cs typeface="Calibri"/>
                <a:sym typeface="Calibri"/>
              </a:rPr>
              <a:t>dditional </a:t>
            </a:r>
            <a:r>
              <a:rPr lang="en-US" sz="1800" b="1" i="1">
                <a:solidFill>
                  <a:schemeClr val="dk1"/>
                </a:solidFill>
                <a:latin typeface="Calibri"/>
                <a:ea typeface="Calibri"/>
                <a:cs typeface="Calibri"/>
                <a:sym typeface="Calibri"/>
              </a:rPr>
              <a:t>31</a:t>
            </a:r>
            <a:r>
              <a:rPr lang="en-US" sz="1800" b="1" i="1" u="none">
                <a:solidFill>
                  <a:schemeClr val="dk1"/>
                </a:solidFill>
                <a:latin typeface="Calibri"/>
                <a:ea typeface="Calibri"/>
                <a:cs typeface="Calibri"/>
                <a:sym typeface="Calibri"/>
              </a:rPr>
              <a:t> individuals with disability who applied via ACE were appointed via the regular civil service selection process</a:t>
            </a:r>
            <a:endParaRPr/>
          </a:p>
          <a:p>
            <a:pPr marL="0" marR="0" lvl="0" indent="0" algn="l" rtl="0">
              <a:lnSpc>
                <a:spcPct val="100000"/>
              </a:lnSpc>
              <a:spcBef>
                <a:spcPts val="0"/>
              </a:spcBef>
              <a:spcAft>
                <a:spcPts val="0"/>
              </a:spcAft>
              <a:buNone/>
            </a:pPr>
            <a:endParaRPr sz="1800" b="1" i="1" u="none">
              <a:solidFill>
                <a:schemeClr val="dk1"/>
              </a:solidFill>
              <a:latin typeface="Calibri"/>
              <a:ea typeface="Calibri"/>
              <a:cs typeface="Calibri"/>
              <a:sym typeface="Calibri"/>
            </a:endParaRPr>
          </a:p>
        </p:txBody>
      </p:sp>
      <p:sp>
        <p:nvSpPr>
          <p:cNvPr id="519" name="Google Shape;519;p11"/>
          <p:cNvSpPr txBox="1">
            <a:spLocks noGrp="1"/>
          </p:cNvSpPr>
          <p:nvPr>
            <p:ph type="body" idx="1"/>
          </p:nvPr>
        </p:nvSpPr>
        <p:spPr>
          <a:xfrm>
            <a:off x="3914075" y="1430675"/>
            <a:ext cx="5077500" cy="130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000" b="1"/>
              <a:t>ACE </a:t>
            </a:r>
            <a:r>
              <a:rPr lang="en-US" sz="2000" b="1" i="0" u="none">
                <a:solidFill>
                  <a:schemeClr val="dk1"/>
                </a:solidFill>
                <a:latin typeface="Calibri"/>
                <a:ea typeface="Calibri"/>
                <a:cs typeface="Calibri"/>
                <a:sym typeface="Calibri"/>
              </a:rPr>
              <a:t>Utilization by City Department </a:t>
            </a:r>
            <a:endParaRPr sz="2000" b="1" i="0" u="none">
              <a:solidFill>
                <a:schemeClr val="dk1"/>
              </a:solidFill>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Arial"/>
              <a:buNone/>
            </a:pPr>
            <a:r>
              <a:rPr lang="en-US" sz="2000" b="0" i="0" u="none">
                <a:solidFill>
                  <a:schemeClr val="dk1"/>
                </a:solidFill>
                <a:latin typeface="Calibri"/>
                <a:ea typeface="Calibri"/>
                <a:cs typeface="Calibri"/>
                <a:sym typeface="Calibri"/>
              </a:rPr>
              <a:t>5 years (2011 to 2015) = 5 departments</a:t>
            </a:r>
            <a:endParaRPr sz="2000"/>
          </a:p>
          <a:p>
            <a:pPr marL="0" marR="0" lvl="0" indent="0" algn="ctr" rtl="0">
              <a:lnSpc>
                <a:spcPct val="100000"/>
              </a:lnSpc>
              <a:spcBef>
                <a:spcPts val="320"/>
              </a:spcBef>
              <a:spcAft>
                <a:spcPts val="0"/>
              </a:spcAft>
              <a:buClr>
                <a:schemeClr val="dk1"/>
              </a:buClr>
              <a:buSzPts val="1600"/>
              <a:buFont typeface="Arial"/>
              <a:buNone/>
            </a:pPr>
            <a:r>
              <a:rPr lang="en-US" sz="2000" b="0" i="0" u="none">
                <a:solidFill>
                  <a:schemeClr val="dk1"/>
                </a:solidFill>
                <a:latin typeface="Calibri"/>
                <a:ea typeface="Calibri"/>
                <a:cs typeface="Calibri"/>
                <a:sym typeface="Calibri"/>
              </a:rPr>
              <a:t>2 years (2016 to Present) = </a:t>
            </a:r>
            <a:r>
              <a:rPr lang="en-US" sz="2000"/>
              <a:t>21</a:t>
            </a:r>
            <a:r>
              <a:rPr lang="en-US" sz="2000" b="0" i="0" u="none">
                <a:solidFill>
                  <a:schemeClr val="dk1"/>
                </a:solidFill>
                <a:latin typeface="Calibri"/>
                <a:ea typeface="Calibri"/>
                <a:cs typeface="Calibri"/>
                <a:sym typeface="Calibri"/>
              </a:rPr>
              <a:t> departments</a:t>
            </a: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
        <p:nvSpPr>
          <p:cNvPr id="521" name="Google Shape;521;p11"/>
          <p:cNvSpPr txBox="1"/>
          <p:nvPr/>
        </p:nvSpPr>
        <p:spPr>
          <a:xfrm>
            <a:off x="74700" y="1412700"/>
            <a:ext cx="4268700" cy="530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000" b="1">
                <a:solidFill>
                  <a:schemeClr val="dk1"/>
                </a:solidFill>
                <a:latin typeface="Calibri"/>
                <a:ea typeface="Calibri"/>
                <a:cs typeface="Calibri"/>
                <a:sym typeface="Calibri"/>
              </a:rPr>
              <a:t>ACE </a:t>
            </a:r>
            <a:r>
              <a:rPr lang="en-US" sz="2000" b="1" i="0" u="none">
                <a:solidFill>
                  <a:schemeClr val="dk1"/>
                </a:solidFill>
                <a:latin typeface="Calibri"/>
                <a:ea typeface="Calibri"/>
                <a:cs typeface="Calibri"/>
                <a:sym typeface="Calibri"/>
              </a:rPr>
              <a:t>Appointments</a:t>
            </a:r>
            <a:endParaRPr sz="2000">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Arial"/>
              <a:buNone/>
            </a:pPr>
            <a:endParaRPr sz="2000" b="1" i="1" u="none">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u="sng">
                <a:solidFill>
                  <a:srgbClr val="323130"/>
                </a:solidFill>
                <a:highlight>
                  <a:srgbClr val="FFFFFF"/>
                </a:highlight>
                <a:latin typeface="Calibri"/>
                <a:ea typeface="Calibri"/>
                <a:cs typeface="Calibri"/>
                <a:sym typeface="Calibri"/>
              </a:rPr>
              <a:t>Rule 115 Hires:</a:t>
            </a:r>
            <a:r>
              <a:rPr lang="en-US" sz="2000" u="sng">
                <a:solidFill>
                  <a:srgbClr val="323130"/>
                </a:solidFill>
                <a:highlight>
                  <a:srgbClr val="FFFFFF"/>
                </a:highlight>
                <a:latin typeface="Calibri"/>
                <a:ea typeface="Calibri"/>
                <a:cs typeface="Calibri"/>
                <a:sym typeface="Calibri"/>
              </a:rPr>
              <a:t> </a:t>
            </a:r>
            <a:endParaRPr sz="2000" u="sng">
              <a:solidFill>
                <a:srgbClr val="323130"/>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solidFill>
                  <a:srgbClr val="323130"/>
                </a:solidFill>
                <a:highlight>
                  <a:srgbClr val="FFFFFF"/>
                </a:highlight>
                <a:latin typeface="Calibri"/>
                <a:ea typeface="Calibri"/>
                <a:cs typeface="Calibri"/>
                <a:sym typeface="Calibri"/>
              </a:rPr>
              <a:t>Grand Total Hired = 56</a:t>
            </a:r>
            <a:endParaRPr sz="2000" b="1">
              <a:solidFill>
                <a:srgbClr val="323130"/>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323130"/>
                </a:solidFill>
                <a:highlight>
                  <a:srgbClr val="FFFFFF"/>
                </a:highlight>
                <a:latin typeface="Calibri"/>
                <a:ea typeface="Calibri"/>
                <a:cs typeface="Calibri"/>
                <a:sym typeface="Calibri"/>
              </a:rPr>
              <a:t>Pre-Pandemic = 51</a:t>
            </a:r>
            <a:endParaRPr sz="2000">
              <a:solidFill>
                <a:srgbClr val="323130"/>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323130"/>
                </a:solidFill>
                <a:highlight>
                  <a:srgbClr val="FFFFFF"/>
                </a:highlight>
                <a:latin typeface="Calibri"/>
                <a:ea typeface="Calibri"/>
                <a:cs typeface="Calibri"/>
                <a:sym typeface="Calibri"/>
              </a:rPr>
              <a:t>Post-Pandemic = 5</a:t>
            </a:r>
            <a:endParaRPr sz="2000">
              <a:solidFill>
                <a:srgbClr val="323130"/>
              </a:solidFill>
              <a:highlight>
                <a:srgbClr val="FFFFFF"/>
              </a:highlight>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Arial"/>
              <a:buNone/>
            </a:pPr>
            <a:endParaRPr sz="2000" b="1">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u="sng">
                <a:solidFill>
                  <a:srgbClr val="201F1E"/>
                </a:solidFill>
                <a:highlight>
                  <a:srgbClr val="FFFFFF"/>
                </a:highlight>
                <a:latin typeface="Calibri"/>
                <a:ea typeface="Calibri"/>
                <a:cs typeface="Calibri"/>
                <a:sym typeface="Calibri"/>
              </a:rPr>
              <a:t>Exempt Hires: </a:t>
            </a:r>
            <a:endParaRPr sz="2000" b="1" u="sng">
              <a:solidFill>
                <a:srgbClr val="201F1E"/>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b="1">
                <a:solidFill>
                  <a:srgbClr val="201F1E"/>
                </a:solidFill>
                <a:highlight>
                  <a:srgbClr val="FFFFFF"/>
                </a:highlight>
                <a:latin typeface="Calibri"/>
                <a:ea typeface="Calibri"/>
                <a:cs typeface="Calibri"/>
                <a:sym typeface="Calibri"/>
              </a:rPr>
              <a:t>Grand Total Hired = 49</a:t>
            </a:r>
            <a:endParaRPr sz="2000" b="1">
              <a:solidFill>
                <a:srgbClr val="201F1E"/>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201F1E"/>
                </a:solidFill>
                <a:highlight>
                  <a:srgbClr val="FFFFFF"/>
                </a:highlight>
                <a:latin typeface="Calibri"/>
                <a:ea typeface="Calibri"/>
                <a:cs typeface="Calibri"/>
                <a:sym typeface="Calibri"/>
              </a:rPr>
              <a:t>Pre-Pandemic = 33</a:t>
            </a:r>
            <a:endParaRPr sz="2000">
              <a:solidFill>
                <a:srgbClr val="201F1E"/>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000">
                <a:solidFill>
                  <a:srgbClr val="201F1E"/>
                </a:solidFill>
                <a:highlight>
                  <a:srgbClr val="FFFFFF"/>
                </a:highlight>
                <a:latin typeface="Calibri"/>
                <a:ea typeface="Calibri"/>
                <a:cs typeface="Calibri"/>
                <a:sym typeface="Calibri"/>
              </a:rPr>
              <a:t>Post-Pandemic = 16</a:t>
            </a:r>
            <a:endParaRPr sz="2000">
              <a:solidFill>
                <a:srgbClr val="201F1E"/>
              </a:solidFill>
              <a:highlight>
                <a:srgbClr val="FFFFFF"/>
              </a:highlight>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Arial"/>
              <a:buNone/>
            </a:pPr>
            <a:endParaRPr sz="2000" b="1" i="1" u="none">
              <a:solidFill>
                <a:schemeClr val="dk1"/>
              </a:solidFill>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Calibri"/>
              <a:buNone/>
            </a:pPr>
            <a:r>
              <a:rPr lang="en-US" sz="2000" b="1" i="0" u="none">
                <a:solidFill>
                  <a:schemeClr val="dk1"/>
                </a:solidFill>
                <a:latin typeface="Calibri"/>
                <a:ea typeface="Calibri"/>
                <a:cs typeface="Calibri"/>
                <a:sym typeface="Calibri"/>
              </a:rPr>
              <a:t>	Total</a:t>
            </a:r>
            <a:r>
              <a:rPr lang="en-US" sz="2000" b="1">
                <a:solidFill>
                  <a:schemeClr val="dk1"/>
                </a:solidFill>
                <a:latin typeface="Calibri"/>
                <a:ea typeface="Calibri"/>
                <a:cs typeface="Calibri"/>
                <a:sym typeface="Calibri"/>
              </a:rPr>
              <a:t> last year 2020: </a:t>
            </a:r>
            <a:r>
              <a:rPr lang="en-US" sz="2000" b="1" i="0" u="none">
                <a:solidFill>
                  <a:schemeClr val="dk1"/>
                </a:solidFill>
                <a:latin typeface="Calibri"/>
                <a:ea typeface="Calibri"/>
                <a:cs typeface="Calibri"/>
                <a:sym typeface="Calibri"/>
              </a:rPr>
              <a:t>86 ACE Hires</a:t>
            </a:r>
            <a:r>
              <a:rPr lang="en-US" sz="2000" b="1">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0" marR="0" lvl="0" indent="0" algn="ctr" rtl="0">
              <a:lnSpc>
                <a:spcPct val="100000"/>
              </a:lnSpc>
              <a:spcBef>
                <a:spcPts val="320"/>
              </a:spcBef>
              <a:spcAft>
                <a:spcPts val="0"/>
              </a:spcAft>
              <a:buClr>
                <a:schemeClr val="dk1"/>
              </a:buClr>
              <a:buSzPts val="1600"/>
              <a:buFont typeface="Calibri"/>
              <a:buNone/>
            </a:pPr>
            <a:r>
              <a:rPr lang="en-US" sz="2000" b="1">
                <a:solidFill>
                  <a:schemeClr val="dk1"/>
                </a:solidFill>
                <a:latin typeface="Calibri"/>
                <a:ea typeface="Calibri"/>
                <a:cs typeface="Calibri"/>
                <a:sym typeface="Calibri"/>
              </a:rPr>
              <a:t>	Updated Total:  105</a:t>
            </a:r>
            <a:endParaRPr sz="20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1" i="0" u="none">
              <a:solidFill>
                <a:schemeClr val="dk1"/>
              </a:solidFill>
              <a:latin typeface="Calibri"/>
              <a:ea typeface="Calibri"/>
              <a:cs typeface="Calibri"/>
              <a:sym typeface="Calibri"/>
            </a:endParaRPr>
          </a:p>
        </p:txBody>
      </p:sp>
      <p:sp>
        <p:nvSpPr>
          <p:cNvPr id="518" name="Google Shape;518;p11"/>
          <p:cNvSpPr txBox="1">
            <a:spLocks noGrp="1"/>
          </p:cNvSpPr>
          <p:nvPr>
            <p:ph type="title"/>
          </p:nvPr>
        </p:nvSpPr>
        <p:spPr>
          <a:xfrm>
            <a:off x="1772300" y="138100"/>
            <a:ext cx="7076100" cy="79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Tahoma"/>
              <a:buNone/>
            </a:pPr>
            <a:r>
              <a:rPr lang="en-US" sz="3000" i="0" u="none">
                <a:solidFill>
                  <a:schemeClr val="lt1"/>
                </a:solidFill>
              </a:rPr>
              <a:t>ACE Program</a:t>
            </a:r>
            <a:r>
              <a:rPr lang="en-US" sz="3000"/>
              <a:t> </a:t>
            </a:r>
            <a:r>
              <a:rPr lang="en-US" sz="3000" i="0" u="none">
                <a:solidFill>
                  <a:schemeClr val="lt1"/>
                </a:solidFill>
              </a:rPr>
              <a:t>Accomplishments</a:t>
            </a:r>
            <a:endParaRPr sz="3000"/>
          </a:p>
        </p:txBody>
      </p:sp>
      <p:sp>
        <p:nvSpPr>
          <p:cNvPr id="522" name="Google Shape;522;p1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f04eb2cc8c_9_95"/>
          <p:cNvSpPr txBox="1">
            <a:spLocks noGrp="1"/>
          </p:cNvSpPr>
          <p:nvPr>
            <p:ph type="title"/>
          </p:nvPr>
        </p:nvSpPr>
        <p:spPr>
          <a:xfrm>
            <a:off x="211756" y="3890226"/>
            <a:ext cx="8720400" cy="108600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Clr>
                <a:schemeClr val="dk1"/>
              </a:buClr>
              <a:buSzPts val="1100"/>
              <a:buFont typeface="Arial"/>
              <a:buNone/>
            </a:pPr>
            <a:r>
              <a:rPr lang="en-US"/>
              <a:t>ACE Satisfaction Surveys 2020-2021</a:t>
            </a:r>
            <a:endParaRPr sz="3975"/>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f04eb2cc8c_0_1211"/>
          <p:cNvSpPr txBox="1">
            <a:spLocks noGrp="1"/>
          </p:cNvSpPr>
          <p:nvPr>
            <p:ph type="title"/>
          </p:nvPr>
        </p:nvSpPr>
        <p:spPr>
          <a:xfrm>
            <a:off x="2797950" y="151600"/>
            <a:ext cx="3548100" cy="79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a:t>Survey Participation </a:t>
            </a:r>
            <a:endParaRPr sz="3000"/>
          </a:p>
        </p:txBody>
      </p:sp>
      <p:sp>
        <p:nvSpPr>
          <p:cNvPr id="536" name="Google Shape;536;gf04eb2cc8c_0_1211"/>
          <p:cNvSpPr txBox="1">
            <a:spLocks noGrp="1"/>
          </p:cNvSpPr>
          <p:nvPr>
            <p:ph type="body" idx="1"/>
          </p:nvPr>
        </p:nvSpPr>
        <p:spPr>
          <a:xfrm>
            <a:off x="343200" y="1462500"/>
            <a:ext cx="8457600" cy="47538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Font typeface="Calibri"/>
              <a:buChar char="●"/>
            </a:pPr>
            <a:r>
              <a:rPr lang="en-US">
                <a:solidFill>
                  <a:srgbClr val="323130"/>
                </a:solidFill>
              </a:rPr>
              <a:t>Surveys sent out in October-December 2020</a:t>
            </a:r>
            <a:endParaRPr>
              <a:solidFill>
                <a:srgbClr val="323130"/>
              </a:solidFill>
            </a:endParaRPr>
          </a:p>
          <a:p>
            <a:pPr marL="457200" lvl="0" indent="-406400" algn="l" rtl="0">
              <a:spcBef>
                <a:spcPts val="0"/>
              </a:spcBef>
              <a:spcAft>
                <a:spcPts val="0"/>
              </a:spcAft>
              <a:buSzPts val="2800"/>
              <a:buFont typeface="Calibri"/>
              <a:buChar char="●"/>
            </a:pPr>
            <a:r>
              <a:rPr lang="en-US">
                <a:solidFill>
                  <a:srgbClr val="323130"/>
                </a:solidFill>
              </a:rPr>
              <a:t>Collaborated with Mayor’s Disability Council to get the word out</a:t>
            </a:r>
            <a:endParaRPr>
              <a:solidFill>
                <a:srgbClr val="323130"/>
              </a:solidFill>
            </a:endParaRPr>
          </a:p>
          <a:p>
            <a:pPr marL="457200" lvl="0" indent="0" algn="l" rtl="0">
              <a:spcBef>
                <a:spcPts val="560"/>
              </a:spcBef>
              <a:spcAft>
                <a:spcPts val="0"/>
              </a:spcAft>
              <a:buNone/>
            </a:pPr>
            <a:endParaRPr>
              <a:solidFill>
                <a:srgbClr val="323130"/>
              </a:solidFill>
            </a:endParaRPr>
          </a:p>
          <a:p>
            <a:pPr marL="0" lvl="0" indent="0" algn="l" rtl="0">
              <a:spcBef>
                <a:spcPts val="560"/>
              </a:spcBef>
              <a:spcAft>
                <a:spcPts val="0"/>
              </a:spcAft>
              <a:buNone/>
            </a:pPr>
            <a:r>
              <a:rPr lang="en-US" b="1">
                <a:solidFill>
                  <a:srgbClr val="323130"/>
                </a:solidFill>
              </a:rPr>
              <a:t>Survey responses included: </a:t>
            </a:r>
            <a:endParaRPr b="1">
              <a:solidFill>
                <a:srgbClr val="323130"/>
              </a:solidFill>
            </a:endParaRPr>
          </a:p>
          <a:p>
            <a:pPr marL="457200" lvl="0" indent="-406400" algn="l" rtl="0">
              <a:spcBef>
                <a:spcPts val="560"/>
              </a:spcBef>
              <a:spcAft>
                <a:spcPts val="0"/>
              </a:spcAft>
              <a:buSzPts val="2800"/>
              <a:buFont typeface="Calibri"/>
              <a:buChar char="●"/>
            </a:pPr>
            <a:r>
              <a:rPr lang="en-US">
                <a:solidFill>
                  <a:srgbClr val="323130"/>
                </a:solidFill>
              </a:rPr>
              <a:t>External Job Seekers: 113</a:t>
            </a:r>
            <a:endParaRPr>
              <a:solidFill>
                <a:srgbClr val="323130"/>
              </a:solidFill>
            </a:endParaRPr>
          </a:p>
          <a:p>
            <a:pPr marL="457200" lvl="0" indent="-406400" algn="l" rtl="0">
              <a:spcBef>
                <a:spcPts val="0"/>
              </a:spcBef>
              <a:spcAft>
                <a:spcPts val="0"/>
              </a:spcAft>
              <a:buSzPts val="2800"/>
              <a:buFont typeface="Calibri"/>
              <a:buChar char="●"/>
            </a:pPr>
            <a:r>
              <a:rPr lang="en-US">
                <a:solidFill>
                  <a:srgbClr val="323130"/>
                </a:solidFill>
              </a:rPr>
              <a:t>HR Managers: 16</a:t>
            </a:r>
            <a:endParaRPr>
              <a:solidFill>
                <a:srgbClr val="323130"/>
              </a:solidFill>
            </a:endParaRPr>
          </a:p>
          <a:p>
            <a:pPr marL="457200" lvl="0" indent="-406400" algn="l" rtl="0">
              <a:spcBef>
                <a:spcPts val="0"/>
              </a:spcBef>
              <a:spcAft>
                <a:spcPts val="0"/>
              </a:spcAft>
              <a:buSzPts val="2800"/>
              <a:buFont typeface="Calibri"/>
              <a:buChar char="●"/>
            </a:pPr>
            <a:r>
              <a:rPr lang="en-US">
                <a:solidFill>
                  <a:srgbClr val="323130"/>
                </a:solidFill>
              </a:rPr>
              <a:t>ACE Employees: 46</a:t>
            </a:r>
            <a:endParaRPr>
              <a:solidFill>
                <a:srgbClr val="323130"/>
              </a:solidFill>
            </a:endParaRPr>
          </a:p>
          <a:p>
            <a:pPr marL="457200" lvl="0" indent="-406400" algn="l" rtl="0">
              <a:spcBef>
                <a:spcPts val="0"/>
              </a:spcBef>
              <a:spcAft>
                <a:spcPts val="0"/>
              </a:spcAft>
              <a:buSzPts val="2800"/>
              <a:buFont typeface="Calibri"/>
              <a:buChar char="●"/>
            </a:pPr>
            <a:r>
              <a:rPr lang="en-US">
                <a:solidFill>
                  <a:srgbClr val="323130"/>
                </a:solidFill>
              </a:rPr>
              <a:t>Community-Based Organizations: 38</a:t>
            </a:r>
            <a:endParaRPr>
              <a:solidFill>
                <a:srgbClr val="323130"/>
              </a:solidFill>
            </a:endParaRPr>
          </a:p>
        </p:txBody>
      </p:sp>
      <p:sp>
        <p:nvSpPr>
          <p:cNvPr id="537" name="Google Shape;537;gf04eb2cc8c_0_12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f04eb2cc8c_0_1204"/>
          <p:cNvSpPr txBox="1">
            <a:spLocks noGrp="1"/>
          </p:cNvSpPr>
          <p:nvPr>
            <p:ph type="title"/>
          </p:nvPr>
        </p:nvSpPr>
        <p:spPr>
          <a:xfrm>
            <a:off x="1600625" y="151600"/>
            <a:ext cx="7358100" cy="792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000"/>
              <a:t>Progress &amp; Implementations</a:t>
            </a:r>
            <a:endParaRPr sz="3000"/>
          </a:p>
        </p:txBody>
      </p:sp>
      <p:sp>
        <p:nvSpPr>
          <p:cNvPr id="544" name="Google Shape;544;gf04eb2cc8c_0_1204"/>
          <p:cNvSpPr txBox="1">
            <a:spLocks noGrp="1"/>
          </p:cNvSpPr>
          <p:nvPr>
            <p:ph type="body" idx="1"/>
          </p:nvPr>
        </p:nvSpPr>
        <p:spPr>
          <a:xfrm>
            <a:off x="436100" y="1592500"/>
            <a:ext cx="8250600" cy="4533900"/>
          </a:xfrm>
          <a:prstGeom prst="rect">
            <a:avLst/>
          </a:prstGeom>
        </p:spPr>
        <p:txBody>
          <a:bodyPr spcFirstLastPara="1" wrap="square" lIns="91425" tIns="45700" rIns="91425" bIns="45700" anchor="t" anchorCtr="0">
            <a:normAutofit/>
          </a:bodyPr>
          <a:lstStyle/>
          <a:p>
            <a:pPr marL="457200" lvl="0" indent="-419100" algn="l" rtl="0">
              <a:spcBef>
                <a:spcPts val="560"/>
              </a:spcBef>
              <a:spcAft>
                <a:spcPts val="0"/>
              </a:spcAft>
              <a:buSzPts val="3000"/>
              <a:buFont typeface="Calibri"/>
              <a:buChar char="•"/>
            </a:pPr>
            <a:r>
              <a:rPr lang="en-US" sz="3000"/>
              <a:t>Update website to include exemptions and clear program guidelines</a:t>
            </a:r>
            <a:endParaRPr sz="3000"/>
          </a:p>
          <a:p>
            <a:pPr marL="457200" lvl="0" indent="-419100" algn="l" rtl="0">
              <a:spcBef>
                <a:spcPts val="1000"/>
              </a:spcBef>
              <a:spcAft>
                <a:spcPts val="0"/>
              </a:spcAft>
              <a:buSzPts val="3000"/>
              <a:buFont typeface="Calibri"/>
              <a:buChar char="•"/>
            </a:pPr>
            <a:r>
              <a:rPr lang="en-US" sz="3000"/>
              <a:t>Increase brand awareness</a:t>
            </a:r>
            <a:endParaRPr sz="3000"/>
          </a:p>
          <a:p>
            <a:pPr marL="457200" lvl="0" indent="-419100" algn="l" rtl="0">
              <a:spcBef>
                <a:spcPts val="1000"/>
              </a:spcBef>
              <a:spcAft>
                <a:spcPts val="0"/>
              </a:spcAft>
              <a:buSzPts val="3000"/>
              <a:buFont typeface="Calibri"/>
              <a:buChar char="•"/>
            </a:pPr>
            <a:r>
              <a:rPr lang="en-US" sz="3000"/>
              <a:t>Develop internal trainings in collaboration with EEO + DOR for Dept. hiring managers</a:t>
            </a:r>
            <a:endParaRPr sz="3000"/>
          </a:p>
          <a:p>
            <a:pPr marL="457200" lvl="0" indent="-419100" algn="l" rtl="0">
              <a:spcBef>
                <a:spcPts val="1000"/>
              </a:spcBef>
              <a:spcAft>
                <a:spcPts val="1000"/>
              </a:spcAft>
              <a:buSzPts val="3000"/>
              <a:buFont typeface="Calibri"/>
              <a:buChar char="•"/>
            </a:pPr>
            <a:r>
              <a:rPr lang="en-US" sz="3000"/>
              <a:t>ACE specific transition to SmartRecruiters </a:t>
            </a:r>
            <a:endParaRPr sz="3000"/>
          </a:p>
        </p:txBody>
      </p:sp>
      <p:sp>
        <p:nvSpPr>
          <p:cNvPr id="545" name="Google Shape;545;gf04eb2cc8c_0_120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f04eb2cc8c_9_192"/>
          <p:cNvSpPr txBox="1">
            <a:spLocks noGrp="1"/>
          </p:cNvSpPr>
          <p:nvPr>
            <p:ph type="title"/>
          </p:nvPr>
        </p:nvSpPr>
        <p:spPr>
          <a:xfrm>
            <a:off x="211756" y="3890226"/>
            <a:ext cx="8720400" cy="108600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Clr>
                <a:schemeClr val="dk1"/>
              </a:buClr>
              <a:buSzPts val="1100"/>
              <a:buNone/>
            </a:pPr>
            <a:r>
              <a:rPr lang="en-US"/>
              <a:t>Quarter 1-2 Goals/ Next Steps</a:t>
            </a:r>
            <a:endParaRPr sz="397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04eb2cc8c_0_1698" descr="How to Apply: Introducing SmartRecruiters - DHR’s New Applicant Tracking System &#10;Wednesday, September 29, 2021- 4:00pm – 5:30pm&#10;&#10;&#10;October National Disability Employment Awareness Month&#10;Thursday, October 14th- 4:00pm-5:30pm&#10;&#10;&#10;&#10; &#10;Sign up: https://sfdhr.org/career-events &#10;"/>
          <p:cNvSpPr txBox="1">
            <a:spLocks noGrp="1"/>
          </p:cNvSpPr>
          <p:nvPr>
            <p:ph type="body" idx="1"/>
          </p:nvPr>
        </p:nvSpPr>
        <p:spPr/>
        <p:txBody>
          <a:bodyPr/>
          <a:lstStyle/>
          <a:p>
            <a:pPr lvl="0"/>
            <a:endParaRPr lang="en-US">
              <a:sym typeface="Arial"/>
            </a:endParaRPr>
          </a:p>
          <a:p>
            <a:pPr lvl="0"/>
            <a:endParaRPr lang="en-US">
              <a:sym typeface="Arial"/>
            </a:endParaRPr>
          </a:p>
          <a:p>
            <a:pPr lvl="0"/>
            <a:endParaRPr lang="en-US"/>
          </a:p>
        </p:txBody>
      </p:sp>
      <p:sp>
        <p:nvSpPr>
          <p:cNvPr id="558" name="Google Shape;558;gf04eb2cc8c_0_1698" descr="How to Apply: Introducing SmartRecruiters - DHR’s New Applicant Tracking System &#10;Wednesday, September 29, 2021- 4:00pm – 5:30pm&#10;&#10;&#10;October National Disability Employment Awareness Month&#10;Thursday, October 14th- 4:00pm-5:30pm&#10;&#10;Sign up: https://sfdhr.org/career-events &#10;"/>
          <p:cNvSpPr/>
          <p:nvPr/>
        </p:nvSpPr>
        <p:spPr>
          <a:xfrm>
            <a:off x="2129175" y="1451350"/>
            <a:ext cx="6912000" cy="51048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200" b="0" i="0" u="none" strike="noStrike" cap="none" dirty="0">
                <a:solidFill>
                  <a:srgbClr val="000000"/>
                </a:solidFill>
                <a:latin typeface="Calibri"/>
                <a:ea typeface="Calibri"/>
                <a:cs typeface="Calibri"/>
                <a:sym typeface="Calibri"/>
              </a:rPr>
              <a:t> </a:t>
            </a:r>
            <a:endParaRPr sz="2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200" b="1" i="0" u="none" strike="noStrike" cap="none" dirty="0">
                <a:solidFill>
                  <a:srgbClr val="000000"/>
                </a:solidFill>
                <a:latin typeface="Calibri"/>
                <a:ea typeface="Calibri"/>
                <a:cs typeface="Calibri"/>
                <a:sym typeface="Calibri"/>
              </a:rPr>
              <a:t>How to Apply: Introducing </a:t>
            </a:r>
            <a:r>
              <a:rPr lang="en-US" sz="2200" b="1" i="0" u="none" strike="noStrike" cap="none" dirty="0" err="1">
                <a:solidFill>
                  <a:srgbClr val="000000"/>
                </a:solidFill>
                <a:latin typeface="Calibri"/>
                <a:ea typeface="Calibri"/>
                <a:cs typeface="Calibri"/>
                <a:sym typeface="Calibri"/>
              </a:rPr>
              <a:t>SmartRecruiter</a:t>
            </a:r>
            <a:r>
              <a:rPr lang="en-US" sz="2200" b="1" dirty="0" err="1">
                <a:latin typeface="Calibri"/>
                <a:ea typeface="Calibri"/>
                <a:cs typeface="Calibri"/>
                <a:sym typeface="Calibri"/>
              </a:rPr>
              <a:t>s</a:t>
            </a:r>
            <a:r>
              <a:rPr lang="en-US" sz="2200" b="1" dirty="0">
                <a:latin typeface="Calibri"/>
                <a:ea typeface="Calibri"/>
                <a:cs typeface="Calibri"/>
                <a:sym typeface="Calibri"/>
              </a:rPr>
              <a:t> - DHR’s New Applicant Tracking System </a:t>
            </a:r>
            <a:endParaRPr dirty="0"/>
          </a:p>
          <a:p>
            <a:pPr marL="0" marR="0" lvl="0" indent="0" algn="ctr" rtl="0">
              <a:lnSpc>
                <a:spcPct val="100000"/>
              </a:lnSpc>
              <a:spcBef>
                <a:spcPts val="0"/>
              </a:spcBef>
              <a:spcAft>
                <a:spcPts val="0"/>
              </a:spcAft>
              <a:buNone/>
            </a:pPr>
            <a:r>
              <a:rPr lang="en-US" sz="2200" b="0" i="0" u="none" strike="noStrike" cap="none" dirty="0">
                <a:solidFill>
                  <a:srgbClr val="000000"/>
                </a:solidFill>
                <a:latin typeface="Calibri"/>
                <a:ea typeface="Calibri"/>
                <a:cs typeface="Calibri"/>
                <a:sym typeface="Calibri"/>
              </a:rPr>
              <a:t>Wednesday, September 29, 2021- 4:00pm – 5:30pm</a:t>
            </a:r>
            <a:endParaRPr sz="2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2200" dirty="0">
              <a:latin typeface="Calibri"/>
              <a:ea typeface="Calibri"/>
              <a:cs typeface="Calibri"/>
              <a:sym typeface="Calibri"/>
            </a:endParaRPr>
          </a:p>
          <a:p>
            <a:pPr marL="0" marR="0" lvl="0" indent="0" algn="ctr" rtl="0">
              <a:lnSpc>
                <a:spcPct val="100000"/>
              </a:lnSpc>
              <a:spcBef>
                <a:spcPts val="0"/>
              </a:spcBef>
              <a:spcAft>
                <a:spcPts val="0"/>
              </a:spcAft>
              <a:buNone/>
            </a:pPr>
            <a:endParaRPr sz="2200" dirty="0">
              <a:latin typeface="Calibri"/>
              <a:ea typeface="Calibri"/>
              <a:cs typeface="Calibri"/>
              <a:sym typeface="Calibri"/>
            </a:endParaRPr>
          </a:p>
          <a:p>
            <a:pPr marL="0" marR="0" lvl="0" indent="0" algn="ctr" rtl="0">
              <a:lnSpc>
                <a:spcPct val="100000"/>
              </a:lnSpc>
              <a:spcBef>
                <a:spcPts val="0"/>
              </a:spcBef>
              <a:spcAft>
                <a:spcPts val="0"/>
              </a:spcAft>
              <a:buNone/>
            </a:pPr>
            <a:r>
              <a:rPr lang="en-US" sz="2200" b="1" dirty="0">
                <a:latin typeface="Calibri"/>
                <a:ea typeface="Calibri"/>
                <a:cs typeface="Calibri"/>
                <a:sym typeface="Calibri"/>
              </a:rPr>
              <a:t>October National Disability Employment Awareness Month</a:t>
            </a:r>
            <a:endParaRPr sz="2200" b="1" dirty="0">
              <a:latin typeface="Calibri"/>
              <a:ea typeface="Calibri"/>
              <a:cs typeface="Calibri"/>
              <a:sym typeface="Calibri"/>
            </a:endParaRPr>
          </a:p>
          <a:p>
            <a:pPr marL="457200" marR="0" lvl="0" indent="457200" algn="l" rtl="0">
              <a:lnSpc>
                <a:spcPct val="100000"/>
              </a:lnSpc>
              <a:spcBef>
                <a:spcPts val="0"/>
              </a:spcBef>
              <a:spcAft>
                <a:spcPts val="0"/>
              </a:spcAft>
              <a:buNone/>
            </a:pPr>
            <a:r>
              <a:rPr lang="en-US" sz="2200" dirty="0">
                <a:latin typeface="Calibri"/>
                <a:ea typeface="Calibri"/>
                <a:cs typeface="Calibri"/>
                <a:sym typeface="Calibri"/>
              </a:rPr>
              <a:t>Thursday, October 14th- 4:00pm-5:30pm</a:t>
            </a:r>
            <a:endParaRPr sz="2200" dirty="0">
              <a:latin typeface="Calibri"/>
              <a:ea typeface="Calibri"/>
              <a:cs typeface="Calibri"/>
              <a:sym typeface="Calibri"/>
            </a:endParaRPr>
          </a:p>
          <a:p>
            <a:pPr marL="0" marR="0" lvl="0" indent="0" algn="ctr" rtl="0">
              <a:lnSpc>
                <a:spcPct val="100000"/>
              </a:lnSpc>
              <a:spcBef>
                <a:spcPts val="0"/>
              </a:spcBef>
              <a:spcAft>
                <a:spcPts val="0"/>
              </a:spcAft>
              <a:buNone/>
            </a:pPr>
            <a:endParaRPr sz="2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2200" dirty="0">
              <a:latin typeface="Calibri"/>
              <a:ea typeface="Calibri"/>
              <a:cs typeface="Calibri"/>
              <a:sym typeface="Calibri"/>
            </a:endParaRPr>
          </a:p>
          <a:p>
            <a:pPr marL="0" marR="0" lvl="0" indent="0" algn="ctr" rtl="0">
              <a:lnSpc>
                <a:spcPct val="100000"/>
              </a:lnSpc>
              <a:spcBef>
                <a:spcPts val="0"/>
              </a:spcBef>
              <a:spcAft>
                <a:spcPts val="0"/>
              </a:spcAft>
              <a:buNone/>
            </a:pPr>
            <a:endParaRPr sz="2200" dirty="0">
              <a:latin typeface="Calibri"/>
              <a:ea typeface="Calibri"/>
              <a:cs typeface="Calibri"/>
              <a:sym typeface="Calibri"/>
            </a:endParaRPr>
          </a:p>
          <a:p>
            <a:pPr marL="0" marR="0" lvl="0" indent="0" algn="ctr" rtl="0">
              <a:lnSpc>
                <a:spcPct val="100000"/>
              </a:lnSpc>
              <a:spcBef>
                <a:spcPts val="0"/>
              </a:spcBef>
              <a:spcAft>
                <a:spcPts val="0"/>
              </a:spcAft>
              <a:buNone/>
            </a:pPr>
            <a:r>
              <a:rPr lang="en-US" sz="2200" dirty="0">
                <a:latin typeface="Calibri"/>
                <a:ea typeface="Calibri"/>
                <a:cs typeface="Calibri"/>
                <a:sym typeface="Calibri"/>
              </a:rPr>
              <a:t>	</a:t>
            </a:r>
            <a:endParaRPr sz="2200" dirty="0">
              <a:latin typeface="Calibri"/>
              <a:ea typeface="Calibri"/>
              <a:cs typeface="Calibri"/>
              <a:sym typeface="Calibri"/>
            </a:endParaRPr>
          </a:p>
          <a:p>
            <a:pPr marL="457200" marR="0" lvl="0" indent="457200" algn="l" rtl="0">
              <a:lnSpc>
                <a:spcPct val="100000"/>
              </a:lnSpc>
              <a:spcBef>
                <a:spcPts val="0"/>
              </a:spcBef>
              <a:spcAft>
                <a:spcPts val="0"/>
              </a:spcAft>
              <a:buNone/>
            </a:pPr>
            <a:r>
              <a:rPr lang="en-US" sz="2200" b="1" dirty="0">
                <a:latin typeface="Calibri"/>
                <a:ea typeface="Calibri"/>
                <a:cs typeface="Calibri"/>
                <a:sym typeface="Calibri"/>
              </a:rPr>
              <a:t>Sign up: </a:t>
            </a:r>
            <a:r>
              <a:rPr lang="en-US" sz="2200" b="1" u="sng" dirty="0">
                <a:solidFill>
                  <a:schemeClr val="hlink"/>
                </a:solidFill>
                <a:latin typeface="Calibri"/>
                <a:ea typeface="Calibri"/>
                <a:cs typeface="Calibri"/>
                <a:sym typeface="Calibri"/>
                <a:hlinkClick r:id="rId3"/>
              </a:rPr>
              <a:t>https://sfdhr.org/career-events</a:t>
            </a:r>
            <a:r>
              <a:rPr lang="en-US" sz="2200" b="1" dirty="0">
                <a:latin typeface="Calibri"/>
                <a:ea typeface="Calibri"/>
                <a:cs typeface="Calibri"/>
                <a:sym typeface="Calibri"/>
              </a:rPr>
              <a:t> </a:t>
            </a:r>
            <a:endParaRPr dirty="0"/>
          </a:p>
        </p:txBody>
      </p:sp>
      <p:pic>
        <p:nvPicPr>
          <p:cNvPr id="559" name="Google Shape;559;gf04eb2cc8c_0_1698" descr="Register button for click"/>
          <p:cNvPicPr preferRelativeResize="0"/>
          <p:nvPr/>
        </p:nvPicPr>
        <p:blipFill rotWithShape="1">
          <a:blip r:embed="rId4">
            <a:alphaModFix/>
          </a:blip>
          <a:srcRect/>
          <a:stretch/>
        </p:blipFill>
        <p:spPr>
          <a:xfrm rot="5400000">
            <a:off x="-1608748" y="2795038"/>
            <a:ext cx="5509761" cy="2086585"/>
          </a:xfrm>
          <a:prstGeom prst="rect">
            <a:avLst/>
          </a:prstGeom>
          <a:noFill/>
          <a:ln>
            <a:noFill/>
          </a:ln>
        </p:spPr>
      </p:pic>
      <p:sp>
        <p:nvSpPr>
          <p:cNvPr id="3" name="Title 2">
            <a:extLst>
              <a:ext uri="{FF2B5EF4-FFF2-40B4-BE49-F238E27FC236}">
                <a16:creationId xmlns:a16="http://schemas.microsoft.com/office/drawing/2014/main" id="{7DB3BBE9-36AC-4432-B33E-A4BF0453C715}"/>
              </a:ext>
            </a:extLst>
          </p:cNvPr>
          <p:cNvSpPr>
            <a:spLocks noGrp="1"/>
          </p:cNvSpPr>
          <p:nvPr>
            <p:ph type="title"/>
          </p:nvPr>
        </p:nvSpPr>
        <p:spPr/>
        <p:txBody>
          <a:bodyPr/>
          <a:lstStyle/>
          <a:p>
            <a:r>
              <a:rPr lang="en-US" dirty="0"/>
              <a:t>Upcoming Events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7" name="Google Shape;567;gf04eb2cc8c_0_843"/>
          <p:cNvSpPr txBox="1"/>
          <p:nvPr/>
        </p:nvSpPr>
        <p:spPr>
          <a:xfrm>
            <a:off x="5807875" y="1113576"/>
            <a:ext cx="2981400" cy="5559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Sead Center</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Self Help for the Elderly</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SF Goodwill</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SFCCSC</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SFLGBT Center</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Toolworks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University of California, Berkeley</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Upwardly Global</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Young Community Developers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First Place For Youth - Rising Up</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University of California, Merced- Office of Leadership Service and Career</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endParaRPr sz="1250">
              <a:latin typeface="Calibri"/>
              <a:ea typeface="Calibri"/>
              <a:cs typeface="Calibri"/>
              <a:sym typeface="Calibri"/>
            </a:endParaRPr>
          </a:p>
        </p:txBody>
      </p:sp>
      <p:sp>
        <p:nvSpPr>
          <p:cNvPr id="568" name="Google Shape;568;gf04eb2cc8c_0_843"/>
          <p:cNvSpPr txBox="1"/>
          <p:nvPr/>
        </p:nvSpPr>
        <p:spPr>
          <a:xfrm>
            <a:off x="3116575" y="1199300"/>
            <a:ext cx="2293200" cy="5559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Hire-Ability</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Hospitality House</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650">
                <a:solidFill>
                  <a:schemeClr val="dk1"/>
                </a:solidFill>
                <a:latin typeface="Calibri"/>
                <a:ea typeface="Calibri"/>
                <a:cs typeface="Calibri"/>
                <a:sym typeface="Calibri"/>
              </a:rPr>
              <a:t>JVS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Larkin Street Youth Services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Meda SF</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MLVS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Oakland Housing Authority</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PRC</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PRCSF</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Rubicon Programs</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650">
                <a:solidFill>
                  <a:schemeClr val="dk1"/>
                </a:solidFill>
                <a:latin typeface="Calibri"/>
                <a:ea typeface="Calibri"/>
                <a:cs typeface="Calibri"/>
                <a:sym typeface="Calibri"/>
              </a:rPr>
              <a:t>San Francisco State University</a:t>
            </a:r>
            <a:endParaRPr sz="165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endParaRPr sz="125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endParaRPr sz="1250">
              <a:latin typeface="Calibri"/>
              <a:ea typeface="Calibri"/>
              <a:cs typeface="Calibri"/>
              <a:sym typeface="Calibri"/>
            </a:endParaRPr>
          </a:p>
        </p:txBody>
      </p:sp>
      <p:sp>
        <p:nvSpPr>
          <p:cNvPr id="565" name="Google Shape;565;gf04eb2cc8c_0_843"/>
          <p:cNvSpPr txBox="1">
            <a:spLocks noGrp="1"/>
          </p:cNvSpPr>
          <p:nvPr>
            <p:ph type="body" idx="1"/>
          </p:nvPr>
        </p:nvSpPr>
        <p:spPr>
          <a:xfrm>
            <a:off x="425275" y="1199300"/>
            <a:ext cx="2293200" cy="51339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650">
                <a:solidFill>
                  <a:srgbClr val="000000"/>
                </a:solidFill>
              </a:rPr>
              <a:t>Alameda County</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Arriba Juntos</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CAASF</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Chalk</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City and County of San Francisco</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Code Tenderloin</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Compass-SF</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CPASF</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Department of Rehabilitation</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DevMission</a:t>
            </a:r>
            <a:endParaRPr sz="1650">
              <a:solidFill>
                <a:srgbClr val="000000"/>
              </a:solidFill>
            </a:endParaRPr>
          </a:p>
          <a:p>
            <a:pPr marL="0" lvl="0" indent="0" algn="l" rtl="0">
              <a:lnSpc>
                <a:spcPct val="150000"/>
              </a:lnSpc>
              <a:spcBef>
                <a:spcPts val="0"/>
              </a:spcBef>
              <a:spcAft>
                <a:spcPts val="0"/>
              </a:spcAft>
              <a:buNone/>
            </a:pPr>
            <a:r>
              <a:rPr lang="en-US" sz="1650">
                <a:solidFill>
                  <a:srgbClr val="000000"/>
                </a:solidFill>
              </a:rPr>
              <a:t>Five Keys</a:t>
            </a:r>
            <a:endParaRPr sz="1650">
              <a:solidFill>
                <a:srgbClr val="000000"/>
              </a:solidFill>
            </a:endParaRPr>
          </a:p>
          <a:p>
            <a:pPr marL="0" lvl="0" indent="0" algn="l" rtl="0">
              <a:lnSpc>
                <a:spcPct val="150000"/>
              </a:lnSpc>
              <a:spcBef>
                <a:spcPts val="0"/>
              </a:spcBef>
              <a:spcAft>
                <a:spcPts val="0"/>
              </a:spcAft>
              <a:buNone/>
            </a:pPr>
            <a:endParaRPr sz="1250"/>
          </a:p>
        </p:txBody>
      </p:sp>
      <p:sp>
        <p:nvSpPr>
          <p:cNvPr id="564" name="Google Shape;564;gf04eb2cc8c_0_843"/>
          <p:cNvSpPr txBox="1">
            <a:spLocks noGrp="1"/>
          </p:cNvSpPr>
          <p:nvPr>
            <p:ph type="title"/>
          </p:nvPr>
        </p:nvSpPr>
        <p:spPr>
          <a:xfrm>
            <a:off x="1893025" y="131725"/>
            <a:ext cx="5812500" cy="780000"/>
          </a:xfrm>
          <a:prstGeom prst="rect">
            <a:avLst/>
          </a:prstGeom>
        </p:spPr>
        <p:txBody>
          <a:bodyPr spcFirstLastPara="1" wrap="square" lIns="91425" tIns="45700" rIns="91425" bIns="45700" anchor="ctr" anchorCtr="0">
            <a:noAutofit/>
          </a:bodyPr>
          <a:lstStyle/>
          <a:p>
            <a:pPr marL="457200" lvl="0" indent="0" algn="l" rtl="0">
              <a:spcBef>
                <a:spcPts val="0"/>
              </a:spcBef>
              <a:spcAft>
                <a:spcPts val="0"/>
              </a:spcAft>
              <a:buNone/>
            </a:pPr>
            <a:r>
              <a:rPr lang="en-US"/>
              <a:t> </a:t>
            </a:r>
            <a:r>
              <a:rPr lang="en-US" sz="3000"/>
              <a:t>CBO Outreach Partnership</a:t>
            </a:r>
            <a:endParaRPr sz="3000"/>
          </a:p>
        </p:txBody>
      </p:sp>
      <p:sp>
        <p:nvSpPr>
          <p:cNvPr id="566" name="Google Shape;566;gf04eb2cc8c_0_843"/>
          <p:cNvSpPr txBox="1">
            <a:spLocks noGrp="1"/>
          </p:cNvSpPr>
          <p:nvPr>
            <p:ph type="sldNum" idx="12"/>
          </p:nvPr>
        </p:nvSpPr>
        <p:spPr>
          <a:xfrm>
            <a:off x="8556784" y="8444179"/>
            <a:ext cx="548700" cy="699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f04eb2cc8c_0_354"/>
          <p:cNvSpPr txBox="1">
            <a:spLocks noGrp="1"/>
          </p:cNvSpPr>
          <p:nvPr>
            <p:ph type="title"/>
          </p:nvPr>
        </p:nvSpPr>
        <p:spPr>
          <a:xfrm>
            <a:off x="1087500" y="-8"/>
            <a:ext cx="8126700" cy="101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a:t>	 Who We Are: Diversity Recruitment Team</a:t>
            </a:r>
            <a:endParaRPr sz="3000"/>
          </a:p>
        </p:txBody>
      </p:sp>
      <p:sp>
        <p:nvSpPr>
          <p:cNvPr id="427" name="Google Shape;427;gf04eb2cc8c_0_354"/>
          <p:cNvSpPr txBox="1">
            <a:spLocks noGrp="1"/>
          </p:cNvSpPr>
          <p:nvPr>
            <p:ph type="body" idx="1"/>
          </p:nvPr>
        </p:nvSpPr>
        <p:spPr>
          <a:xfrm>
            <a:off x="0" y="1188625"/>
            <a:ext cx="9105600" cy="5566500"/>
          </a:xfrm>
          <a:prstGeom prst="rect">
            <a:avLst/>
          </a:prstGeom>
        </p:spPr>
        <p:txBody>
          <a:bodyPr spcFirstLastPara="1" wrap="square" lIns="91425" tIns="45700" rIns="91425" bIns="45700" anchor="t" anchorCtr="0">
            <a:noAutofit/>
          </a:bodyPr>
          <a:lstStyle/>
          <a:p>
            <a:pPr marL="457200" lvl="0" indent="-374650" algn="l" rtl="0">
              <a:lnSpc>
                <a:spcPct val="150000"/>
              </a:lnSpc>
              <a:spcBef>
                <a:spcPts val="0"/>
              </a:spcBef>
              <a:spcAft>
                <a:spcPts val="0"/>
              </a:spcAft>
              <a:buClr>
                <a:schemeClr val="accent2"/>
              </a:buClr>
              <a:buSzPts val="2300"/>
              <a:buChar char="•"/>
            </a:pPr>
            <a:r>
              <a:rPr lang="en-US" sz="2300">
                <a:solidFill>
                  <a:srgbClr val="000000"/>
                </a:solidFill>
                <a:highlight>
                  <a:srgbClr val="FFFFFF"/>
                </a:highlight>
              </a:rPr>
              <a:t>Created in 2019 as a result of Mayor Breed’s Executive Directive 18-02</a:t>
            </a:r>
            <a:endParaRPr sz="2300">
              <a:solidFill>
                <a:srgbClr val="000000"/>
              </a:solidFill>
              <a:highlight>
                <a:srgbClr val="FFFFFF"/>
              </a:highlight>
            </a:endParaRPr>
          </a:p>
          <a:p>
            <a:pPr marL="457200" lvl="0" indent="-374650" algn="l" rtl="0">
              <a:lnSpc>
                <a:spcPct val="150000"/>
              </a:lnSpc>
              <a:spcBef>
                <a:spcPts val="0"/>
              </a:spcBef>
              <a:spcAft>
                <a:spcPts val="0"/>
              </a:spcAft>
              <a:buClr>
                <a:schemeClr val="accent2"/>
              </a:buClr>
              <a:buSzPts val="2300"/>
              <a:buChar char="•"/>
            </a:pPr>
            <a:r>
              <a:rPr lang="en-US" sz="2300">
                <a:solidFill>
                  <a:srgbClr val="000000"/>
                </a:solidFill>
              </a:rPr>
              <a:t>Located at DHR-Workforce Development, One South Van Ness Ave.</a:t>
            </a:r>
            <a:endParaRPr sz="2300">
              <a:solidFill>
                <a:srgbClr val="000000"/>
              </a:solidFill>
            </a:endParaRPr>
          </a:p>
          <a:p>
            <a:pPr marL="457200" lvl="0" indent="-374650" algn="l" rtl="0">
              <a:lnSpc>
                <a:spcPct val="150000"/>
              </a:lnSpc>
              <a:spcBef>
                <a:spcPts val="0"/>
              </a:spcBef>
              <a:spcAft>
                <a:spcPts val="0"/>
              </a:spcAft>
              <a:buClr>
                <a:schemeClr val="accent2"/>
              </a:buClr>
              <a:buSzPts val="2300"/>
              <a:buChar char="•"/>
            </a:pPr>
            <a:r>
              <a:rPr lang="en-US" sz="2300">
                <a:solidFill>
                  <a:srgbClr val="000000"/>
                </a:solidFill>
              </a:rPr>
              <a:t>Staffing: 1-Manager, 2-Diversity Recruiters, 1-ACE Analyst </a:t>
            </a:r>
            <a:endParaRPr sz="2300">
              <a:solidFill>
                <a:srgbClr val="000000"/>
              </a:solidFill>
            </a:endParaRPr>
          </a:p>
          <a:p>
            <a:pPr marL="0" lvl="0" indent="0" algn="l" rtl="0">
              <a:lnSpc>
                <a:spcPct val="150000"/>
              </a:lnSpc>
              <a:spcBef>
                <a:spcPts val="560"/>
              </a:spcBef>
              <a:spcAft>
                <a:spcPts val="0"/>
              </a:spcAft>
              <a:buNone/>
            </a:pPr>
            <a:r>
              <a:rPr lang="en-US" sz="2300" b="1" u="sng">
                <a:solidFill>
                  <a:srgbClr val="000000"/>
                </a:solidFill>
              </a:rPr>
              <a:t>We are here to: </a:t>
            </a:r>
            <a:endParaRPr sz="2300" b="1" u="sng">
              <a:solidFill>
                <a:srgbClr val="000000"/>
              </a:solidFill>
            </a:endParaRPr>
          </a:p>
          <a:p>
            <a:pPr marL="457200" lvl="0" indent="-374650" algn="l" rtl="0">
              <a:lnSpc>
                <a:spcPct val="150000"/>
              </a:lnSpc>
              <a:spcBef>
                <a:spcPts val="560"/>
              </a:spcBef>
              <a:spcAft>
                <a:spcPts val="0"/>
              </a:spcAft>
              <a:buClr>
                <a:schemeClr val="accent2"/>
              </a:buClr>
              <a:buSzPts val="2300"/>
              <a:buChar char="-"/>
            </a:pPr>
            <a:r>
              <a:rPr lang="en-US" sz="2300">
                <a:solidFill>
                  <a:srgbClr val="000000"/>
                </a:solidFill>
              </a:rPr>
              <a:t>Promote &amp; assist City Depts. in hiring diverse qualified candidates by utilizing the City’s ACE Program </a:t>
            </a:r>
            <a:endParaRPr sz="2300">
              <a:solidFill>
                <a:srgbClr val="000000"/>
              </a:solidFill>
            </a:endParaRPr>
          </a:p>
          <a:p>
            <a:pPr marL="457200" lvl="0" indent="-374650" algn="l" rtl="0">
              <a:lnSpc>
                <a:spcPct val="150000"/>
              </a:lnSpc>
              <a:spcBef>
                <a:spcPts val="0"/>
              </a:spcBef>
              <a:spcAft>
                <a:spcPts val="0"/>
              </a:spcAft>
              <a:buClr>
                <a:schemeClr val="accent2"/>
              </a:buClr>
              <a:buSzPts val="2300"/>
              <a:buChar char="-"/>
            </a:pPr>
            <a:r>
              <a:rPr lang="en-US" sz="2300">
                <a:solidFill>
                  <a:srgbClr val="000000"/>
                </a:solidFill>
              </a:rPr>
              <a:t>Expand outreach to engage &amp; recruit diverse candidates</a:t>
            </a:r>
            <a:endParaRPr sz="2300">
              <a:solidFill>
                <a:srgbClr val="000000"/>
              </a:solidFill>
            </a:endParaRPr>
          </a:p>
          <a:p>
            <a:pPr marL="457200" lvl="0" indent="-374650" algn="l" rtl="0">
              <a:lnSpc>
                <a:spcPct val="150000"/>
              </a:lnSpc>
              <a:spcBef>
                <a:spcPts val="0"/>
              </a:spcBef>
              <a:spcAft>
                <a:spcPts val="0"/>
              </a:spcAft>
              <a:buClr>
                <a:schemeClr val="accent2"/>
              </a:buClr>
              <a:buSzPts val="2300"/>
              <a:buChar char="-"/>
            </a:pPr>
            <a:r>
              <a:rPr lang="en-US" sz="2300">
                <a:solidFill>
                  <a:srgbClr val="000000"/>
                </a:solidFill>
              </a:rPr>
              <a:t>Provide resources to support City depts. with diversity recruitment strategies</a:t>
            </a:r>
            <a:endParaRPr sz="2300">
              <a:solidFill>
                <a:srgbClr val="000000"/>
              </a:solidFill>
            </a:endParaRPr>
          </a:p>
        </p:txBody>
      </p:sp>
      <p:sp>
        <p:nvSpPr>
          <p:cNvPr id="428" name="Google Shape;428;gf04eb2cc8c_0_35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f04eb2cc8c_0_1004"/>
          <p:cNvSpPr txBox="1">
            <a:spLocks noGrp="1"/>
          </p:cNvSpPr>
          <p:nvPr>
            <p:ph type="title"/>
          </p:nvPr>
        </p:nvSpPr>
        <p:spPr>
          <a:xfrm>
            <a:off x="1803125" y="-8"/>
            <a:ext cx="6400800" cy="1056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Presentation Collaboration</a:t>
            </a:r>
            <a:endParaRPr sz="3000"/>
          </a:p>
        </p:txBody>
      </p:sp>
      <p:sp>
        <p:nvSpPr>
          <p:cNvPr id="574" name="Google Shape;574;gf04eb2cc8c_0_1004"/>
          <p:cNvSpPr txBox="1">
            <a:spLocks noGrp="1"/>
          </p:cNvSpPr>
          <p:nvPr>
            <p:ph type="body" idx="1"/>
          </p:nvPr>
        </p:nvSpPr>
        <p:spPr>
          <a:xfrm>
            <a:off x="231175" y="1429750"/>
            <a:ext cx="8630400" cy="50865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0"/>
              </a:spcBef>
              <a:spcAft>
                <a:spcPts val="0"/>
              </a:spcAft>
              <a:buClr>
                <a:schemeClr val="accent2"/>
              </a:buClr>
              <a:buSzPts val="2500"/>
              <a:buFont typeface="Calibri"/>
              <a:buChar char="●"/>
            </a:pPr>
            <a:r>
              <a:rPr lang="en-US" sz="2500" b="1"/>
              <a:t>Office of Economic and Workforce Development</a:t>
            </a:r>
            <a:endParaRPr sz="2500" b="1"/>
          </a:p>
          <a:p>
            <a:pPr marL="914400" lvl="1" indent="-387350" algn="l" rtl="0">
              <a:lnSpc>
                <a:spcPct val="115000"/>
              </a:lnSpc>
              <a:spcBef>
                <a:spcPts val="0"/>
              </a:spcBef>
              <a:spcAft>
                <a:spcPts val="0"/>
              </a:spcAft>
              <a:buSzPts val="2500"/>
              <a:buChar char="○"/>
            </a:pPr>
            <a:r>
              <a:rPr lang="en-US" sz="2500"/>
              <a:t>Collaborated on initial Train-the-Trainer presentations</a:t>
            </a:r>
            <a:endParaRPr sz="2500"/>
          </a:p>
          <a:p>
            <a:pPr marL="914400" lvl="1" indent="-387350" algn="l" rtl="0">
              <a:lnSpc>
                <a:spcPct val="115000"/>
              </a:lnSpc>
              <a:spcBef>
                <a:spcPts val="0"/>
              </a:spcBef>
              <a:spcAft>
                <a:spcPts val="0"/>
              </a:spcAft>
              <a:buSzPts val="2500"/>
              <a:buChar char="○"/>
            </a:pPr>
            <a:r>
              <a:rPr lang="en-US" sz="2500"/>
              <a:t>Piloted with OEWD Neighborhood Access Points </a:t>
            </a:r>
            <a:endParaRPr sz="2500"/>
          </a:p>
          <a:p>
            <a:pPr marL="914400" lvl="1" indent="-387350" algn="l" rtl="0">
              <a:lnSpc>
                <a:spcPct val="115000"/>
              </a:lnSpc>
              <a:spcBef>
                <a:spcPts val="0"/>
              </a:spcBef>
              <a:spcAft>
                <a:spcPts val="0"/>
              </a:spcAft>
              <a:buSzPts val="2500"/>
              <a:buChar char="○"/>
            </a:pPr>
            <a:r>
              <a:rPr lang="en-US" sz="2500"/>
              <a:t>Used their extended network to promote events</a:t>
            </a:r>
            <a:endParaRPr sz="2500"/>
          </a:p>
          <a:p>
            <a:pPr marL="457200" lvl="0" indent="-387350" algn="l" rtl="0">
              <a:lnSpc>
                <a:spcPct val="115000"/>
              </a:lnSpc>
              <a:spcBef>
                <a:spcPts val="0"/>
              </a:spcBef>
              <a:spcAft>
                <a:spcPts val="0"/>
              </a:spcAft>
              <a:buClr>
                <a:schemeClr val="accent2"/>
              </a:buClr>
              <a:buSzPts val="2500"/>
              <a:buFont typeface="Calibri"/>
              <a:buChar char="●"/>
            </a:pPr>
            <a:r>
              <a:rPr lang="en-US" sz="2500" b="1"/>
              <a:t>Library</a:t>
            </a:r>
            <a:r>
              <a:rPr lang="en-US" sz="2500"/>
              <a:t> </a:t>
            </a:r>
            <a:endParaRPr sz="2500"/>
          </a:p>
          <a:p>
            <a:pPr marL="914400" lvl="1" indent="-387350" algn="l" rtl="0">
              <a:lnSpc>
                <a:spcPct val="115000"/>
              </a:lnSpc>
              <a:spcBef>
                <a:spcPts val="0"/>
              </a:spcBef>
              <a:spcAft>
                <a:spcPts val="0"/>
              </a:spcAft>
              <a:buSzPts val="2500"/>
              <a:buChar char="○"/>
            </a:pPr>
            <a:r>
              <a:rPr lang="en-US" sz="2500"/>
              <a:t>Offered cross promotion on their platforms</a:t>
            </a:r>
            <a:endParaRPr sz="2500"/>
          </a:p>
          <a:p>
            <a:pPr marL="457200" lvl="0" indent="-387350" algn="l" rtl="0">
              <a:lnSpc>
                <a:spcPct val="115000"/>
              </a:lnSpc>
              <a:spcBef>
                <a:spcPts val="0"/>
              </a:spcBef>
              <a:spcAft>
                <a:spcPts val="0"/>
              </a:spcAft>
              <a:buClr>
                <a:schemeClr val="accent2"/>
              </a:buClr>
              <a:buSzPts val="2500"/>
              <a:buFont typeface="Calibri"/>
              <a:buChar char="●"/>
            </a:pPr>
            <a:r>
              <a:rPr lang="en-US" sz="2500" b="1"/>
              <a:t>Mayor’s Office on Disability</a:t>
            </a:r>
            <a:endParaRPr sz="2500" b="1"/>
          </a:p>
          <a:p>
            <a:pPr marL="914400" lvl="1" indent="-387350" algn="l" rtl="0">
              <a:lnSpc>
                <a:spcPct val="115000"/>
              </a:lnSpc>
              <a:spcBef>
                <a:spcPts val="0"/>
              </a:spcBef>
              <a:spcAft>
                <a:spcPts val="0"/>
              </a:spcAft>
              <a:buSzPts val="2500"/>
              <a:buChar char="○"/>
            </a:pPr>
            <a:r>
              <a:rPr lang="en-US" sz="2500"/>
              <a:t>Supported expanded accessibility tools for presentations</a:t>
            </a:r>
            <a:endParaRPr sz="2500"/>
          </a:p>
          <a:p>
            <a:pPr marL="914400" lvl="1" indent="-387350" algn="l" rtl="0">
              <a:lnSpc>
                <a:spcPct val="115000"/>
              </a:lnSpc>
              <a:spcBef>
                <a:spcPts val="0"/>
              </a:spcBef>
              <a:spcAft>
                <a:spcPts val="0"/>
              </a:spcAft>
              <a:buSzPts val="2500"/>
              <a:buChar char="○"/>
            </a:pPr>
            <a:r>
              <a:rPr lang="en-US" sz="2500"/>
              <a:t>Cross promotion with their networks</a:t>
            </a:r>
            <a:endParaRPr sz="2500"/>
          </a:p>
          <a:p>
            <a:pPr marL="457200" lvl="0" indent="-387350" algn="l" rtl="0">
              <a:lnSpc>
                <a:spcPct val="115000"/>
              </a:lnSpc>
              <a:spcBef>
                <a:spcPts val="0"/>
              </a:spcBef>
              <a:spcAft>
                <a:spcPts val="0"/>
              </a:spcAft>
              <a:buClr>
                <a:schemeClr val="accent2"/>
              </a:buClr>
              <a:buSzPts val="2500"/>
              <a:buFont typeface="Calibri"/>
              <a:buChar char="●"/>
            </a:pPr>
            <a:r>
              <a:rPr lang="en-US" sz="2500" b="1"/>
              <a:t>SF Unified School District</a:t>
            </a:r>
            <a:endParaRPr sz="2500" b="1"/>
          </a:p>
          <a:p>
            <a:pPr marL="914400" lvl="1" indent="-387350" algn="l" rtl="0">
              <a:lnSpc>
                <a:spcPct val="115000"/>
              </a:lnSpc>
              <a:spcBef>
                <a:spcPts val="0"/>
              </a:spcBef>
              <a:spcAft>
                <a:spcPts val="0"/>
              </a:spcAft>
              <a:buSzPts val="2500"/>
              <a:buChar char="○"/>
            </a:pPr>
            <a:r>
              <a:rPr lang="en-US" sz="2500"/>
              <a:t>How to Apply Presentations for HS Seniors</a:t>
            </a:r>
            <a:endParaRPr sz="2500"/>
          </a:p>
          <a:p>
            <a:pPr marL="914400" lvl="0" indent="0" algn="l" rtl="0">
              <a:lnSpc>
                <a:spcPct val="115000"/>
              </a:lnSpc>
              <a:spcBef>
                <a:spcPts val="0"/>
              </a:spcBef>
              <a:spcAft>
                <a:spcPts val="0"/>
              </a:spcAft>
              <a:buNone/>
            </a:pPr>
            <a:endParaRPr sz="2100"/>
          </a:p>
          <a:p>
            <a:pPr marL="0" lvl="0" indent="0" algn="l" rtl="0">
              <a:lnSpc>
                <a:spcPct val="200000"/>
              </a:lnSpc>
              <a:spcBef>
                <a:spcPts val="0"/>
              </a:spcBef>
              <a:spcAft>
                <a:spcPts val="0"/>
              </a:spcAft>
              <a:buNone/>
            </a:pPr>
            <a:endParaRPr sz="2100" b="1"/>
          </a:p>
        </p:txBody>
      </p:sp>
      <p:sp>
        <p:nvSpPr>
          <p:cNvPr id="575" name="Google Shape;575;gf04eb2cc8c_0_1004"/>
          <p:cNvSpPr txBox="1">
            <a:spLocks noGrp="1"/>
          </p:cNvSpPr>
          <p:nvPr>
            <p:ph type="sldNum" idx="12"/>
          </p:nvPr>
        </p:nvSpPr>
        <p:spPr>
          <a:xfrm>
            <a:off x="8556784" y="8444179"/>
            <a:ext cx="548700" cy="699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15"/>
          <p:cNvSpPr txBox="1">
            <a:spLocks noGrp="1"/>
          </p:cNvSpPr>
          <p:nvPr>
            <p:ph type="body" idx="1"/>
          </p:nvPr>
        </p:nvSpPr>
        <p:spPr>
          <a:xfrm>
            <a:off x="436562" y="1600200"/>
            <a:ext cx="8250237" cy="49530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a:p>
            <a:pPr marL="0" marR="0" lvl="0" indent="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Tahoma"/>
                <a:ea typeface="Tahoma"/>
                <a:cs typeface="Tahoma"/>
                <a:sym typeface="Tahoma"/>
              </a:rPr>
              <a:t>ACE Webpage: </a:t>
            </a:r>
            <a:r>
              <a:rPr lang="en-US" sz="28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http://sfdhr.org/access-to-city-employment</a:t>
            </a:r>
            <a:r>
              <a:rPr lang="en-US" sz="2800" b="0" i="0" u="none">
                <a:solidFill>
                  <a:schemeClr val="dk1"/>
                </a:solidFill>
                <a:latin typeface="Tahoma"/>
                <a:ea typeface="Tahoma"/>
                <a:cs typeface="Tahoma"/>
                <a:sym typeface="Tahoma"/>
              </a:rPr>
              <a:t> </a:t>
            </a:r>
            <a:endParaRPr/>
          </a:p>
          <a:p>
            <a:pPr marL="0" marR="0" lvl="0" indent="0" algn="ctr" rtl="0">
              <a:lnSpc>
                <a:spcPct val="100000"/>
              </a:lnSpc>
              <a:spcBef>
                <a:spcPts val="56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a:p>
            <a:pPr marL="0" marR="0" lvl="0" indent="0" algn="ctr" rtl="0">
              <a:lnSpc>
                <a:spcPct val="100000"/>
              </a:lnSpc>
              <a:spcBef>
                <a:spcPts val="56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a:p>
            <a:pPr marL="0" marR="0" lvl="0" indent="0" algn="ctr" rtl="0">
              <a:lnSpc>
                <a:spcPct val="100000"/>
              </a:lnSpc>
              <a:spcBef>
                <a:spcPts val="560"/>
              </a:spcBef>
              <a:spcAft>
                <a:spcPts val="0"/>
              </a:spcAft>
              <a:buClr>
                <a:schemeClr val="dk1"/>
              </a:buClr>
              <a:buSzPts val="2800"/>
              <a:buFont typeface="Arial"/>
              <a:buNone/>
            </a:pPr>
            <a:r>
              <a:rPr lang="en-US" sz="2800" b="0" i="0" u="none">
                <a:solidFill>
                  <a:schemeClr val="dk1"/>
                </a:solidFill>
                <a:latin typeface="Tahoma"/>
                <a:ea typeface="Tahoma"/>
                <a:cs typeface="Tahoma"/>
                <a:sym typeface="Tahoma"/>
              </a:rPr>
              <a:t>ACE Employment Opportunities page: </a:t>
            </a:r>
            <a:r>
              <a:rPr lang="en-US" sz="2800" b="0" i="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http://sfdhr.org/ace-employment</a:t>
            </a:r>
            <a:r>
              <a:rPr lang="en-US" sz="2800" b="0" i="0" u="none">
                <a:solidFill>
                  <a:schemeClr val="dk1"/>
                </a:solidFill>
                <a:latin typeface="Tahoma"/>
                <a:ea typeface="Tahoma"/>
                <a:cs typeface="Tahoma"/>
                <a:sym typeface="Tahoma"/>
              </a:rPr>
              <a:t>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p:txBody>
      </p:sp>
      <p:sp>
        <p:nvSpPr>
          <p:cNvPr id="581" name="Google Shape;581;p15"/>
          <p:cNvSpPr txBox="1">
            <a:spLocks noGrp="1"/>
          </p:cNvSpPr>
          <p:nvPr>
            <p:ph type="title"/>
          </p:nvPr>
        </p:nvSpPr>
        <p:spPr>
          <a:xfrm>
            <a:off x="1371600" y="138112"/>
            <a:ext cx="6400800" cy="7905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ts val="3200"/>
              <a:buFont typeface="Calibri"/>
              <a:buNone/>
            </a:pPr>
            <a:br>
              <a:rPr lang="en-US" sz="3200" b="0" i="0" u="none">
                <a:solidFill>
                  <a:schemeClr val="lt1"/>
                </a:solidFill>
                <a:latin typeface="Calibri"/>
                <a:ea typeface="Calibri"/>
                <a:cs typeface="Calibri"/>
                <a:sym typeface="Calibri"/>
              </a:rPr>
            </a:br>
            <a:r>
              <a:rPr lang="en-US" sz="3200" b="0" i="0" u="none">
                <a:solidFill>
                  <a:schemeClr val="lt1"/>
                </a:solidFill>
                <a:latin typeface="Calibri"/>
                <a:ea typeface="Calibri"/>
                <a:cs typeface="Calibri"/>
                <a:sym typeface="Calibri"/>
              </a:rPr>
              <a:t>Learn more about ACE</a:t>
            </a:r>
            <a:br>
              <a:rPr lang="en-US" sz="3200" b="0" i="0" u="sng">
                <a:solidFill>
                  <a:schemeClr val="lt1"/>
                </a:solidFill>
                <a:latin typeface="Calibri"/>
                <a:ea typeface="Calibri"/>
                <a:cs typeface="Calibri"/>
                <a:sym typeface="Calibri"/>
              </a:rPr>
            </a:br>
            <a:endParaRPr/>
          </a:p>
        </p:txBody>
      </p:sp>
      <p:sp>
        <p:nvSpPr>
          <p:cNvPr id="583" name="Google Shape;583;p1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21</a:t>
            </a:fld>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2" name="Google Shape;592;gf04eb2cc8c_3_43"/>
          <p:cNvSpPr txBox="1"/>
          <p:nvPr/>
        </p:nvSpPr>
        <p:spPr>
          <a:xfrm>
            <a:off x="223193" y="5912434"/>
            <a:ext cx="8920800" cy="8850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240"/>
              </a:spcBef>
              <a:spcAft>
                <a:spcPts val="0"/>
              </a:spcAft>
              <a:buNone/>
            </a:pPr>
            <a:r>
              <a:rPr lang="en-US" sz="1800" b="1" i="0" u="none" strike="noStrike" cap="none">
                <a:solidFill>
                  <a:schemeClr val="dk1"/>
                </a:solidFill>
                <a:latin typeface="Calibri"/>
                <a:ea typeface="Calibri"/>
                <a:cs typeface="Calibri"/>
                <a:sym typeface="Calibri"/>
              </a:rPr>
              <a:t>Choosing purpose is a reflection of who we are and reminds us of the commitment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None/>
            </a:pPr>
            <a:r>
              <a:rPr lang="en-US" sz="1800" b="1" i="0" u="none" strike="noStrike" cap="none">
                <a:solidFill>
                  <a:schemeClr val="dk1"/>
                </a:solidFill>
                <a:latin typeface="Calibri"/>
                <a:ea typeface="Calibri"/>
                <a:cs typeface="Calibri"/>
                <a:sym typeface="Calibri"/>
              </a:rPr>
              <a:t>we make to residents of the City and County of San Francisco.</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591" name="Google Shape;591;gf04eb2cc8c_3_43"/>
          <p:cNvSpPr txBox="1"/>
          <p:nvPr/>
        </p:nvSpPr>
        <p:spPr>
          <a:xfrm>
            <a:off x="713850" y="3575525"/>
            <a:ext cx="7939500" cy="2146200"/>
          </a:xfrm>
          <a:prstGeom prst="rect">
            <a:avLst/>
          </a:prstGeom>
          <a:gradFill>
            <a:gsLst>
              <a:gs pos="0">
                <a:srgbClr val="E9F9FE"/>
              </a:gs>
              <a:gs pos="74000">
                <a:srgbClr val="67C4E1"/>
              </a:gs>
              <a:gs pos="83000">
                <a:srgbClr val="67C4E1"/>
              </a:gs>
              <a:gs pos="100000">
                <a:srgbClr val="98D9EC"/>
              </a:gs>
            </a:gsLst>
            <a:lin ang="5400012" scaled="0"/>
          </a:gradFill>
          <a:ln w="12700" cap="flat" cmpd="sng">
            <a:solidFill>
              <a:srgbClr val="3B5963"/>
            </a:solidFill>
            <a:prstDash val="solid"/>
            <a:round/>
            <a:headEnd type="none" w="sm" len="sm"/>
            <a:tailEnd type="none" w="sm" len="sm"/>
          </a:ln>
        </p:spPr>
        <p:txBody>
          <a:bodyPr spcFirstLastPara="1" wrap="square" lIns="68550" tIns="68550" rIns="68550" bIns="68550" anchor="t" anchorCtr="0">
            <a:noAutofit/>
          </a:bodyPr>
          <a:lstStyle/>
          <a:p>
            <a:pPr marL="3200400" marR="0" lvl="0" indent="0" algn="l" rtl="0">
              <a:lnSpc>
                <a:spcPct val="100000"/>
              </a:lnSpc>
              <a:spcBef>
                <a:spcPts val="240"/>
              </a:spcBef>
              <a:spcAft>
                <a:spcPts val="0"/>
              </a:spcAft>
              <a:buNone/>
            </a:pPr>
            <a:r>
              <a:rPr lang="en-US" sz="1500" b="1" i="0" u="none" strike="noStrike" cap="none">
                <a:solidFill>
                  <a:schemeClr val="dk1"/>
                </a:solidFill>
                <a:latin typeface="Calibri"/>
                <a:ea typeface="Calibri"/>
                <a:cs typeface="Calibri"/>
                <a:sym typeface="Calibri"/>
              </a:rPr>
              <a:t>Porsche Bunton</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None/>
            </a:pPr>
            <a:r>
              <a:rPr lang="en-US" sz="1500" b="0" i="0" u="none" strike="noStrike" cap="none">
                <a:solidFill>
                  <a:schemeClr val="dk1"/>
                </a:solidFill>
                <a:latin typeface="Calibri"/>
                <a:ea typeface="Calibri"/>
                <a:cs typeface="Calibri"/>
                <a:sym typeface="Calibri"/>
              </a:rPr>
              <a:t>Diversity Recruitment Manager</a:t>
            </a:r>
            <a:endParaRPr sz="1500" b="0" i="0" u="none" strike="noStrike" cap="none">
              <a:solidFill>
                <a:schemeClr val="dk1"/>
              </a:solidFill>
              <a:latin typeface="Calibri"/>
              <a:ea typeface="Calibri"/>
              <a:cs typeface="Calibri"/>
              <a:sym typeface="Calibri"/>
            </a:endParaRPr>
          </a:p>
          <a:p>
            <a:pPr marL="0" marR="0" lvl="0" indent="0" algn="ctr" rtl="0">
              <a:lnSpc>
                <a:spcPct val="100000"/>
              </a:lnSpc>
              <a:spcBef>
                <a:spcPts val="240"/>
              </a:spcBef>
              <a:spcAft>
                <a:spcPts val="0"/>
              </a:spcAft>
              <a:buNone/>
            </a:pPr>
            <a:r>
              <a:rPr lang="en-US" sz="1500" b="0" i="0" u="sng" strike="noStrike" cap="none">
                <a:solidFill>
                  <a:schemeClr val="hlink"/>
                </a:solidFill>
                <a:latin typeface="Calibri"/>
                <a:ea typeface="Calibri"/>
                <a:cs typeface="Calibri"/>
                <a:sym typeface="Calibri"/>
                <a:hlinkClick r:id="rId3"/>
              </a:rPr>
              <a:t>porsche.bunton@sfgov.org</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240"/>
              </a:spcBef>
              <a:spcAft>
                <a:spcPts val="0"/>
              </a:spcAft>
              <a:buNone/>
            </a:pPr>
            <a:r>
              <a:rPr lang="en-US" sz="1500" b="0" i="0" u="none" strike="noStrike" cap="none">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240"/>
              </a:spcBef>
              <a:spcAft>
                <a:spcPts val="0"/>
              </a:spcAft>
              <a:buNone/>
            </a:pPr>
            <a:r>
              <a:rPr lang="en-US" sz="1500" b="1" i="0" u="none" strike="noStrike" cap="none">
                <a:solidFill>
                  <a:schemeClr val="dk1"/>
                </a:solidFill>
                <a:latin typeface="Calibri"/>
                <a:ea typeface="Calibri"/>
                <a:cs typeface="Calibri"/>
                <a:sym typeface="Calibri"/>
              </a:rPr>
              <a:t>Danielle N. Anderson 				John F. Weber				Leorah Dang</a:t>
            </a: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240"/>
              </a:spcBef>
              <a:spcAft>
                <a:spcPts val="0"/>
              </a:spcAft>
              <a:buNone/>
            </a:pPr>
            <a:r>
              <a:rPr lang="en-US" sz="1500" b="0" i="0" u="none" strike="noStrike" cap="none">
                <a:solidFill>
                  <a:schemeClr val="dk1"/>
                </a:solidFill>
                <a:latin typeface="Calibri"/>
                <a:ea typeface="Calibri"/>
                <a:cs typeface="Calibri"/>
                <a:sym typeface="Calibri"/>
              </a:rPr>
              <a:t>Diversity Recruiter				</a:t>
            </a:r>
            <a:r>
              <a:rPr lang="en-US" sz="1500">
                <a:solidFill>
                  <a:schemeClr val="dk1"/>
                </a:solidFill>
                <a:latin typeface="Calibri"/>
                <a:ea typeface="Calibri"/>
                <a:cs typeface="Calibri"/>
                <a:sym typeface="Calibri"/>
              </a:rPr>
              <a:t>Diversity Recruiter			ACE Analyst</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240"/>
              </a:spcBef>
              <a:spcAft>
                <a:spcPts val="0"/>
              </a:spcAft>
              <a:buNone/>
            </a:pPr>
            <a:r>
              <a:rPr lang="en-US" sz="1500" b="0" i="0" u="sng" strike="noStrike" cap="none">
                <a:solidFill>
                  <a:schemeClr val="hlink"/>
                </a:solidFill>
                <a:latin typeface="Calibri"/>
                <a:ea typeface="Calibri"/>
                <a:cs typeface="Calibri"/>
                <a:sym typeface="Calibri"/>
                <a:hlinkClick r:id="rId4"/>
              </a:rPr>
              <a:t>danielle.n.anderson@sfgov.org</a:t>
            </a:r>
            <a:r>
              <a:rPr lang="en-US" sz="1500">
                <a:latin typeface="Calibri"/>
                <a:ea typeface="Calibri"/>
                <a:cs typeface="Calibri"/>
                <a:sym typeface="Calibri"/>
              </a:rPr>
              <a:t>		</a:t>
            </a:r>
            <a:r>
              <a:rPr lang="en-US" sz="1500" u="sng">
                <a:solidFill>
                  <a:schemeClr val="hlink"/>
                </a:solidFill>
                <a:latin typeface="Calibri"/>
                <a:ea typeface="Calibri"/>
                <a:cs typeface="Calibri"/>
                <a:sym typeface="Calibri"/>
                <a:hlinkClick r:id="rId5"/>
              </a:rPr>
              <a:t>john.f.weber@sfgov.org</a:t>
            </a:r>
            <a:r>
              <a:rPr lang="en-US" sz="1500" u="sng">
                <a:solidFill>
                  <a:schemeClr val="hlink"/>
                </a:solidFill>
                <a:latin typeface="Calibri"/>
                <a:ea typeface="Calibri"/>
                <a:cs typeface="Calibri"/>
                <a:sym typeface="Calibri"/>
              </a:rPr>
              <a:t> 		leorah.dang@sfgov.org</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240"/>
              </a:spcBef>
              <a:spcAft>
                <a:spcPts val="0"/>
              </a:spcAft>
              <a:buNone/>
            </a:pPr>
            <a:endParaRPr sz="1500" b="0" i="0" u="none" strike="noStrike" cap="none">
              <a:solidFill>
                <a:srgbClr val="000000"/>
              </a:solidFill>
              <a:latin typeface="Calibri"/>
              <a:ea typeface="Calibri"/>
              <a:cs typeface="Calibri"/>
              <a:sym typeface="Calibri"/>
            </a:endParaRPr>
          </a:p>
          <a:p>
            <a:pPr marL="0" marR="0" lvl="0" indent="0" algn="ctr" rtl="0">
              <a:lnSpc>
                <a:spcPct val="100000"/>
              </a:lnSpc>
              <a:spcBef>
                <a:spcPts val="240"/>
              </a:spcBef>
              <a:spcAft>
                <a:spcPts val="0"/>
              </a:spcAft>
              <a:buNone/>
            </a:pPr>
            <a:endParaRPr sz="1500" u="sng">
              <a:solidFill>
                <a:schemeClr val="hlink"/>
              </a:solidFill>
              <a:latin typeface="Calibri"/>
              <a:ea typeface="Calibri"/>
              <a:cs typeface="Calibri"/>
              <a:sym typeface="Calibri"/>
            </a:endParaRPr>
          </a:p>
          <a:p>
            <a:pPr marL="0" marR="0" lvl="0" indent="0" algn="ctr" rtl="0">
              <a:lnSpc>
                <a:spcPct val="100000"/>
              </a:lnSpc>
              <a:spcBef>
                <a:spcPts val="240"/>
              </a:spcBef>
              <a:spcAft>
                <a:spcPts val="0"/>
              </a:spcAft>
              <a:buNone/>
            </a:pPr>
            <a:endParaRPr sz="1500" u="sng">
              <a:solidFill>
                <a:schemeClr val="hlink"/>
              </a:solidFill>
              <a:latin typeface="Calibri"/>
              <a:ea typeface="Calibri"/>
              <a:cs typeface="Calibri"/>
              <a:sym typeface="Calibri"/>
            </a:endParaRPr>
          </a:p>
        </p:txBody>
      </p:sp>
      <p:sp>
        <p:nvSpPr>
          <p:cNvPr id="593" name="Google Shape;593;gf04eb2cc8c_3_43"/>
          <p:cNvSpPr txBox="1"/>
          <p:nvPr/>
        </p:nvSpPr>
        <p:spPr>
          <a:xfrm>
            <a:off x="0" y="1143000"/>
            <a:ext cx="8920800" cy="2072700"/>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000">
                <a:solidFill>
                  <a:schemeClr val="dk1"/>
                </a:solidFill>
                <a:latin typeface="Tahoma"/>
                <a:ea typeface="Tahoma"/>
                <a:cs typeface="Tahoma"/>
                <a:sym typeface="Tahoma"/>
              </a:rPr>
              <a:t>ACE Webpage: </a:t>
            </a:r>
            <a:endParaRPr sz="2000">
              <a:solidFill>
                <a:schemeClr val="dk1"/>
              </a:solidFill>
              <a:latin typeface="Tahoma"/>
              <a:ea typeface="Tahoma"/>
              <a:cs typeface="Tahoma"/>
              <a:sym typeface="Tahoma"/>
            </a:endParaRPr>
          </a:p>
          <a:p>
            <a:pPr marL="0" lvl="0" indent="0" algn="ctr" rtl="0">
              <a:spcBef>
                <a:spcPts val="560"/>
              </a:spcBef>
              <a:spcAft>
                <a:spcPts val="0"/>
              </a:spcAft>
              <a:buNone/>
            </a:pPr>
            <a:r>
              <a:rPr lang="en-US" sz="2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http://sfdhr.org/access-to-city-employment</a:t>
            </a:r>
            <a:r>
              <a:rPr lang="en-US" sz="2000">
                <a:solidFill>
                  <a:schemeClr val="dk1"/>
                </a:solidFill>
                <a:latin typeface="Tahoma"/>
                <a:ea typeface="Tahoma"/>
                <a:cs typeface="Tahoma"/>
                <a:sym typeface="Tahoma"/>
              </a:rPr>
              <a:t> </a:t>
            </a:r>
            <a:endParaRPr sz="2000">
              <a:solidFill>
                <a:schemeClr val="dk1"/>
              </a:solidFill>
              <a:latin typeface="Calibri"/>
              <a:ea typeface="Calibri"/>
              <a:cs typeface="Calibri"/>
              <a:sym typeface="Calibri"/>
            </a:endParaRPr>
          </a:p>
          <a:p>
            <a:pPr marL="0" lvl="0" indent="0" algn="ctr" rtl="0">
              <a:spcBef>
                <a:spcPts val="560"/>
              </a:spcBef>
              <a:spcAft>
                <a:spcPts val="0"/>
              </a:spcAft>
              <a:buNone/>
            </a:pPr>
            <a:endParaRPr sz="2000">
              <a:solidFill>
                <a:schemeClr val="dk1"/>
              </a:solidFill>
              <a:latin typeface="Tahoma"/>
              <a:ea typeface="Tahoma"/>
              <a:cs typeface="Tahoma"/>
              <a:sym typeface="Tahoma"/>
            </a:endParaRPr>
          </a:p>
          <a:p>
            <a:pPr marL="0" lvl="0" indent="0" algn="ctr" rtl="0">
              <a:spcBef>
                <a:spcPts val="560"/>
              </a:spcBef>
              <a:spcAft>
                <a:spcPts val="0"/>
              </a:spcAft>
              <a:buNone/>
            </a:pPr>
            <a:r>
              <a:rPr lang="en-US" sz="2000">
                <a:solidFill>
                  <a:schemeClr val="dk1"/>
                </a:solidFill>
                <a:latin typeface="Tahoma"/>
                <a:ea typeface="Tahoma"/>
                <a:cs typeface="Tahoma"/>
                <a:sym typeface="Tahoma"/>
              </a:rPr>
              <a:t>ACE Employment Opportunities Webpage: </a:t>
            </a:r>
            <a:endParaRPr sz="2000">
              <a:solidFill>
                <a:schemeClr val="dk1"/>
              </a:solidFill>
              <a:latin typeface="Tahoma"/>
              <a:ea typeface="Tahoma"/>
              <a:cs typeface="Tahoma"/>
              <a:sym typeface="Tahoma"/>
            </a:endParaRPr>
          </a:p>
          <a:p>
            <a:pPr marL="0" lvl="0" indent="0" algn="ctr" rtl="0">
              <a:spcBef>
                <a:spcPts val="560"/>
              </a:spcBef>
              <a:spcAft>
                <a:spcPts val="0"/>
              </a:spcAft>
              <a:buNone/>
            </a:pPr>
            <a:r>
              <a:rPr lang="en-US"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http://sfdhr.org/ace-employment</a:t>
            </a:r>
            <a:r>
              <a:rPr lang="en-US" sz="240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p:txBody>
      </p:sp>
      <p:sp>
        <p:nvSpPr>
          <p:cNvPr id="590" name="Google Shape;590;gf04eb2cc8c_3_43"/>
          <p:cNvSpPr txBox="1">
            <a:spLocks noGrp="1"/>
          </p:cNvSpPr>
          <p:nvPr>
            <p:ph type="title"/>
          </p:nvPr>
        </p:nvSpPr>
        <p:spPr>
          <a:xfrm>
            <a:off x="1371600" y="137319"/>
            <a:ext cx="6400800" cy="792300"/>
          </a:xfrm>
          <a:prstGeom prst="rect">
            <a:avLst/>
          </a:prstGeom>
          <a:noFill/>
          <a:ln>
            <a:noFill/>
          </a:ln>
        </p:spPr>
        <p:txBody>
          <a:bodyPr spcFirstLastPara="1" wrap="square" lIns="68550" tIns="34275" rIns="68550" bIns="34275" anchor="ctr" anchorCtr="0">
            <a:noAutofit/>
          </a:bodyPr>
          <a:lstStyle/>
          <a:p>
            <a:pPr marL="0" lvl="0" indent="0" algn="ctr" rtl="0">
              <a:lnSpc>
                <a:spcPct val="100000"/>
              </a:lnSpc>
              <a:spcBef>
                <a:spcPts val="0"/>
              </a:spcBef>
              <a:spcAft>
                <a:spcPts val="0"/>
              </a:spcAft>
              <a:buClr>
                <a:schemeClr val="lt1"/>
              </a:buClr>
              <a:buSzPts val="3600"/>
              <a:buNone/>
            </a:pPr>
            <a:r>
              <a:rPr lang="en-US" sz="2700"/>
              <a:t>Learn more about ACE &amp; Contact Us!</a:t>
            </a:r>
            <a:endParaRPr sz="2700">
              <a:solidFill>
                <a:schemeClr val="lt1"/>
              </a:solidFill>
            </a:endParaRPr>
          </a:p>
        </p:txBody>
      </p:sp>
      <p:sp>
        <p:nvSpPr>
          <p:cNvPr id="589" name="Google Shape;589;gf04eb2cc8c_3_43"/>
          <p:cNvSpPr txBox="1">
            <a:spLocks noGrp="1"/>
          </p:cNvSpPr>
          <p:nvPr>
            <p:ph type="sldNum" idx="12"/>
          </p:nvPr>
        </p:nvSpPr>
        <p:spPr>
          <a:xfrm>
            <a:off x="6553200" y="6356350"/>
            <a:ext cx="2133600" cy="365100"/>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f04eb2cc8c_0_1314" descr="Thank you!"/>
          <p:cNvSpPr txBox="1">
            <a:spLocks noGrp="1"/>
          </p:cNvSpPr>
          <p:nvPr>
            <p:ph type="body" idx="1"/>
          </p:nvPr>
        </p:nvSpPr>
        <p:spPr/>
        <p:txBody>
          <a:bodyPr/>
          <a:lstStyle/>
          <a:p>
            <a:pPr lvl="0"/>
            <a:endParaRPr lang="en-US">
              <a:sym typeface="Arial"/>
            </a:endParaRPr>
          </a:p>
          <a:p>
            <a:pPr lvl="0"/>
            <a:endParaRPr lang="en-US">
              <a:sym typeface="Arial"/>
            </a:endParaRPr>
          </a:p>
          <a:p>
            <a:pPr lvl="0"/>
            <a:endParaRPr lang="en-US"/>
          </a:p>
        </p:txBody>
      </p:sp>
      <p:sp>
        <p:nvSpPr>
          <p:cNvPr id="599" name="Google Shape;599;gf04eb2cc8c_0_1314"/>
          <p:cNvSpPr txBox="1"/>
          <p:nvPr/>
        </p:nvSpPr>
        <p:spPr>
          <a:xfrm>
            <a:off x="2558813" y="933038"/>
            <a:ext cx="4026300" cy="646200"/>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None/>
            </a:pPr>
            <a:r>
              <a:rPr lang="en-US" sz="3000" b="0" i="0" u="none" strike="noStrike" cap="none">
                <a:solidFill>
                  <a:schemeClr val="lt1"/>
                </a:solidFill>
                <a:latin typeface="Calibri"/>
                <a:ea typeface="Calibri"/>
                <a:cs typeface="Calibri"/>
                <a:sym typeface="Calibri"/>
              </a:rPr>
              <a:t>Upcoming Events</a:t>
            </a:r>
            <a:endParaRPr sz="3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3300" b="0" i="0" u="none" strike="noStrike" cap="none">
              <a:solidFill>
                <a:srgbClr val="FFFFFF"/>
              </a:solidFill>
              <a:latin typeface="Calibri"/>
              <a:ea typeface="Calibri"/>
              <a:cs typeface="Calibri"/>
              <a:sym typeface="Calibri"/>
            </a:endParaRPr>
          </a:p>
        </p:txBody>
      </p:sp>
      <p:pic>
        <p:nvPicPr>
          <p:cNvPr id="600" name="Google Shape;600;gf04eb2cc8c_0_1314" descr="Text&#10;&#10;Description automatically generated with medium confidence"/>
          <p:cNvPicPr preferRelativeResize="0"/>
          <p:nvPr/>
        </p:nvPicPr>
        <p:blipFill rotWithShape="1">
          <a:blip r:embed="rId3">
            <a:alphaModFix/>
          </a:blip>
          <a:srcRect/>
          <a:stretch/>
        </p:blipFill>
        <p:spPr>
          <a:xfrm>
            <a:off x="774570" y="1831718"/>
            <a:ext cx="7188473" cy="4265707"/>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
        <p:nvSpPr>
          <p:cNvPr id="3" name="Title 2">
            <a:extLst>
              <a:ext uri="{FF2B5EF4-FFF2-40B4-BE49-F238E27FC236}">
                <a16:creationId xmlns:a16="http://schemas.microsoft.com/office/drawing/2014/main" id="{20446569-98B7-47B0-93BD-CCBD1BFCB958}"/>
              </a:ext>
            </a:extLst>
          </p:cNvPr>
          <p:cNvSpPr>
            <a:spLocks noGrp="1"/>
          </p:cNvSpPr>
          <p:nvPr>
            <p:ph type="title"/>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f04eb2cc8c_0_684"/>
          <p:cNvSpPr txBox="1">
            <a:spLocks noGrp="1"/>
          </p:cNvSpPr>
          <p:nvPr>
            <p:ph type="title"/>
          </p:nvPr>
        </p:nvSpPr>
        <p:spPr>
          <a:xfrm>
            <a:off x="2024000" y="175767"/>
            <a:ext cx="5858400" cy="710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DRT Community Engagement</a:t>
            </a:r>
            <a:endParaRPr sz="3000"/>
          </a:p>
        </p:txBody>
      </p:sp>
      <p:sp>
        <p:nvSpPr>
          <p:cNvPr id="434" name="Google Shape;434;gf04eb2cc8c_0_684"/>
          <p:cNvSpPr txBox="1">
            <a:spLocks noGrp="1"/>
          </p:cNvSpPr>
          <p:nvPr>
            <p:ph type="body" idx="1"/>
          </p:nvPr>
        </p:nvSpPr>
        <p:spPr>
          <a:xfrm>
            <a:off x="0" y="1215425"/>
            <a:ext cx="9105600" cy="5546700"/>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Font typeface="Calibri"/>
              <a:buChar char="•"/>
            </a:pPr>
            <a:r>
              <a:rPr lang="en-US">
                <a:highlight>
                  <a:srgbClr val="FFFFFF"/>
                </a:highlight>
              </a:rPr>
              <a:t>ACE Program</a:t>
            </a:r>
            <a:endParaRPr>
              <a:highlight>
                <a:srgbClr val="FFFFFF"/>
              </a:highlight>
            </a:endParaRPr>
          </a:p>
          <a:p>
            <a:pPr marL="457200" lvl="0" indent="-406400" algn="l" rtl="0">
              <a:lnSpc>
                <a:spcPct val="150000"/>
              </a:lnSpc>
              <a:spcBef>
                <a:spcPts val="1200"/>
              </a:spcBef>
              <a:spcAft>
                <a:spcPts val="0"/>
              </a:spcAft>
              <a:buClr>
                <a:schemeClr val="accent2"/>
              </a:buClr>
              <a:buSzPts val="2800"/>
              <a:buFont typeface="Calibri"/>
              <a:buChar char="•"/>
            </a:pPr>
            <a:r>
              <a:rPr lang="en-US">
                <a:highlight>
                  <a:srgbClr val="FFFFFF"/>
                </a:highlight>
              </a:rPr>
              <a:t>Presentations: Department Spotlight, Information Sessions, How to Apply for Job Seekers, Train-the-Trainer</a:t>
            </a:r>
            <a:endParaRPr>
              <a:highlight>
                <a:srgbClr val="FFFFFF"/>
              </a:highlight>
            </a:endParaRPr>
          </a:p>
          <a:p>
            <a:pPr marL="457200" lvl="0" indent="-406400" algn="l" rtl="0">
              <a:lnSpc>
                <a:spcPct val="150000"/>
              </a:lnSpc>
              <a:spcBef>
                <a:spcPts val="1200"/>
              </a:spcBef>
              <a:spcAft>
                <a:spcPts val="0"/>
              </a:spcAft>
              <a:buClr>
                <a:schemeClr val="accent2"/>
              </a:buClr>
              <a:buSzPts val="2800"/>
              <a:buFont typeface="Calibri"/>
              <a:buChar char="•"/>
            </a:pPr>
            <a:r>
              <a:rPr lang="en-US">
                <a:highlight>
                  <a:srgbClr val="FFFFFF"/>
                </a:highlight>
              </a:rPr>
              <a:t>Better understanding of City depts. &amp; services</a:t>
            </a:r>
            <a:endParaRPr>
              <a:highlight>
                <a:srgbClr val="FFFFFF"/>
              </a:highlight>
            </a:endParaRPr>
          </a:p>
          <a:p>
            <a:pPr marL="457200" lvl="0" indent="-406400" algn="l" rtl="0">
              <a:lnSpc>
                <a:spcPct val="150000"/>
              </a:lnSpc>
              <a:spcBef>
                <a:spcPts val="1200"/>
              </a:spcBef>
              <a:spcAft>
                <a:spcPts val="0"/>
              </a:spcAft>
              <a:buClr>
                <a:schemeClr val="accent2"/>
              </a:buClr>
              <a:buSzPts val="2800"/>
              <a:buFont typeface="Calibri"/>
              <a:buChar char="•"/>
            </a:pPr>
            <a:r>
              <a:rPr lang="en-US">
                <a:highlight>
                  <a:srgbClr val="FFFFFF"/>
                </a:highlight>
              </a:rPr>
              <a:t>Increased social media presence </a:t>
            </a:r>
            <a:endParaRPr>
              <a:highlight>
                <a:srgbClr val="FFFFFF"/>
              </a:highlight>
            </a:endParaRPr>
          </a:p>
          <a:p>
            <a:pPr marL="457200" lvl="0" indent="-406400" algn="l" rtl="0">
              <a:lnSpc>
                <a:spcPct val="150000"/>
              </a:lnSpc>
              <a:spcBef>
                <a:spcPts val="1200"/>
              </a:spcBef>
              <a:spcAft>
                <a:spcPts val="1200"/>
              </a:spcAft>
              <a:buClr>
                <a:schemeClr val="accent2"/>
              </a:buClr>
              <a:buSzPts val="2800"/>
              <a:buFont typeface="Calibri"/>
              <a:buChar char="•"/>
            </a:pPr>
            <a:r>
              <a:rPr lang="en-US">
                <a:highlight>
                  <a:srgbClr val="FFFFFF"/>
                </a:highlight>
              </a:rPr>
              <a:t>SmartRecruiters Awareness, Transition, &amp; Implementation</a:t>
            </a:r>
            <a:endParaRPr>
              <a:highlight>
                <a:srgbClr val="FFFFFF"/>
              </a:highlight>
            </a:endParaRPr>
          </a:p>
        </p:txBody>
      </p:sp>
      <p:sp>
        <p:nvSpPr>
          <p:cNvPr id="435" name="Google Shape;435;gf04eb2cc8c_0_68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f04eb2cc8c_9_183"/>
          <p:cNvSpPr txBox="1">
            <a:spLocks noGrp="1"/>
          </p:cNvSpPr>
          <p:nvPr>
            <p:ph type="title"/>
          </p:nvPr>
        </p:nvSpPr>
        <p:spPr>
          <a:xfrm>
            <a:off x="211756" y="3890226"/>
            <a:ext cx="8720400" cy="108600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Clr>
                <a:schemeClr val="dk1"/>
              </a:buClr>
              <a:buSzPts val="1100"/>
              <a:buFont typeface="Arial"/>
              <a:buNone/>
            </a:pPr>
            <a:r>
              <a:rPr lang="en-US"/>
              <a:t>About the ACE Program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2"/>
          <p:cNvSpPr txBox="1">
            <a:spLocks noGrp="1"/>
          </p:cNvSpPr>
          <p:nvPr>
            <p:ph type="body" idx="1"/>
          </p:nvPr>
        </p:nvSpPr>
        <p:spPr>
          <a:xfrm>
            <a:off x="154100" y="1104475"/>
            <a:ext cx="8771700" cy="5554500"/>
          </a:xfrm>
          <a:prstGeom prst="rect">
            <a:avLst/>
          </a:prstGeom>
          <a:noFill/>
          <a:ln>
            <a:noFill/>
          </a:ln>
        </p:spPr>
        <p:txBody>
          <a:bodyPr spcFirstLastPara="1" wrap="square" lIns="91425" tIns="45700" rIns="91425" bIns="45700" anchor="t" anchorCtr="0">
            <a:noAutofit/>
          </a:bodyPr>
          <a:lstStyle/>
          <a:p>
            <a:pPr marL="342900" marR="0" lvl="0" indent="-355600" algn="l" rtl="0">
              <a:lnSpc>
                <a:spcPct val="115000"/>
              </a:lnSpc>
              <a:spcBef>
                <a:spcPts val="0"/>
              </a:spcBef>
              <a:spcAft>
                <a:spcPts val="0"/>
              </a:spcAft>
              <a:buSzPts val="2800"/>
              <a:buFont typeface="Calibri"/>
              <a:buChar char="•"/>
            </a:pPr>
            <a:r>
              <a:rPr lang="en-US" i="0" u="none" strike="noStrike" cap="none"/>
              <a:t>Rule 115 program began in 1985</a:t>
            </a:r>
            <a:endParaRPr i="0" u="none" strike="noStrike" cap="none"/>
          </a:p>
          <a:p>
            <a:pPr marL="342900" marR="0" lvl="0" indent="-355600" algn="l" rtl="0">
              <a:lnSpc>
                <a:spcPct val="115000"/>
              </a:lnSpc>
              <a:spcBef>
                <a:spcPts val="520"/>
              </a:spcBef>
              <a:spcAft>
                <a:spcPts val="0"/>
              </a:spcAft>
              <a:buSzPts val="2800"/>
              <a:buFont typeface="Calibri"/>
              <a:buChar char="•"/>
            </a:pPr>
            <a:r>
              <a:rPr lang="en-US" b="1" i="0" u="none" strike="noStrike" cap="none"/>
              <a:t>Proposition A</a:t>
            </a:r>
            <a:r>
              <a:rPr lang="en-US" i="0" u="none" strike="noStrike" cap="none"/>
              <a:t>:</a:t>
            </a:r>
            <a:r>
              <a:rPr lang="en-US" b="1" i="0" u="none" strike="noStrike" cap="none"/>
              <a:t> </a:t>
            </a:r>
            <a:r>
              <a:rPr lang="en-US"/>
              <a:t>Enacted t</a:t>
            </a:r>
            <a:r>
              <a:rPr lang="en-US" i="0" u="none" strike="noStrike" cap="none"/>
              <a:t>o increase representation of qualified individuals with disabilities in the City workforce</a:t>
            </a:r>
            <a:endParaRPr i="0" u="none" strike="noStrike" cap="none"/>
          </a:p>
          <a:p>
            <a:pPr marL="342900" marR="0" lvl="0" indent="-355600" algn="l" rtl="0">
              <a:lnSpc>
                <a:spcPct val="115000"/>
              </a:lnSpc>
              <a:spcBef>
                <a:spcPts val="520"/>
              </a:spcBef>
              <a:spcAft>
                <a:spcPts val="0"/>
              </a:spcAft>
              <a:buSzPts val="2800"/>
              <a:buFont typeface="Calibri"/>
              <a:buChar char="•"/>
            </a:pPr>
            <a:r>
              <a:rPr lang="en-US" i="0" u="none" strike="noStrike" cap="none"/>
              <a:t>Civil Service Commission rule was adopted to implement Proposition A (CSC Rule 115, Article I)</a:t>
            </a:r>
            <a:endParaRPr i="0" u="none" strike="noStrike" cap="none">
              <a:solidFill>
                <a:schemeClr val="dk1"/>
              </a:solidFill>
            </a:endParaRPr>
          </a:p>
          <a:p>
            <a:pPr marL="457200" lvl="0" indent="-406400" algn="l" rtl="0">
              <a:lnSpc>
                <a:spcPct val="150000"/>
              </a:lnSpc>
              <a:spcBef>
                <a:spcPts val="0"/>
              </a:spcBef>
              <a:spcAft>
                <a:spcPts val="0"/>
              </a:spcAft>
              <a:buSzPts val="2800"/>
              <a:buFont typeface="Calibri"/>
              <a:buChar char="➔"/>
            </a:pPr>
            <a:r>
              <a:rPr lang="en-US" b="1"/>
              <a:t>Goals:</a:t>
            </a:r>
            <a:endParaRPr b="1"/>
          </a:p>
          <a:p>
            <a:pPr marL="914400" lvl="1" indent="-406400" algn="l" rtl="0">
              <a:lnSpc>
                <a:spcPct val="115000"/>
              </a:lnSpc>
              <a:spcBef>
                <a:spcPts val="0"/>
              </a:spcBef>
              <a:spcAft>
                <a:spcPts val="0"/>
              </a:spcAft>
              <a:buSzPts val="2800"/>
              <a:buFont typeface="Calibri"/>
              <a:buChar char="◆"/>
            </a:pPr>
            <a:r>
              <a:rPr lang="en-US" sz="2800"/>
              <a:t>Increase employment opportunities</a:t>
            </a:r>
            <a:endParaRPr/>
          </a:p>
          <a:p>
            <a:pPr marL="914400" lvl="1" indent="-406400" algn="l" rtl="0">
              <a:lnSpc>
                <a:spcPct val="115000"/>
              </a:lnSpc>
              <a:spcBef>
                <a:spcPts val="0"/>
              </a:spcBef>
              <a:spcAft>
                <a:spcPts val="0"/>
              </a:spcAft>
              <a:buSzPts val="2800"/>
              <a:buFont typeface="Calibri"/>
              <a:buChar char="◆"/>
            </a:pPr>
            <a:r>
              <a:rPr lang="en-US" sz="2800"/>
              <a:t>Increase flexibility for Depts. to fill vacant positions </a:t>
            </a:r>
            <a:endParaRPr sz="2800"/>
          </a:p>
          <a:p>
            <a:pPr marL="914400" lvl="1" indent="-406400" algn="l" rtl="0">
              <a:lnSpc>
                <a:spcPct val="115000"/>
              </a:lnSpc>
              <a:spcBef>
                <a:spcPts val="0"/>
              </a:spcBef>
              <a:spcAft>
                <a:spcPts val="0"/>
              </a:spcAft>
              <a:buSzPts val="2800"/>
              <a:buFont typeface="Calibri"/>
              <a:buChar char="◆"/>
            </a:pPr>
            <a:r>
              <a:rPr lang="en-US" sz="2800"/>
              <a:t>Increase the diversity of the workforce</a:t>
            </a:r>
            <a:endParaRPr sz="4450" i="0" u="none" strike="noStrike" cap="none">
              <a:solidFill>
                <a:schemeClr val="dk1"/>
              </a:solidFill>
            </a:endParaRPr>
          </a:p>
          <a:p>
            <a:pPr marL="342900" marR="0" lvl="0" indent="-165100" algn="l" rtl="0">
              <a:lnSpc>
                <a:spcPct val="100000"/>
              </a:lnSpc>
              <a:spcBef>
                <a:spcPts val="560"/>
              </a:spcBef>
              <a:spcAft>
                <a:spcPts val="0"/>
              </a:spcAft>
              <a:buClr>
                <a:schemeClr val="accent2"/>
              </a:buClr>
              <a:buSzPts val="2800"/>
              <a:buFont typeface="Arial"/>
              <a:buNone/>
            </a:pPr>
            <a:endParaRPr sz="2800" b="0" i="0" u="none" strike="noStrike" cap="none">
              <a:solidFill>
                <a:schemeClr val="dk1"/>
              </a:solidFill>
              <a:latin typeface="Tahoma"/>
              <a:ea typeface="Tahoma"/>
              <a:cs typeface="Tahoma"/>
              <a:sym typeface="Tahoma"/>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Tahoma"/>
              <a:ea typeface="Tahoma"/>
              <a:cs typeface="Tahoma"/>
              <a:sym typeface="Tahoma"/>
            </a:endParaRPr>
          </a:p>
        </p:txBody>
      </p:sp>
      <p:sp>
        <p:nvSpPr>
          <p:cNvPr id="447" name="Google Shape;447;p2"/>
          <p:cNvSpPr txBox="1">
            <a:spLocks noGrp="1"/>
          </p:cNvSpPr>
          <p:nvPr>
            <p:ph type="title"/>
          </p:nvPr>
        </p:nvSpPr>
        <p:spPr>
          <a:xfrm>
            <a:off x="1371600" y="138112"/>
            <a:ext cx="64008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000"/>
              <a:t>ACE - </a:t>
            </a:r>
            <a:r>
              <a:rPr lang="en-US" sz="3000" b="0" i="0" u="none">
                <a:solidFill>
                  <a:schemeClr val="lt1"/>
                </a:solidFill>
                <a:latin typeface="Calibri"/>
                <a:ea typeface="Calibri"/>
                <a:cs typeface="Calibri"/>
                <a:sym typeface="Calibri"/>
              </a:rPr>
              <a:t>CSC Rule 115</a:t>
            </a:r>
            <a:endParaRPr sz="3000"/>
          </a:p>
        </p:txBody>
      </p:sp>
      <p:sp>
        <p:nvSpPr>
          <p:cNvPr id="449" name="Google Shape;449;p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5</a:t>
            </a:fld>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6" name="Google Shape;456;p4"/>
          <p:cNvSpPr txBox="1">
            <a:spLocks noGrp="1"/>
          </p:cNvSpPr>
          <p:nvPr>
            <p:ph type="body" idx="1"/>
          </p:nvPr>
        </p:nvSpPr>
        <p:spPr>
          <a:xfrm>
            <a:off x="457200" y="1371600"/>
            <a:ext cx="8250237" cy="4525962"/>
          </a:xfrm>
          <a:prstGeom prst="rect">
            <a:avLst/>
          </a:prstGeom>
          <a:noFill/>
          <a:ln>
            <a:noFill/>
          </a:ln>
        </p:spPr>
        <p:txBody>
          <a:bodyPr spcFirstLastPara="1" wrap="square" lIns="91425" tIns="45700" rIns="91425" bIns="45700" anchor="t" anchorCtr="0">
            <a:normAutofit/>
          </a:bodyPr>
          <a:lstStyle/>
          <a:p>
            <a:pPr marL="342900" marR="0" lvl="0" indent="-165100" algn="l" rtl="0">
              <a:lnSpc>
                <a:spcPct val="90000"/>
              </a:lnSpc>
              <a:spcBef>
                <a:spcPts val="0"/>
              </a:spcBef>
              <a:spcAft>
                <a:spcPts val="0"/>
              </a:spcAft>
              <a:buClr>
                <a:schemeClr val="accent2"/>
              </a:buClr>
              <a:buSzPts val="2800"/>
              <a:buFont typeface="Arial"/>
              <a:buNone/>
            </a:pPr>
            <a:endParaRPr sz="2800" b="0" i="0" u="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SzPts val="2800"/>
              <a:buFont typeface="Arial"/>
              <a:buChar char="•"/>
            </a:pPr>
            <a:r>
              <a:rPr lang="en-US" sz="2800" b="1" i="0" u="none"/>
              <a:t>Civil Service Rule 115</a:t>
            </a:r>
            <a:r>
              <a:rPr lang="en-US" sz="2800" i="0" u="none"/>
              <a:t>: Allows for departments to fill Permanent Civil Service entry-level positions through an expedited hiring process. </a:t>
            </a:r>
            <a:endParaRPr/>
          </a:p>
          <a:p>
            <a:pPr marL="0" marR="0" lvl="0" indent="0" algn="l" rtl="0">
              <a:lnSpc>
                <a:spcPct val="90000"/>
              </a:lnSpc>
              <a:spcBef>
                <a:spcPts val="560"/>
              </a:spcBef>
              <a:spcAft>
                <a:spcPts val="0"/>
              </a:spcAft>
              <a:buClr>
                <a:schemeClr val="accent2"/>
              </a:buClr>
              <a:buSzPts val="2800"/>
              <a:buFont typeface="Arial"/>
              <a:buNone/>
            </a:pPr>
            <a:endParaRPr sz="2800" i="0" u="none"/>
          </a:p>
          <a:p>
            <a:pPr marL="342900" marR="0" lvl="0" indent="-165100" algn="l" rtl="0">
              <a:lnSpc>
                <a:spcPct val="90000"/>
              </a:lnSpc>
              <a:spcBef>
                <a:spcPts val="560"/>
              </a:spcBef>
              <a:spcAft>
                <a:spcPts val="0"/>
              </a:spcAft>
              <a:buClr>
                <a:schemeClr val="accent2"/>
              </a:buClr>
              <a:buSzPts val="2800"/>
              <a:buFont typeface="Arial"/>
              <a:buNone/>
            </a:pPr>
            <a:endParaRPr sz="2800" i="0" u="none"/>
          </a:p>
          <a:p>
            <a:pPr marL="342900" marR="0" lvl="0" indent="-342900" algn="l" rtl="0">
              <a:lnSpc>
                <a:spcPct val="90000"/>
              </a:lnSpc>
              <a:spcBef>
                <a:spcPts val="560"/>
              </a:spcBef>
              <a:spcAft>
                <a:spcPts val="0"/>
              </a:spcAft>
              <a:buSzPts val="2800"/>
              <a:buFont typeface="Calibri"/>
              <a:buChar char="•"/>
            </a:pPr>
            <a:r>
              <a:rPr lang="en-US" sz="2800" i="0" u="none"/>
              <a:t>**Entry-level consist of classifications that are the first level in a class series and any standalone classification.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455" name="Google Shape;455;p4"/>
          <p:cNvSpPr txBox="1">
            <a:spLocks noGrp="1"/>
          </p:cNvSpPr>
          <p:nvPr>
            <p:ph type="title"/>
          </p:nvPr>
        </p:nvSpPr>
        <p:spPr>
          <a:xfrm>
            <a:off x="1425525" y="176625"/>
            <a:ext cx="6999300" cy="79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000" b="0" i="0" u="none">
                <a:solidFill>
                  <a:schemeClr val="lt1"/>
                </a:solidFill>
                <a:latin typeface="Calibri"/>
                <a:ea typeface="Calibri"/>
                <a:cs typeface="Calibri"/>
                <a:sym typeface="Calibri"/>
              </a:rPr>
              <a:t>ACE - Rule 115: </a:t>
            </a:r>
            <a:r>
              <a:rPr lang="en-US" sz="3000"/>
              <a:t>How it works</a:t>
            </a:r>
            <a:endParaRPr sz="3000"/>
          </a:p>
        </p:txBody>
      </p:sp>
      <p:sp>
        <p:nvSpPr>
          <p:cNvPr id="457" name="Google Shape;457;p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4" name="Google Shape;464;p5"/>
          <p:cNvSpPr txBox="1">
            <a:spLocks noGrp="1"/>
          </p:cNvSpPr>
          <p:nvPr>
            <p:ph type="body" idx="1"/>
          </p:nvPr>
        </p:nvSpPr>
        <p:spPr>
          <a:xfrm>
            <a:off x="446850" y="1644550"/>
            <a:ext cx="8250300" cy="4711800"/>
          </a:xfrm>
          <a:prstGeom prst="rect">
            <a:avLst/>
          </a:prstGeom>
          <a:noFill/>
          <a:ln>
            <a:noFill/>
          </a:ln>
        </p:spPr>
        <p:txBody>
          <a:bodyPr spcFirstLastPara="1" wrap="square" lIns="91425" tIns="45700" rIns="91425" bIns="45700" anchor="t" anchorCtr="0">
            <a:normAutofit lnSpcReduction="10000"/>
          </a:bodyPr>
          <a:lstStyle/>
          <a:p>
            <a:pPr marL="342900" marR="0" lvl="0" indent="-355600" algn="l" rtl="0">
              <a:lnSpc>
                <a:spcPct val="90000"/>
              </a:lnSpc>
              <a:spcBef>
                <a:spcPts val="0"/>
              </a:spcBef>
              <a:spcAft>
                <a:spcPts val="0"/>
              </a:spcAft>
              <a:buSzPts val="2800"/>
              <a:buFont typeface="Calibri"/>
              <a:buChar char="•"/>
            </a:pPr>
            <a:r>
              <a:rPr lang="en-US" i="0" u="none"/>
              <a:t>Entry-level classification (all occupational categories)</a:t>
            </a:r>
            <a:endParaRPr/>
          </a:p>
          <a:p>
            <a:pPr marL="342900" marR="0" lvl="0" indent="-177800" algn="l" rtl="0">
              <a:lnSpc>
                <a:spcPct val="90000"/>
              </a:lnSpc>
              <a:spcBef>
                <a:spcPts val="520"/>
              </a:spcBef>
              <a:spcAft>
                <a:spcPts val="0"/>
              </a:spcAft>
              <a:buClr>
                <a:schemeClr val="accent2"/>
              </a:buClr>
              <a:buSzPts val="2600"/>
              <a:buFont typeface="Arial"/>
              <a:buNone/>
            </a:pPr>
            <a:endParaRPr i="0" u="none"/>
          </a:p>
          <a:p>
            <a:pPr marL="342900" marR="0" lvl="0" indent="-355600" algn="l" rtl="0">
              <a:lnSpc>
                <a:spcPct val="90000"/>
              </a:lnSpc>
              <a:spcBef>
                <a:spcPts val="520"/>
              </a:spcBef>
              <a:spcAft>
                <a:spcPts val="0"/>
              </a:spcAft>
              <a:buSzPts val="2800"/>
              <a:buFont typeface="Calibri"/>
              <a:buChar char="•"/>
            </a:pPr>
            <a:r>
              <a:rPr lang="en-US" i="0" u="none"/>
              <a:t>Appointees meet the minimum qualifications of the class</a:t>
            </a:r>
            <a:endParaRPr/>
          </a:p>
          <a:p>
            <a:pPr marL="342900" marR="0" lvl="0" indent="-177800" algn="l" rtl="0">
              <a:lnSpc>
                <a:spcPct val="90000"/>
              </a:lnSpc>
              <a:spcBef>
                <a:spcPts val="520"/>
              </a:spcBef>
              <a:spcAft>
                <a:spcPts val="0"/>
              </a:spcAft>
              <a:buClr>
                <a:schemeClr val="accent2"/>
              </a:buClr>
              <a:buSzPts val="2600"/>
              <a:buFont typeface="Arial"/>
              <a:buNone/>
            </a:pPr>
            <a:endParaRPr i="0" u="none"/>
          </a:p>
          <a:p>
            <a:pPr marL="342900" marR="0" lvl="0" indent="-355600" algn="l" rtl="0">
              <a:lnSpc>
                <a:spcPct val="90000"/>
              </a:lnSpc>
              <a:spcBef>
                <a:spcPts val="520"/>
              </a:spcBef>
              <a:spcAft>
                <a:spcPts val="0"/>
              </a:spcAft>
              <a:buSzPts val="2800"/>
              <a:buFont typeface="Calibri"/>
              <a:buChar char="•"/>
            </a:pPr>
            <a:r>
              <a:rPr lang="en-US" i="0" u="none"/>
              <a:t>Certification of disability from DOR/Veterans Administration</a:t>
            </a:r>
            <a:endParaRPr/>
          </a:p>
          <a:p>
            <a:pPr marL="342900" marR="0" lvl="0" indent="-177800" algn="l" rtl="0">
              <a:lnSpc>
                <a:spcPct val="90000"/>
              </a:lnSpc>
              <a:spcBef>
                <a:spcPts val="520"/>
              </a:spcBef>
              <a:spcAft>
                <a:spcPts val="0"/>
              </a:spcAft>
              <a:buClr>
                <a:schemeClr val="accent2"/>
              </a:buClr>
              <a:buSzPts val="2600"/>
              <a:buFont typeface="Arial"/>
              <a:buNone/>
            </a:pPr>
            <a:endParaRPr i="0" u="none"/>
          </a:p>
          <a:p>
            <a:pPr marL="342900" marR="0" lvl="0" indent="-355600" algn="l" rtl="0">
              <a:lnSpc>
                <a:spcPct val="90000"/>
              </a:lnSpc>
              <a:spcBef>
                <a:spcPts val="520"/>
              </a:spcBef>
              <a:spcAft>
                <a:spcPts val="0"/>
              </a:spcAft>
              <a:buSzPts val="2800"/>
              <a:buFont typeface="Calibri"/>
              <a:buChar char="•"/>
            </a:pPr>
            <a:r>
              <a:rPr lang="en-US" i="0" u="none"/>
              <a:t>ACE positions are designated by Departments</a:t>
            </a:r>
            <a:endParaRPr/>
          </a:p>
          <a:p>
            <a:pPr marL="342900" marR="0" lvl="0" indent="-177800" algn="l" rtl="0">
              <a:lnSpc>
                <a:spcPct val="90000"/>
              </a:lnSpc>
              <a:spcBef>
                <a:spcPts val="520"/>
              </a:spcBef>
              <a:spcAft>
                <a:spcPts val="0"/>
              </a:spcAft>
              <a:buClr>
                <a:schemeClr val="accent2"/>
              </a:buClr>
              <a:buSzPts val="2600"/>
              <a:buFont typeface="Arial"/>
              <a:buNone/>
            </a:pPr>
            <a:endParaRPr i="0" u="none"/>
          </a:p>
          <a:p>
            <a:pPr marL="342900" marR="0" lvl="0" indent="-355600" algn="l" rtl="0">
              <a:lnSpc>
                <a:spcPct val="90000"/>
              </a:lnSpc>
              <a:spcBef>
                <a:spcPts val="520"/>
              </a:spcBef>
              <a:spcAft>
                <a:spcPts val="0"/>
              </a:spcAft>
              <a:buSzPts val="2800"/>
              <a:buFont typeface="Calibri"/>
              <a:buChar char="•"/>
            </a:pPr>
            <a:r>
              <a:rPr lang="en-US" i="0" u="none"/>
              <a:t>Appointees are PEX and transition to PCS status after completing satisfactory 1-year evaluation period</a:t>
            </a:r>
            <a:endParaRPr i="0" u="none"/>
          </a:p>
          <a:p>
            <a:pPr marL="342900" marR="0" lvl="0" indent="-177800" algn="l" rtl="0">
              <a:spcBef>
                <a:spcPts val="520"/>
              </a:spcBef>
              <a:spcAft>
                <a:spcPts val="0"/>
              </a:spcAft>
              <a:buClr>
                <a:schemeClr val="dk1"/>
              </a:buClr>
              <a:buSzPts val="2600"/>
              <a:buFont typeface="Arial"/>
              <a:buNone/>
            </a:pPr>
            <a:endParaRPr sz="2600" b="0" i="0" u="none">
              <a:solidFill>
                <a:schemeClr val="dk1"/>
              </a:solidFill>
              <a:latin typeface="Calibri"/>
              <a:ea typeface="Calibri"/>
              <a:cs typeface="Calibri"/>
              <a:sym typeface="Calibri"/>
            </a:endParaRPr>
          </a:p>
        </p:txBody>
      </p:sp>
      <p:sp>
        <p:nvSpPr>
          <p:cNvPr id="463" name="Google Shape;463;p5"/>
          <p:cNvSpPr txBox="1">
            <a:spLocks noGrp="1"/>
          </p:cNvSpPr>
          <p:nvPr>
            <p:ph type="title"/>
          </p:nvPr>
        </p:nvSpPr>
        <p:spPr>
          <a:xfrm>
            <a:off x="1371600" y="138112"/>
            <a:ext cx="64008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000"/>
              <a:t>ACE </a:t>
            </a:r>
            <a:r>
              <a:rPr lang="en-US" sz="3000" b="0" i="0" u="none">
                <a:solidFill>
                  <a:schemeClr val="lt1"/>
                </a:solidFill>
                <a:latin typeface="Calibri"/>
                <a:ea typeface="Calibri"/>
                <a:cs typeface="Calibri"/>
                <a:sym typeface="Calibri"/>
              </a:rPr>
              <a:t>Rule 115</a:t>
            </a:r>
            <a:r>
              <a:rPr lang="en-US" sz="3000"/>
              <a:t>: </a:t>
            </a:r>
            <a:r>
              <a:rPr lang="en-US" sz="3000" b="0" i="0" u="none">
                <a:solidFill>
                  <a:schemeClr val="lt1"/>
                </a:solidFill>
                <a:latin typeface="Calibri"/>
                <a:ea typeface="Calibri"/>
                <a:cs typeface="Calibri"/>
                <a:sym typeface="Calibri"/>
              </a:rPr>
              <a:t>Requirements</a:t>
            </a:r>
            <a:endParaRPr sz="3000"/>
          </a:p>
        </p:txBody>
      </p:sp>
      <p:sp>
        <p:nvSpPr>
          <p:cNvPr id="465" name="Google Shape;465;p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7</a:t>
            </a:fld>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6"/>
          <p:cNvSpPr txBox="1">
            <a:spLocks noGrp="1"/>
          </p:cNvSpPr>
          <p:nvPr>
            <p:ph type="body" idx="1"/>
          </p:nvPr>
        </p:nvSpPr>
        <p:spPr>
          <a:xfrm>
            <a:off x="231175" y="1154150"/>
            <a:ext cx="8630100" cy="5410200"/>
          </a:xfrm>
          <a:prstGeom prst="rect">
            <a:avLst/>
          </a:prstGeom>
          <a:noFill/>
          <a:ln>
            <a:noFill/>
          </a:ln>
        </p:spPr>
        <p:txBody>
          <a:bodyPr spcFirstLastPara="1" wrap="square" lIns="91425" tIns="45700" rIns="91425" bIns="45700" anchor="t" anchorCtr="0">
            <a:noAutofit/>
          </a:bodyPr>
          <a:lstStyle/>
          <a:p>
            <a:pPr marL="342900" marR="0" lvl="0" indent="-355600" algn="l" rtl="0">
              <a:lnSpc>
                <a:spcPct val="80000"/>
              </a:lnSpc>
              <a:spcBef>
                <a:spcPts val="0"/>
              </a:spcBef>
              <a:spcAft>
                <a:spcPts val="0"/>
              </a:spcAft>
              <a:buSzPts val="2800"/>
              <a:buChar char="•"/>
            </a:pPr>
            <a:r>
              <a:rPr lang="en-US" b="1" i="1" u="none">
                <a:latin typeface="Calibri"/>
                <a:ea typeface="Calibri"/>
                <a:cs typeface="Calibri"/>
                <a:sym typeface="Calibri"/>
              </a:rPr>
              <a:t>Up to 80% faster than the normal civil service hiring process</a:t>
            </a:r>
            <a:endParaRPr/>
          </a:p>
          <a:p>
            <a:pPr marL="342900" marR="0" lvl="0" indent="-177800" algn="l" rtl="0">
              <a:lnSpc>
                <a:spcPct val="80000"/>
              </a:lnSpc>
              <a:spcBef>
                <a:spcPts val="520"/>
              </a:spcBef>
              <a:spcAft>
                <a:spcPts val="0"/>
              </a:spcAft>
              <a:buClr>
                <a:schemeClr val="accent2"/>
              </a:buClr>
              <a:buSzPts val="2600"/>
              <a:buFont typeface="Arial"/>
              <a:buNone/>
            </a:pPr>
            <a:endParaRPr b="0" i="0" u="none">
              <a:latin typeface="Calibri"/>
              <a:ea typeface="Calibri"/>
              <a:cs typeface="Calibri"/>
              <a:sym typeface="Calibri"/>
            </a:endParaRPr>
          </a:p>
          <a:p>
            <a:pPr marL="342900" marR="0" lvl="0" indent="-355600" algn="l" rtl="0">
              <a:lnSpc>
                <a:spcPct val="80000"/>
              </a:lnSpc>
              <a:spcBef>
                <a:spcPts val="520"/>
              </a:spcBef>
              <a:spcAft>
                <a:spcPts val="0"/>
              </a:spcAft>
              <a:buSzPts val="2800"/>
              <a:buFont typeface="Arial"/>
              <a:buChar char="•"/>
            </a:pPr>
            <a:r>
              <a:rPr lang="en-US" b="0" i="0" u="none">
                <a:latin typeface="Calibri"/>
                <a:ea typeface="Calibri"/>
                <a:cs typeface="Calibri"/>
                <a:sym typeface="Calibri"/>
              </a:rPr>
              <a:t>Ready pool of qualified candidates</a:t>
            </a:r>
            <a:endParaRPr/>
          </a:p>
          <a:p>
            <a:pPr marL="342900" marR="0" lvl="0" indent="-177800" algn="l" rtl="0">
              <a:lnSpc>
                <a:spcPct val="80000"/>
              </a:lnSpc>
              <a:spcBef>
                <a:spcPts val="520"/>
              </a:spcBef>
              <a:spcAft>
                <a:spcPts val="0"/>
              </a:spcAft>
              <a:buClr>
                <a:schemeClr val="accent2"/>
              </a:buClr>
              <a:buSzPts val="2600"/>
              <a:buFont typeface="Arial"/>
              <a:buNone/>
            </a:pPr>
            <a:endParaRPr b="0" i="0" u="none">
              <a:latin typeface="Calibri"/>
              <a:ea typeface="Calibri"/>
              <a:cs typeface="Calibri"/>
              <a:sym typeface="Calibri"/>
            </a:endParaRPr>
          </a:p>
          <a:p>
            <a:pPr marL="342900" marR="0" lvl="0" indent="-355600" algn="l" rtl="0">
              <a:lnSpc>
                <a:spcPct val="80000"/>
              </a:lnSpc>
              <a:spcBef>
                <a:spcPts val="520"/>
              </a:spcBef>
              <a:spcAft>
                <a:spcPts val="0"/>
              </a:spcAft>
              <a:buSzPts val="2800"/>
              <a:buFont typeface="Arial"/>
              <a:buChar char="•"/>
            </a:pPr>
            <a:r>
              <a:rPr lang="en-US" b="0" i="0" u="none">
                <a:latin typeface="Calibri"/>
                <a:ea typeface="Calibri"/>
                <a:cs typeface="Calibri"/>
                <a:sym typeface="Calibri"/>
              </a:rPr>
              <a:t>Minimum qualifications have already been reviewed</a:t>
            </a:r>
            <a:endParaRPr/>
          </a:p>
          <a:p>
            <a:pPr marL="342900" marR="0" lvl="0" indent="-342900" algn="l" rtl="0">
              <a:lnSpc>
                <a:spcPct val="80000"/>
              </a:lnSpc>
              <a:spcBef>
                <a:spcPts val="520"/>
              </a:spcBef>
              <a:spcAft>
                <a:spcPts val="0"/>
              </a:spcAft>
              <a:buClr>
                <a:schemeClr val="dk1"/>
              </a:buClr>
              <a:buSzPts val="2600"/>
              <a:buFont typeface="Arial"/>
              <a:buNone/>
            </a:pPr>
            <a:endParaRPr b="0" i="0" u="none">
              <a:latin typeface="Calibri"/>
              <a:ea typeface="Calibri"/>
              <a:cs typeface="Calibri"/>
              <a:sym typeface="Calibri"/>
            </a:endParaRPr>
          </a:p>
          <a:p>
            <a:pPr marL="342900" marR="0" lvl="0" indent="-355600" algn="l" rtl="0">
              <a:lnSpc>
                <a:spcPct val="80000"/>
              </a:lnSpc>
              <a:spcBef>
                <a:spcPts val="520"/>
              </a:spcBef>
              <a:spcAft>
                <a:spcPts val="0"/>
              </a:spcAft>
              <a:buSzPts val="2800"/>
              <a:buFont typeface="Arial"/>
              <a:buChar char="•"/>
            </a:pPr>
            <a:r>
              <a:rPr lang="en-US" b="0" i="0" u="none">
                <a:latin typeface="Calibri"/>
                <a:ea typeface="Calibri"/>
                <a:cs typeface="Calibri"/>
                <a:sym typeface="Calibri"/>
              </a:rPr>
              <a:t>Department of Rehabilitation can provide reasonable accommodations for the first year</a:t>
            </a:r>
            <a:endParaRPr/>
          </a:p>
          <a:p>
            <a:pPr marL="342900" marR="0" lvl="0" indent="-177800" algn="l" rtl="0">
              <a:lnSpc>
                <a:spcPct val="80000"/>
              </a:lnSpc>
              <a:spcBef>
                <a:spcPts val="520"/>
              </a:spcBef>
              <a:spcAft>
                <a:spcPts val="0"/>
              </a:spcAft>
              <a:buClr>
                <a:schemeClr val="accent2"/>
              </a:buClr>
              <a:buSzPts val="2600"/>
              <a:buFont typeface="Arial"/>
              <a:buNone/>
            </a:pPr>
            <a:endParaRPr b="0" i="0" u="none">
              <a:latin typeface="Calibri"/>
              <a:ea typeface="Calibri"/>
              <a:cs typeface="Calibri"/>
              <a:sym typeface="Calibri"/>
            </a:endParaRPr>
          </a:p>
          <a:p>
            <a:pPr marL="342900" marR="0" lvl="0" indent="-355600" algn="l" rtl="0">
              <a:lnSpc>
                <a:spcPct val="80000"/>
              </a:lnSpc>
              <a:spcBef>
                <a:spcPts val="520"/>
              </a:spcBef>
              <a:spcAft>
                <a:spcPts val="0"/>
              </a:spcAft>
              <a:buSzPts val="2800"/>
              <a:buFont typeface="Arial"/>
              <a:buChar char="•"/>
            </a:pPr>
            <a:r>
              <a:rPr lang="en-US" b="0" i="0" u="none">
                <a:latin typeface="Calibri"/>
                <a:ea typeface="Calibri"/>
                <a:cs typeface="Calibri"/>
                <a:sym typeface="Calibri"/>
              </a:rPr>
              <a:t>Increase flexibility </a:t>
            </a:r>
            <a:r>
              <a:rPr lang="en-US"/>
              <a:t>for</a:t>
            </a:r>
            <a:r>
              <a:rPr lang="en-US" b="0" i="0" u="none">
                <a:latin typeface="Calibri"/>
                <a:ea typeface="Calibri"/>
                <a:cs typeface="Calibri"/>
                <a:sym typeface="Calibri"/>
              </a:rPr>
              <a:t> depts. to fill vacant positions</a:t>
            </a:r>
            <a:endParaRPr/>
          </a:p>
          <a:p>
            <a:pPr marL="342900" marR="0" lvl="0" indent="-177800" algn="l" rtl="0">
              <a:lnSpc>
                <a:spcPct val="80000"/>
              </a:lnSpc>
              <a:spcBef>
                <a:spcPts val="520"/>
              </a:spcBef>
              <a:spcAft>
                <a:spcPts val="0"/>
              </a:spcAft>
              <a:buClr>
                <a:schemeClr val="accent2"/>
              </a:buClr>
              <a:buSzPts val="2600"/>
              <a:buFont typeface="Arial"/>
              <a:buNone/>
            </a:pPr>
            <a:endParaRPr b="0" i="0" u="none">
              <a:latin typeface="Calibri"/>
              <a:ea typeface="Calibri"/>
              <a:cs typeface="Calibri"/>
              <a:sym typeface="Calibri"/>
            </a:endParaRPr>
          </a:p>
          <a:p>
            <a:pPr marL="342900" marR="0" lvl="0" indent="-342900" algn="ctr" rtl="0">
              <a:lnSpc>
                <a:spcPct val="80000"/>
              </a:lnSpc>
              <a:spcBef>
                <a:spcPts val="520"/>
              </a:spcBef>
              <a:spcAft>
                <a:spcPts val="0"/>
              </a:spcAft>
              <a:buClr>
                <a:schemeClr val="dk1"/>
              </a:buClr>
              <a:buSzPts val="2600"/>
              <a:buFont typeface="Arial"/>
              <a:buNone/>
            </a:pPr>
            <a:r>
              <a:rPr lang="en-US" b="1" i="1" u="none">
                <a:latin typeface="Calibri"/>
                <a:ea typeface="Calibri"/>
                <a:cs typeface="Calibri"/>
                <a:sym typeface="Calibri"/>
              </a:rPr>
              <a:t>Hire a qualified candidate in less than 30 days!</a:t>
            </a:r>
            <a:endParaRPr/>
          </a:p>
          <a:p>
            <a:pPr marL="342900" marR="0" lvl="0" indent="-177800" algn="l" rtl="0">
              <a:spcBef>
                <a:spcPts val="520"/>
              </a:spcBef>
              <a:spcAft>
                <a:spcPts val="0"/>
              </a:spcAft>
              <a:buClr>
                <a:schemeClr val="dk1"/>
              </a:buClr>
              <a:buSzPts val="2600"/>
              <a:buFont typeface="Arial"/>
              <a:buNone/>
            </a:pPr>
            <a:endParaRPr sz="2600" b="1" i="1" u="none">
              <a:solidFill>
                <a:schemeClr val="dk1"/>
              </a:solidFill>
              <a:latin typeface="Calibri"/>
              <a:ea typeface="Calibri"/>
              <a:cs typeface="Calibri"/>
              <a:sym typeface="Calibri"/>
            </a:endParaRPr>
          </a:p>
        </p:txBody>
      </p:sp>
      <p:sp>
        <p:nvSpPr>
          <p:cNvPr id="471" name="Google Shape;471;p6"/>
          <p:cNvSpPr txBox="1">
            <a:spLocks noGrp="1"/>
          </p:cNvSpPr>
          <p:nvPr>
            <p:ph type="title"/>
          </p:nvPr>
        </p:nvSpPr>
        <p:spPr>
          <a:xfrm>
            <a:off x="1371600" y="138112"/>
            <a:ext cx="6400800" cy="7905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000" b="0" i="0" u="none">
                <a:solidFill>
                  <a:schemeClr val="lt1"/>
                </a:solidFill>
                <a:latin typeface="Calibri"/>
                <a:ea typeface="Calibri"/>
                <a:cs typeface="Calibri"/>
                <a:sym typeface="Calibri"/>
              </a:rPr>
              <a:t>ACE - Rule 115: </a:t>
            </a:r>
            <a:r>
              <a:rPr lang="en-US" sz="3000"/>
              <a:t>Benefits</a:t>
            </a:r>
            <a:endParaRPr sz="3000" b="1"/>
          </a:p>
        </p:txBody>
      </p:sp>
      <p:sp>
        <p:nvSpPr>
          <p:cNvPr id="473" name="Google Shape;473;p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8</a:t>
            </a:fld>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5" name="Google Shape;485;gf04eb2cc8c_0_518"/>
          <p:cNvSpPr txBox="1"/>
          <p:nvPr/>
        </p:nvSpPr>
        <p:spPr>
          <a:xfrm>
            <a:off x="3035688" y="6338800"/>
            <a:ext cx="3072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Grand Total ACE Rule 115 Hired = 56</a:t>
            </a:r>
            <a:endParaRPr b="1">
              <a:latin typeface="Calibri"/>
              <a:ea typeface="Calibri"/>
              <a:cs typeface="Calibri"/>
              <a:sym typeface="Calibri"/>
            </a:endParaRPr>
          </a:p>
        </p:txBody>
      </p:sp>
      <p:pic>
        <p:nvPicPr>
          <p:cNvPr id="484" name="Google Shape;484;gf04eb2cc8c_0_518" descr="Positions hired: Clerk, Jr. Mgmt. Asst., Porter, Clinician and Security Guard."/>
          <p:cNvPicPr preferRelativeResize="0"/>
          <p:nvPr/>
        </p:nvPicPr>
        <p:blipFill>
          <a:blip r:embed="rId3">
            <a:alphaModFix/>
          </a:blip>
          <a:stretch>
            <a:fillRect/>
          </a:stretch>
        </p:blipFill>
        <p:spPr>
          <a:xfrm>
            <a:off x="2742688" y="4264999"/>
            <a:ext cx="4003724" cy="2046950"/>
          </a:xfrm>
          <a:prstGeom prst="rect">
            <a:avLst/>
          </a:prstGeom>
          <a:noFill/>
          <a:ln>
            <a:noFill/>
          </a:ln>
        </p:spPr>
      </p:pic>
      <p:sp>
        <p:nvSpPr>
          <p:cNvPr id="483" name="Google Shape;483;gf04eb2cc8c_0_518"/>
          <p:cNvSpPr txBox="1"/>
          <p:nvPr/>
        </p:nvSpPr>
        <p:spPr>
          <a:xfrm>
            <a:off x="2155850" y="3864800"/>
            <a:ext cx="5177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ACE Rule 115 Hired from 8/3/2020 - 8/7/2021 (Post-Pandemic = 5)</a:t>
            </a:r>
            <a:endParaRPr/>
          </a:p>
        </p:txBody>
      </p:sp>
      <p:pic>
        <p:nvPicPr>
          <p:cNvPr id="482" name="Google Shape;482;gf04eb2cc8c_0_518" descr="Total hired for by positions."/>
          <p:cNvPicPr preferRelativeResize="0"/>
          <p:nvPr/>
        </p:nvPicPr>
        <p:blipFill>
          <a:blip r:embed="rId4">
            <a:alphaModFix/>
          </a:blip>
          <a:stretch>
            <a:fillRect/>
          </a:stretch>
        </p:blipFill>
        <p:spPr>
          <a:xfrm>
            <a:off x="738175" y="1397813"/>
            <a:ext cx="7667625" cy="2466975"/>
          </a:xfrm>
          <a:prstGeom prst="rect">
            <a:avLst/>
          </a:prstGeom>
          <a:noFill/>
          <a:ln>
            <a:noFill/>
          </a:ln>
        </p:spPr>
      </p:pic>
      <p:sp>
        <p:nvSpPr>
          <p:cNvPr id="481" name="Google Shape;481;gf04eb2cc8c_0_518"/>
          <p:cNvSpPr txBox="1"/>
          <p:nvPr/>
        </p:nvSpPr>
        <p:spPr>
          <a:xfrm>
            <a:off x="1952150" y="1067438"/>
            <a:ext cx="53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ACE Rule 115 Hired from 7/13/2015 - 3/7/2020 (Pre-Pandemic = 51)</a:t>
            </a:r>
            <a:endParaRPr b="1">
              <a:latin typeface="Calibri"/>
              <a:ea typeface="Calibri"/>
              <a:cs typeface="Calibri"/>
              <a:sym typeface="Calibri"/>
            </a:endParaRPr>
          </a:p>
        </p:txBody>
      </p:sp>
      <p:sp>
        <p:nvSpPr>
          <p:cNvPr id="479" name="Google Shape;479;gf04eb2cc8c_0_518"/>
          <p:cNvSpPr txBox="1">
            <a:spLocks noGrp="1"/>
          </p:cNvSpPr>
          <p:nvPr>
            <p:ph type="title"/>
          </p:nvPr>
        </p:nvSpPr>
        <p:spPr>
          <a:xfrm>
            <a:off x="1371600" y="137319"/>
            <a:ext cx="6400800" cy="792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000"/>
              <a:t>ACE Rule 115 Placements</a:t>
            </a:r>
            <a:endParaRPr sz="3000"/>
          </a:p>
        </p:txBody>
      </p:sp>
      <p:sp>
        <p:nvSpPr>
          <p:cNvPr id="480" name="Google Shape;480;gf04eb2cc8c_0_51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SzPts val="1200"/>
              <a:buFont typeface="Calibri"/>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_DHR PowerPoint Theme FINAL">
  <a:themeElements>
    <a:clrScheme name="DHR Color Theme">
      <a:dk1>
        <a:srgbClr val="000000"/>
      </a:dk1>
      <a:lt1>
        <a:srgbClr val="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HR PowerPoint Theme FINAL">
  <a:themeElements>
    <a:clrScheme name="DHR Color Theme">
      <a:dk1>
        <a:srgbClr val="000000"/>
      </a:dk1>
      <a:lt1>
        <a:srgbClr val="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HR PowerPoint Theme FINAL">
  <a:themeElements>
    <a:clrScheme name="DHR Color Theme">
      <a:dk1>
        <a:srgbClr val="000000"/>
      </a:dk1>
      <a:lt1>
        <a:srgbClr val="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HR PowerPoint Theme FINAL">
  <a:themeElements>
    <a:clrScheme name="DHR Color Theme">
      <a:dk1>
        <a:srgbClr val="000000"/>
      </a:dk1>
      <a:lt1>
        <a:srgbClr val="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HR PowerPoint Theme FINAL">
  <a:themeElements>
    <a:clrScheme name="DHR Color Theme">
      <a:dk1>
        <a:srgbClr val="000000"/>
      </a:dk1>
      <a:lt1>
        <a:srgbClr val="FFFFFF"/>
      </a:lt1>
      <a:dk2>
        <a:srgbClr val="4D4D4D"/>
      </a:dk2>
      <a:lt2>
        <a:srgbClr val="D2D2D2"/>
      </a:lt2>
      <a:accent1>
        <a:srgbClr val="144A5C"/>
      </a:accent1>
      <a:accent2>
        <a:srgbClr val="F15B2A"/>
      </a:accent2>
      <a:accent3>
        <a:srgbClr val="3BE0CC"/>
      </a:accent3>
      <a:accent4>
        <a:srgbClr val="A82461"/>
      </a:accent4>
      <a:accent5>
        <a:srgbClr val="3BBDE0"/>
      </a:accent5>
      <a:accent6>
        <a:srgbClr val="4F778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1595</Words>
  <Application>Microsoft Office PowerPoint</Application>
  <PresentationFormat>On-screen Show (4:3)</PresentationFormat>
  <Paragraphs>275</Paragraphs>
  <Slides>23</Slides>
  <Notes>23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Noto Sans Symbols</vt:lpstr>
      <vt:lpstr>Calibri</vt:lpstr>
      <vt:lpstr>Century Schoolbook</vt:lpstr>
      <vt:lpstr>Arial</vt:lpstr>
      <vt:lpstr>Tahoma</vt:lpstr>
      <vt:lpstr>Gill Sans</vt:lpstr>
      <vt:lpstr>1_DHR PowerPoint Theme FINAL</vt:lpstr>
      <vt:lpstr>3_DHR PowerPoint Theme FINAL</vt:lpstr>
      <vt:lpstr>DHR PowerPoint Theme FINAL</vt:lpstr>
      <vt:lpstr>DHR PowerPoint Theme FINAL</vt:lpstr>
      <vt:lpstr>2_DHR PowerPoint Theme FINAL</vt:lpstr>
      <vt:lpstr>Access to City Employment (ACE) Program</vt:lpstr>
      <vt:lpstr>  Who We Are: Diversity Recruitment Team</vt:lpstr>
      <vt:lpstr>DRT Community Engagement</vt:lpstr>
      <vt:lpstr>About the ACE Program </vt:lpstr>
      <vt:lpstr>ACE - CSC Rule 115</vt:lpstr>
      <vt:lpstr>ACE - Rule 115: How it works</vt:lpstr>
      <vt:lpstr>ACE Rule 115: Requirements</vt:lpstr>
      <vt:lpstr>ACE - Rule 115: Benefits</vt:lpstr>
      <vt:lpstr>ACE Rule 115 Placements</vt:lpstr>
      <vt:lpstr> Expansion of ACE All Classifications  </vt:lpstr>
      <vt:lpstr>ACE Exempt Placements</vt:lpstr>
      <vt:lpstr>   Thank you! ACE Department Support</vt:lpstr>
      <vt:lpstr>ACE Program Accomplishments</vt:lpstr>
      <vt:lpstr>ACE Satisfaction Surveys 2020-2021</vt:lpstr>
      <vt:lpstr>Survey Participation </vt:lpstr>
      <vt:lpstr>Progress &amp; Implementations</vt:lpstr>
      <vt:lpstr>Quarter 1-2 Goals/ Next Steps</vt:lpstr>
      <vt:lpstr>Upcoming Events</vt:lpstr>
      <vt:lpstr> CBO Outreach Partnership</vt:lpstr>
      <vt:lpstr>Presentation Collaboration</vt:lpstr>
      <vt:lpstr> Learn more about ACE </vt:lpstr>
      <vt:lpstr>Learn more about ACE &amp; 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City Employment (ACE) Program</dc:title>
  <dc:creator>Porsche Bunton</dc:creator>
  <cp:lastModifiedBy>John Koste</cp:lastModifiedBy>
  <cp:revision>7</cp:revision>
  <dcterms:created xsi:type="dcterms:W3CDTF">2018-03-15T22:25:44Z</dcterms:created>
  <dcterms:modified xsi:type="dcterms:W3CDTF">2021-09-16T17:24:17Z</dcterms:modified>
</cp:coreProperties>
</file>