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Lst>
  <p:sldSz cx="9144000" cy="5143500" type="screen16x9"/>
  <p:notesSz cx="6858000" cy="9144000"/>
  <p:embeddedFontLst>
    <p:embeddedFont>
      <p:font typeface="Helvetica Neue" panose="020B0604020202020204" charset="0"/>
      <p:regular r:id="rId16"/>
      <p:bold r:id="rId17"/>
      <p:italic r:id="rId18"/>
      <p:boldItalic r:id="rId19"/>
    </p:embeddedFont>
    <p:embeddedFont>
      <p:font typeface="Lato"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Koste" initials="JK" lastIdx="1" clrIdx="0">
    <p:extLst>
      <p:ext uri="{19B8F6BF-5375-455C-9EA6-DF929625EA0E}">
        <p15:presenceInfo xmlns:p15="http://schemas.microsoft.com/office/powerpoint/2012/main" userId="S-1-5-21-3182784821-3064704489-3179880800-16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3001C-70F8-4A45-AB12-D0D677392168}" v="415" dt="2022-05-17T23:24:55.403"/>
    <p1510:client id="{512FA76B-C84F-1B4B-9E7D-000FAF8C33F1}" v="2960" dt="2022-05-18T16:37:50.502"/>
  </p1510:revLst>
</p1510:revInfo>
</file>

<file path=ppt/tableStyles.xml><?xml version="1.0" encoding="utf-8"?>
<a:tblStyleLst xmlns:a="http://schemas.openxmlformats.org/drawingml/2006/main" def="{0D5A34D7-8C40-4AC9-BF8D-F3810D602553}">
  <a:tblStyle styleId="{0D5A34D7-8C40-4AC9-BF8D-F3810D60255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1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fchronicle.com/education/article/S-F-s-ambitious-plans-for-free-summer-programs-16173004.php"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dcyf.org/summertogether#:~:text=The%20San%20Francisco%20Recreation%20and,(628)%2D652%2D2900" TargetMode="External"/><Relationship Id="rId4" Type="http://schemas.openxmlformats.org/officeDocument/2006/relationships/hyperlink" Target="https://www.ktvu.com/news/san-franciscos-summer-together-program-aims-to-get-students-back-on-trac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fchronicle.com/bayarea/article/Coronavirus-news-from-the-Bay-Area-March-16-17-15209170.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fchronicle.com/sf/article/Political-infighting-plagued-S-F-s-pandemic-16336770.ph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8d430c409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8d430c409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 lvl="0" indent="0" algn="l" rtl="0">
              <a:lnSpc>
                <a:spcPct val="115000"/>
              </a:lnSpc>
              <a:spcBef>
                <a:spcPts val="0"/>
              </a:spcBef>
              <a:spcAft>
                <a:spcPts val="0"/>
              </a:spcAft>
              <a:buClr>
                <a:schemeClr val="dk1"/>
              </a:buClr>
              <a:buSzPts val="1100"/>
              <a:buFont typeface="Arial"/>
              <a:buNone/>
            </a:pPr>
            <a:r>
              <a:rPr lang="en" sz="1050">
                <a:solidFill>
                  <a:schemeClr val="dk1"/>
                </a:solidFill>
                <a:latin typeface="Helvetica Neue"/>
                <a:ea typeface="Helvetica Neue"/>
                <a:cs typeface="Helvetica Neue"/>
                <a:sym typeface="Helvetica Neue"/>
              </a:rPr>
              <a:t>Intro Slide </a:t>
            </a:r>
            <a:endParaRPr sz="1050" dirty="0">
              <a:solidFill>
                <a:schemeClr val="dk1"/>
              </a:solidFill>
              <a:latin typeface="Helvetica Neue"/>
              <a:ea typeface="Helvetica Neue"/>
              <a:cs typeface="Helvetica Neue"/>
              <a:sym typeface="Helvetica Neue"/>
            </a:endParaRPr>
          </a:p>
          <a:p>
            <a:pPr marL="63500" lvl="0" indent="0" algn="l" rtl="0">
              <a:lnSpc>
                <a:spcPct val="115000"/>
              </a:lnSpc>
              <a:spcBef>
                <a:spcPts val="0"/>
              </a:spcBef>
              <a:spcAft>
                <a:spcPts val="0"/>
              </a:spcAft>
              <a:buClr>
                <a:schemeClr val="dk1"/>
              </a:buClr>
              <a:buSzPts val="1100"/>
              <a:buFont typeface="Arial"/>
              <a:buNone/>
            </a:pPr>
            <a:r>
              <a:rPr lang="en" sz="1050">
                <a:solidFill>
                  <a:schemeClr val="dk1"/>
                </a:solidFill>
                <a:latin typeface="Helvetica Neue"/>
                <a:ea typeface="Helvetica Neue"/>
                <a:cs typeface="Helvetica Neue"/>
                <a:sym typeface="Helvetica Neue"/>
              </a:rPr>
              <a:t>Citywide Inclusion Collaborative - We ar</a:t>
            </a:r>
            <a:r>
              <a:rPr lang="en">
                <a:solidFill>
                  <a:schemeClr val="dk1"/>
                </a:solidFill>
                <a:latin typeface="Helvetica Neue"/>
                <a:ea typeface="Helvetica Neue"/>
                <a:cs typeface="Helvetica Neue"/>
                <a:sym typeface="Helvetica Neue"/>
              </a:rPr>
              <a:t>e a coordinated effort amongst City departments to provide greater access to city sponsored public programs for children and youth with disabilities </a:t>
            </a:r>
            <a:r>
              <a:rPr lang="en" i="1">
                <a:solidFill>
                  <a:schemeClr val="dk1"/>
                </a:solidFill>
                <a:latin typeface="Helvetica Neue"/>
                <a:ea typeface="Helvetica Neue"/>
                <a:cs typeface="Helvetica Neue"/>
                <a:sym typeface="Helvetica Neue"/>
              </a:rPr>
              <a:t>(draft)</a:t>
            </a:r>
            <a:endParaRPr i="1" dirty="0">
              <a:solidFill>
                <a:schemeClr val="dk1"/>
              </a:solidFill>
              <a:latin typeface="Helvetica Neue"/>
              <a:ea typeface="Helvetica Neue"/>
              <a:cs typeface="Helvetica Neue"/>
              <a:sym typeface="Helvetica Neue"/>
            </a:endParaRPr>
          </a:p>
          <a:p>
            <a:pPr marL="6350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8d430c409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8d430c409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Julia/Jean?</a:t>
            </a:r>
          </a:p>
          <a:p>
            <a:pPr marL="0" lvl="0" indent="0" algn="l" rtl="0">
              <a:spcBef>
                <a:spcPts val="0"/>
              </a:spcBef>
              <a:spcAft>
                <a:spcPts val="0"/>
              </a:spcAft>
              <a:buNone/>
            </a:pPr>
            <a:r>
              <a:rPr lang="en">
                <a:latin typeface="Helvetica Neue"/>
                <a:ea typeface="Helvetica Neue"/>
                <a:cs typeface="Helvetica Neue"/>
                <a:sym typeface="Helvetica Neue"/>
              </a:rPr>
              <a:t>Highlight the level of training on accommodations, modifications, understanding behavior, provident support and de-escalation strategies.</a:t>
            </a:r>
            <a:endParaRPr dirty="0">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8d5e92f9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8d5e92f9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Jean/Julia?  Start this slide, </a:t>
            </a:r>
            <a:r>
              <a:rPr lang="en" err="1">
                <a:solidFill>
                  <a:schemeClr val="dk1"/>
                </a:solidFill>
                <a:latin typeface="Helvetica Neue"/>
                <a:ea typeface="Helvetica Neue"/>
                <a:cs typeface="Helvetica Neue"/>
                <a:sym typeface="Helvetica Neue"/>
              </a:rPr>
              <a:t>Sherrice</a:t>
            </a:r>
            <a:r>
              <a:rPr lang="en">
                <a:solidFill>
                  <a:schemeClr val="dk1"/>
                </a:solidFill>
                <a:latin typeface="Helvetica Neue"/>
                <a:ea typeface="Helvetica Neue"/>
                <a:cs typeface="Helvetica Neue"/>
                <a:sym typeface="Helvetica Neue"/>
              </a:rPr>
              <a:t> finish it?</a:t>
            </a: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Summer Together Details- </a:t>
            </a:r>
            <a:r>
              <a:rPr lang="en" err="1">
                <a:solidFill>
                  <a:schemeClr val="dk1"/>
                </a:solidFill>
                <a:latin typeface="Helvetica Neue"/>
                <a:ea typeface="Helvetica Neue"/>
                <a:cs typeface="Helvetica Neue"/>
                <a:sym typeface="Helvetica Neue"/>
              </a:rPr>
              <a:t>Sherrice</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2,457 youth in Special Education were served</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This year outreach began with focusing on ELL, youth with disabilities and youth living public housing/SRO’s, underhoused and youth in foster care</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Learnings from the previous year was that more CBO’s needed training around how to work with and include youth with disabilities into program</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u="sng">
                <a:solidFill>
                  <a:schemeClr val="hlink"/>
                </a:solidFill>
                <a:latin typeface="Helvetica Neue"/>
                <a:ea typeface="Helvetica Neue"/>
                <a:cs typeface="Helvetica Neue"/>
                <a:sym typeface="Helvetica Neue"/>
                <a:hlinkClick r:id="rId3"/>
              </a:rPr>
              <a:t>SF Chronicle Article, 05-14-2021</a:t>
            </a:r>
            <a:r>
              <a:rPr lang="en">
                <a:solidFill>
                  <a:schemeClr val="dk1"/>
                </a:solidFill>
                <a:latin typeface="Helvetica Neue"/>
                <a:ea typeface="Helvetica Neue"/>
                <a:cs typeface="Helvetica Neue"/>
                <a:sym typeface="Helvetica Neue"/>
              </a:rPr>
              <a:t> - </a:t>
            </a:r>
            <a:r>
              <a:rPr lang="en">
                <a:solidFill>
                  <a:srgbClr val="222222"/>
                </a:solidFill>
                <a:highlight>
                  <a:srgbClr val="FFFFFF"/>
                </a:highlight>
                <a:latin typeface="Helvetica Neue"/>
                <a:ea typeface="Helvetica Neue"/>
                <a:cs typeface="Helvetica Neue"/>
                <a:sym typeface="Helvetica Neue"/>
              </a:rPr>
              <a:t>S.F.’s ambitious plans for free summer programs for 20,000 kids are taking shape. But will they help enough?</a:t>
            </a:r>
            <a:endParaRPr dirty="0">
              <a:solidFill>
                <a:srgbClr val="22222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4"/>
              </a:rPr>
              <a:t>KTVU Article 06-14-2021</a:t>
            </a:r>
            <a:r>
              <a:rPr lang="en">
                <a:solidFill>
                  <a:schemeClr val="dk1"/>
                </a:solidFill>
                <a:latin typeface="Helvetica Neue"/>
                <a:ea typeface="Helvetica Neue"/>
                <a:cs typeface="Helvetica Neue"/>
                <a:sym typeface="Helvetica Neue"/>
              </a:rPr>
              <a:t> - </a:t>
            </a:r>
            <a:r>
              <a:rPr lang="en">
                <a:solidFill>
                  <a:srgbClr val="222222"/>
                </a:solidFill>
                <a:highlight>
                  <a:srgbClr val="FFFFFF"/>
                </a:highlight>
                <a:latin typeface="Helvetica Neue"/>
                <a:ea typeface="Helvetica Neue"/>
                <a:cs typeface="Helvetica Neue"/>
                <a:sym typeface="Helvetica Neue"/>
              </a:rPr>
              <a:t>San Francisco's Summer Together program aims to get students back on </a:t>
            </a:r>
            <a:r>
              <a:rPr lang="en" err="1">
                <a:solidFill>
                  <a:srgbClr val="222222"/>
                </a:solidFill>
                <a:highlight>
                  <a:srgbClr val="FFFFFF"/>
                </a:highlight>
                <a:latin typeface="Helvetica Neue"/>
                <a:ea typeface="Helvetica Neue"/>
                <a:cs typeface="Helvetica Neue"/>
                <a:sym typeface="Helvetica Neue"/>
              </a:rPr>
              <a:t>track</a:t>
            </a:r>
            <a:r>
              <a:rPr lang="en" err="1">
                <a:latin typeface="Helvetica Neue"/>
                <a:ea typeface="Helvetica Neue"/>
                <a:cs typeface="Helvetica Neue"/>
                <a:sym typeface="Helvetica Neue"/>
              </a:rPr>
              <a:t>Share</a:t>
            </a:r>
            <a:r>
              <a:rPr lang="en">
                <a:latin typeface="Helvetica Neue"/>
                <a:ea typeface="Helvetica Neue"/>
                <a:cs typeface="Helvetica Neue"/>
                <a:sym typeface="Helvetica Neue"/>
              </a:rPr>
              <a:t> information - </a:t>
            </a: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5"/>
              </a:rPr>
              <a:t>DCYF Summer Together 2022</a:t>
            </a:r>
            <a:r>
              <a:rPr lang="en">
                <a:latin typeface="Helvetica Neue"/>
                <a:ea typeface="Helvetica Neue"/>
                <a:cs typeface="Helvetica Neue"/>
                <a:sym typeface="Helvetica Neue"/>
              </a:rPr>
              <a:t> - DCYF Website</a:t>
            </a:r>
            <a:endParaRPr dirty="0">
              <a:latin typeface="Helvetica Neue"/>
              <a:ea typeface="Helvetica Neue"/>
              <a:cs typeface="Helvetica Neue"/>
              <a:sym typeface="Helvetica Neue"/>
            </a:endParaRPr>
          </a:p>
          <a:p>
            <a:pPr marL="0" lvl="0" indent="0" algn="l" rtl="0">
              <a:spcBef>
                <a:spcPts val="0"/>
              </a:spcBef>
              <a:spcAft>
                <a:spcPts val="0"/>
              </a:spcAft>
              <a:buNone/>
            </a:pPr>
            <a:r>
              <a:rPr lang="en"/>
              <a:t>.</a:t>
            </a: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8dd824af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8dd824af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a:p>
            <a:pPr marL="0" lvl="0" indent="0" algn="l" rtl="0">
              <a:spcBef>
                <a:spcPts val="0"/>
              </a:spcBef>
              <a:spcAft>
                <a:spcPts val="0"/>
              </a:spcAft>
              <a:buNone/>
            </a:pPr>
            <a:r>
              <a:rPr lang="en"/>
              <a:t>What’s next for us? Can we tie in other city agencies? Libraries? More ideas? Opportunities?</a:t>
            </a:r>
          </a:p>
          <a:p>
            <a:pPr marL="0" lvl="0" indent="0" algn="l" rtl="0">
              <a:spcBef>
                <a:spcPts val="0"/>
              </a:spcBef>
              <a:spcAft>
                <a:spcPts val="0"/>
              </a:spcAft>
              <a:buNone/>
            </a:pPr>
            <a:r>
              <a:rPr lang="en-US" dirty="0"/>
              <a:t>T</a:t>
            </a:r>
            <a:r>
              <a:rPr lang="en"/>
              <a:t>weens, teens and TAY</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8dd824a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8dd824a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Perhaps put our contact information? Names, emails, phone numbers?????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8d430c40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8d430c40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Helvetica Neue"/>
                <a:ea typeface="Helvetica Neue"/>
                <a:cs typeface="Helvetica Neue"/>
                <a:sym typeface="Helvetica Neue"/>
              </a:rPr>
              <a:t>Introductions</a:t>
            </a:r>
            <a:endParaRPr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Helvetica Neue"/>
                <a:ea typeface="Helvetica Neue"/>
                <a:cs typeface="Helvetica Neue"/>
                <a:sym typeface="Helvetica Neue"/>
              </a:rPr>
              <a:t>City and County of San Francisco</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8d5e92f95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8d5e92f95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Our Journey to date…- Lucas</a:t>
            </a: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High level review - we’ll go deeper on subsequent slides</a:t>
            </a: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Alt text for whole page</a:t>
            </a:r>
            <a:endParaRPr dirty="0">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8dd824a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8dd824a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Lucas</a:t>
            </a:r>
          </a:p>
          <a:p>
            <a:pPr marL="0" lvl="0" indent="0" algn="l" rtl="0">
              <a:spcBef>
                <a:spcPts val="0"/>
              </a:spcBef>
              <a:spcAft>
                <a:spcPts val="0"/>
              </a:spcAft>
              <a:buNone/>
            </a:pPr>
            <a:r>
              <a:rPr lang="en">
                <a:latin typeface="Helvetica Neue"/>
                <a:ea typeface="Helvetica Neue"/>
                <a:cs typeface="Helvetica Neue"/>
                <a:sym typeface="Helvetica Neue"/>
              </a:rPr>
              <a:t>Our Launch - how we came to be…</a:t>
            </a: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r>
              <a:rPr lang="en" u="sng">
                <a:solidFill>
                  <a:schemeClr val="hlink"/>
                </a:solidFill>
                <a:latin typeface="Helvetica Neue"/>
                <a:ea typeface="Helvetica Neue"/>
                <a:cs typeface="Helvetica Neue"/>
                <a:sym typeface="Helvetica Neue"/>
                <a:hlinkClick r:id="rId3"/>
              </a:rPr>
              <a:t>SF Chronicle 03-17-2020</a:t>
            </a:r>
            <a:endParaRPr dirty="0">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8d430c409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8d430c409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Lucas</a:t>
            </a:r>
          </a:p>
          <a:p>
            <a:pPr marL="0" lvl="0" indent="0" algn="l" rtl="0">
              <a:spcBef>
                <a:spcPts val="0"/>
              </a:spcBef>
              <a:spcAft>
                <a:spcPts val="0"/>
              </a:spcAft>
              <a:buNone/>
            </a:pPr>
            <a:r>
              <a:rPr lang="en">
                <a:latin typeface="Helvetica Neue"/>
                <a:ea typeface="Helvetica Neue"/>
                <a:cs typeface="Helvetica Neue"/>
                <a:sym typeface="Helvetica Neue"/>
              </a:rPr>
              <a:t>Launch Details - We’re all in this together</a:t>
            </a: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Consider capturing the urgency of what was happening worldwide, photos of children/youth from around the world, a little bit re: the urgency of coordinating resources throughout the city. Masks, Food urgency, Employment issues - working from home vs. essential workers, etc.</a:t>
            </a:r>
            <a:endParaRPr dirty="0">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8d430c409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8d430c409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err="1">
                <a:solidFill>
                  <a:schemeClr val="dk1"/>
                </a:solidFill>
                <a:latin typeface="Helvetica Neue"/>
                <a:ea typeface="Helvetica Neue"/>
                <a:cs typeface="Helvetica Neue"/>
                <a:sym typeface="Helvetica Neue"/>
              </a:rPr>
              <a:t>Sherrice</a:t>
            </a:r>
            <a:endParaRPr lang="en">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(we may be able to share some photos from the Eureka Valley inclusive hub)</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Planning the Hubs</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July 28, 2020 - Dept. of Children Youth and Families - coordinate supporting students with disabilities in the learning hubs  (YMCA, Rec &amp; Park, Boys &amp; Girls Clubs) - Tapped each other to carry this lift: List out some of these efforts -</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SFUSD, coordinated release of information paperwork for families of kids on IEP’s, shared IEP’s at a glance, provided guidance documents for school contact information and provided training modules on accommodations and promoting positive behaviors and de-escalation in the classrooms.</a:t>
            </a:r>
            <a:endParaRPr dirty="0">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8d430c409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8d430c409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Sherrice</a:t>
            </a:r>
          </a:p>
          <a:p>
            <a:pPr marL="0" lvl="0" indent="0" algn="l" rtl="0">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Planning the Hubs Details:  Sherrice and Jean</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Consider bullets outlining the charter behind the HUBS</a:t>
            </a: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Or a map w/ learning hubs or photos of students in class - age range, diversity</a:t>
            </a: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Training Slides for visuals/graphics, high level content</a:t>
            </a: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QUOTES:</a:t>
            </a:r>
            <a:endParaRPr dirty="0">
              <a:latin typeface="Helvetica Neue"/>
              <a:ea typeface="Helvetica Neue"/>
              <a:cs typeface="Helvetica Neue"/>
              <a:sym typeface="Helvetica Neue"/>
            </a:endParaRPr>
          </a:p>
          <a:p>
            <a:pPr marL="0" lvl="0" indent="0" algn="l" rtl="0">
              <a:spcBef>
                <a:spcPts val="0"/>
              </a:spcBef>
              <a:spcAft>
                <a:spcPts val="0"/>
              </a:spcAft>
              <a:buNone/>
            </a:pPr>
            <a:r>
              <a:rPr lang="en">
                <a:solidFill>
                  <a:srgbClr val="222222"/>
                </a:solidFill>
                <a:highlight>
                  <a:srgbClr val="FFFFFF"/>
                </a:highlight>
                <a:latin typeface="Helvetica Neue"/>
                <a:ea typeface="Helvetica Neue"/>
                <a:cs typeface="Helvetica Neue"/>
                <a:sym typeface="Helvetica Neue"/>
              </a:rPr>
              <a:t>SFUSD Board Commissioner, </a:t>
            </a:r>
            <a:r>
              <a:rPr lang="en" err="1">
                <a:solidFill>
                  <a:srgbClr val="222222"/>
                </a:solidFill>
                <a:highlight>
                  <a:srgbClr val="FFFFFF"/>
                </a:highlight>
                <a:latin typeface="Helvetica Neue"/>
                <a:ea typeface="Helvetica Neue"/>
                <a:cs typeface="Helvetica Neue"/>
                <a:sym typeface="Helvetica Neue"/>
              </a:rPr>
              <a:t>Kevine</a:t>
            </a:r>
            <a:r>
              <a:rPr lang="en">
                <a:solidFill>
                  <a:srgbClr val="222222"/>
                </a:solidFill>
                <a:highlight>
                  <a:srgbClr val="FFFFFF"/>
                </a:highlight>
                <a:latin typeface="Helvetica Neue"/>
                <a:ea typeface="Helvetica Neue"/>
                <a:cs typeface="Helvetica Neue"/>
                <a:sym typeface="Helvetica Neue"/>
              </a:rPr>
              <a:t> Boggess: “The pandemic and the Hubs collaboration created new energy,” he said. “Hopefully, we can seize that momentum and push forward something that’s more permanent — part of our new normal.”</a:t>
            </a:r>
            <a:endParaRPr dirty="0">
              <a:solidFill>
                <a:srgbClr val="22222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dirty="0">
              <a:solidFill>
                <a:srgbClr val="222222"/>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SF Department of Children, Youth and Their Families, Director, Maria </a:t>
            </a:r>
            <a:r>
              <a:rPr lang="en" err="1">
                <a:solidFill>
                  <a:schemeClr val="dk1"/>
                </a:solidFill>
                <a:latin typeface="Helvetica Neue"/>
                <a:ea typeface="Helvetica Neue"/>
                <a:cs typeface="Helvetica Neue"/>
                <a:sym typeface="Helvetica Neue"/>
              </a:rPr>
              <a:t>Su</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rgbClr val="222222"/>
                </a:solidFill>
                <a:highlight>
                  <a:srgbClr val="FFFFFF"/>
                </a:highlight>
                <a:latin typeface="Helvetica Neue"/>
                <a:ea typeface="Helvetica Neue"/>
                <a:cs typeface="Helvetica Neue"/>
                <a:sym typeface="Helvetica Neue"/>
              </a:rPr>
              <a:t>“We don’t have to wait for a pandemic to do good. We actually have the right recipe for it. We do have all the ingredients.” </a:t>
            </a:r>
            <a:endParaRPr dirty="0">
              <a:solidFill>
                <a:srgbClr val="22222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dirty="0">
              <a:solidFill>
                <a:srgbClr val="222222"/>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a:solidFill>
                  <a:srgbClr val="222222"/>
                </a:solidFill>
                <a:highlight>
                  <a:srgbClr val="FFFFFF"/>
                </a:highlight>
                <a:latin typeface="Helvetica Neue"/>
                <a:ea typeface="Helvetica Neue"/>
                <a:cs typeface="Helvetica Neue"/>
                <a:sym typeface="Helvetica Neue"/>
              </a:rPr>
              <a:t>We were up against significant barriers - see </a:t>
            </a:r>
            <a:r>
              <a:rPr lang="en" u="sng">
                <a:solidFill>
                  <a:schemeClr val="hlink"/>
                </a:solidFill>
                <a:highlight>
                  <a:srgbClr val="FFFFFF"/>
                </a:highlight>
                <a:latin typeface="Helvetica Neue"/>
                <a:ea typeface="Helvetica Neue"/>
                <a:cs typeface="Helvetica Neue"/>
                <a:sym typeface="Helvetica Neue"/>
                <a:hlinkClick r:id="rId3"/>
              </a:rPr>
              <a:t>Link to Chronicle Article, 7-24-21</a:t>
            </a:r>
            <a:endParaRPr dirty="0">
              <a:solidFill>
                <a:srgbClr val="222222"/>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8dd824af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8dd824af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err="1">
                <a:latin typeface="Helvetica Neue"/>
                <a:ea typeface="Helvetica Neue"/>
                <a:cs typeface="Helvetica Neue"/>
                <a:sym typeface="Helvetica Neue"/>
              </a:rPr>
              <a:t>Sherrice</a:t>
            </a:r>
            <a:endParaRPr lang="en">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Summer Together-</a:t>
            </a:r>
            <a:r>
              <a:rPr lang="en" err="1">
                <a:latin typeface="Helvetica Neue"/>
                <a:ea typeface="Helvetica Neue"/>
                <a:cs typeface="Helvetica Neue"/>
                <a:sym typeface="Helvetica Neue"/>
              </a:rPr>
              <a:t>Sherrice</a:t>
            </a:r>
            <a:endParaRPr dirty="0">
              <a:latin typeface="Helvetica Neue"/>
              <a:ea typeface="Helvetica Neue"/>
              <a:cs typeface="Helvetica Neue"/>
              <a:sym typeface="Helvetica Neue"/>
            </a:endParaRPr>
          </a:p>
          <a:p>
            <a:pPr marL="0" indent="0">
              <a:buNone/>
            </a:pPr>
            <a:r>
              <a:rPr lang="en">
                <a:latin typeface="Helvetica Neue"/>
                <a:ea typeface="Helvetica Neue"/>
                <a:cs typeface="Helvetica Neue"/>
              </a:rPr>
              <a:t>Lucas—talk about how Nicole called us all together (after hearing about issues families were having finding camps). We were able to address some issues right away and had some success stories!</a:t>
            </a:r>
          </a:p>
          <a:p>
            <a:pPr marL="0" indent="0">
              <a:buNone/>
            </a:pPr>
            <a:r>
              <a:rPr lang="en">
                <a:latin typeface="Helvetica Neue"/>
                <a:ea typeface="Helvetica Neue"/>
                <a:cs typeface="Helvetica Neue"/>
              </a:rPr>
              <a:t>Continued to meet regularly beginning fall, 2021</a:t>
            </a:r>
          </a:p>
          <a:p>
            <a:pPr marL="0" indent="0">
              <a:buNone/>
            </a:pPr>
            <a:endParaRPr lang="en-US" dirty="0">
              <a:solidFill>
                <a:srgbClr val="222222"/>
              </a:solidFill>
              <a:highlight>
                <a:srgbClr val="FFFFFF"/>
              </a:highlight>
              <a:latin typeface="Helvetica Neue"/>
              <a:ea typeface="Helvetica Neue"/>
              <a:cs typeface="Helvetica Neue"/>
            </a:endParaRPr>
          </a:p>
          <a:p>
            <a:pPr marL="0" indent="0">
              <a:buNone/>
            </a:pPr>
            <a:endParaRPr lang="en-US" dirty="0">
              <a:latin typeface="Helvetica Neue"/>
              <a:ea typeface="Helvetica Neue"/>
              <a:cs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8d5e92f95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8d5e92f95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Lucas</a:t>
            </a:r>
          </a:p>
          <a:p>
            <a:pPr marL="0" lvl="0" indent="0" algn="l" rtl="0">
              <a:spcBef>
                <a:spcPts val="0"/>
              </a:spcBef>
              <a:spcAft>
                <a:spcPts val="0"/>
              </a:spcAft>
              <a:buNone/>
            </a:pPr>
            <a:r>
              <a:rPr lang="en">
                <a:latin typeface="Helvetica Neue"/>
                <a:ea typeface="Helvetica Neue"/>
                <a:cs typeface="Helvetica Neue"/>
                <a:sym typeface="Helvetica Neue"/>
              </a:rPr>
              <a:t>Ongoing Cross Training</a:t>
            </a:r>
            <a:endParaRPr dirty="0">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rgbClr val="EAD1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8" name="Google Shape;88;p13" descr="Outline drawing of SF cityscape market street from twin peaks"/>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5892277" y="1322450"/>
            <a:ext cx="3010326" cy="2724350"/>
          </a:xfrm>
          <a:prstGeom prst="rect">
            <a:avLst/>
          </a:prstGeom>
          <a:noFill/>
          <a:ln w="9525" cap="flat" cmpd="sng">
            <a:solidFill>
              <a:schemeClr val="dk2"/>
            </a:solidFill>
            <a:prstDash val="solid"/>
            <a:round/>
            <a:headEnd type="none" w="sm" len="sm"/>
            <a:tailEnd type="none" w="sm" len="sm"/>
          </a:ln>
        </p:spPr>
      </p:pic>
      <p:pic>
        <p:nvPicPr>
          <p:cNvPr id="89" name="Google Shape;89;p13" descr="Photo of diverse group of people"/>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1122550" y="3853464"/>
            <a:ext cx="3542574" cy="998074"/>
          </a:xfrm>
          <a:prstGeom prst="rect">
            <a:avLst/>
          </a:prstGeom>
          <a:noFill/>
          <a:ln>
            <a:noFill/>
          </a:ln>
        </p:spPr>
      </p:pic>
      <p:cxnSp>
        <p:nvCxnSpPr>
          <p:cNvPr id="90" name="Google Shape;90;p13" hidden="1">
            <a:extLst>
              <a:ext uri="{C183D7F6-B498-43B3-948B-1728B52AA6E4}">
                <adec:decorative xmlns:adec="http://schemas.microsoft.com/office/drawing/2017/decorative" val="1"/>
              </a:ext>
            </a:extLst>
          </p:cNvPr>
          <p:cNvCxnSpPr/>
          <p:nvPr/>
        </p:nvCxnSpPr>
        <p:spPr>
          <a:xfrm rot="10800000" flipH="1">
            <a:off x="886500" y="4817900"/>
            <a:ext cx="4210800" cy="9300"/>
          </a:xfrm>
          <a:prstGeom prst="straightConnector1">
            <a:avLst/>
          </a:prstGeom>
          <a:noFill/>
          <a:ln w="9525" cap="flat" cmpd="sng">
            <a:solidFill>
              <a:schemeClr val="dk2"/>
            </a:solidFill>
            <a:prstDash val="solid"/>
            <a:round/>
            <a:headEnd type="none" w="med" len="med"/>
            <a:tailEnd type="none" w="med" len="med"/>
          </a:ln>
        </p:spPr>
      </p:cxnSp>
      <p:sp>
        <p:nvSpPr>
          <p:cNvPr id="87" name="Google Shape;87;p13"/>
          <p:cNvSpPr txBox="1">
            <a:spLocks noGrp="1"/>
          </p:cNvSpPr>
          <p:nvPr>
            <p:ph type="subTitle" idx="1"/>
          </p:nvPr>
        </p:nvSpPr>
        <p:spPr>
          <a:xfrm>
            <a:off x="500851" y="2888700"/>
            <a:ext cx="54192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a:latin typeface="Raleway"/>
                <a:ea typeface="Raleway"/>
                <a:cs typeface="Raleway"/>
                <a:sym typeface="Raleway"/>
              </a:rPr>
              <a:t>A coordinated effort amongst City departments to provide greater access for children and youth with disabilities</a:t>
            </a:r>
            <a:endParaRPr sz="1400" b="1" i="1" dirty="0">
              <a:latin typeface="Raleway"/>
              <a:ea typeface="Raleway"/>
              <a:cs typeface="Raleway"/>
              <a:sym typeface="Raleway"/>
            </a:endParaRPr>
          </a:p>
        </p:txBody>
      </p:sp>
      <p:sp>
        <p:nvSpPr>
          <p:cNvPr id="86" name="Google Shape;86;p13"/>
          <p:cNvSpPr txBox="1">
            <a:spLocks noGrp="1"/>
          </p:cNvSpPr>
          <p:nvPr>
            <p:ph type="ctrTitle"/>
          </p:nvPr>
        </p:nvSpPr>
        <p:spPr>
          <a:xfrm>
            <a:off x="4246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Citywide Inclusion Collaborative</a:t>
            </a:r>
            <a:endParaRPr dirty="0"/>
          </a:p>
        </p:txBody>
      </p:sp>
      <p:sp>
        <p:nvSpPr>
          <p:cNvPr id="2" name="Slide Number Placeholder 1">
            <a:extLst>
              <a:ext uri="{FF2B5EF4-FFF2-40B4-BE49-F238E27FC236}">
                <a16:creationId xmlns:a16="http://schemas.microsoft.com/office/drawing/2014/main" id="{A143E8D7-6C9A-4247-B3BB-34EE5D4DFE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5" name="Google Shape;185;p23" descr="Image with 4 panes: student in a wheelchair with a staff person, 3 students who are all wearing glasses playing a game, a student speaking to a staff person in ASL, a student fingerpainting"/>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199600" y="1130875"/>
            <a:ext cx="3101450" cy="3367775"/>
          </a:xfrm>
          <a:prstGeom prst="rect">
            <a:avLst/>
          </a:prstGeom>
          <a:noFill/>
          <a:ln>
            <a:noFill/>
          </a:ln>
        </p:spPr>
      </p:pic>
      <p:sp>
        <p:nvSpPr>
          <p:cNvPr id="183" name="Google Shape;183;p23"/>
          <p:cNvSpPr txBox="1"/>
          <p:nvPr/>
        </p:nvSpPr>
        <p:spPr>
          <a:xfrm>
            <a:off x="3669550" y="1988200"/>
            <a:ext cx="53124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We are inviting all of you to participate in workshops that will focus on how to support and accommodate youth with disabilities in your program. Learn and understand the importance of inclusion, the reasonable accommodation process, behavior management and de-escalation tips and techniques. Trainings are happening on Tuesday and/or Thursday from 10:00am-12:00pm. </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a:t>March 8th –The Why of Inclusion </a:t>
            </a:r>
            <a:endParaRPr dirty="0"/>
          </a:p>
          <a:p>
            <a:pPr marL="457200" lvl="0" indent="-317500" algn="l" rtl="0">
              <a:spcBef>
                <a:spcPts val="0"/>
              </a:spcBef>
              <a:spcAft>
                <a:spcPts val="0"/>
              </a:spcAft>
              <a:buSzPts val="1400"/>
              <a:buChar char="●"/>
            </a:pPr>
            <a:r>
              <a:rPr lang="en"/>
              <a:t>March 15th–Reasonable Accommodation Process </a:t>
            </a:r>
            <a:endParaRPr dirty="0"/>
          </a:p>
          <a:p>
            <a:pPr marL="457200" lvl="0" indent="-317500" algn="l" rtl="0">
              <a:spcBef>
                <a:spcPts val="0"/>
              </a:spcBef>
              <a:spcAft>
                <a:spcPts val="0"/>
              </a:spcAft>
              <a:buSzPts val="1400"/>
              <a:buChar char="●"/>
            </a:pPr>
            <a:r>
              <a:rPr lang="en"/>
              <a:t>March 17th Behavior Management </a:t>
            </a:r>
            <a:endParaRPr dirty="0"/>
          </a:p>
          <a:p>
            <a:pPr marL="457200" lvl="0" indent="-317500" algn="l" rtl="0">
              <a:spcBef>
                <a:spcPts val="0"/>
              </a:spcBef>
              <a:spcAft>
                <a:spcPts val="0"/>
              </a:spcAft>
              <a:buSzPts val="1400"/>
              <a:buChar char="●"/>
            </a:pPr>
            <a:r>
              <a:rPr lang="en"/>
              <a:t>March 22nd–De-Escalation </a:t>
            </a:r>
            <a:endParaRPr dirty="0"/>
          </a:p>
        </p:txBody>
      </p:sp>
      <p:sp>
        <p:nvSpPr>
          <p:cNvPr id="184" name="Google Shape;184;p23"/>
          <p:cNvSpPr txBox="1"/>
          <p:nvPr/>
        </p:nvSpPr>
        <p:spPr>
          <a:xfrm>
            <a:off x="3830775" y="510700"/>
            <a:ext cx="4514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In partnership with the Department of Recreation and Parks, Mayor’s Office on Disability, SFUSD</a:t>
            </a:r>
            <a:endParaRPr dirty="0"/>
          </a:p>
          <a:p>
            <a:pPr marL="0" lvl="0" indent="0" algn="ctr" rtl="0">
              <a:spcBef>
                <a:spcPts val="0"/>
              </a:spcBef>
              <a:spcAft>
                <a:spcPts val="0"/>
              </a:spcAft>
              <a:buNone/>
            </a:pPr>
            <a:r>
              <a:rPr lang="en"/>
              <a:t>and Support for Families and DCYF </a:t>
            </a:r>
            <a:endParaRPr dirty="0"/>
          </a:p>
          <a:p>
            <a:pPr marL="0" lvl="0" indent="0" algn="ctr" rtl="0">
              <a:spcBef>
                <a:spcPts val="0"/>
              </a:spcBef>
              <a:spcAft>
                <a:spcPts val="0"/>
              </a:spcAft>
              <a:buNone/>
            </a:pPr>
            <a:r>
              <a:rPr lang="en"/>
              <a:t>presents: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b="1"/>
              <a:t>Summer Inclusion Workshops</a:t>
            </a:r>
            <a:endParaRPr b="1" dirty="0"/>
          </a:p>
        </p:txBody>
      </p:sp>
      <p:sp>
        <p:nvSpPr>
          <p:cNvPr id="2" name="Slide Number Placeholder 1">
            <a:extLst>
              <a:ext uri="{FF2B5EF4-FFF2-40B4-BE49-F238E27FC236}">
                <a16:creationId xmlns:a16="http://schemas.microsoft.com/office/drawing/2014/main" id="{D25D7C9A-0897-47CF-A392-DBE576346A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7" name="Google Shape;167;p21" descr="children standing in front of a mural that says greetings from San Francisco all wearing masks"/>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6909400" y="725750"/>
            <a:ext cx="2111806" cy="1846001"/>
          </a:xfrm>
          <a:prstGeom prst="rect">
            <a:avLst/>
          </a:prstGeom>
          <a:noFill/>
          <a:ln w="9525" cap="flat" cmpd="sng">
            <a:solidFill>
              <a:schemeClr val="dk2"/>
            </a:solidFill>
            <a:prstDash val="solid"/>
            <a:round/>
            <a:headEnd type="none" w="sm" len="sm"/>
            <a:tailEnd type="none" w="sm" len="sm"/>
          </a:ln>
        </p:spPr>
      </p:pic>
      <p:pic>
        <p:nvPicPr>
          <p:cNvPr id="168" name="Google Shape;168;p21" descr="image of children looking at a zebra and a giraffe at the zoo"/>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4814150" y="2718700"/>
            <a:ext cx="2111801" cy="2293200"/>
          </a:xfrm>
          <a:prstGeom prst="rect">
            <a:avLst/>
          </a:prstGeom>
          <a:noFill/>
          <a:ln w="9525" cap="flat" cmpd="sng">
            <a:solidFill>
              <a:schemeClr val="dk2"/>
            </a:solidFill>
            <a:prstDash val="solid"/>
            <a:round/>
            <a:headEnd type="none" w="sm" len="sm"/>
            <a:tailEnd type="none" w="sm" len="sm"/>
          </a:ln>
        </p:spPr>
      </p:pic>
      <p:pic>
        <p:nvPicPr>
          <p:cNvPr id="169" name="Google Shape;169;p21" descr="image of child doing paper mache wearing a mask"/>
          <p:cNvPicPr preferRelativeResize="0"/>
          <p:nvPr/>
        </p:nvPicPr>
        <p:blipFill>
          <a:blip r:embed="rId5" cstate="screen">
            <a:alphaModFix/>
            <a:extLst>
              <a:ext uri="{28A0092B-C50C-407E-A947-70E740481C1C}">
                <a14:useLocalDpi xmlns:a14="http://schemas.microsoft.com/office/drawing/2010/main" val="0"/>
              </a:ext>
            </a:extLst>
          </a:blip>
          <a:stretch>
            <a:fillRect/>
          </a:stretch>
        </p:blipFill>
        <p:spPr>
          <a:xfrm>
            <a:off x="7127518" y="2718700"/>
            <a:ext cx="1893683" cy="2293200"/>
          </a:xfrm>
          <a:prstGeom prst="rect">
            <a:avLst/>
          </a:prstGeom>
          <a:noFill/>
          <a:ln w="9525" cap="flat" cmpd="sng">
            <a:solidFill>
              <a:schemeClr val="dk2"/>
            </a:solidFill>
            <a:prstDash val="solid"/>
            <a:round/>
            <a:headEnd type="none" w="sm" len="sm"/>
            <a:tailEnd type="none" w="sm" len="sm"/>
          </a:ln>
        </p:spPr>
      </p:pic>
      <p:sp>
        <p:nvSpPr>
          <p:cNvPr id="171" name="Google Shape;171;p21"/>
          <p:cNvSpPr txBox="1"/>
          <p:nvPr/>
        </p:nvSpPr>
        <p:spPr>
          <a:xfrm>
            <a:off x="234275" y="2594500"/>
            <a:ext cx="46173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Summer Together 2022</a:t>
            </a:r>
            <a:endParaRPr sz="1600" b="1" dirty="0"/>
          </a:p>
          <a:p>
            <a:pPr marL="0" lvl="0" indent="0" algn="l" rtl="0">
              <a:spcBef>
                <a:spcPts val="0"/>
              </a:spcBef>
              <a:spcAft>
                <a:spcPts val="0"/>
              </a:spcAft>
              <a:buNone/>
            </a:pPr>
            <a:endParaRPr dirty="0"/>
          </a:p>
          <a:p>
            <a:pPr marL="0" lvl="0" indent="0" algn="l" rtl="0">
              <a:spcBef>
                <a:spcPts val="0"/>
              </a:spcBef>
              <a:spcAft>
                <a:spcPts val="0"/>
              </a:spcAft>
              <a:buNone/>
            </a:pPr>
            <a:r>
              <a:rPr lang="en" sz="1200"/>
              <a:t>Will focus on:</a:t>
            </a:r>
            <a:endParaRPr sz="1200" dirty="0"/>
          </a:p>
          <a:p>
            <a:pPr marL="457200" lvl="0" indent="-304800" algn="l" rtl="0">
              <a:spcBef>
                <a:spcPts val="0"/>
              </a:spcBef>
              <a:spcAft>
                <a:spcPts val="0"/>
              </a:spcAft>
              <a:buSzPts val="1200"/>
              <a:buChar char="●"/>
            </a:pPr>
            <a:r>
              <a:rPr lang="en" sz="1200"/>
              <a:t>Comprehensive wellness support for </a:t>
            </a:r>
            <a:endParaRPr sz="1200" dirty="0"/>
          </a:p>
          <a:p>
            <a:pPr marL="457200" lvl="0" indent="0" algn="l" rtl="0">
              <a:spcBef>
                <a:spcPts val="0"/>
              </a:spcBef>
              <a:spcAft>
                <a:spcPts val="0"/>
              </a:spcAft>
              <a:buNone/>
            </a:pPr>
            <a:r>
              <a:rPr lang="en" sz="1200"/>
              <a:t>young people &amp; their families</a:t>
            </a:r>
            <a:endParaRPr sz="1200" dirty="0"/>
          </a:p>
          <a:p>
            <a:pPr marL="457200" lvl="0" indent="-304800" algn="l" rtl="0">
              <a:spcBef>
                <a:spcPts val="0"/>
              </a:spcBef>
              <a:spcAft>
                <a:spcPts val="0"/>
              </a:spcAft>
              <a:buSzPts val="1200"/>
              <a:buChar char="●"/>
            </a:pPr>
            <a:r>
              <a:rPr lang="en" sz="1200"/>
              <a:t>Social and Emotional Learning support</a:t>
            </a:r>
            <a:endParaRPr sz="1200" dirty="0"/>
          </a:p>
          <a:p>
            <a:pPr marL="457200" lvl="0" indent="-304800" algn="l" rtl="0">
              <a:spcBef>
                <a:spcPts val="0"/>
              </a:spcBef>
              <a:spcAft>
                <a:spcPts val="0"/>
              </a:spcAft>
              <a:buSzPts val="1200"/>
              <a:buChar char="●"/>
            </a:pPr>
            <a:r>
              <a:rPr lang="en" sz="1200"/>
              <a:t>Literacy and Math support</a:t>
            </a:r>
            <a:endParaRPr sz="1200" dirty="0"/>
          </a:p>
          <a:p>
            <a:pPr marL="457200" lvl="0" indent="-304800" algn="l" rtl="0">
              <a:spcBef>
                <a:spcPts val="0"/>
              </a:spcBef>
              <a:spcAft>
                <a:spcPts val="0"/>
              </a:spcAft>
              <a:buSzPts val="1200"/>
              <a:buChar char="●"/>
            </a:pPr>
            <a:r>
              <a:rPr lang="en" sz="1200"/>
              <a:t>Project-based enrichment and physical activities</a:t>
            </a:r>
            <a:endParaRPr sz="1200" dirty="0"/>
          </a:p>
          <a:p>
            <a:pPr marL="457200" lvl="0" indent="-304800" algn="l" rtl="0">
              <a:spcBef>
                <a:spcPts val="0"/>
              </a:spcBef>
              <a:spcAft>
                <a:spcPts val="0"/>
              </a:spcAft>
              <a:buSzPts val="1200"/>
              <a:buChar char="●"/>
            </a:pPr>
            <a:r>
              <a:rPr lang="en" sz="1200"/>
              <a:t>High school credit recovery &amp; college/career prep</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i="1"/>
              <a:t>All sites will have access to Mental Health and Wellness support.</a:t>
            </a:r>
            <a:endParaRPr sz="1200" i="1" dirty="0"/>
          </a:p>
          <a:p>
            <a:pPr marL="457200" lvl="0" indent="0" algn="l" rtl="0">
              <a:spcBef>
                <a:spcPts val="0"/>
              </a:spcBef>
              <a:spcAft>
                <a:spcPts val="0"/>
              </a:spcAft>
              <a:buNone/>
            </a:pPr>
            <a:endParaRPr sz="1200" dirty="0"/>
          </a:p>
        </p:txBody>
      </p:sp>
      <p:sp>
        <p:nvSpPr>
          <p:cNvPr id="170" name="Google Shape;170;p21"/>
          <p:cNvSpPr txBox="1"/>
          <p:nvPr/>
        </p:nvSpPr>
        <p:spPr>
          <a:xfrm>
            <a:off x="152975" y="1308750"/>
            <a:ext cx="64065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a:t>Summer Together provided an opportunity for youth to re-engage, rebuild and foster positive attitudes towards learning, relationship building and social emotional support.  The additional funding allowed CBOs to increase program quality and better serve children, youth and families.</a:t>
            </a:r>
            <a:endParaRPr dirty="0"/>
          </a:p>
        </p:txBody>
      </p:sp>
      <p:pic>
        <p:nvPicPr>
          <p:cNvPr id="166" name="Google Shape;166;p21" descr="Summer Together Logo"/>
          <p:cNvPicPr preferRelativeResize="0"/>
          <p:nvPr/>
        </p:nvPicPr>
        <p:blipFill>
          <a:blip r:embed="rId6" cstate="screen">
            <a:alphaModFix/>
            <a:extLst>
              <a:ext uri="{28A0092B-C50C-407E-A947-70E740481C1C}">
                <a14:useLocalDpi xmlns:a14="http://schemas.microsoft.com/office/drawing/2010/main" val="0"/>
              </a:ext>
            </a:extLst>
          </a:blip>
          <a:stretch>
            <a:fillRect/>
          </a:stretch>
        </p:blipFill>
        <p:spPr>
          <a:xfrm>
            <a:off x="68075" y="540778"/>
            <a:ext cx="2009499" cy="638000"/>
          </a:xfrm>
          <a:prstGeom prst="rect">
            <a:avLst/>
          </a:prstGeom>
          <a:noFill/>
          <a:ln>
            <a:noFill/>
          </a:ln>
        </p:spPr>
      </p:pic>
      <p:sp>
        <p:nvSpPr>
          <p:cNvPr id="2" name="Slide Number Placeholder 1">
            <a:extLst>
              <a:ext uri="{FF2B5EF4-FFF2-40B4-BE49-F238E27FC236}">
                <a16:creationId xmlns:a16="http://schemas.microsoft.com/office/drawing/2014/main" id="{CF573FA1-070F-4895-AED9-85970CA08E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1" name="Google Shape;191;p24" descr="image with a lightbulb in the center and computer, mail, other icons in circles around the center, with curved lines and dots connecting the different icons"/>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1013300" y="1271850"/>
            <a:ext cx="3184250" cy="3206099"/>
          </a:xfrm>
          <a:prstGeom prst="rect">
            <a:avLst/>
          </a:prstGeom>
          <a:noFill/>
          <a:ln>
            <a:noFill/>
          </a:ln>
        </p:spPr>
      </p:pic>
      <p:sp>
        <p:nvSpPr>
          <p:cNvPr id="190" name="Google Shape;190;p24"/>
          <p:cNvSpPr txBox="1"/>
          <p:nvPr/>
        </p:nvSpPr>
        <p:spPr>
          <a:xfrm>
            <a:off x="4682002" y="755775"/>
            <a:ext cx="4001359" cy="41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aleway"/>
                <a:ea typeface="Raleway"/>
                <a:cs typeface="Raleway"/>
                <a:sym typeface="Raleway"/>
              </a:rPr>
              <a:t>Our momentum is strong, what’s next? </a:t>
            </a:r>
            <a:endParaRPr sz="1800" dirty="0">
              <a:solidFill>
                <a:schemeClr val="dk2"/>
              </a:solidFill>
              <a:latin typeface="Raleway"/>
              <a:ea typeface="Raleway"/>
              <a:cs typeface="Raleway"/>
              <a:sym typeface="Raleway"/>
            </a:endParaRPr>
          </a:p>
          <a:p>
            <a:pPr marL="0" lvl="0" indent="0" algn="l" rtl="0">
              <a:spcBef>
                <a:spcPts val="0"/>
              </a:spcBef>
              <a:spcAft>
                <a:spcPts val="0"/>
              </a:spcAft>
              <a:buNone/>
            </a:pPr>
            <a:endParaRPr sz="1800" b="1" dirty="0">
              <a:solidFill>
                <a:schemeClr val="dk2"/>
              </a:solidFill>
              <a:latin typeface="Raleway"/>
              <a:ea typeface="Raleway"/>
              <a:cs typeface="Raleway"/>
              <a:sym typeface="Raleway"/>
            </a:endParaRPr>
          </a:p>
          <a:p>
            <a:pPr marL="0" lvl="0" indent="0" algn="l" rtl="0">
              <a:spcBef>
                <a:spcPts val="0"/>
              </a:spcBef>
              <a:spcAft>
                <a:spcPts val="0"/>
              </a:spcAft>
              <a:buNone/>
            </a:pPr>
            <a:r>
              <a:rPr lang="en" sz="2000" b="1">
                <a:solidFill>
                  <a:srgbClr val="980000"/>
                </a:solidFill>
                <a:latin typeface="Raleway"/>
                <a:ea typeface="Raleway"/>
                <a:cs typeface="Raleway"/>
                <a:sym typeface="Raleway"/>
              </a:rPr>
              <a:t>Visioning for our Future</a:t>
            </a:r>
            <a:endParaRPr sz="2000" b="1" dirty="0">
              <a:solidFill>
                <a:srgbClr val="980000"/>
              </a:solidFill>
              <a:latin typeface="Raleway"/>
              <a:ea typeface="Raleway"/>
              <a:cs typeface="Raleway"/>
              <a:sym typeface="Raleway"/>
            </a:endParaRPr>
          </a:p>
          <a:p>
            <a:pPr marL="457200" lvl="0" indent="-342900" algn="l" rtl="0">
              <a:spcBef>
                <a:spcPts val="100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Explore opportunities with other city partners–(ex. SF Library)</a:t>
            </a:r>
            <a:endParaRPr sz="1800" dirty="0">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Ongoing inclusion training</a:t>
            </a:r>
            <a:endParaRPr sz="1800" dirty="0">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Expand our cross-training opportunities</a:t>
            </a:r>
          </a:p>
          <a:p>
            <a:pPr marL="457200" lvl="0" indent="-342900" algn="l" rtl="0">
              <a:spcBef>
                <a:spcPts val="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Staff recruitment</a:t>
            </a:r>
          </a:p>
          <a:p>
            <a:pPr marL="457200" lvl="0" indent="-342900" algn="l" rtl="0">
              <a:spcBef>
                <a:spcPts val="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Increase parent collaboration</a:t>
            </a:r>
          </a:p>
          <a:p>
            <a:pPr marL="457200" lvl="0" indent="-342900" algn="l" rtl="0">
              <a:spcBef>
                <a:spcPts val="0"/>
              </a:spcBef>
              <a:spcAft>
                <a:spcPts val="0"/>
              </a:spcAft>
              <a:buClr>
                <a:schemeClr val="dk2"/>
              </a:buClr>
              <a:buSzPts val="1800"/>
              <a:buFont typeface="Raleway"/>
              <a:buChar char="●"/>
            </a:pPr>
            <a:r>
              <a:rPr lang="en" sz="1800">
                <a:solidFill>
                  <a:schemeClr val="dk2"/>
                </a:solidFill>
                <a:latin typeface="Raleway"/>
                <a:ea typeface="Raleway"/>
                <a:cs typeface="Raleway"/>
                <a:sym typeface="Raleway"/>
              </a:rPr>
              <a:t>???????</a:t>
            </a:r>
            <a:endParaRPr lang="en-US" sz="1800" dirty="0">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endParaRPr lang="en-US" sz="1800" dirty="0">
              <a:solidFill>
                <a:schemeClr val="dk2"/>
              </a:solidFill>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2AC2F54E-EB84-4C12-A021-C9609949E3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25" descr="two youth sitting on a bench laughing"/>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788025" y="881925"/>
            <a:ext cx="3882974" cy="3882974"/>
          </a:xfrm>
          <a:prstGeom prst="rect">
            <a:avLst/>
          </a:prstGeom>
          <a:noFill/>
          <a:ln w="19050" cap="flat" cmpd="sng">
            <a:solidFill>
              <a:schemeClr val="dk2"/>
            </a:solidFill>
            <a:prstDash val="solid"/>
            <a:round/>
            <a:headEnd type="none" w="sm" len="sm"/>
            <a:tailEnd type="none" w="sm" len="sm"/>
          </a:ln>
        </p:spPr>
      </p:pic>
      <p:sp>
        <p:nvSpPr>
          <p:cNvPr id="196" name="Google Shape;196;p25"/>
          <p:cNvSpPr txBox="1">
            <a:spLocks noGrp="1"/>
          </p:cNvSpPr>
          <p:nvPr>
            <p:ph type="title"/>
          </p:nvPr>
        </p:nvSpPr>
        <p:spPr>
          <a:xfrm>
            <a:off x="764925" y="1819825"/>
            <a:ext cx="3429000" cy="101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22" b="0" i="1"/>
              <a:t>Our Work Continues…</a:t>
            </a:r>
            <a:endParaRPr sz="1822" b="0" i="1" dirty="0"/>
          </a:p>
          <a:p>
            <a:pPr marL="0" lvl="0" indent="0" algn="l" rtl="0">
              <a:spcBef>
                <a:spcPts val="0"/>
              </a:spcBef>
              <a:spcAft>
                <a:spcPts val="0"/>
              </a:spcAft>
              <a:buNone/>
            </a:pPr>
            <a:endParaRPr sz="1822" b="0" i="1" dirty="0"/>
          </a:p>
          <a:p>
            <a:pPr marL="0" lvl="0" indent="0" algn="l" rtl="0">
              <a:spcBef>
                <a:spcPts val="0"/>
              </a:spcBef>
              <a:spcAft>
                <a:spcPts val="0"/>
              </a:spcAft>
              <a:buNone/>
            </a:pPr>
            <a:r>
              <a:rPr lang="en"/>
              <a:t>Thank you!</a:t>
            </a:r>
            <a:endParaRPr dirty="0"/>
          </a:p>
          <a:p>
            <a:pPr marL="0" lvl="0" indent="0" algn="l" rtl="0">
              <a:spcBef>
                <a:spcPts val="0"/>
              </a:spcBef>
              <a:spcAft>
                <a:spcPts val="0"/>
              </a:spcAft>
              <a:buNone/>
            </a:pPr>
            <a:endParaRPr sz="1822" b="0" i="1" dirty="0"/>
          </a:p>
          <a:p>
            <a:pPr marL="0" lvl="0" indent="0" algn="l" rtl="0">
              <a:spcBef>
                <a:spcPts val="0"/>
              </a:spcBef>
              <a:spcAft>
                <a:spcPts val="0"/>
              </a:spcAft>
              <a:buNone/>
            </a:pPr>
            <a:endParaRPr i="1" dirty="0"/>
          </a:p>
          <a:p>
            <a:pPr marL="0" lvl="0" indent="0" algn="l" rtl="0">
              <a:spcBef>
                <a:spcPts val="0"/>
              </a:spcBef>
              <a:spcAft>
                <a:spcPts val="0"/>
              </a:spcAft>
              <a:buNone/>
            </a:pPr>
            <a:endParaRPr sz="2100" i="1" dirty="0"/>
          </a:p>
        </p:txBody>
      </p:sp>
      <p:sp>
        <p:nvSpPr>
          <p:cNvPr id="2" name="Slide Number Placeholder 1">
            <a:extLst>
              <a:ext uri="{FF2B5EF4-FFF2-40B4-BE49-F238E27FC236}">
                <a16:creationId xmlns:a16="http://schemas.microsoft.com/office/drawing/2014/main" id="{DE7E05C0-B8E7-4F57-8A97-33FA39DE12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Google Shape;97;p14" descr="SF rec and park logo"/>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7836603" y="3897547"/>
            <a:ext cx="600847" cy="862575"/>
          </a:xfrm>
          <a:prstGeom prst="rect">
            <a:avLst/>
          </a:prstGeom>
          <a:noFill/>
          <a:ln>
            <a:noFill/>
          </a:ln>
        </p:spPr>
      </p:pic>
      <p:pic>
        <p:nvPicPr>
          <p:cNvPr id="98" name="Google Shape;98;p14" descr="CAC logo"/>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6645285" y="3878900"/>
            <a:ext cx="988118" cy="899875"/>
          </a:xfrm>
          <a:prstGeom prst="rect">
            <a:avLst/>
          </a:prstGeom>
          <a:noFill/>
          <a:ln>
            <a:noFill/>
          </a:ln>
        </p:spPr>
      </p:pic>
      <p:pic>
        <p:nvPicPr>
          <p:cNvPr id="95" name="Google Shape;95;p14" descr="DCYF logo"/>
          <p:cNvPicPr preferRelativeResize="0"/>
          <p:nvPr/>
        </p:nvPicPr>
        <p:blipFill>
          <a:blip r:embed="rId5" cstate="screen">
            <a:alphaModFix/>
            <a:extLst>
              <a:ext uri="{28A0092B-C50C-407E-A947-70E740481C1C}">
                <a14:useLocalDpi xmlns:a14="http://schemas.microsoft.com/office/drawing/2010/main" val="0"/>
              </a:ext>
            </a:extLst>
          </a:blip>
          <a:stretch>
            <a:fillRect/>
          </a:stretch>
        </p:blipFill>
        <p:spPr>
          <a:xfrm>
            <a:off x="4609863" y="3878900"/>
            <a:ext cx="1881959" cy="899873"/>
          </a:xfrm>
          <a:prstGeom prst="rect">
            <a:avLst/>
          </a:prstGeom>
          <a:noFill/>
          <a:ln>
            <a:noFill/>
          </a:ln>
        </p:spPr>
      </p:pic>
      <p:pic>
        <p:nvPicPr>
          <p:cNvPr id="96" name="Google Shape;96;p14" descr="SFUSD logo"/>
          <p:cNvPicPr preferRelativeResize="0"/>
          <p:nvPr/>
        </p:nvPicPr>
        <p:blipFill>
          <a:blip r:embed="rId6" cstate="screen">
            <a:alphaModFix/>
            <a:extLst>
              <a:ext uri="{28A0092B-C50C-407E-A947-70E740481C1C}">
                <a14:useLocalDpi xmlns:a14="http://schemas.microsoft.com/office/drawing/2010/main" val="0"/>
              </a:ext>
            </a:extLst>
          </a:blip>
          <a:stretch>
            <a:fillRect/>
          </a:stretch>
        </p:blipFill>
        <p:spPr>
          <a:xfrm>
            <a:off x="3583432" y="3897557"/>
            <a:ext cx="827185" cy="862561"/>
          </a:xfrm>
          <a:prstGeom prst="rect">
            <a:avLst/>
          </a:prstGeom>
          <a:noFill/>
          <a:ln>
            <a:noFill/>
          </a:ln>
        </p:spPr>
      </p:pic>
      <p:pic>
        <p:nvPicPr>
          <p:cNvPr id="101" name="Google Shape;101;p14" descr="Support for families logo"/>
          <p:cNvPicPr preferRelativeResize="0"/>
          <p:nvPr/>
        </p:nvPicPr>
        <p:blipFill>
          <a:blip r:embed="rId7">
            <a:alphaModFix/>
            <a:extLst>
              <a:ext uri="{28A0092B-C50C-407E-A947-70E740481C1C}">
                <a14:useLocalDpi xmlns:a14="http://schemas.microsoft.com/office/drawing/2010/main" val="0"/>
              </a:ext>
            </a:extLst>
          </a:blip>
          <a:stretch>
            <a:fillRect/>
          </a:stretch>
        </p:blipFill>
        <p:spPr>
          <a:xfrm>
            <a:off x="2655105" y="4061998"/>
            <a:ext cx="479682" cy="349059"/>
          </a:xfrm>
          <a:prstGeom prst="rect">
            <a:avLst/>
          </a:prstGeom>
          <a:noFill/>
          <a:ln>
            <a:noFill/>
          </a:ln>
        </p:spPr>
      </p:pic>
      <p:pic>
        <p:nvPicPr>
          <p:cNvPr id="102" name="Google Shape;102;p14" descr="Support for families logo"/>
          <p:cNvPicPr preferRelativeResize="0"/>
          <p:nvPr/>
        </p:nvPicPr>
        <p:blipFill>
          <a:blip r:embed="rId8">
            <a:alphaModFix/>
            <a:extLst>
              <a:ext uri="{28A0092B-C50C-407E-A947-70E740481C1C}">
                <a14:useLocalDpi xmlns:a14="http://schemas.microsoft.com/office/drawing/2010/main" val="0"/>
              </a:ext>
            </a:extLst>
          </a:blip>
          <a:stretch>
            <a:fillRect/>
          </a:stretch>
        </p:blipFill>
        <p:spPr>
          <a:xfrm>
            <a:off x="2273025" y="4411057"/>
            <a:ext cx="1243826" cy="349059"/>
          </a:xfrm>
          <a:prstGeom prst="rect">
            <a:avLst/>
          </a:prstGeom>
          <a:noFill/>
          <a:ln>
            <a:noFill/>
          </a:ln>
        </p:spPr>
      </p:pic>
      <p:pic>
        <p:nvPicPr>
          <p:cNvPr id="103" name="Google Shape;103;p14" descr="Mayor's Office on Disability Logo"/>
          <p:cNvPicPr preferRelativeResize="0"/>
          <p:nvPr/>
        </p:nvPicPr>
        <p:blipFill>
          <a:blip r:embed="rId9" cstate="screen">
            <a:alphaModFix/>
            <a:extLst>
              <a:ext uri="{28A0092B-C50C-407E-A947-70E740481C1C}">
                <a14:useLocalDpi xmlns:a14="http://schemas.microsoft.com/office/drawing/2010/main" val="0"/>
              </a:ext>
            </a:extLst>
          </a:blip>
          <a:stretch>
            <a:fillRect/>
          </a:stretch>
        </p:blipFill>
        <p:spPr>
          <a:xfrm>
            <a:off x="457525" y="4062000"/>
            <a:ext cx="1729561" cy="716775"/>
          </a:xfrm>
          <a:prstGeom prst="rect">
            <a:avLst/>
          </a:prstGeom>
          <a:noFill/>
          <a:ln>
            <a:noFill/>
          </a:ln>
        </p:spPr>
      </p:pic>
      <p:pic>
        <p:nvPicPr>
          <p:cNvPr id="100" name="Google Shape;100;p14" descr="Map of SF showing different neighborhoods color-coded to show income levels"/>
          <p:cNvPicPr preferRelativeResize="0"/>
          <p:nvPr/>
        </p:nvPicPr>
        <p:blipFill>
          <a:blip r:embed="rId10" cstate="screen">
            <a:alphaModFix/>
            <a:extLst>
              <a:ext uri="{28A0092B-C50C-407E-A947-70E740481C1C}">
                <a14:useLocalDpi xmlns:a14="http://schemas.microsoft.com/office/drawing/2010/main" val="0"/>
              </a:ext>
            </a:extLst>
          </a:blip>
          <a:stretch>
            <a:fillRect/>
          </a:stretch>
        </p:blipFill>
        <p:spPr>
          <a:xfrm>
            <a:off x="6440500" y="1205325"/>
            <a:ext cx="2228400" cy="2228400"/>
          </a:xfrm>
          <a:prstGeom prst="rect">
            <a:avLst/>
          </a:prstGeom>
          <a:noFill/>
          <a:ln>
            <a:noFill/>
          </a:ln>
        </p:spPr>
      </p:pic>
      <p:sp>
        <p:nvSpPr>
          <p:cNvPr id="99" name="Google Shape;99;p14" descr="MOD logo"/>
          <p:cNvSpPr txBox="1"/>
          <p:nvPr/>
        </p:nvSpPr>
        <p:spPr>
          <a:xfrm>
            <a:off x="199650" y="620925"/>
            <a:ext cx="6448800" cy="222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2400" b="1" dirty="0">
                <a:solidFill>
                  <a:schemeClr val="dk2"/>
                </a:solidFill>
                <a:latin typeface="Raleway"/>
                <a:ea typeface="Raleway"/>
                <a:cs typeface="Raleway"/>
                <a:sym typeface="Raleway"/>
              </a:rPr>
              <a:t>The City and County of San Francisco ❤️</a:t>
            </a:r>
            <a:endParaRPr sz="1550" b="1" dirty="0">
              <a:solidFill>
                <a:srgbClr val="201F1E"/>
              </a:solidFill>
              <a:latin typeface="Raleway"/>
              <a:ea typeface="Raleway"/>
              <a:cs typeface="Raleway"/>
              <a:sym typeface="Raleway"/>
            </a:endParaRPr>
          </a:p>
          <a:p>
            <a:pPr marL="0" lvl="0" indent="0" algn="l" rtl="0">
              <a:lnSpc>
                <a:spcPct val="115000"/>
              </a:lnSpc>
              <a:spcBef>
                <a:spcPts val="1000"/>
              </a:spcBef>
              <a:spcAft>
                <a:spcPts val="0"/>
              </a:spcAft>
              <a:buNone/>
            </a:pPr>
            <a:endParaRPr sz="1550" b="1" dirty="0">
              <a:solidFill>
                <a:srgbClr val="201F1E"/>
              </a:solidFill>
              <a:latin typeface="Raleway"/>
              <a:ea typeface="Raleway"/>
              <a:cs typeface="Raleway"/>
              <a:sym typeface="Raleway"/>
            </a:endParaRPr>
          </a:p>
          <a:p>
            <a:pPr marL="457200" lvl="0" indent="-327025" algn="l" rtl="0">
              <a:lnSpc>
                <a:spcPct val="115000"/>
              </a:lnSpc>
              <a:spcBef>
                <a:spcPts val="100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Department of Children, Youth &amp; Their Families</a:t>
            </a:r>
            <a:endParaRPr sz="1550" b="1" dirty="0">
              <a:solidFill>
                <a:srgbClr val="201F1E"/>
              </a:solidFill>
              <a:latin typeface="Raleway"/>
              <a:ea typeface="Raleway"/>
              <a:cs typeface="Raleway"/>
              <a:sym typeface="Raleway"/>
            </a:endParaRPr>
          </a:p>
          <a:p>
            <a:pPr marL="457200" lvl="0" indent="-327025" algn="l" rtl="0">
              <a:lnSpc>
                <a:spcPct val="115000"/>
              </a:lnSpc>
              <a:spcBef>
                <a:spcPts val="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Recreation and Parks</a:t>
            </a:r>
            <a:endParaRPr sz="1550" b="1" dirty="0">
              <a:solidFill>
                <a:srgbClr val="201F1E"/>
              </a:solidFill>
              <a:latin typeface="Raleway"/>
              <a:ea typeface="Raleway"/>
              <a:cs typeface="Raleway"/>
              <a:sym typeface="Raleway"/>
            </a:endParaRPr>
          </a:p>
          <a:p>
            <a:pPr marL="457200" lvl="0" indent="-327025" algn="l" rtl="0">
              <a:lnSpc>
                <a:spcPct val="115000"/>
              </a:lnSpc>
              <a:spcBef>
                <a:spcPts val="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Mayor’s Office on Disability</a:t>
            </a:r>
            <a:endParaRPr sz="1550" b="1" dirty="0">
              <a:solidFill>
                <a:srgbClr val="201F1E"/>
              </a:solidFill>
              <a:latin typeface="Raleway"/>
              <a:ea typeface="Raleway"/>
              <a:cs typeface="Raleway"/>
              <a:sym typeface="Raleway"/>
            </a:endParaRPr>
          </a:p>
          <a:p>
            <a:pPr marL="457200" lvl="0" indent="-327025" algn="l" rtl="0">
              <a:lnSpc>
                <a:spcPct val="115000"/>
              </a:lnSpc>
              <a:spcBef>
                <a:spcPts val="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Community Advisory Committee for Special Education</a:t>
            </a:r>
            <a:endParaRPr sz="1550" b="1" dirty="0">
              <a:solidFill>
                <a:srgbClr val="201F1E"/>
              </a:solidFill>
              <a:latin typeface="Raleway"/>
              <a:ea typeface="Raleway"/>
              <a:cs typeface="Raleway"/>
              <a:sym typeface="Raleway"/>
            </a:endParaRPr>
          </a:p>
          <a:p>
            <a:pPr marL="457200" lvl="0" indent="-327025" algn="l" rtl="0">
              <a:lnSpc>
                <a:spcPct val="115000"/>
              </a:lnSpc>
              <a:spcBef>
                <a:spcPts val="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Unified School District</a:t>
            </a:r>
            <a:endParaRPr sz="1550" b="1" dirty="0">
              <a:solidFill>
                <a:srgbClr val="201F1E"/>
              </a:solidFill>
              <a:latin typeface="Raleway"/>
              <a:ea typeface="Raleway"/>
              <a:cs typeface="Raleway"/>
              <a:sym typeface="Raleway"/>
            </a:endParaRPr>
          </a:p>
          <a:p>
            <a:pPr marL="457200" lvl="0" indent="-327025" algn="l" rtl="0">
              <a:lnSpc>
                <a:spcPct val="115000"/>
              </a:lnSpc>
              <a:spcBef>
                <a:spcPts val="0"/>
              </a:spcBef>
              <a:spcAft>
                <a:spcPts val="0"/>
              </a:spcAft>
              <a:buClr>
                <a:srgbClr val="201F1E"/>
              </a:buClr>
              <a:buSzPts val="1550"/>
              <a:buFont typeface="Raleway"/>
              <a:buChar char="●"/>
            </a:pPr>
            <a:r>
              <a:rPr lang="en" sz="1550" b="1" dirty="0">
                <a:solidFill>
                  <a:srgbClr val="201F1E"/>
                </a:solidFill>
                <a:latin typeface="Raleway"/>
                <a:ea typeface="Raleway"/>
                <a:cs typeface="Raleway"/>
                <a:sym typeface="Raleway"/>
              </a:rPr>
              <a:t>Support for Families</a:t>
            </a:r>
            <a:endParaRPr sz="1550" b="1" dirty="0">
              <a:solidFill>
                <a:srgbClr val="201F1E"/>
              </a:solidFill>
              <a:latin typeface="Raleway"/>
              <a:ea typeface="Raleway"/>
              <a:cs typeface="Raleway"/>
              <a:sym typeface="Raleway"/>
            </a:endParaRPr>
          </a:p>
          <a:p>
            <a:pPr marL="457200" lvl="0" indent="0" algn="l" rtl="0">
              <a:lnSpc>
                <a:spcPct val="115000"/>
              </a:lnSpc>
              <a:spcBef>
                <a:spcPts val="0"/>
              </a:spcBef>
              <a:spcAft>
                <a:spcPts val="0"/>
              </a:spcAft>
              <a:buNone/>
            </a:pPr>
            <a:endParaRPr sz="1550" b="1" dirty="0">
              <a:solidFill>
                <a:srgbClr val="002451"/>
              </a:solidFill>
              <a:highlight>
                <a:srgbClr val="FFFFFF"/>
              </a:highlight>
              <a:latin typeface="Raleway"/>
              <a:ea typeface="Raleway"/>
              <a:cs typeface="Raleway"/>
              <a:sym typeface="Raleway"/>
            </a:endParaRPr>
          </a:p>
          <a:p>
            <a:pPr marL="0" lvl="0" indent="0" algn="l" rtl="0">
              <a:spcBef>
                <a:spcPts val="0"/>
              </a:spcBef>
              <a:spcAft>
                <a:spcPts val="0"/>
              </a:spcAft>
              <a:buNone/>
            </a:pPr>
            <a:endParaRPr sz="2650" b="1" dirty="0">
              <a:solidFill>
                <a:srgbClr val="002451"/>
              </a:solidFill>
              <a:highlight>
                <a:srgbClr val="FFFFFF"/>
              </a:highlight>
              <a:latin typeface="Raleway"/>
              <a:ea typeface="Raleway"/>
              <a:cs typeface="Raleway"/>
              <a:sym typeface="Raleway"/>
            </a:endParaRPr>
          </a:p>
          <a:p>
            <a:pPr marL="0" lvl="0" indent="0" algn="l" rtl="0">
              <a:spcBef>
                <a:spcPts val="0"/>
              </a:spcBef>
              <a:spcAft>
                <a:spcPts val="0"/>
              </a:spcAft>
              <a:buNone/>
            </a:pPr>
            <a:endParaRPr dirty="0">
              <a:latin typeface="Lato"/>
              <a:ea typeface="Lato"/>
              <a:cs typeface="Lato"/>
              <a:sym typeface="Lato"/>
            </a:endParaRPr>
          </a:p>
        </p:txBody>
      </p:sp>
      <p:sp>
        <p:nvSpPr>
          <p:cNvPr id="2" name="Slide Number Placeholder 1">
            <a:extLst>
              <a:ext uri="{FF2B5EF4-FFF2-40B4-BE49-F238E27FC236}">
                <a16:creationId xmlns:a16="http://schemas.microsoft.com/office/drawing/2014/main" id="{748C325B-A7AA-450D-A202-CBE391C097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554550" y="2002625"/>
            <a:ext cx="8329387" cy="1943450"/>
          </a:xfrm>
          <a:custGeom>
            <a:avLst/>
            <a:gdLst/>
            <a:ahLst/>
            <a:cxnLst/>
            <a:rect l="l" t="t" r="r" b="b"/>
            <a:pathLst>
              <a:path w="309729" h="77738" extrusionOk="0">
                <a:moveTo>
                  <a:pt x="0" y="77738"/>
                </a:moveTo>
                <a:cubicBezTo>
                  <a:pt x="13092" y="67699"/>
                  <a:pt x="49654" y="18722"/>
                  <a:pt x="78551" y="17501"/>
                </a:cubicBezTo>
                <a:cubicBezTo>
                  <a:pt x="107448" y="16280"/>
                  <a:pt x="142383" y="71361"/>
                  <a:pt x="173383" y="70411"/>
                </a:cubicBezTo>
                <a:cubicBezTo>
                  <a:pt x="204383" y="69461"/>
                  <a:pt x="241828" y="23538"/>
                  <a:pt x="264552" y="11803"/>
                </a:cubicBezTo>
                <a:cubicBezTo>
                  <a:pt x="287276" y="68"/>
                  <a:pt x="302200" y="1967"/>
                  <a:pt x="309729" y="0"/>
                </a:cubicBezTo>
              </a:path>
            </a:pathLst>
          </a:custGeom>
          <a:noFill/>
          <a:ln w="76200" cap="flat" cmpd="sng">
            <a:solidFill>
              <a:srgbClr val="3F3F3F"/>
            </a:solidFill>
            <a:prstDash val="solid"/>
            <a:round/>
            <a:headEnd type="none" w="med" len="med"/>
            <a:tailEnd type="triangle" w="med" len="med"/>
          </a:ln>
        </p:spPr>
      </p:sp>
      <p:sp>
        <p:nvSpPr>
          <p:cNvPr id="109" name="Google Shape;109;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470050" y="3581825"/>
            <a:ext cx="474300" cy="507900"/>
          </a:xfrm>
          <a:prstGeom prst="ellipse">
            <a:avLst/>
          </a:prstGeom>
          <a:solidFill>
            <a:srgbClr val="107CA6"/>
          </a:solidFill>
          <a:ln w="38100" cap="flat" cmpd="sng">
            <a:solidFill>
              <a:srgbClr val="134F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FFFFFF"/>
              </a:solidFill>
              <a:latin typeface="Tahoma"/>
              <a:ea typeface="Tahoma"/>
              <a:cs typeface="Tahoma"/>
              <a:sym typeface="Tahoma"/>
            </a:endParaRPr>
          </a:p>
        </p:txBody>
      </p:sp>
      <p:sp>
        <p:nvSpPr>
          <p:cNvPr id="110" name="Google Shape;110;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2078954" y="2246875"/>
            <a:ext cx="474300" cy="507900"/>
          </a:xfrm>
          <a:prstGeom prst="ellipse">
            <a:avLst/>
          </a:prstGeom>
          <a:solidFill>
            <a:srgbClr val="19AB4C"/>
          </a:solid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FFFFFF"/>
              </a:solidFill>
              <a:latin typeface="Tahoma"/>
              <a:ea typeface="Tahoma"/>
              <a:cs typeface="Tahoma"/>
              <a:sym typeface="Tahoma"/>
            </a:endParaRPr>
          </a:p>
        </p:txBody>
      </p:sp>
      <p:sp>
        <p:nvSpPr>
          <p:cNvPr id="111" name="Google Shape;111;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3780585" y="2928125"/>
            <a:ext cx="474300" cy="507900"/>
          </a:xfrm>
          <a:prstGeom prst="ellipse">
            <a:avLst/>
          </a:prstGeom>
          <a:solidFill>
            <a:srgbClr val="773295"/>
          </a:solidFill>
          <a:ln w="381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FFFFFF"/>
              </a:solidFill>
              <a:latin typeface="Tahoma"/>
              <a:ea typeface="Tahoma"/>
              <a:cs typeface="Tahoma"/>
              <a:sym typeface="Tahoma"/>
            </a:endParaRPr>
          </a:p>
        </p:txBody>
      </p:sp>
      <p:sp>
        <p:nvSpPr>
          <p:cNvPr id="112" name="Google Shape;112;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5785248" y="3180500"/>
            <a:ext cx="474300" cy="507900"/>
          </a:xfrm>
          <a:prstGeom prst="ellipse">
            <a:avLst/>
          </a:prstGeom>
          <a:solidFill>
            <a:srgbClr val="F3862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FFFFFF"/>
              </a:solidFill>
              <a:latin typeface="Tahoma"/>
              <a:ea typeface="Tahoma"/>
              <a:cs typeface="Tahoma"/>
              <a:sym typeface="Tahoma"/>
            </a:endParaRPr>
          </a:p>
        </p:txBody>
      </p:sp>
      <p:sp>
        <p:nvSpPr>
          <p:cNvPr id="113" name="Google Shape;113;p15" descr="Curved line with dots showing phases of the progress of the citywide inclusion collaborative">
            <a:extLst>
              <a:ext uri="{C183D7F6-B498-43B3-948B-1728B52AA6E4}">
                <adec:decorative xmlns:adec="http://schemas.microsoft.com/office/drawing/2017/decorative" val="0"/>
              </a:ext>
            </a:extLst>
          </p:cNvPr>
          <p:cNvSpPr/>
          <p:nvPr/>
        </p:nvSpPr>
        <p:spPr>
          <a:xfrm>
            <a:off x="7666133" y="2002625"/>
            <a:ext cx="474300" cy="507900"/>
          </a:xfrm>
          <a:prstGeom prst="ellipse">
            <a:avLst/>
          </a:prstGeom>
          <a:solidFill>
            <a:srgbClr val="C61800"/>
          </a:solid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FFFFFF"/>
              </a:solidFill>
              <a:latin typeface="Tahoma"/>
              <a:ea typeface="Tahoma"/>
              <a:cs typeface="Tahoma"/>
              <a:sym typeface="Tahoma"/>
            </a:endParaRPr>
          </a:p>
        </p:txBody>
      </p:sp>
      <p:sp>
        <p:nvSpPr>
          <p:cNvPr id="118" name="Google Shape;118;p15"/>
          <p:cNvSpPr txBox="1"/>
          <p:nvPr/>
        </p:nvSpPr>
        <p:spPr>
          <a:xfrm>
            <a:off x="7257725" y="2625425"/>
            <a:ext cx="1699200" cy="8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Raleway"/>
                <a:ea typeface="Raleway"/>
                <a:cs typeface="Raleway"/>
                <a:sym typeface="Raleway"/>
              </a:rPr>
              <a:t>Visioning for our Future</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Summer, 2022 &amp; beyond…</a:t>
            </a:r>
            <a:endParaRPr dirty="0">
              <a:solidFill>
                <a:schemeClr val="dk2"/>
              </a:solidFill>
              <a:latin typeface="Raleway"/>
              <a:ea typeface="Raleway"/>
              <a:cs typeface="Raleway"/>
              <a:sym typeface="Raleway"/>
            </a:endParaRPr>
          </a:p>
        </p:txBody>
      </p:sp>
      <p:sp>
        <p:nvSpPr>
          <p:cNvPr id="116" name="Google Shape;116;p15"/>
          <p:cNvSpPr txBox="1"/>
          <p:nvPr/>
        </p:nvSpPr>
        <p:spPr>
          <a:xfrm>
            <a:off x="5162650" y="2246875"/>
            <a:ext cx="1595700" cy="8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Raleway"/>
                <a:ea typeface="Raleway"/>
                <a:cs typeface="Raleway"/>
                <a:sym typeface="Raleway"/>
              </a:rPr>
              <a:t>Ongoing </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b="1">
                <a:solidFill>
                  <a:schemeClr val="dk2"/>
                </a:solidFill>
                <a:latin typeface="Raleway"/>
                <a:ea typeface="Raleway"/>
                <a:cs typeface="Raleway"/>
                <a:sym typeface="Raleway"/>
              </a:rPr>
              <a:t>Cross- training</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Winter/Spring, </a:t>
            </a:r>
            <a:endParaRPr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2022</a:t>
            </a:r>
            <a:endParaRPr dirty="0">
              <a:solidFill>
                <a:schemeClr val="dk2"/>
              </a:solidFill>
              <a:latin typeface="Raleway"/>
              <a:ea typeface="Raleway"/>
              <a:cs typeface="Raleway"/>
              <a:sym typeface="Raleway"/>
            </a:endParaRPr>
          </a:p>
        </p:txBody>
      </p:sp>
      <p:sp>
        <p:nvSpPr>
          <p:cNvPr id="115" name="Google Shape;115;p15"/>
          <p:cNvSpPr txBox="1"/>
          <p:nvPr/>
        </p:nvSpPr>
        <p:spPr>
          <a:xfrm>
            <a:off x="2922926" y="3436025"/>
            <a:ext cx="1896600" cy="9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Raleway"/>
                <a:ea typeface="Raleway"/>
                <a:cs typeface="Raleway"/>
                <a:sym typeface="Raleway"/>
              </a:rPr>
              <a:t>Coordinating Summer Together</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Spring/Summer, 2021</a:t>
            </a:r>
            <a:endParaRPr dirty="0">
              <a:solidFill>
                <a:schemeClr val="dk2"/>
              </a:solidFill>
              <a:latin typeface="Raleway"/>
              <a:ea typeface="Raleway"/>
              <a:cs typeface="Raleway"/>
              <a:sym typeface="Raleway"/>
            </a:endParaRPr>
          </a:p>
          <a:p>
            <a:pPr marL="0" lvl="0" indent="0" algn="l" rtl="0">
              <a:spcBef>
                <a:spcPts val="0"/>
              </a:spcBef>
              <a:spcAft>
                <a:spcPts val="0"/>
              </a:spcAft>
              <a:buNone/>
            </a:pPr>
            <a:endParaRPr sz="1800" dirty="0">
              <a:latin typeface="Tahoma"/>
              <a:ea typeface="Tahoma"/>
              <a:cs typeface="Tahoma"/>
              <a:sym typeface="Tahoma"/>
            </a:endParaRPr>
          </a:p>
        </p:txBody>
      </p:sp>
      <p:sp>
        <p:nvSpPr>
          <p:cNvPr id="117" name="Google Shape;117;p15"/>
          <p:cNvSpPr txBox="1"/>
          <p:nvPr/>
        </p:nvSpPr>
        <p:spPr>
          <a:xfrm>
            <a:off x="1645275" y="1454975"/>
            <a:ext cx="2064600" cy="7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Raleway"/>
                <a:ea typeface="Raleway"/>
                <a:cs typeface="Raleway"/>
                <a:sym typeface="Raleway"/>
              </a:rPr>
              <a:t>Planning </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b="1">
                <a:solidFill>
                  <a:schemeClr val="dk2"/>
                </a:solidFill>
                <a:latin typeface="Raleway"/>
                <a:ea typeface="Raleway"/>
                <a:cs typeface="Raleway"/>
                <a:sym typeface="Raleway"/>
              </a:rPr>
              <a:t>the Hubs</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Spring/Summer, 2020</a:t>
            </a:r>
            <a:endParaRPr dirty="0">
              <a:solidFill>
                <a:schemeClr val="dk2"/>
              </a:solidFill>
              <a:latin typeface="Raleway"/>
              <a:ea typeface="Raleway"/>
              <a:cs typeface="Raleway"/>
              <a:sym typeface="Raleway"/>
            </a:endParaRPr>
          </a:p>
        </p:txBody>
      </p:sp>
      <p:sp>
        <p:nvSpPr>
          <p:cNvPr id="114" name="Google Shape;114;p15"/>
          <p:cNvSpPr txBox="1"/>
          <p:nvPr/>
        </p:nvSpPr>
        <p:spPr>
          <a:xfrm>
            <a:off x="224775" y="4089725"/>
            <a:ext cx="2064600" cy="8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Raleway"/>
                <a:ea typeface="Raleway"/>
                <a:cs typeface="Raleway"/>
                <a:sym typeface="Raleway"/>
              </a:rPr>
              <a:t>We’re all in this Together, Launch</a:t>
            </a:r>
            <a:endParaRPr b="1" dirty="0">
              <a:solidFill>
                <a:schemeClr val="dk2"/>
              </a:solidFill>
              <a:latin typeface="Raleway"/>
              <a:ea typeface="Raleway"/>
              <a:cs typeface="Raleway"/>
              <a:sym typeface="Raleway"/>
            </a:endParaRPr>
          </a:p>
          <a:p>
            <a:pPr marL="0" lvl="0" indent="0" algn="l" rtl="0">
              <a:spcBef>
                <a:spcPts val="0"/>
              </a:spcBef>
              <a:spcAft>
                <a:spcPts val="0"/>
              </a:spcAft>
              <a:buNone/>
            </a:pPr>
            <a:r>
              <a:rPr lang="en">
                <a:solidFill>
                  <a:schemeClr val="dk2"/>
                </a:solidFill>
                <a:latin typeface="Raleway"/>
                <a:ea typeface="Raleway"/>
                <a:cs typeface="Raleway"/>
                <a:sym typeface="Raleway"/>
              </a:rPr>
              <a:t>Winter/Spring, 2020</a:t>
            </a:r>
            <a:endParaRPr dirty="0">
              <a:solidFill>
                <a:schemeClr val="dk2"/>
              </a:solidFill>
              <a:latin typeface="Raleway"/>
              <a:ea typeface="Raleway"/>
              <a:cs typeface="Raleway"/>
              <a:sym typeface="Raleway"/>
            </a:endParaRPr>
          </a:p>
        </p:txBody>
      </p:sp>
      <p:sp>
        <p:nvSpPr>
          <p:cNvPr id="119" name="Google Shape;119;p15"/>
          <p:cNvSpPr txBox="1"/>
          <p:nvPr/>
        </p:nvSpPr>
        <p:spPr>
          <a:xfrm>
            <a:off x="3604625" y="947375"/>
            <a:ext cx="41067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latin typeface="Raleway"/>
                <a:ea typeface="Raleway"/>
                <a:cs typeface="Raleway"/>
                <a:sym typeface="Raleway"/>
              </a:rPr>
              <a:t>OUR JOURNEY ~</a:t>
            </a:r>
            <a:endParaRPr sz="3700" b="1" dirty="0">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7D2E7641-ADFB-4B07-94AF-F9EDB7264E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6" descr="Covid molecule image"/>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4572000" y="633025"/>
            <a:ext cx="3247652" cy="3247652"/>
          </a:xfrm>
          <a:prstGeom prst="rect">
            <a:avLst/>
          </a:prstGeom>
          <a:noFill/>
          <a:ln>
            <a:noFill/>
          </a:ln>
        </p:spPr>
      </p:pic>
      <p:pic>
        <p:nvPicPr>
          <p:cNvPr id="125" name="Google Shape;125;p16" descr="Image of earth"/>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307700" y="761425"/>
            <a:ext cx="3000375" cy="2990850"/>
          </a:xfrm>
          <a:prstGeom prst="rect">
            <a:avLst/>
          </a:prstGeom>
          <a:noFill/>
          <a:ln>
            <a:noFill/>
          </a:ln>
        </p:spPr>
      </p:pic>
      <p:sp>
        <p:nvSpPr>
          <p:cNvPr id="126" name="Google Shape;126;p16"/>
          <p:cNvSpPr txBox="1"/>
          <p:nvPr/>
        </p:nvSpPr>
        <p:spPr>
          <a:xfrm>
            <a:off x="2358900" y="3865675"/>
            <a:ext cx="44262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latin typeface="Raleway"/>
                <a:ea typeface="Raleway"/>
                <a:cs typeface="Raleway"/>
                <a:sym typeface="Raleway"/>
              </a:rPr>
              <a:t>A worldwide Pandemic is upon us.</a:t>
            </a:r>
            <a:endParaRPr sz="1800" dirty="0">
              <a:solidFill>
                <a:schemeClr val="dk2"/>
              </a:solidFill>
              <a:latin typeface="Raleway"/>
              <a:ea typeface="Raleway"/>
              <a:cs typeface="Raleway"/>
              <a:sym typeface="Raleway"/>
            </a:endParaRPr>
          </a:p>
          <a:p>
            <a:pPr marL="0" lvl="0" indent="0" algn="ctr" rtl="0">
              <a:spcBef>
                <a:spcPts val="0"/>
              </a:spcBef>
              <a:spcAft>
                <a:spcPts val="0"/>
              </a:spcAft>
              <a:buNone/>
            </a:pPr>
            <a:endParaRPr sz="600" b="1" dirty="0">
              <a:solidFill>
                <a:schemeClr val="dk2"/>
              </a:solidFill>
              <a:latin typeface="Raleway"/>
              <a:ea typeface="Raleway"/>
              <a:cs typeface="Raleway"/>
              <a:sym typeface="Raleway"/>
            </a:endParaRPr>
          </a:p>
          <a:p>
            <a:pPr marL="0" lvl="0" indent="0" algn="ctr" rtl="0">
              <a:spcBef>
                <a:spcPts val="0"/>
              </a:spcBef>
              <a:spcAft>
                <a:spcPts val="0"/>
              </a:spcAft>
              <a:buNone/>
            </a:pPr>
            <a:r>
              <a:rPr lang="en" sz="2000" b="1">
                <a:solidFill>
                  <a:schemeClr val="dk2"/>
                </a:solidFill>
                <a:latin typeface="Raleway"/>
                <a:ea typeface="Raleway"/>
                <a:cs typeface="Raleway"/>
                <a:sym typeface="Raleway"/>
              </a:rPr>
              <a:t>We’re all in this together - Launch</a:t>
            </a:r>
            <a:endParaRPr sz="2000" b="1" dirty="0">
              <a:solidFill>
                <a:schemeClr val="dk2"/>
              </a:solidFill>
              <a:latin typeface="Raleway"/>
              <a:ea typeface="Raleway"/>
              <a:cs typeface="Raleway"/>
              <a:sym typeface="Raleway"/>
            </a:endParaRPr>
          </a:p>
          <a:p>
            <a:pPr marL="0" lvl="0" indent="0" algn="ctr" rtl="0">
              <a:spcBef>
                <a:spcPts val="0"/>
              </a:spcBef>
              <a:spcAft>
                <a:spcPts val="0"/>
              </a:spcAft>
              <a:buNone/>
            </a:pPr>
            <a:r>
              <a:rPr lang="en" sz="1800">
                <a:solidFill>
                  <a:schemeClr val="dk2"/>
                </a:solidFill>
                <a:latin typeface="Raleway"/>
                <a:ea typeface="Raleway"/>
                <a:cs typeface="Raleway"/>
                <a:sym typeface="Raleway"/>
              </a:rPr>
              <a:t>Winter/Spring, 2020</a:t>
            </a:r>
            <a:endParaRPr sz="3100" b="1" dirty="0">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2F46A110-2974-41A2-AB94-D35E4D6F72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7" descr="Staff in full hazmat gear talking to each other"/>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5662250" y="833900"/>
            <a:ext cx="3089500" cy="1737851"/>
          </a:xfrm>
          <a:prstGeom prst="rect">
            <a:avLst/>
          </a:prstGeom>
          <a:noFill/>
          <a:ln w="9525" cap="flat" cmpd="sng">
            <a:solidFill>
              <a:schemeClr val="dk2"/>
            </a:solidFill>
            <a:prstDash val="solid"/>
            <a:round/>
            <a:headEnd type="none" w="sm" len="sm"/>
            <a:tailEnd type="none" w="sm" len="sm"/>
          </a:ln>
        </p:spPr>
      </p:pic>
      <p:pic>
        <p:nvPicPr>
          <p:cNvPr id="132" name="Google Shape;132;p17" descr="Image of diverse group 8 seniors and adults all wearing masks"/>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3872000" y="2734601"/>
            <a:ext cx="4879748" cy="2087625"/>
          </a:xfrm>
          <a:prstGeom prst="rect">
            <a:avLst/>
          </a:prstGeom>
          <a:noFill/>
          <a:ln w="9525" cap="flat" cmpd="sng">
            <a:solidFill>
              <a:schemeClr val="dk2"/>
            </a:solidFill>
            <a:prstDash val="solid"/>
            <a:round/>
            <a:headEnd type="none" w="sm" len="sm"/>
            <a:tailEnd type="none" w="sm" len="sm"/>
          </a:ln>
        </p:spPr>
      </p:pic>
      <p:pic>
        <p:nvPicPr>
          <p:cNvPr id="133" name="Google Shape;133;p17" descr="3 children showing where they were vaccinated on their arms"/>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2256700" y="833900"/>
            <a:ext cx="3089500" cy="1724372"/>
          </a:xfrm>
          <a:prstGeom prst="rect">
            <a:avLst/>
          </a:prstGeom>
          <a:noFill/>
          <a:ln w="9525" cap="flat" cmpd="sng">
            <a:solidFill>
              <a:schemeClr val="dk2"/>
            </a:solidFill>
            <a:prstDash val="solid"/>
            <a:round/>
            <a:headEnd type="none" w="sm" len="sm"/>
            <a:tailEnd type="none" w="sm" len="sm"/>
          </a:ln>
        </p:spPr>
      </p:pic>
      <p:pic>
        <p:nvPicPr>
          <p:cNvPr id="134" name="Google Shape;134;p17" descr="Gif of a happy face wearing a mask with 3 hearts around the face"/>
          <p:cNvPicPr preferRelativeResize="0"/>
          <p:nvPr/>
        </p:nvPicPr>
        <p:blipFill>
          <a:blip r:embed="rId6" cstate="screen">
            <a:alphaModFix/>
            <a:extLst>
              <a:ext uri="{28A0092B-C50C-407E-A947-70E740481C1C}">
                <a14:useLocalDpi xmlns:a14="http://schemas.microsoft.com/office/drawing/2010/main" val="0"/>
              </a:ext>
            </a:extLst>
          </a:blip>
          <a:stretch>
            <a:fillRect/>
          </a:stretch>
        </p:blipFill>
        <p:spPr>
          <a:xfrm>
            <a:off x="720975" y="2492525"/>
            <a:ext cx="2571750" cy="2571750"/>
          </a:xfrm>
          <a:prstGeom prst="rect">
            <a:avLst/>
          </a:prstGeom>
          <a:noFill/>
          <a:ln>
            <a:noFill/>
          </a:ln>
        </p:spPr>
      </p:pic>
      <p:sp>
        <p:nvSpPr>
          <p:cNvPr id="135" name="Google Shape;135;p17"/>
          <p:cNvSpPr txBox="1"/>
          <p:nvPr/>
        </p:nvSpPr>
        <p:spPr>
          <a:xfrm>
            <a:off x="48126" y="1285146"/>
            <a:ext cx="2101580" cy="1477297"/>
          </a:xfrm>
          <a:prstGeom prst="rect">
            <a:avLst/>
          </a:prstGeom>
          <a:noFill/>
          <a:ln>
            <a:noFill/>
          </a:ln>
        </p:spPr>
        <p:txBody>
          <a:bodyPr spcFirstLastPara="1" wrap="square" lIns="91425" tIns="91425" rIns="91425" bIns="91425" anchor="t" anchorCtr="0">
            <a:spAutoFit/>
          </a:bodyPr>
          <a:lstStyle/>
          <a:p>
            <a:pPr algn="ctr"/>
            <a:r>
              <a:rPr lang="en" b="1">
                <a:latin typeface="Lato"/>
                <a:ea typeface="Lato"/>
                <a:cs typeface="Lato"/>
              </a:rPr>
              <a:t>March 13, 2020—schools close</a:t>
            </a:r>
            <a:endParaRPr lang="en" b="1">
              <a:latin typeface="Lato"/>
              <a:ea typeface="Lato"/>
              <a:cs typeface="Lato"/>
              <a:sym typeface="Lato"/>
            </a:endParaRPr>
          </a:p>
          <a:p>
            <a:pPr algn="ctr"/>
            <a:r>
              <a:rPr lang="en" b="1">
                <a:latin typeface="Lato"/>
                <a:ea typeface="Lato"/>
                <a:cs typeface="Lato"/>
                <a:sym typeface="Lato"/>
              </a:rPr>
              <a:t>March 16, 2020—emergency child and youth care sites open</a:t>
            </a:r>
            <a:endParaRPr b="1" dirty="0">
              <a:latin typeface="Lato"/>
              <a:ea typeface="Lato"/>
              <a:cs typeface="Lato"/>
            </a:endParaRPr>
          </a:p>
          <a:p>
            <a:pPr marL="0" lvl="0" indent="0" algn="ctr" rtl="0">
              <a:spcBef>
                <a:spcPts val="0"/>
              </a:spcBef>
              <a:spcAft>
                <a:spcPts val="0"/>
              </a:spcAft>
              <a:buNone/>
            </a:pPr>
            <a:endParaRPr dirty="0">
              <a:latin typeface="Lato"/>
              <a:ea typeface="Lato"/>
              <a:cs typeface="Lato"/>
              <a:sym typeface="Lato"/>
            </a:endParaRPr>
          </a:p>
        </p:txBody>
      </p:sp>
      <p:sp>
        <p:nvSpPr>
          <p:cNvPr id="2" name="Slide Number Placeholder 1">
            <a:extLst>
              <a:ext uri="{FF2B5EF4-FFF2-40B4-BE49-F238E27FC236}">
                <a16:creationId xmlns:a16="http://schemas.microsoft.com/office/drawing/2014/main" id="{C3FADA29-E731-4AA7-854F-A8BB9B5145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87300" y="590800"/>
            <a:ext cx="4484700" cy="194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50">
                <a:solidFill>
                  <a:srgbClr val="201F1E"/>
                </a:solidFill>
                <a:highlight>
                  <a:srgbClr val="FFFFFF"/>
                </a:highlight>
              </a:rPr>
              <a:t> </a:t>
            </a:r>
            <a:endParaRPr sz="265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43" name="Google Shape;143;p18" descr="Image of Mayor Breed at a community hub"/>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819751" y="3245275"/>
            <a:ext cx="2653348" cy="1768450"/>
          </a:xfrm>
          <a:prstGeom prst="rect">
            <a:avLst/>
          </a:prstGeom>
          <a:noFill/>
          <a:ln w="9525" cap="flat" cmpd="sng">
            <a:solidFill>
              <a:schemeClr val="dk2"/>
            </a:solidFill>
            <a:prstDash val="solid"/>
            <a:round/>
            <a:headEnd type="none" w="sm" len="sm"/>
            <a:tailEnd type="none" w="sm" len="sm"/>
          </a:ln>
        </p:spPr>
      </p:pic>
      <p:pic>
        <p:nvPicPr>
          <p:cNvPr id="144" name="Google Shape;144;p18" descr="Image of Phil Ginsberg, Maria Su, and Cherease Coats at a community hub"/>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597613" y="913850"/>
            <a:ext cx="3097626" cy="2065074"/>
          </a:xfrm>
          <a:prstGeom prst="rect">
            <a:avLst/>
          </a:prstGeom>
          <a:noFill/>
          <a:ln w="9525" cap="flat" cmpd="sng">
            <a:solidFill>
              <a:schemeClr val="dk2"/>
            </a:solidFill>
            <a:prstDash val="solid"/>
            <a:round/>
            <a:headEnd type="none" w="sm" len="sm"/>
            <a:tailEnd type="none" w="sm" len="sm"/>
          </a:ln>
        </p:spPr>
      </p:pic>
      <p:sp>
        <p:nvSpPr>
          <p:cNvPr id="141" name="Google Shape;141;p18"/>
          <p:cNvSpPr txBox="1"/>
          <p:nvPr/>
        </p:nvSpPr>
        <p:spPr>
          <a:xfrm>
            <a:off x="4616000" y="45550"/>
            <a:ext cx="4286100" cy="561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solidFill>
                  <a:schemeClr val="dk2"/>
                </a:solidFill>
                <a:latin typeface="+mn-lt"/>
                <a:ea typeface="Raleway"/>
                <a:cs typeface="Raleway"/>
                <a:sym typeface="Raleway"/>
              </a:rPr>
              <a:t>There is an urgent need to create learning environments for children of essential workers.  </a:t>
            </a:r>
          </a:p>
          <a:p>
            <a:pPr marL="0" lvl="0" indent="0" algn="l" rtl="0">
              <a:spcBef>
                <a:spcPts val="0"/>
              </a:spcBef>
              <a:spcAft>
                <a:spcPts val="0"/>
              </a:spcAft>
              <a:buNone/>
            </a:pPr>
            <a:endParaRPr lang="en-US" sz="1500" b="1" u="sng" dirty="0">
              <a:solidFill>
                <a:schemeClr val="dk2"/>
              </a:solidFill>
              <a:latin typeface="+mn-lt"/>
              <a:ea typeface="Raleway"/>
              <a:cs typeface="Raleway"/>
              <a:sym typeface="Raleway"/>
            </a:endParaRPr>
          </a:p>
          <a:p>
            <a:pPr marL="0" lvl="0" indent="0" algn="l" rtl="0">
              <a:spcBef>
                <a:spcPts val="0"/>
              </a:spcBef>
              <a:spcAft>
                <a:spcPts val="0"/>
              </a:spcAft>
              <a:buNone/>
            </a:pPr>
            <a:r>
              <a:rPr lang="en-US" b="1" u="sng" dirty="0">
                <a:solidFill>
                  <a:schemeClr val="dk2"/>
                </a:solidFill>
                <a:latin typeface="+mn-lt"/>
                <a:ea typeface="Raleway"/>
                <a:cs typeface="Raleway"/>
                <a:sym typeface="Raleway"/>
              </a:rPr>
              <a:t>What we knew at the time</a:t>
            </a:r>
          </a:p>
          <a:p>
            <a:pPr marL="457200" lvl="0" indent="-292100" algn="l" rtl="0">
              <a:lnSpc>
                <a:spcPct val="115000"/>
              </a:lnSpc>
              <a:spcBef>
                <a:spcPts val="0"/>
              </a:spcBef>
              <a:spcAft>
                <a:spcPts val="0"/>
              </a:spcAft>
              <a:buSzPts val="1000"/>
              <a:buChar char="●"/>
            </a:pPr>
            <a:r>
              <a:rPr lang="en-US" sz="1000" dirty="0">
                <a:latin typeface="+mn-lt"/>
              </a:rPr>
              <a:t>SFUSD has planned for </a:t>
            </a:r>
            <a:r>
              <a:rPr lang="en-US" sz="1000" b="1" dirty="0">
                <a:latin typeface="+mn-lt"/>
              </a:rPr>
              <a:t>distance learning </a:t>
            </a:r>
            <a:r>
              <a:rPr lang="en-US" sz="1000" dirty="0">
                <a:latin typeface="+mn-lt"/>
              </a:rPr>
              <a:t>for the Fall 2020-2021 Academic year</a:t>
            </a:r>
          </a:p>
          <a:p>
            <a:pPr marL="457200" lvl="0" indent="-292100" algn="l" rtl="0">
              <a:lnSpc>
                <a:spcPct val="115000"/>
              </a:lnSpc>
              <a:spcBef>
                <a:spcPts val="0"/>
              </a:spcBef>
              <a:spcAft>
                <a:spcPts val="0"/>
              </a:spcAft>
              <a:buSzPts val="1000"/>
              <a:buChar char="●"/>
            </a:pPr>
            <a:r>
              <a:rPr lang="en-US" sz="1000" dirty="0">
                <a:latin typeface="+mn-lt"/>
              </a:rPr>
              <a:t>There were a significant number of children who did not fully benefit from distance learning since Shelter-In-Place Order was issued</a:t>
            </a:r>
          </a:p>
          <a:p>
            <a:pPr marL="457200" lvl="0" indent="-292100" algn="l" rtl="0">
              <a:lnSpc>
                <a:spcPct val="115000"/>
              </a:lnSpc>
              <a:spcBef>
                <a:spcPts val="0"/>
              </a:spcBef>
              <a:spcAft>
                <a:spcPts val="0"/>
              </a:spcAft>
              <a:buSzPts val="1000"/>
              <a:buChar char="●"/>
            </a:pPr>
            <a:r>
              <a:rPr lang="en-US" sz="1000" dirty="0">
                <a:latin typeface="+mn-lt"/>
              </a:rPr>
              <a:t>The American Academy of Pediatrics, the CDC and CDE all agree that children need in-person learning to prevent further decline in academic and social-emotional development</a:t>
            </a:r>
          </a:p>
          <a:p>
            <a:pPr marL="457200" lvl="0" indent="-292100" algn="l" rtl="0">
              <a:lnSpc>
                <a:spcPct val="115000"/>
              </a:lnSpc>
              <a:spcBef>
                <a:spcPts val="0"/>
              </a:spcBef>
              <a:spcAft>
                <a:spcPts val="0"/>
              </a:spcAft>
              <a:buSzPts val="1000"/>
              <a:buChar char="●"/>
            </a:pPr>
            <a:r>
              <a:rPr lang="en-US" sz="1000" dirty="0">
                <a:latin typeface="+mn-lt"/>
              </a:rPr>
              <a:t>As the City reopens our economy, parents/guardians need safe places for their children to go during the day</a:t>
            </a:r>
          </a:p>
          <a:p>
            <a:pPr marL="457200" lvl="0" indent="-292100" algn="l" rtl="0">
              <a:lnSpc>
                <a:spcPct val="115000"/>
              </a:lnSpc>
              <a:spcBef>
                <a:spcPts val="0"/>
              </a:spcBef>
              <a:spcAft>
                <a:spcPts val="0"/>
              </a:spcAft>
              <a:buSzPts val="1000"/>
              <a:buChar char="●"/>
            </a:pPr>
            <a:r>
              <a:rPr lang="en-US" sz="1000" dirty="0">
                <a:latin typeface="+mn-lt"/>
              </a:rPr>
              <a:t>Public transportation is projected to operate </a:t>
            </a:r>
            <a:r>
              <a:rPr lang="en-US" sz="1000" b="1" dirty="0">
                <a:latin typeface="+mn-lt"/>
              </a:rPr>
              <a:t>at 30% of normal capacity </a:t>
            </a:r>
            <a:r>
              <a:rPr lang="en-US" sz="1000" dirty="0">
                <a:latin typeface="+mn-lt"/>
              </a:rPr>
              <a:t>by end of August</a:t>
            </a:r>
          </a:p>
          <a:p>
            <a:pPr marL="457200" lvl="0" indent="0" algn="l" rtl="0">
              <a:lnSpc>
                <a:spcPct val="115000"/>
              </a:lnSpc>
              <a:spcBef>
                <a:spcPts val="0"/>
              </a:spcBef>
              <a:spcAft>
                <a:spcPts val="0"/>
              </a:spcAft>
              <a:buNone/>
            </a:pPr>
            <a:endParaRPr lang="en-US" sz="1000" dirty="0">
              <a:latin typeface="+mn-lt"/>
            </a:endParaRPr>
          </a:p>
          <a:p>
            <a:pPr marL="0" lvl="0" indent="0" algn="l" rtl="0">
              <a:lnSpc>
                <a:spcPct val="115000"/>
              </a:lnSpc>
              <a:spcBef>
                <a:spcPts val="0"/>
              </a:spcBef>
              <a:spcAft>
                <a:spcPts val="0"/>
              </a:spcAft>
              <a:buNone/>
            </a:pPr>
            <a:r>
              <a:rPr lang="en-US" b="1" u="sng" dirty="0">
                <a:latin typeface="+mn-lt"/>
                <a:ea typeface="Raleway"/>
                <a:cs typeface="Raleway"/>
                <a:sym typeface="Raleway"/>
              </a:rPr>
              <a:t>What did the Community Hubs provide:</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Access to safe &amp; sanitized spaces</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3 Healthy Meals</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Access to technology &amp; Internet connectivity</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Support by dedicated youth development professionals</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Mental health and wellness supports</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Enrichment Activities</a:t>
            </a:r>
          </a:p>
          <a:p>
            <a:pPr marL="457200" lvl="0" indent="-292100" algn="l" rtl="0">
              <a:lnSpc>
                <a:spcPct val="115000"/>
              </a:lnSpc>
              <a:spcBef>
                <a:spcPts val="0"/>
              </a:spcBef>
              <a:spcAft>
                <a:spcPts val="0"/>
              </a:spcAft>
              <a:buSzPts val="1000"/>
              <a:buFont typeface="Raleway"/>
              <a:buChar char="●"/>
            </a:pPr>
            <a:r>
              <a:rPr lang="en-US" sz="1000" dirty="0">
                <a:latin typeface="+mn-lt"/>
                <a:ea typeface="Raleway"/>
                <a:cs typeface="Raleway"/>
                <a:sym typeface="Raleway"/>
              </a:rPr>
              <a:t>Outdoor recreation and physical activity</a:t>
            </a:r>
          </a:p>
          <a:p>
            <a:pPr marL="0" lvl="0" indent="0" algn="l" rtl="0">
              <a:lnSpc>
                <a:spcPct val="115000"/>
              </a:lnSpc>
              <a:spcBef>
                <a:spcPts val="0"/>
              </a:spcBef>
              <a:spcAft>
                <a:spcPts val="0"/>
              </a:spcAft>
              <a:buNone/>
            </a:pPr>
            <a:endParaRPr sz="1000" dirty="0"/>
          </a:p>
          <a:p>
            <a:pPr marL="0" lvl="0" indent="0" algn="l" rtl="0">
              <a:spcBef>
                <a:spcPts val="0"/>
              </a:spcBef>
              <a:spcAft>
                <a:spcPts val="0"/>
              </a:spcAft>
              <a:buNone/>
            </a:pPr>
            <a:endParaRPr sz="1800" b="1" dirty="0">
              <a:solidFill>
                <a:schemeClr val="dk2"/>
              </a:solidFill>
              <a:latin typeface="Raleway"/>
              <a:ea typeface="Raleway"/>
              <a:cs typeface="Raleway"/>
              <a:sym typeface="Raleway"/>
            </a:endParaRPr>
          </a:p>
          <a:p>
            <a:pPr marL="0" lvl="0" indent="0" algn="l" rtl="0">
              <a:spcBef>
                <a:spcPts val="0"/>
              </a:spcBef>
              <a:spcAft>
                <a:spcPts val="0"/>
              </a:spcAft>
              <a:buNone/>
            </a:pPr>
            <a:endParaRPr sz="1800" dirty="0">
              <a:solidFill>
                <a:schemeClr val="dk2"/>
              </a:solidFill>
              <a:latin typeface="Raleway"/>
              <a:ea typeface="Raleway"/>
              <a:cs typeface="Raleway"/>
              <a:sym typeface="Raleway"/>
            </a:endParaRPr>
          </a:p>
        </p:txBody>
      </p:sp>
      <p:sp>
        <p:nvSpPr>
          <p:cNvPr id="142" name="Google Shape;142;p18"/>
          <p:cNvSpPr txBox="1"/>
          <p:nvPr/>
        </p:nvSpPr>
        <p:spPr>
          <a:xfrm>
            <a:off x="208875" y="45550"/>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134F5C"/>
                </a:solidFill>
                <a:latin typeface="Raleway"/>
                <a:ea typeface="Raleway"/>
                <a:cs typeface="Raleway"/>
                <a:sym typeface="Raleway"/>
              </a:rPr>
              <a:t>Planning the Hubs</a:t>
            </a:r>
            <a:endParaRPr sz="2000" b="1" dirty="0">
              <a:solidFill>
                <a:srgbClr val="134F5C"/>
              </a:solidFill>
              <a:latin typeface="Raleway"/>
              <a:ea typeface="Raleway"/>
              <a:cs typeface="Raleway"/>
              <a:sym typeface="Raleway"/>
            </a:endParaRPr>
          </a:p>
          <a:p>
            <a:pPr marL="0" lvl="0" indent="0" algn="l" rtl="0">
              <a:spcBef>
                <a:spcPts val="0"/>
              </a:spcBef>
              <a:spcAft>
                <a:spcPts val="0"/>
              </a:spcAft>
              <a:buNone/>
            </a:pPr>
            <a:r>
              <a:rPr lang="en" sz="1800">
                <a:solidFill>
                  <a:schemeClr val="dk2"/>
                </a:solidFill>
                <a:latin typeface="Raleway"/>
                <a:ea typeface="Raleway"/>
                <a:cs typeface="Raleway"/>
                <a:sym typeface="Raleway"/>
              </a:rPr>
              <a:t>Spring/Summer, 2020</a:t>
            </a:r>
            <a:endParaRPr dirty="0"/>
          </a:p>
        </p:txBody>
      </p:sp>
      <p:sp>
        <p:nvSpPr>
          <p:cNvPr id="2" name="Slide Number Placeholder 1">
            <a:extLst>
              <a:ext uri="{FF2B5EF4-FFF2-40B4-BE49-F238E27FC236}">
                <a16:creationId xmlns:a16="http://schemas.microsoft.com/office/drawing/2014/main" id="{193ADD7F-91E0-417E-8B46-09707500A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descr="Image showing community hub enrollment and attendance by student characteristics:  Image is shown to illustrate that the enrollment was mostly students of diverse backgrounds and mostly from equity zones"/>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343949" y="1"/>
            <a:ext cx="4800051" cy="5143499"/>
          </a:xfrm>
          <a:prstGeom prst="rect">
            <a:avLst/>
          </a:prstGeom>
          <a:noFill/>
          <a:ln>
            <a:noFill/>
          </a:ln>
        </p:spPr>
      </p:pic>
      <p:pic>
        <p:nvPicPr>
          <p:cNvPr id="151" name="Google Shape;151;p19" descr="image with icons showing 53 CBOs, 19 Rec and Park, 9 SF public library, 2 Hope SF, 2 Marriott, and 1 Yerba Buena sites"/>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42300" y="0"/>
            <a:ext cx="4249271" cy="921124"/>
          </a:xfrm>
          <a:prstGeom prst="rect">
            <a:avLst/>
          </a:prstGeom>
          <a:noFill/>
          <a:ln w="9525" cap="flat" cmpd="sng">
            <a:solidFill>
              <a:schemeClr val="dk2"/>
            </a:solidFill>
            <a:prstDash val="solid"/>
            <a:round/>
            <a:headEnd type="none" w="sm" len="sm"/>
            <a:tailEnd type="none" w="sm" len="sm"/>
          </a:ln>
        </p:spPr>
      </p:pic>
      <p:pic>
        <p:nvPicPr>
          <p:cNvPr id="152" name="Google Shape;152;p19" descr="Image of children and staff stretching on a soccer field"/>
          <p:cNvPicPr preferRelativeResize="0"/>
          <p:nvPr/>
        </p:nvPicPr>
        <p:blipFill>
          <a:blip r:embed="rId5" cstate="screen">
            <a:alphaModFix/>
            <a:extLst>
              <a:ext uri="{28A0092B-C50C-407E-A947-70E740481C1C}">
                <a14:useLocalDpi xmlns:a14="http://schemas.microsoft.com/office/drawing/2010/main" val="0"/>
              </a:ext>
            </a:extLst>
          </a:blip>
          <a:stretch>
            <a:fillRect/>
          </a:stretch>
        </p:blipFill>
        <p:spPr>
          <a:xfrm>
            <a:off x="757350" y="2706825"/>
            <a:ext cx="3099606" cy="2324700"/>
          </a:xfrm>
          <a:prstGeom prst="rect">
            <a:avLst/>
          </a:prstGeom>
          <a:noFill/>
          <a:ln>
            <a:noFill/>
          </a:ln>
        </p:spPr>
      </p:pic>
      <p:sp>
        <p:nvSpPr>
          <p:cNvPr id="150" name="Google Shape;150;p19"/>
          <p:cNvSpPr txBox="1"/>
          <p:nvPr/>
        </p:nvSpPr>
        <p:spPr>
          <a:xfrm>
            <a:off x="42300" y="1373400"/>
            <a:ext cx="4529700" cy="12930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connected daily to distance learning</a:t>
            </a:r>
          </a:p>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focused on lessons and completed homework</a:t>
            </a:r>
          </a:p>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received individualized attention</a:t>
            </a:r>
          </a:p>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had fun and interacted with peers</a:t>
            </a:r>
          </a:p>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were safe and supported</a:t>
            </a:r>
          </a:p>
          <a:p>
            <a:pPr marL="457200" lvl="0" indent="-304800" algn="l" rtl="0">
              <a:spcBef>
                <a:spcPts val="0"/>
              </a:spcBef>
              <a:spcAft>
                <a:spcPts val="0"/>
              </a:spcAft>
              <a:buSzPts val="1200"/>
              <a:buFont typeface="Lato"/>
              <a:buChar char="●"/>
            </a:pPr>
            <a:r>
              <a:rPr lang="en-US" sz="1200" dirty="0">
                <a:latin typeface="+mn-lt"/>
                <a:ea typeface="Lato"/>
                <a:cs typeface="Lato"/>
                <a:sym typeface="Lato"/>
              </a:rPr>
              <a:t>Students learned new skills and built confidence</a:t>
            </a:r>
          </a:p>
        </p:txBody>
      </p:sp>
      <p:sp>
        <p:nvSpPr>
          <p:cNvPr id="2" name="Slide Number Placeholder 1">
            <a:extLst>
              <a:ext uri="{FF2B5EF4-FFF2-40B4-BE49-F238E27FC236}">
                <a16:creationId xmlns:a16="http://schemas.microsoft.com/office/drawing/2014/main" id="{B71484A3-5DCE-494F-999C-937A5D1A4F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8" name="Google Shape;158;p20" descr="map of San Francisco with icons showing location of summer together day camp sites.  School-based programs are in red, rec and park are green, and community-based are blue"/>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4160125" y="1096625"/>
            <a:ext cx="4983873" cy="3975425"/>
          </a:xfrm>
          <a:prstGeom prst="rect">
            <a:avLst/>
          </a:prstGeom>
          <a:noFill/>
          <a:ln w="9525" cap="flat" cmpd="sng">
            <a:solidFill>
              <a:schemeClr val="dk2"/>
            </a:solidFill>
            <a:prstDash val="solid"/>
            <a:round/>
            <a:headEnd type="none" w="sm" len="sm"/>
            <a:tailEnd type="none" w="sm" len="sm"/>
          </a:ln>
        </p:spPr>
      </p:pic>
      <p:sp>
        <p:nvSpPr>
          <p:cNvPr id="157" name="Google Shape;157;p20"/>
          <p:cNvSpPr txBox="1"/>
          <p:nvPr/>
        </p:nvSpPr>
        <p:spPr>
          <a:xfrm>
            <a:off x="4160125" y="519550"/>
            <a:ext cx="3157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C1130"/>
                </a:solidFill>
                <a:latin typeface="Raleway"/>
                <a:ea typeface="Raleway"/>
                <a:cs typeface="Raleway"/>
                <a:sym typeface="Raleway"/>
              </a:rPr>
              <a:t>Coordinating Summer Together</a:t>
            </a:r>
            <a:endParaRPr b="1" dirty="0">
              <a:solidFill>
                <a:srgbClr val="4C1130"/>
              </a:solidFill>
              <a:latin typeface="Raleway"/>
              <a:ea typeface="Raleway"/>
              <a:cs typeface="Raleway"/>
              <a:sym typeface="Raleway"/>
            </a:endParaRPr>
          </a:p>
          <a:p>
            <a:pPr marL="0" lvl="0" indent="0" algn="l" rtl="0">
              <a:spcBef>
                <a:spcPts val="0"/>
              </a:spcBef>
              <a:spcAft>
                <a:spcPts val="0"/>
              </a:spcAft>
              <a:buNone/>
            </a:pPr>
            <a:r>
              <a:rPr lang="en" sz="1200">
                <a:solidFill>
                  <a:schemeClr val="dk2"/>
                </a:solidFill>
                <a:latin typeface="Raleway"/>
                <a:ea typeface="Raleway"/>
                <a:cs typeface="Raleway"/>
                <a:sym typeface="Raleway"/>
              </a:rPr>
              <a:t>Spring/Summer, 2021</a:t>
            </a:r>
            <a:endParaRPr sz="2400" b="1" dirty="0">
              <a:solidFill>
                <a:schemeClr val="dk2"/>
              </a:solidFill>
              <a:latin typeface="Raleway"/>
              <a:ea typeface="Raleway"/>
              <a:cs typeface="Raleway"/>
              <a:sym typeface="Raleway"/>
            </a:endParaRPr>
          </a:p>
        </p:txBody>
      </p:sp>
      <p:sp>
        <p:nvSpPr>
          <p:cNvPr id="3" name="TextBox 2">
            <a:extLst>
              <a:ext uri="{FF2B5EF4-FFF2-40B4-BE49-F238E27FC236}">
                <a16:creationId xmlns:a16="http://schemas.microsoft.com/office/drawing/2014/main" id="{5BD100ED-305F-7257-0389-293AB9D56A04}"/>
              </a:ext>
            </a:extLst>
          </p:cNvPr>
          <p:cNvSpPr txBox="1"/>
          <p:nvPr/>
        </p:nvSpPr>
        <p:spPr>
          <a:xfrm>
            <a:off x="192505" y="3368842"/>
            <a:ext cx="3802635" cy="1046440"/>
          </a:xfrm>
          <a:prstGeom prst="rect">
            <a:avLst/>
          </a:prstGeom>
          <a:noFill/>
        </p:spPr>
        <p:txBody>
          <a:bodyPr wrap="square" rtlCol="0">
            <a:spAutoFit/>
          </a:bodyPr>
          <a:lstStyle/>
          <a:p>
            <a:r>
              <a:rPr lang="en-US" b="1" dirty="0"/>
              <a:t>Program Types</a:t>
            </a:r>
          </a:p>
          <a:p>
            <a:pPr marL="285750" indent="-285750">
              <a:buFont typeface="Arial" panose="020B0604020202020204" pitchFamily="34" charset="0"/>
              <a:buChar char="•"/>
            </a:pPr>
            <a:r>
              <a:rPr lang="en-US" sz="1200" dirty="0"/>
              <a:t>CBO- 68 agencies at 80 sites</a:t>
            </a:r>
          </a:p>
          <a:p>
            <a:pPr marL="285750" indent="-285750">
              <a:buFont typeface="Arial" panose="020B0604020202020204" pitchFamily="34" charset="0"/>
              <a:buChar char="•"/>
            </a:pPr>
            <a:r>
              <a:rPr lang="en-US" sz="1200" dirty="0"/>
              <a:t>Rec &amp; Park- 31 sites</a:t>
            </a:r>
          </a:p>
          <a:p>
            <a:pPr marL="285750" indent="-285750">
              <a:buFont typeface="Arial" panose="020B0604020202020204" pitchFamily="34" charset="0"/>
              <a:buChar char="•"/>
            </a:pPr>
            <a:r>
              <a:rPr lang="en-US" sz="1200" dirty="0"/>
              <a:t>School-based- 80 agencies at 77 sites</a:t>
            </a:r>
          </a:p>
          <a:p>
            <a:pPr marL="285750" indent="-285750">
              <a:buFont typeface="Arial" panose="020B0604020202020204" pitchFamily="34" charset="0"/>
              <a:buChar char="•"/>
            </a:pPr>
            <a:r>
              <a:rPr lang="en-US" sz="1200" dirty="0"/>
              <a:t>Private Camps- 27 Camps at 24 Sites</a:t>
            </a:r>
          </a:p>
        </p:txBody>
      </p:sp>
      <p:sp>
        <p:nvSpPr>
          <p:cNvPr id="159" name="Google Shape;159;p20"/>
          <p:cNvSpPr txBox="1"/>
          <p:nvPr/>
        </p:nvSpPr>
        <p:spPr>
          <a:xfrm>
            <a:off x="96375" y="1225650"/>
            <a:ext cx="4095300" cy="19897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t>Launched in Summer 2021, </a:t>
            </a:r>
            <a:r>
              <a:rPr lang="en" sz="1200" b="1"/>
              <a:t>Summer Together </a:t>
            </a:r>
            <a:r>
              <a:rPr lang="en" sz="1200"/>
              <a:t>is a coalition of community organizations, nonprofits, businesses, schools and SF city departments working together to offer in-person summer experiences for our highest need and hardest to reach youth to address the devastating impact of the pandemic. Over 25,000 youth were served across the city. </a:t>
            </a:r>
            <a:endParaRPr sz="1200" dirty="0"/>
          </a:p>
          <a:p>
            <a:pPr marL="0" lvl="0" indent="0" algn="l" rtl="0">
              <a:lnSpc>
                <a:spcPct val="115000"/>
              </a:lnSpc>
              <a:spcBef>
                <a:spcPts val="0"/>
              </a:spcBef>
              <a:spcAft>
                <a:spcPts val="0"/>
              </a:spcAft>
              <a:buNone/>
            </a:pPr>
            <a:endParaRPr sz="1800" dirty="0"/>
          </a:p>
        </p:txBody>
      </p:sp>
      <p:pic>
        <p:nvPicPr>
          <p:cNvPr id="160" name="Google Shape;160;p20" descr="Summer Together logo"/>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96375" y="519553"/>
            <a:ext cx="2009499" cy="638000"/>
          </a:xfrm>
          <a:prstGeom prst="rect">
            <a:avLst/>
          </a:prstGeom>
          <a:noFill/>
          <a:ln>
            <a:noFill/>
          </a:ln>
        </p:spPr>
      </p:pic>
      <p:sp>
        <p:nvSpPr>
          <p:cNvPr id="2" name="Slide Number Placeholder 1">
            <a:extLst>
              <a:ext uri="{FF2B5EF4-FFF2-40B4-BE49-F238E27FC236}">
                <a16:creationId xmlns:a16="http://schemas.microsoft.com/office/drawing/2014/main" id="{4160FBA1-12D4-4ABE-9B7D-E5E8A93EE0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8" name="Google Shape;178;p22" descr="children sitting on skateboards on a skateboard ramp"/>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730975" y="738025"/>
            <a:ext cx="4237225" cy="3105150"/>
          </a:xfrm>
          <a:prstGeom prst="rect">
            <a:avLst/>
          </a:prstGeom>
          <a:noFill/>
          <a:ln w="9525" cap="flat" cmpd="sng">
            <a:solidFill>
              <a:schemeClr val="dk2"/>
            </a:solidFill>
            <a:prstDash val="solid"/>
            <a:round/>
            <a:headEnd type="none" w="sm" len="sm"/>
            <a:tailEnd type="none" w="sm" len="sm"/>
          </a:ln>
        </p:spPr>
      </p:pic>
      <p:sp>
        <p:nvSpPr>
          <p:cNvPr id="177" name="Google Shape;177;p22"/>
          <p:cNvSpPr txBox="1"/>
          <p:nvPr/>
        </p:nvSpPr>
        <p:spPr>
          <a:xfrm>
            <a:off x="163500" y="1345350"/>
            <a:ext cx="3504900" cy="12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aleway"/>
                <a:ea typeface="Raleway"/>
                <a:cs typeface="Raleway"/>
                <a:sym typeface="Raleway"/>
              </a:rPr>
              <a:t>Recognizing the benefits of our collaboration, pre-planning for staff training is a priority.</a:t>
            </a:r>
            <a:endParaRPr sz="1800" dirty="0">
              <a:solidFill>
                <a:schemeClr val="dk2"/>
              </a:solidFill>
              <a:latin typeface="Raleway"/>
              <a:ea typeface="Raleway"/>
              <a:cs typeface="Raleway"/>
              <a:sym typeface="Raleway"/>
            </a:endParaRPr>
          </a:p>
          <a:p>
            <a:pPr marL="0" lvl="0" indent="0" algn="l" rtl="0">
              <a:spcBef>
                <a:spcPts val="0"/>
              </a:spcBef>
              <a:spcAft>
                <a:spcPts val="0"/>
              </a:spcAft>
              <a:buNone/>
            </a:pPr>
            <a:endParaRPr sz="1800" b="1" dirty="0">
              <a:solidFill>
                <a:schemeClr val="dk2"/>
              </a:solidFill>
              <a:latin typeface="Raleway"/>
              <a:ea typeface="Raleway"/>
              <a:cs typeface="Raleway"/>
              <a:sym typeface="Raleway"/>
            </a:endParaRPr>
          </a:p>
          <a:p>
            <a:pPr marL="0" lvl="0" indent="0" algn="l" rtl="0">
              <a:spcBef>
                <a:spcPts val="0"/>
              </a:spcBef>
              <a:spcAft>
                <a:spcPts val="0"/>
              </a:spcAft>
              <a:buNone/>
            </a:pPr>
            <a:r>
              <a:rPr lang="en" sz="2000" b="1">
                <a:solidFill>
                  <a:srgbClr val="660000"/>
                </a:solidFill>
                <a:latin typeface="Raleway"/>
                <a:ea typeface="Raleway"/>
                <a:cs typeface="Raleway"/>
                <a:sym typeface="Raleway"/>
              </a:rPr>
              <a:t>Ongoing Cross-training</a:t>
            </a:r>
            <a:endParaRPr sz="2000" b="1" dirty="0">
              <a:solidFill>
                <a:srgbClr val="660000"/>
              </a:solidFill>
              <a:latin typeface="Raleway"/>
              <a:ea typeface="Raleway"/>
              <a:cs typeface="Raleway"/>
              <a:sym typeface="Raleway"/>
            </a:endParaRPr>
          </a:p>
          <a:p>
            <a:pPr marL="0" lvl="0" indent="0" algn="l" rtl="0">
              <a:spcBef>
                <a:spcPts val="0"/>
              </a:spcBef>
              <a:spcAft>
                <a:spcPts val="0"/>
              </a:spcAft>
              <a:buNone/>
            </a:pPr>
            <a:r>
              <a:rPr lang="en" sz="1800">
                <a:solidFill>
                  <a:schemeClr val="dk2"/>
                </a:solidFill>
                <a:latin typeface="Raleway"/>
                <a:ea typeface="Raleway"/>
                <a:cs typeface="Raleway"/>
                <a:sym typeface="Raleway"/>
              </a:rPr>
              <a:t>Winter/Spring, 2022</a:t>
            </a:r>
            <a:endParaRPr sz="1800" dirty="0">
              <a:solidFill>
                <a:schemeClr val="dk2"/>
              </a:solidFill>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F1999194-0C8D-4637-99DC-A3B8A3C05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1348</Words>
  <Application>Microsoft Office PowerPoint</Application>
  <PresentationFormat>On-screen Show (16:9)</PresentationFormat>
  <Paragraphs>175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Lato</vt:lpstr>
      <vt:lpstr>Raleway</vt:lpstr>
      <vt:lpstr>Tahoma</vt:lpstr>
      <vt:lpstr>Arial</vt:lpstr>
      <vt:lpstr>Helvetica Neue</vt:lpstr>
      <vt:lpstr>Streamline</vt:lpstr>
      <vt:lpstr>Citywide Inclusion Collaborative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Our Work Continues…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Citywide Inclusion Collaborative</dc:title>
  <cp:lastModifiedBy>John Koste</cp:lastModifiedBy>
  <cp:revision>7</cp:revision>
  <dcterms:modified xsi:type="dcterms:W3CDTF">2022-05-18T22:41:20Z</dcterms:modified>
</cp:coreProperties>
</file>