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423" r:id="rId5"/>
    <p:sldId id="427" r:id="rId6"/>
    <p:sldId id="424" r:id="rId7"/>
    <p:sldId id="490" r:id="rId8"/>
    <p:sldId id="484" r:id="rId9"/>
    <p:sldId id="493" r:id="rId10"/>
    <p:sldId id="469" r:id="rId11"/>
    <p:sldId id="485" r:id="rId12"/>
    <p:sldId id="488" r:id="rId13"/>
    <p:sldId id="429" r:id="rId14"/>
    <p:sldId id="430" r:id="rId15"/>
    <p:sldId id="479" r:id="rId16"/>
    <p:sldId id="470" r:id="rId17"/>
    <p:sldId id="478" r:id="rId18"/>
  </p:sldIdLst>
  <p:sldSz cx="9144000" cy="6858000" type="screen4x3"/>
  <p:notesSz cx="9601200" cy="7315200"/>
  <p:embeddedFontLst>
    <p:embeddedFont>
      <p:font typeface="PMingLiU" panose="02020500000000000000" pitchFamily="18" charset="-120"/>
      <p:regular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526F0B-0510-BA1E-ED79-626C2E2A1EE7}" name="Yeung, Danny" initials="YD" userId="S::Danny.Yeung@sfmta.com::fb694f3b-6b64-4cef-afe4-702107e21a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FF"/>
    <a:srgbClr val="FFFFFF"/>
    <a:srgbClr val="0033CC"/>
    <a:srgbClr val="00467A"/>
    <a:srgbClr val="2FA0B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7540" autoAdjust="0"/>
  </p:normalViewPr>
  <p:slideViewPr>
    <p:cSldViewPr snapToGrid="0">
      <p:cViewPr varScale="1">
        <p:scale>
          <a:sx n="60" d="100"/>
          <a:sy n="60" d="100"/>
        </p:scale>
        <p:origin x="1662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5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775944"/>
        <c:axId val="272776336"/>
        <c:axId val="0"/>
      </c:bar3DChart>
      <c:catAx>
        <c:axId val="272775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72776336"/>
        <c:crosses val="autoZero"/>
        <c:auto val="1"/>
        <c:lblAlgn val="ctr"/>
        <c:lblOffset val="100"/>
        <c:noMultiLvlLbl val="0"/>
      </c:catAx>
      <c:valAx>
        <c:axId val="27277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7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Flag Drop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 % Total Fare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8C-4BD2-824C-F4DC1D381F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 % Total Fare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8C-4BD2-824C-F4DC1D381F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 % Total Fare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8C-4BD2-824C-F4DC1D381F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7126064"/>
        <c:axId val="32712772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 % Total Fare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</c15:sqref>
                        </c15:formulaRef>
                      </c:ext>
                    </c:extLst>
                    <c:numCache>
                      <c:formatCode>0%</c:formatCode>
                      <c:ptCount val="1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B8C-4BD2-824C-F4DC1D381F0A}"/>
                  </c:ext>
                </c:extLst>
              </c15:ser>
            </c15:filteredBarSeries>
          </c:ext>
        </c:extLst>
      </c:barChart>
      <c:catAx>
        <c:axId val="327126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27728"/>
        <c:crosses val="autoZero"/>
        <c:auto val="1"/>
        <c:lblAlgn val="ctr"/>
        <c:lblOffset val="100"/>
        <c:noMultiLvlLbl val="0"/>
      </c:catAx>
      <c:valAx>
        <c:axId val="32712772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12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Flag Drop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Short (&lt;2 mi)</c:v>
                </c:pt>
                <c:pt idx="1">
                  <c:v>Medium (2-6 mi)</c:v>
                </c:pt>
                <c:pt idx="2">
                  <c:v>Long (&gt;6 mi)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0.44</c:v>
                </c:pt>
                <c:pt idx="1">
                  <c:v>0.24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F-424A-A005-088FD31BA6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Short (&lt;2 mi)</c:v>
                </c:pt>
                <c:pt idx="1">
                  <c:v>Medium (2-6 mi)</c:v>
                </c:pt>
                <c:pt idx="2">
                  <c:v>Long (&gt;6 mi)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0.37</c:v>
                </c:pt>
                <c:pt idx="1">
                  <c:v>0.57999999999999996</c:v>
                </c:pt>
                <c:pt idx="2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6F-424A-A005-088FD31BA6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Duration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Short (&lt;2 mi)</c:v>
                </c:pt>
                <c:pt idx="1">
                  <c:v>Medium (2-6 mi)</c:v>
                </c:pt>
                <c:pt idx="2">
                  <c:v>Long (&gt;6 mi)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0.17</c:v>
                </c:pt>
                <c:pt idx="1">
                  <c:v>0.17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6F-424A-A005-088FD31BA6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32523280"/>
        <c:axId val="632523696"/>
      </c:barChart>
      <c:catAx>
        <c:axId val="63252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523696"/>
        <c:crosses val="autoZero"/>
        <c:auto val="1"/>
        <c:lblAlgn val="ctr"/>
        <c:lblOffset val="100"/>
        <c:noMultiLvlLbl val="0"/>
      </c:catAx>
      <c:valAx>
        <c:axId val="63252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52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Metered Fare for Five Mile Trip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Sheet1!$B$12</c:f>
              <c:strCache>
                <c:ptCount val="1"/>
                <c:pt idx="0">
                  <c:v>Fare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BE-48B3-A537-35D8BA72A6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BE-48B3-A537-35D8BA72A6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BE-48B3-A537-35D8BA72A6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BE-48B3-A537-35D8BA72A6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BE-48B3-A537-35D8BA72A62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ABE-48B3-A537-35D8BA72A6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Sheet1!$A$13:$A$18</c:f>
              <c:strCache>
                <c:ptCount val="6"/>
                <c:pt idx="0">
                  <c:v>San Francisco Current Fare</c:v>
                </c:pt>
                <c:pt idx="1">
                  <c:v>San Francisco Proposed Fare Increase</c:v>
                </c:pt>
                <c:pt idx="2">
                  <c:v>Seattle</c:v>
                </c:pt>
                <c:pt idx="3">
                  <c:v>New York</c:v>
                </c:pt>
                <c:pt idx="4">
                  <c:v>Los Angeles </c:v>
                </c:pt>
                <c:pt idx="5">
                  <c:v>San Diego</c:v>
                </c:pt>
              </c:strCache>
            </c:strRef>
          </c:cat>
          <c:val>
            <c:numRef>
              <c:f>Sheet1!$B$13:$B$18</c:f>
              <c:numCache>
                <c:formatCode>_("$"* #,##0.00_);_("$"* \(#,##0.00\);_("$"* "-"??_);_(@_)</c:formatCode>
                <c:ptCount val="6"/>
                <c:pt idx="0">
                  <c:v>19</c:v>
                </c:pt>
                <c:pt idx="1">
                  <c:v>24.300000000000004</c:v>
                </c:pt>
                <c:pt idx="2">
                  <c:v>15.802999999999999</c:v>
                </c:pt>
                <c:pt idx="3">
                  <c:v>15</c:v>
                </c:pt>
                <c:pt idx="4">
                  <c:v>17.6233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ABE-48B3-A537-35D8BA72A6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0562255"/>
        <c:axId val="450562671"/>
      </c:barChart>
      <c:catAx>
        <c:axId val="45056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62671"/>
        <c:crosses val="autoZero"/>
        <c:auto val="1"/>
        <c:lblAlgn val="ctr"/>
        <c:lblOffset val="100"/>
        <c:noMultiLvlLbl val="0"/>
      </c:catAx>
      <c:valAx>
        <c:axId val="45056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Fare Amount (dollars)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62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777120"/>
        <c:axId val="272777512"/>
        <c:axId val="0"/>
      </c:bar3DChart>
      <c:catAx>
        <c:axId val="2727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72777512"/>
        <c:crosses val="autoZero"/>
        <c:auto val="1"/>
        <c:lblAlgn val="ctr"/>
        <c:lblOffset val="100"/>
        <c:noMultiLvlLbl val="0"/>
      </c:catAx>
      <c:valAx>
        <c:axId val="27277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7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778296"/>
        <c:axId val="272778688"/>
        <c:axId val="0"/>
      </c:bar3DChart>
      <c:catAx>
        <c:axId val="272778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72778688"/>
        <c:crosses val="autoZero"/>
        <c:auto val="1"/>
        <c:lblAlgn val="ctr"/>
        <c:lblOffset val="100"/>
        <c:noMultiLvlLbl val="0"/>
      </c:catAx>
      <c:valAx>
        <c:axId val="27277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7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779472"/>
        <c:axId val="272779864"/>
        <c:axId val="0"/>
      </c:bar3DChart>
      <c:catAx>
        <c:axId val="27277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72779864"/>
        <c:crosses val="autoZero"/>
        <c:auto val="1"/>
        <c:lblAlgn val="ctr"/>
        <c:lblOffset val="100"/>
        <c:noMultiLvlLbl val="0"/>
      </c:catAx>
      <c:valAx>
        <c:axId val="272779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272780648"/>
        <c:axId val="272781040"/>
      </c:areaChart>
      <c:catAx>
        <c:axId val="272780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72781040"/>
        <c:crosses val="autoZero"/>
        <c:auto val="1"/>
        <c:lblAlgn val="ctr"/>
        <c:lblOffset val="100"/>
        <c:noMultiLvlLbl val="0"/>
      </c:catAx>
      <c:valAx>
        <c:axId val="27278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7806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274248536"/>
        <c:axId val="274248928"/>
      </c:lineChart>
      <c:catAx>
        <c:axId val="274248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74248928"/>
        <c:crosses val="autoZero"/>
        <c:auto val="1"/>
        <c:lblAlgn val="ctr"/>
        <c:lblOffset val="100"/>
        <c:noMultiLvlLbl val="0"/>
      </c:catAx>
      <c:valAx>
        <c:axId val="27424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24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4249712"/>
        <c:axId val="274250104"/>
      </c:scatterChart>
      <c:valAx>
        <c:axId val="27424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74250104"/>
        <c:crosses val="autoZero"/>
        <c:crossBetween val="midCat"/>
      </c:valAx>
      <c:valAx>
        <c:axId val="27425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4249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DB0-214B-8531-A2EE53721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DB0-214B-8531-A2EE53721A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DB0-214B-8531-A2EE53721A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DB0-214B-8531-A2EE53721A6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DB0-214B-8531-A2EE53721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DB0-214B-8531-A2EE53721A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DB0-214B-8531-A2EE53721A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DB0-214B-8531-A2EE53721A6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2DB0-214B-8531-A2EE53721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2DB0-214B-8531-A2EE53721A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2DB0-214B-8531-A2EE53721A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2DB0-214B-8531-A2EE53721A6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959-C34E-B178-02DEA3836E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959-C34E-B178-02DEA3836E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959-C34E-B178-02DEA3836E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959-C34E-B178-02DEA3836EE9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959-C34E-B178-02DEA3836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3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959-C34E-B178-02DEA3836E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959-C34E-B178-02DEA3836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959-C34E-B178-02DEA3836E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959-C34E-B178-02DEA3836E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E959-C34E-B178-02DEA3836E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959-C34E-B178-02DEA3836E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959-C34E-B178-02DEA3836E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959-C34E-B178-02DEA3836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959-C34E-B178-02DEA3836E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959-C34E-B178-02DEA3836EE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E959-C34E-B178-02DEA3836E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959-C34E-B178-02DEA3836E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E959-C34E-B178-02DEA3836E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959-C34E-B178-02DEA3836E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959-C34E-B178-02DEA3836E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959-C34E-B178-02DEA3836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959-C34E-B178-02DEA3836E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959-C34E-B178-02DEA3836EE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F317-7242-FD43-B6D5-854762766057}" type="doc">
      <dgm:prSet loTypeId="urn:microsoft.com/office/officeart/2009/3/layout/CircleRelationship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38446C01-F872-1744-AFF4-8822CAF63BF0}">
      <dgm:prSet phldrT="[Text]" phldr="1"/>
      <dgm:spPr/>
      <dgm:t>
        <a:bodyPr/>
        <a:lstStyle/>
        <a:p>
          <a:endParaRPr lang="en-US" dirty="0"/>
        </a:p>
      </dgm:t>
    </dgm:pt>
    <dgm:pt modelId="{CE5BE37F-A1D0-BE41-A76F-106325FDEC9A}" type="parTrans" cxnId="{DB6BFED4-BCD6-4547-BD46-592208E9B8FE}">
      <dgm:prSet/>
      <dgm:spPr/>
      <dgm:t>
        <a:bodyPr/>
        <a:lstStyle/>
        <a:p>
          <a:endParaRPr lang="en-US"/>
        </a:p>
      </dgm:t>
    </dgm:pt>
    <dgm:pt modelId="{4F3E1159-99F5-8846-8436-14B9916172DE}" type="sibTrans" cxnId="{DB6BFED4-BCD6-4547-BD46-592208E9B8FE}">
      <dgm:prSet/>
      <dgm:spPr/>
      <dgm:t>
        <a:bodyPr/>
        <a:lstStyle/>
        <a:p>
          <a:endParaRPr lang="en-US"/>
        </a:p>
      </dgm:t>
    </dgm:pt>
    <dgm:pt modelId="{4D712D21-10F2-9944-95C7-65C1FBA9593F}">
      <dgm:prSet phldrT="[Text]" phldr="1"/>
      <dgm:spPr/>
      <dgm:t>
        <a:bodyPr/>
        <a:lstStyle/>
        <a:p>
          <a:endParaRPr lang="en-US" dirty="0"/>
        </a:p>
      </dgm:t>
    </dgm:pt>
    <dgm:pt modelId="{9426A483-2910-C448-AC68-506750F1E19A}" type="parTrans" cxnId="{839C6095-16F1-3E41-8492-AB113BB34B72}">
      <dgm:prSet/>
      <dgm:spPr/>
      <dgm:t>
        <a:bodyPr/>
        <a:lstStyle/>
        <a:p>
          <a:endParaRPr lang="en-US"/>
        </a:p>
      </dgm:t>
    </dgm:pt>
    <dgm:pt modelId="{77997C9A-BF97-7C42-95B0-CC53C6BF0C3F}" type="sibTrans" cxnId="{839C6095-16F1-3E41-8492-AB113BB34B72}">
      <dgm:prSet/>
      <dgm:spPr/>
      <dgm:t>
        <a:bodyPr/>
        <a:lstStyle/>
        <a:p>
          <a:endParaRPr lang="en-US"/>
        </a:p>
      </dgm:t>
    </dgm:pt>
    <dgm:pt modelId="{9AB805CD-33EA-F643-B6F2-154089F67482}">
      <dgm:prSet phldrT="[Text]" phldr="1"/>
      <dgm:spPr/>
      <dgm:t>
        <a:bodyPr/>
        <a:lstStyle/>
        <a:p>
          <a:endParaRPr lang="en-US" dirty="0"/>
        </a:p>
      </dgm:t>
    </dgm:pt>
    <dgm:pt modelId="{67C4670F-8F15-5A4D-B6D8-13017CA5AD4D}" type="parTrans" cxnId="{21E91A5F-6331-284E-AC1E-B1CBB5978DF8}">
      <dgm:prSet/>
      <dgm:spPr/>
      <dgm:t>
        <a:bodyPr/>
        <a:lstStyle/>
        <a:p>
          <a:endParaRPr lang="en-US"/>
        </a:p>
      </dgm:t>
    </dgm:pt>
    <dgm:pt modelId="{374B5452-19B1-2545-8ECA-6426B3795929}" type="sibTrans" cxnId="{21E91A5F-6331-284E-AC1E-B1CBB5978DF8}">
      <dgm:prSet/>
      <dgm:spPr/>
      <dgm:t>
        <a:bodyPr/>
        <a:lstStyle/>
        <a:p>
          <a:endParaRPr lang="en-US"/>
        </a:p>
      </dgm:t>
    </dgm:pt>
    <dgm:pt modelId="{CD7D2BBE-3FBD-0949-9182-CDE79E1839B5}" type="pres">
      <dgm:prSet presAssocID="{A498F317-7242-FD43-B6D5-854762766057}" presName="Name0" presStyleCnt="0">
        <dgm:presLayoutVars>
          <dgm:chMax val="1"/>
          <dgm:chPref val="1"/>
        </dgm:presLayoutVars>
      </dgm:prSet>
      <dgm:spPr/>
    </dgm:pt>
    <dgm:pt modelId="{954BE5B0-D123-FB46-88EF-446676BA3A41}" type="pres">
      <dgm:prSet presAssocID="{38446C01-F872-1744-AFF4-8822CAF63BF0}" presName="Parent" presStyleLbl="node0" presStyleIdx="0" presStyleCnt="1">
        <dgm:presLayoutVars>
          <dgm:chMax val="5"/>
          <dgm:chPref val="5"/>
        </dgm:presLayoutVars>
      </dgm:prSet>
      <dgm:spPr/>
    </dgm:pt>
    <dgm:pt modelId="{37E21B3D-2C75-4E47-9D30-4556CFC2C72F}" type="pres">
      <dgm:prSet presAssocID="{38446C01-F872-1744-AFF4-8822CAF63BF0}" presName="Accent1" presStyleLbl="node1" presStyleIdx="0" presStyleCnt="13"/>
      <dgm:spPr/>
    </dgm:pt>
    <dgm:pt modelId="{93DC815A-F003-C647-9BA9-98199718FF00}" type="pres">
      <dgm:prSet presAssocID="{38446C01-F872-1744-AFF4-8822CAF63BF0}" presName="Accent2" presStyleLbl="node1" presStyleIdx="1" presStyleCnt="13"/>
      <dgm:spPr/>
    </dgm:pt>
    <dgm:pt modelId="{5A2C2E73-D812-2446-9E88-A2D360142EDB}" type="pres">
      <dgm:prSet presAssocID="{38446C01-F872-1744-AFF4-8822CAF63BF0}" presName="Accent3" presStyleLbl="node1" presStyleIdx="2" presStyleCnt="13"/>
      <dgm:spPr/>
    </dgm:pt>
    <dgm:pt modelId="{133D2CE8-5A6A-7F4E-A7F6-15A051146CCC}" type="pres">
      <dgm:prSet presAssocID="{38446C01-F872-1744-AFF4-8822CAF63BF0}" presName="Accent4" presStyleLbl="node1" presStyleIdx="3" presStyleCnt="13"/>
      <dgm:spPr/>
    </dgm:pt>
    <dgm:pt modelId="{5E6AC05D-98FC-DE4E-BD27-CE377D47BBE5}" type="pres">
      <dgm:prSet presAssocID="{38446C01-F872-1744-AFF4-8822CAF63BF0}" presName="Accent5" presStyleLbl="node1" presStyleIdx="4" presStyleCnt="13"/>
      <dgm:spPr/>
    </dgm:pt>
    <dgm:pt modelId="{1510B073-C6A8-D64D-AE5B-0BD56B00BFE1}" type="pres">
      <dgm:prSet presAssocID="{38446C01-F872-1744-AFF4-8822CAF63BF0}" presName="Accent6" presStyleLbl="node1" presStyleIdx="5" presStyleCnt="13"/>
      <dgm:spPr/>
    </dgm:pt>
    <dgm:pt modelId="{A7375FCF-E771-7846-8D7C-63C36118F22B}" type="pres">
      <dgm:prSet presAssocID="{4D712D21-10F2-9944-95C7-65C1FBA9593F}" presName="Child1" presStyleLbl="node1" presStyleIdx="6" presStyleCnt="13">
        <dgm:presLayoutVars>
          <dgm:chMax val="0"/>
          <dgm:chPref val="0"/>
        </dgm:presLayoutVars>
      </dgm:prSet>
      <dgm:spPr/>
    </dgm:pt>
    <dgm:pt modelId="{5E4D2B4A-B396-D144-900E-DFC6AF2839F8}" type="pres">
      <dgm:prSet presAssocID="{4D712D21-10F2-9944-95C7-65C1FBA9593F}" presName="Accent7" presStyleCnt="0"/>
      <dgm:spPr/>
    </dgm:pt>
    <dgm:pt modelId="{FA8B4766-DCB6-CF4E-91D9-85EF1BA66928}" type="pres">
      <dgm:prSet presAssocID="{4D712D21-10F2-9944-95C7-65C1FBA9593F}" presName="AccentHold1" presStyleLbl="node1" presStyleIdx="7" presStyleCnt="13"/>
      <dgm:spPr/>
    </dgm:pt>
    <dgm:pt modelId="{2E35480D-6F09-2B46-B093-C2AEC9265470}" type="pres">
      <dgm:prSet presAssocID="{4D712D21-10F2-9944-95C7-65C1FBA9593F}" presName="Accent8" presStyleCnt="0"/>
      <dgm:spPr/>
    </dgm:pt>
    <dgm:pt modelId="{1FB0C1E1-EE1B-3C4B-B63D-7DDDA209E1BD}" type="pres">
      <dgm:prSet presAssocID="{4D712D21-10F2-9944-95C7-65C1FBA9593F}" presName="AccentHold2" presStyleLbl="node1" presStyleIdx="8" presStyleCnt="13"/>
      <dgm:spPr/>
    </dgm:pt>
    <dgm:pt modelId="{F2153247-1598-204C-99BE-621FCEA0F945}" type="pres">
      <dgm:prSet presAssocID="{9AB805CD-33EA-F643-B6F2-154089F67482}" presName="Child2" presStyleLbl="node1" presStyleIdx="9" presStyleCnt="13">
        <dgm:presLayoutVars>
          <dgm:chMax val="0"/>
          <dgm:chPref val="0"/>
        </dgm:presLayoutVars>
      </dgm:prSet>
      <dgm:spPr/>
    </dgm:pt>
    <dgm:pt modelId="{6EC6DF7B-FED5-DA41-BC87-B743521B8636}" type="pres">
      <dgm:prSet presAssocID="{9AB805CD-33EA-F643-B6F2-154089F67482}" presName="Accent9" presStyleCnt="0"/>
      <dgm:spPr/>
    </dgm:pt>
    <dgm:pt modelId="{665CD862-0BF7-4143-85D4-56081454EDB6}" type="pres">
      <dgm:prSet presAssocID="{9AB805CD-33EA-F643-B6F2-154089F67482}" presName="AccentHold1" presStyleLbl="node1" presStyleIdx="10" presStyleCnt="13"/>
      <dgm:spPr/>
    </dgm:pt>
    <dgm:pt modelId="{C775ED95-4446-A748-B76E-F71DFEE7530C}" type="pres">
      <dgm:prSet presAssocID="{9AB805CD-33EA-F643-B6F2-154089F67482}" presName="Accent10" presStyleCnt="0"/>
      <dgm:spPr/>
    </dgm:pt>
    <dgm:pt modelId="{C2446AE9-8C66-4340-B4C4-3B8CBC20EC3F}" type="pres">
      <dgm:prSet presAssocID="{9AB805CD-33EA-F643-B6F2-154089F67482}" presName="AccentHold2" presStyleLbl="node1" presStyleIdx="11" presStyleCnt="13"/>
      <dgm:spPr/>
    </dgm:pt>
    <dgm:pt modelId="{FDFDF29C-05BD-754D-84B1-37A52889BC62}" type="pres">
      <dgm:prSet presAssocID="{9AB805CD-33EA-F643-B6F2-154089F67482}" presName="Accent11" presStyleCnt="0"/>
      <dgm:spPr/>
    </dgm:pt>
    <dgm:pt modelId="{E8737D9D-32B4-9847-8DCF-2738F0ECDFCB}" type="pres">
      <dgm:prSet presAssocID="{9AB805CD-33EA-F643-B6F2-154089F67482}" presName="AccentHold3" presStyleLbl="node1" presStyleIdx="12" presStyleCnt="13"/>
      <dgm:spPr/>
    </dgm:pt>
  </dgm:ptLst>
  <dgm:cxnLst>
    <dgm:cxn modelId="{EFAD3229-DE73-3A47-8287-4211B634B4BC}" type="presOf" srcId="{9AB805CD-33EA-F643-B6F2-154089F67482}" destId="{F2153247-1598-204C-99BE-621FCEA0F945}" srcOrd="0" destOrd="0" presId="urn:microsoft.com/office/officeart/2009/3/layout/CircleRelationship"/>
    <dgm:cxn modelId="{21E91A5F-6331-284E-AC1E-B1CBB5978DF8}" srcId="{38446C01-F872-1744-AFF4-8822CAF63BF0}" destId="{9AB805CD-33EA-F643-B6F2-154089F67482}" srcOrd="1" destOrd="0" parTransId="{67C4670F-8F15-5A4D-B6D8-13017CA5AD4D}" sibTransId="{374B5452-19B1-2545-8ECA-6426B3795929}"/>
    <dgm:cxn modelId="{2AEBFF4F-6A1B-704D-8463-C400BB05F1CE}" type="presOf" srcId="{38446C01-F872-1744-AFF4-8822CAF63BF0}" destId="{954BE5B0-D123-FB46-88EF-446676BA3A41}" srcOrd="0" destOrd="0" presId="urn:microsoft.com/office/officeart/2009/3/layout/CircleRelationship"/>
    <dgm:cxn modelId="{251BA489-2F5D-9244-A39E-1F16186EEFDF}" type="presOf" srcId="{4D712D21-10F2-9944-95C7-65C1FBA9593F}" destId="{A7375FCF-E771-7846-8D7C-63C36118F22B}" srcOrd="0" destOrd="0" presId="urn:microsoft.com/office/officeart/2009/3/layout/CircleRelationship"/>
    <dgm:cxn modelId="{839C6095-16F1-3E41-8492-AB113BB34B72}" srcId="{38446C01-F872-1744-AFF4-8822CAF63BF0}" destId="{4D712D21-10F2-9944-95C7-65C1FBA9593F}" srcOrd="0" destOrd="0" parTransId="{9426A483-2910-C448-AC68-506750F1E19A}" sibTransId="{77997C9A-BF97-7C42-95B0-CC53C6BF0C3F}"/>
    <dgm:cxn modelId="{DB6BFED4-BCD6-4547-BD46-592208E9B8FE}" srcId="{A498F317-7242-FD43-B6D5-854762766057}" destId="{38446C01-F872-1744-AFF4-8822CAF63BF0}" srcOrd="0" destOrd="0" parTransId="{CE5BE37F-A1D0-BE41-A76F-106325FDEC9A}" sibTransId="{4F3E1159-99F5-8846-8436-14B9916172DE}"/>
    <dgm:cxn modelId="{B60A54F2-4449-2745-B55C-60BBBD5D6937}" type="presOf" srcId="{A498F317-7242-FD43-B6D5-854762766057}" destId="{CD7D2BBE-3FBD-0949-9182-CDE79E1839B5}" srcOrd="0" destOrd="0" presId="urn:microsoft.com/office/officeart/2009/3/layout/CircleRelationship"/>
    <dgm:cxn modelId="{E7596477-7125-224B-9A8D-B5E0E6AB70DF}" type="presParOf" srcId="{CD7D2BBE-3FBD-0949-9182-CDE79E1839B5}" destId="{954BE5B0-D123-FB46-88EF-446676BA3A41}" srcOrd="0" destOrd="0" presId="urn:microsoft.com/office/officeart/2009/3/layout/CircleRelationship"/>
    <dgm:cxn modelId="{886754AF-88EB-0B41-9617-39186A5877FB}" type="presParOf" srcId="{CD7D2BBE-3FBD-0949-9182-CDE79E1839B5}" destId="{37E21B3D-2C75-4E47-9D30-4556CFC2C72F}" srcOrd="1" destOrd="0" presId="urn:microsoft.com/office/officeart/2009/3/layout/CircleRelationship"/>
    <dgm:cxn modelId="{399BFD49-F92F-BB4A-AAC5-3440F16092FE}" type="presParOf" srcId="{CD7D2BBE-3FBD-0949-9182-CDE79E1839B5}" destId="{93DC815A-F003-C647-9BA9-98199718FF00}" srcOrd="2" destOrd="0" presId="urn:microsoft.com/office/officeart/2009/3/layout/CircleRelationship"/>
    <dgm:cxn modelId="{EADF03DF-C7DF-644A-82EF-302C99BFD06A}" type="presParOf" srcId="{CD7D2BBE-3FBD-0949-9182-CDE79E1839B5}" destId="{5A2C2E73-D812-2446-9E88-A2D360142EDB}" srcOrd="3" destOrd="0" presId="urn:microsoft.com/office/officeart/2009/3/layout/CircleRelationship"/>
    <dgm:cxn modelId="{6CA78BA3-91B6-4343-A2EA-DF2902C56DF2}" type="presParOf" srcId="{CD7D2BBE-3FBD-0949-9182-CDE79E1839B5}" destId="{133D2CE8-5A6A-7F4E-A7F6-15A051146CCC}" srcOrd="4" destOrd="0" presId="urn:microsoft.com/office/officeart/2009/3/layout/CircleRelationship"/>
    <dgm:cxn modelId="{1ACBF9A9-CB76-9945-A02A-9E9EEB334A2C}" type="presParOf" srcId="{CD7D2BBE-3FBD-0949-9182-CDE79E1839B5}" destId="{5E6AC05D-98FC-DE4E-BD27-CE377D47BBE5}" srcOrd="5" destOrd="0" presId="urn:microsoft.com/office/officeart/2009/3/layout/CircleRelationship"/>
    <dgm:cxn modelId="{57B5DCD3-15B2-6446-AAF5-3C4160B433A0}" type="presParOf" srcId="{CD7D2BBE-3FBD-0949-9182-CDE79E1839B5}" destId="{1510B073-C6A8-D64D-AE5B-0BD56B00BFE1}" srcOrd="6" destOrd="0" presId="urn:microsoft.com/office/officeart/2009/3/layout/CircleRelationship"/>
    <dgm:cxn modelId="{3049190B-71E5-DC42-9DEF-F1BFBEBDEC13}" type="presParOf" srcId="{CD7D2BBE-3FBD-0949-9182-CDE79E1839B5}" destId="{A7375FCF-E771-7846-8D7C-63C36118F22B}" srcOrd="7" destOrd="0" presId="urn:microsoft.com/office/officeart/2009/3/layout/CircleRelationship"/>
    <dgm:cxn modelId="{7FA5C1D0-7A82-AD47-BC5C-C820746BC8D1}" type="presParOf" srcId="{CD7D2BBE-3FBD-0949-9182-CDE79E1839B5}" destId="{5E4D2B4A-B396-D144-900E-DFC6AF2839F8}" srcOrd="8" destOrd="0" presId="urn:microsoft.com/office/officeart/2009/3/layout/CircleRelationship"/>
    <dgm:cxn modelId="{054D0455-5969-9B4E-B19C-BEA9562ECC73}" type="presParOf" srcId="{5E4D2B4A-B396-D144-900E-DFC6AF2839F8}" destId="{FA8B4766-DCB6-CF4E-91D9-85EF1BA66928}" srcOrd="0" destOrd="0" presId="urn:microsoft.com/office/officeart/2009/3/layout/CircleRelationship"/>
    <dgm:cxn modelId="{97E86CC1-E80E-144C-ACFC-6D5DE7FEFFA2}" type="presParOf" srcId="{CD7D2BBE-3FBD-0949-9182-CDE79E1839B5}" destId="{2E35480D-6F09-2B46-B093-C2AEC9265470}" srcOrd="9" destOrd="0" presId="urn:microsoft.com/office/officeart/2009/3/layout/CircleRelationship"/>
    <dgm:cxn modelId="{719CE1F7-117C-4343-AB98-16C2E2C58E20}" type="presParOf" srcId="{2E35480D-6F09-2B46-B093-C2AEC9265470}" destId="{1FB0C1E1-EE1B-3C4B-B63D-7DDDA209E1BD}" srcOrd="0" destOrd="0" presId="urn:microsoft.com/office/officeart/2009/3/layout/CircleRelationship"/>
    <dgm:cxn modelId="{8F85C6A0-7F95-084A-89C1-EF1B72AF48D0}" type="presParOf" srcId="{CD7D2BBE-3FBD-0949-9182-CDE79E1839B5}" destId="{F2153247-1598-204C-99BE-621FCEA0F945}" srcOrd="10" destOrd="0" presId="urn:microsoft.com/office/officeart/2009/3/layout/CircleRelationship"/>
    <dgm:cxn modelId="{6D8A5F66-F61E-5142-B7DF-63D6309F26BE}" type="presParOf" srcId="{CD7D2BBE-3FBD-0949-9182-CDE79E1839B5}" destId="{6EC6DF7B-FED5-DA41-BC87-B743521B8636}" srcOrd="11" destOrd="0" presId="urn:microsoft.com/office/officeart/2009/3/layout/CircleRelationship"/>
    <dgm:cxn modelId="{9A528571-3177-464C-ACF0-D25A564DCA68}" type="presParOf" srcId="{6EC6DF7B-FED5-DA41-BC87-B743521B8636}" destId="{665CD862-0BF7-4143-85D4-56081454EDB6}" srcOrd="0" destOrd="0" presId="urn:microsoft.com/office/officeart/2009/3/layout/CircleRelationship"/>
    <dgm:cxn modelId="{716E23F1-D6C6-D44A-A456-6E30464618F1}" type="presParOf" srcId="{CD7D2BBE-3FBD-0949-9182-CDE79E1839B5}" destId="{C775ED95-4446-A748-B76E-F71DFEE7530C}" srcOrd="12" destOrd="0" presId="urn:microsoft.com/office/officeart/2009/3/layout/CircleRelationship"/>
    <dgm:cxn modelId="{63DA4C4D-202A-DA4B-B8DE-BE93D12F04F9}" type="presParOf" srcId="{C775ED95-4446-A748-B76E-F71DFEE7530C}" destId="{C2446AE9-8C66-4340-B4C4-3B8CBC20EC3F}" srcOrd="0" destOrd="0" presId="urn:microsoft.com/office/officeart/2009/3/layout/CircleRelationship"/>
    <dgm:cxn modelId="{95036DED-9330-4E41-A8DD-4BD079D5C010}" type="presParOf" srcId="{CD7D2BBE-3FBD-0949-9182-CDE79E1839B5}" destId="{FDFDF29C-05BD-754D-84B1-37A52889BC62}" srcOrd="13" destOrd="0" presId="urn:microsoft.com/office/officeart/2009/3/layout/CircleRelationship"/>
    <dgm:cxn modelId="{0A0A446A-EF87-5843-A70A-4482BDB6C378}" type="presParOf" srcId="{FDFDF29C-05BD-754D-84B1-37A52889BC62}" destId="{E8737D9D-32B4-9847-8DCF-2738F0ECDFC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BE5B0-D123-FB46-88EF-446676BA3A41}">
      <dsp:nvSpPr>
        <dsp:cNvPr id="0" name=""/>
        <dsp:cNvSpPr/>
      </dsp:nvSpPr>
      <dsp:spPr>
        <a:xfrm>
          <a:off x="1928626" y="158495"/>
          <a:ext cx="3478858" cy="3478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/>
        </a:p>
      </dsp:txBody>
      <dsp:txXfrm>
        <a:off x="2438093" y="667951"/>
        <a:ext cx="2459924" cy="2459872"/>
      </dsp:txXfrm>
    </dsp:sp>
    <dsp:sp modelId="{37E21B3D-2C75-4E47-9D30-4556CFC2C72F}">
      <dsp:nvSpPr>
        <dsp:cNvPr id="0" name=""/>
        <dsp:cNvSpPr/>
      </dsp:nvSpPr>
      <dsp:spPr>
        <a:xfrm>
          <a:off x="3913588" y="0"/>
          <a:ext cx="386899" cy="386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815A-F003-C647-9BA9-98199718FF00}">
      <dsp:nvSpPr>
        <dsp:cNvPr id="0" name=""/>
        <dsp:cNvSpPr/>
      </dsp:nvSpPr>
      <dsp:spPr>
        <a:xfrm>
          <a:off x="2997452" y="3378809"/>
          <a:ext cx="280146" cy="280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C2E73-D812-2446-9E88-A2D360142EDB}">
      <dsp:nvSpPr>
        <dsp:cNvPr id="0" name=""/>
        <dsp:cNvSpPr/>
      </dsp:nvSpPr>
      <dsp:spPr>
        <a:xfrm>
          <a:off x="5631343" y="1570329"/>
          <a:ext cx="280146" cy="280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D2CE8-5A6A-7F4E-A7F6-15A051146CCC}">
      <dsp:nvSpPr>
        <dsp:cNvPr id="0" name=""/>
        <dsp:cNvSpPr/>
      </dsp:nvSpPr>
      <dsp:spPr>
        <a:xfrm>
          <a:off x="4290782" y="3677107"/>
          <a:ext cx="386899" cy="386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AC05D-98FC-DE4E-BD27-CE377D47BBE5}">
      <dsp:nvSpPr>
        <dsp:cNvPr id="0" name=""/>
        <dsp:cNvSpPr/>
      </dsp:nvSpPr>
      <dsp:spPr>
        <a:xfrm>
          <a:off x="3077031" y="549859"/>
          <a:ext cx="280146" cy="2804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0B073-C6A8-D64D-AE5B-0BD56B00BFE1}">
      <dsp:nvSpPr>
        <dsp:cNvPr id="0" name=""/>
        <dsp:cNvSpPr/>
      </dsp:nvSpPr>
      <dsp:spPr>
        <a:xfrm>
          <a:off x="2193892" y="2153920"/>
          <a:ext cx="280146" cy="280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5FCF-E771-7846-8D7C-63C36118F22B}">
      <dsp:nvSpPr>
        <dsp:cNvPr id="0" name=""/>
        <dsp:cNvSpPr/>
      </dsp:nvSpPr>
      <dsp:spPr>
        <a:xfrm>
          <a:off x="841685" y="786383"/>
          <a:ext cx="1414317" cy="14138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048807" y="993439"/>
        <a:ext cx="1000073" cy="999753"/>
      </dsp:txXfrm>
    </dsp:sp>
    <dsp:sp modelId="{FA8B4766-DCB6-CF4E-91D9-85EF1BA66928}">
      <dsp:nvSpPr>
        <dsp:cNvPr id="0" name=""/>
        <dsp:cNvSpPr/>
      </dsp:nvSpPr>
      <dsp:spPr>
        <a:xfrm>
          <a:off x="3522160" y="562051"/>
          <a:ext cx="386899" cy="386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0C1E1-EE1B-3C4B-B63D-7DDDA209E1BD}">
      <dsp:nvSpPr>
        <dsp:cNvPr id="0" name=""/>
        <dsp:cNvSpPr/>
      </dsp:nvSpPr>
      <dsp:spPr>
        <a:xfrm>
          <a:off x="974318" y="2614777"/>
          <a:ext cx="699394" cy="6994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53247-1598-204C-99BE-621FCEA0F945}">
      <dsp:nvSpPr>
        <dsp:cNvPr id="0" name=""/>
        <dsp:cNvSpPr/>
      </dsp:nvSpPr>
      <dsp:spPr>
        <a:xfrm>
          <a:off x="5763976" y="121107"/>
          <a:ext cx="1414317" cy="14138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971098" y="328163"/>
        <a:ext cx="1000073" cy="999753"/>
      </dsp:txXfrm>
    </dsp:sp>
    <dsp:sp modelId="{665CD862-0BF7-4143-85D4-56081454EDB6}">
      <dsp:nvSpPr>
        <dsp:cNvPr id="0" name=""/>
        <dsp:cNvSpPr/>
      </dsp:nvSpPr>
      <dsp:spPr>
        <a:xfrm>
          <a:off x="5133162" y="1097279"/>
          <a:ext cx="386899" cy="386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46AE9-8C66-4340-B4C4-3B8CBC20EC3F}">
      <dsp:nvSpPr>
        <dsp:cNvPr id="0" name=""/>
        <dsp:cNvSpPr/>
      </dsp:nvSpPr>
      <dsp:spPr>
        <a:xfrm>
          <a:off x="708405" y="3447084"/>
          <a:ext cx="280146" cy="280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37D9D-32B4-9847-8DCF-2738F0ECDFCB}">
      <dsp:nvSpPr>
        <dsp:cNvPr id="0" name=""/>
        <dsp:cNvSpPr/>
      </dsp:nvSpPr>
      <dsp:spPr>
        <a:xfrm>
          <a:off x="3502103" y="3047999"/>
          <a:ext cx="280146" cy="280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376" cy="366758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655" y="0"/>
            <a:ext cx="4160376" cy="366758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265487D4-819F-42BA-B1FF-B231F504E40A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443"/>
            <a:ext cx="4160376" cy="366758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655" y="6948443"/>
            <a:ext cx="4160376" cy="366758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D348111F-5708-4E61-BC63-B16DBA7BB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8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0" cy="367031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1" y="0"/>
            <a:ext cx="4160520" cy="367031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r">
              <a:defRPr sz="1200"/>
            </a:lvl1pPr>
          </a:lstStyle>
          <a:p>
            <a:fld id="{C16791AC-725B-5E48-91FD-35599A0DB870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5" tIns="48043" rIns="96085" bIns="4804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2"/>
            <a:ext cx="7680960" cy="2880360"/>
          </a:xfrm>
          <a:prstGeom prst="rect">
            <a:avLst/>
          </a:prstGeom>
        </p:spPr>
        <p:txBody>
          <a:bodyPr vert="horz" lIns="96085" tIns="48043" rIns="96085" bIns="4804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948173"/>
            <a:ext cx="4160520" cy="367030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1" y="6948173"/>
            <a:ext cx="4160520" cy="367030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r">
              <a:defRPr sz="1200"/>
            </a:lvl1pPr>
          </a:lstStyle>
          <a:p>
            <a:fld id="{5814265E-79F9-9041-953E-9F13B7EFB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4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289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003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0238" y="920750"/>
            <a:ext cx="3316287" cy="248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5687" y="3547497"/>
            <a:ext cx="7725495" cy="2073211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7765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0238" y="920750"/>
            <a:ext cx="3316287" cy="248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5687" y="3547497"/>
            <a:ext cx="7725495" cy="2073211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8017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4216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0539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02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0238" y="920750"/>
            <a:ext cx="3316287" cy="2489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5687" y="3547497"/>
            <a:ext cx="7725495" cy="2073211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402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333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5480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395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085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85694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223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044">
              <a:defRPr/>
            </a:pPr>
            <a:fld id="{780258E8-FE00-44AF-A45D-C1AB4B31AD0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704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697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B929FD-0EB9-D84F-A706-A3EB30704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3" t="32060" r="7331" b="-4498"/>
          <a:stretch/>
        </p:blipFill>
        <p:spPr>
          <a:xfrm>
            <a:off x="1" y="11152"/>
            <a:ext cx="9144000" cy="6846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A54A1-46B8-2045-9AAE-9B7170040B2D}"/>
              </a:ext>
            </a:extLst>
          </p:cNvPr>
          <p:cNvSpPr/>
          <p:nvPr userDrawn="1"/>
        </p:nvSpPr>
        <p:spPr>
          <a:xfrm>
            <a:off x="0" y="4588042"/>
            <a:ext cx="9144000" cy="2269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543584"/>
            <a:ext cx="7772400" cy="2044458"/>
          </a:xfrm>
        </p:spPr>
        <p:txBody>
          <a:bodyPr lIns="0" r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806529"/>
            <a:ext cx="7772400" cy="129749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EAB3EE-BF34-6949-9B20-8E624D72C6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957798" cy="14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03699525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64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4861679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1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90883211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34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EF28F2-B4B8-A24F-9091-93E90613F8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6080738"/>
              </p:ext>
            </p:extLst>
          </p:nvPr>
        </p:nvGraphicFramePr>
        <p:xfrm>
          <a:off x="628650" y="1656403"/>
          <a:ext cx="7886700" cy="44331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6958913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660308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49331115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92350845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873654012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107769936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24711573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81035333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878853469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524869443"/>
                    </a:ext>
                  </a:extLst>
                </a:gridCol>
              </a:tblGrid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590290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20498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386258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87250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631293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62908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58271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4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65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9637" y="2448942"/>
            <a:ext cx="8364727" cy="542456"/>
          </a:xfrm>
        </p:spPr>
        <p:txBody>
          <a:bodyPr lIns="0" tIns="0" rIns="0" bIns="0"/>
          <a:lstStyle>
            <a:lvl1pPr>
              <a:defRPr sz="3525" b="1" i="0">
                <a:solidFill>
                  <a:srgbClr val="4B5353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Public comment call 415.915.0757 participant code 991 752 133#  I 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04975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Public comment call 415.915.0757 participant code 991 752 133#  I 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449459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Public comment call 415.915.0757 participant code 991 752 133#  I 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75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‹#›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91688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ragraph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5953" y="6481416"/>
            <a:ext cx="6100702" cy="376584"/>
          </a:xfrm>
        </p:spPr>
        <p:txBody>
          <a:bodyPr/>
          <a:lstStyle>
            <a:lvl1pPr algn="l">
              <a:defRPr sz="1700" b="1" i="0" baseline="0">
                <a:solidFill>
                  <a:srgbClr val="FFFF0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Public comment call 415.915.0757 participant code 991 752 133#  I </a:t>
            </a:r>
            <a:endParaRPr lang="en-US" sz="1800" b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p. </a:t>
            </a:r>
            <a:fld id="{A35144F6-0C2C-D04D-8184-207D780665F8}" type="slidenum">
              <a:rPr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E635B5-496B-F01C-C19B-00E5272CF72F}"/>
              </a:ext>
            </a:extLst>
          </p:cNvPr>
          <p:cNvSpPr txBox="1"/>
          <p:nvPr userDrawn="1"/>
        </p:nvSpPr>
        <p:spPr>
          <a:xfrm>
            <a:off x="7001164" y="6538903"/>
            <a:ext cx="1736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aphein Pro Bold"/>
                <a:ea typeface="+mn-ea"/>
                <a:cs typeface="+mn-cs"/>
              </a:rPr>
              <a:t>Taxi Outreach Meeting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9815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26A8B4-28CA-3841-98A3-85D363D1D10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84830401"/>
              </p:ext>
            </p:extLst>
          </p:nvPr>
        </p:nvGraphicFramePr>
        <p:xfrm>
          <a:off x="628650" y="1497899"/>
          <a:ext cx="78867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74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37056053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36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10908992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2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74211379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34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12333934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47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6803447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89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29599806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71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4C56BC-9C24-2849-B228-B144F1032EBF}"/>
              </a:ext>
            </a:extLst>
          </p:cNvPr>
          <p:cNvSpPr/>
          <p:nvPr userDrawn="1"/>
        </p:nvSpPr>
        <p:spPr>
          <a:xfrm>
            <a:off x="0" y="6481417"/>
            <a:ext cx="9143999" cy="3765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5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419" y="6481416"/>
            <a:ext cx="880111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lang="en-US" sz="900" smtClean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954" y="6481416"/>
            <a:ext cx="6307824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lang="en-US" sz="90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Public comment call 415.915.0757 participant code 991 752 133#  I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81416"/>
            <a:ext cx="544830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lang="en-US" sz="90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A35144F6-0C2C-D04D-8184-207D780665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8CC0F1-332A-6340-9D96-5ADDFAB1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4000"/>
            <a:ext cx="78867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F9CDD-E5BE-564C-BA58-BF1901FD228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81416"/>
            <a:ext cx="1075955" cy="3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9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9" r:id="rId2"/>
    <p:sldLayoutId id="2147483714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12" r:id="rId10"/>
    <p:sldLayoutId id="2147483709" r:id="rId11"/>
    <p:sldLayoutId id="2147483711" r:id="rId12"/>
    <p:sldLayoutId id="2147483710" r:id="rId13"/>
    <p:sldLayoutId id="2147483733" r:id="rId14"/>
    <p:sldLayoutId id="2147483734" r:id="rId15"/>
    <p:sldLayoutId id="2147483735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Graphein Pro Light" panose="020B0402020204020204" pitchFamily="34" charset="77"/>
          <a:ea typeface="+mj-ea"/>
          <a:cs typeface="Graphein Pro Light" panose="020B0402020204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FTaxi@sfmta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Taxi Meter Rate Proposal"/>
          <p:cNvSpPr txBox="1"/>
          <p:nvPr/>
        </p:nvSpPr>
        <p:spPr>
          <a:xfrm>
            <a:off x="856776" y="4697881"/>
            <a:ext cx="7309324" cy="1457449"/>
          </a:xfrm>
          <a:prstGeom prst="rect">
            <a:avLst/>
          </a:prstGeom>
        </p:spPr>
        <p:txBody>
          <a:bodyPr vert="horz" wrap="square" lIns="0" tIns="97154" rIns="0" bIns="0" rtlCol="0" anchor="t">
            <a:spAutoFit/>
          </a:bodyPr>
          <a:lstStyle/>
          <a:p>
            <a:pPr marL="9525">
              <a:spcBef>
                <a:spcPts val="764"/>
              </a:spcBef>
              <a:defRPr/>
            </a:pPr>
            <a:r>
              <a:rPr lang="en-US" sz="4400" b="1" spc="-26" dirty="0">
                <a:solidFill>
                  <a:schemeClr val="bg1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Taxi Meter Rate Proposal</a:t>
            </a:r>
          </a:p>
          <a:p>
            <a:pPr marL="9525">
              <a:spcBef>
                <a:spcPts val="764"/>
              </a:spcBef>
              <a:defRPr/>
            </a:pPr>
            <a:endParaRPr lang="en-US" sz="1600" b="1" spc="-26" dirty="0">
              <a:solidFill>
                <a:schemeClr val="bg1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9525">
              <a:spcBef>
                <a:spcPts val="764"/>
              </a:spcBef>
              <a:defRPr/>
            </a:pPr>
            <a:r>
              <a:rPr lang="en-US" sz="1500" b="1" dirty="0">
                <a:solidFill>
                  <a:schemeClr val="bg1"/>
                </a:solidFill>
                <a:latin typeface="Calibri"/>
                <a:cs typeface="Calibri"/>
              </a:rPr>
              <a:t>September 2022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 of Taxi with riders and driver">
            <a:extLst>
              <a:ext uri="{FF2B5EF4-FFF2-40B4-BE49-F238E27FC236}">
                <a16:creationId xmlns:a16="http://schemas.microsoft.com/office/drawing/2014/main" id="{5E056BD4-4448-E79C-FE6B-339CF4253B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215" y="1737723"/>
            <a:ext cx="4665785" cy="47436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F76689-DAC0-4FB5-B008-42530B9E3926}"/>
              </a:ext>
            </a:extLst>
          </p:cNvPr>
          <p:cNvSpPr/>
          <p:nvPr/>
        </p:nvSpPr>
        <p:spPr>
          <a:xfrm>
            <a:off x="313708" y="205968"/>
            <a:ext cx="7473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782C7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Estimated Cost Impact for a Typical Trip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782C7"/>
              </a:solidFill>
              <a:effectLst/>
              <a:uLnTx/>
              <a:uFillTx/>
              <a:latin typeface="Graphein Pro Light" panose="020B0402020204020204" pitchFamily="34" charset="0"/>
              <a:ea typeface="+mn-ea"/>
              <a:cs typeface="Graphein Pro Light" panose="020B04020202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2F3E-25BD-9DDB-6D95-72DFD7CB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10</a:t>
            </a:fld>
            <a:endParaRPr lang="en-US" spc="-4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9057E-B1B4-B474-7396-280AFB482CD4}"/>
              </a:ext>
            </a:extLst>
          </p:cNvPr>
          <p:cNvSpPr txBox="1"/>
          <p:nvPr/>
        </p:nvSpPr>
        <p:spPr>
          <a:xfrm>
            <a:off x="313708" y="1536185"/>
            <a:ext cx="675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4800" b="1" i="0" u="none" strike="noStrike" baseline="30000" dirty="0">
                <a:solidFill>
                  <a:srgbClr val="000000"/>
                </a:solidFill>
                <a:latin typeface="Graphein Pro Light" panose="020B0402020204020204" pitchFamily="34" charset="0"/>
              </a:rPr>
              <a:t>General Public Rider: </a:t>
            </a:r>
            <a:r>
              <a:rPr lang="en-US" sz="4800" b="1" i="0" u="none" strike="noStrike" baseline="30000" dirty="0">
                <a:solidFill>
                  <a:srgbClr val="0177BF"/>
                </a:solidFill>
                <a:latin typeface="Graphein Pro Light" panose="020B0402020204020204" pitchFamily="34" charset="0"/>
              </a:rPr>
              <a:t>$2.94 Increase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81F0AA4-32F4-9A4F-264B-AEC7C19C2FC2}"/>
              </a:ext>
            </a:extLst>
          </p:cNvPr>
          <p:cNvGraphicFramePr>
            <a:graphicFrameLocks noGrp="1"/>
          </p:cNvGraphicFramePr>
          <p:nvPr/>
        </p:nvGraphicFramePr>
        <p:xfrm>
          <a:off x="487974" y="1961663"/>
          <a:ext cx="4904641" cy="127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842">
                  <a:extLst>
                    <a:ext uri="{9D8B030D-6E8A-4147-A177-3AD203B41FA5}">
                      <a16:colId xmlns:a16="http://schemas.microsoft.com/office/drawing/2014/main" val="3660659557"/>
                    </a:ext>
                  </a:extLst>
                </a:gridCol>
                <a:gridCol w="875323">
                  <a:extLst>
                    <a:ext uri="{9D8B030D-6E8A-4147-A177-3AD203B41FA5}">
                      <a16:colId xmlns:a16="http://schemas.microsoft.com/office/drawing/2014/main" val="409954972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491703318"/>
                    </a:ext>
                  </a:extLst>
                </a:gridCol>
                <a:gridCol w="930031">
                  <a:extLst>
                    <a:ext uri="{9D8B030D-6E8A-4147-A177-3AD203B41FA5}">
                      <a16:colId xmlns:a16="http://schemas.microsoft.com/office/drawing/2014/main" val="654752171"/>
                    </a:ext>
                  </a:extLst>
                </a:gridCol>
                <a:gridCol w="1070706">
                  <a:extLst>
                    <a:ext uri="{9D8B030D-6E8A-4147-A177-3AD203B41FA5}">
                      <a16:colId xmlns:a16="http://schemas.microsoft.com/office/drawing/2014/main" val="1724027519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Flag Drop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Distance/ </a:t>
                      </a:r>
                      <a:b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Wait Time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15% Tip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>
                          <a:solidFill>
                            <a:schemeClr val="bg2"/>
                          </a:solidFill>
                          <a:effectLst/>
                        </a:rPr>
                        <a:t>Total Cost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4190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Current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$2.09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$16.04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075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Proposed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$12.35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$18.98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327049"/>
                  </a:ext>
                </a:extLst>
              </a:tr>
            </a:tbl>
          </a:graphicData>
        </a:graphic>
      </p:graphicFrame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CC50841-0D97-3ACD-9469-117711CD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953" y="6481416"/>
            <a:ext cx="6100702" cy="376584"/>
          </a:xfrm>
        </p:spPr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5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F76689-DAC0-4FB5-B008-42530B9E3926}"/>
              </a:ext>
            </a:extLst>
          </p:cNvPr>
          <p:cNvSpPr/>
          <p:nvPr/>
        </p:nvSpPr>
        <p:spPr>
          <a:xfrm>
            <a:off x="313708" y="205968"/>
            <a:ext cx="8201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782C7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Estimated Cost Impact for a Typical Paratransit Taxi Trip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782C7"/>
              </a:solidFill>
              <a:effectLst/>
              <a:uLnTx/>
              <a:uFillTx/>
              <a:latin typeface="Graphein Pro Light" panose="020B0402020204020204" pitchFamily="34" charset="0"/>
              <a:ea typeface="+mn-ea"/>
              <a:cs typeface="Graphein Pro Light" panose="020B0402020204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2F3E-25BD-9DDB-6D95-72DFD7CB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11</a:t>
            </a:fld>
            <a:endParaRPr lang="en-US" spc="-4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9057E-B1B4-B474-7396-280AFB482CD4}"/>
              </a:ext>
            </a:extLst>
          </p:cNvPr>
          <p:cNvSpPr txBox="1"/>
          <p:nvPr/>
        </p:nvSpPr>
        <p:spPr>
          <a:xfrm>
            <a:off x="313708" y="1584301"/>
            <a:ext cx="6540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4800" b="1" i="0" u="none" strike="noStrike" baseline="30000" dirty="0">
                <a:solidFill>
                  <a:srgbClr val="000000"/>
                </a:solidFill>
                <a:latin typeface="Graphein Pro Light" panose="020B0402020204020204" pitchFamily="34" charset="0"/>
              </a:rPr>
              <a:t>Paratransit Rider: </a:t>
            </a:r>
            <a:r>
              <a:rPr lang="en-US" sz="4800" b="1" i="0" u="none" strike="noStrike" baseline="30000" dirty="0">
                <a:solidFill>
                  <a:srgbClr val="0177BF"/>
                </a:solidFill>
                <a:latin typeface="Graphein Pro Light" panose="020B0402020204020204" pitchFamily="34" charset="0"/>
              </a:rPr>
              <a:t>$0.50 Increase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F517BE-C0DD-4ECD-1FA7-F92569D2E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527172"/>
              </p:ext>
            </p:extLst>
          </p:nvPr>
        </p:nvGraphicFramePr>
        <p:xfrm>
          <a:off x="406401" y="1962833"/>
          <a:ext cx="6854091" cy="1273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988">
                  <a:extLst>
                    <a:ext uri="{9D8B030D-6E8A-4147-A177-3AD203B41FA5}">
                      <a16:colId xmlns:a16="http://schemas.microsoft.com/office/drawing/2014/main" val="132127178"/>
                    </a:ext>
                  </a:extLst>
                </a:gridCol>
                <a:gridCol w="971813">
                  <a:extLst>
                    <a:ext uri="{9D8B030D-6E8A-4147-A177-3AD203B41FA5}">
                      <a16:colId xmlns:a16="http://schemas.microsoft.com/office/drawing/2014/main" val="3348556899"/>
                    </a:ext>
                  </a:extLst>
                </a:gridCol>
                <a:gridCol w="1280521">
                  <a:extLst>
                    <a:ext uri="{9D8B030D-6E8A-4147-A177-3AD203B41FA5}">
                      <a16:colId xmlns:a16="http://schemas.microsoft.com/office/drawing/2014/main" val="4268768233"/>
                    </a:ext>
                  </a:extLst>
                </a:gridCol>
                <a:gridCol w="918007">
                  <a:extLst>
                    <a:ext uri="{9D8B030D-6E8A-4147-A177-3AD203B41FA5}">
                      <a16:colId xmlns:a16="http://schemas.microsoft.com/office/drawing/2014/main" val="550075487"/>
                    </a:ext>
                  </a:extLst>
                </a:gridCol>
                <a:gridCol w="1258579">
                  <a:extLst>
                    <a:ext uri="{9D8B030D-6E8A-4147-A177-3AD203B41FA5}">
                      <a16:colId xmlns:a16="http://schemas.microsoft.com/office/drawing/2014/main" val="296271937"/>
                    </a:ext>
                  </a:extLst>
                </a:gridCol>
                <a:gridCol w="1262183">
                  <a:extLst>
                    <a:ext uri="{9D8B030D-6E8A-4147-A177-3AD203B41FA5}">
                      <a16:colId xmlns:a16="http://schemas.microsoft.com/office/drawing/2014/main" val="1343256670"/>
                    </a:ext>
                  </a:extLst>
                </a:gridCol>
              </a:tblGrid>
              <a:tr h="53181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Flag Drop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Distance/ </a:t>
                      </a:r>
                      <a:b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Wait Time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15% Tip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Total Cost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u="none" strike="noStrike" baseline="0" dirty="0">
                          <a:solidFill>
                            <a:schemeClr val="bg2"/>
                          </a:solidFill>
                          <a:effectLst/>
                        </a:rPr>
                        <a:t>Rider's Share* </a:t>
                      </a:r>
                      <a:endParaRPr lang="en-US" sz="1300" b="0" i="0" u="none" strike="noStrike" baseline="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379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Current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$3.50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$8.25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$1.76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$13.51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$2.70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7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Proposed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$4.15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$9.75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>
                          <a:solidFill>
                            <a:srgbClr val="000000"/>
                          </a:solidFill>
                          <a:effectLst/>
                        </a:rPr>
                        <a:t>$2.09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$15.99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$3.20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205176"/>
                  </a:ext>
                </a:extLst>
              </a:tr>
            </a:tbl>
          </a:graphicData>
        </a:graphic>
      </p:graphicFrame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7AEE17-49A7-843B-500B-3952D73ADA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2" y="3351835"/>
            <a:ext cx="6100702" cy="3129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7C822A-6D23-657F-D721-0698070C65EA}"/>
              </a:ext>
            </a:extLst>
          </p:cNvPr>
          <p:cNvSpPr txBox="1"/>
          <p:nvPr/>
        </p:nvSpPr>
        <p:spPr>
          <a:xfrm>
            <a:off x="0" y="5781132"/>
            <a:ext cx="6213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30000" dirty="0">
                <a:solidFill>
                  <a:srgbClr val="000000"/>
                </a:solidFill>
                <a:latin typeface="Graphein Pro Book" panose="020B0602020204020204" pitchFamily="34" charset="0"/>
              </a:rPr>
              <a:t>*SFMTA subsidizes 80% of</a:t>
            </a:r>
          </a:p>
          <a:p>
            <a:r>
              <a:rPr lang="en-US" sz="2400" b="0" i="0" u="none" strike="noStrike" baseline="30000" dirty="0">
                <a:solidFill>
                  <a:srgbClr val="000000"/>
                </a:solidFill>
                <a:latin typeface="Graphein Pro Book" panose="020B0602020204020204" pitchFamily="34" charset="0"/>
              </a:rPr>
              <a:t> Paratransit taxi trip cost. 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E48B6548-AB75-3D93-F3F0-1113E8756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953" y="6481416"/>
            <a:ext cx="6100702" cy="376584"/>
          </a:xfrm>
        </p:spPr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7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Taxi Meter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2588-8072-D1A7-3615-ACC2B81E5785}"/>
              </a:ext>
            </a:extLst>
          </p:cNvPr>
          <p:cNvSpPr txBox="1"/>
          <p:nvPr/>
        </p:nvSpPr>
        <p:spPr>
          <a:xfrm>
            <a:off x="313707" y="927388"/>
            <a:ext cx="8718184" cy="41165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3200" b="1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Impacts on Paratransit Riders </a:t>
            </a:r>
            <a:endParaRPr lang="en-US" sz="3200" dirty="0">
              <a:solidFill>
                <a:srgbClr val="232325"/>
              </a:solidFill>
              <a:latin typeface="Graphein Pro Ligh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/>
              </a:rPr>
              <a:t>SFMTA would increase allotment for Paratransit riders and for Essential Trip Card programs and maintain subsidy ratio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/>
              </a:rPr>
              <a:t>SFMTA subsidizes Paratransit Taxi Trips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/>
              </a:rPr>
              <a:t>80% paid by SFMTA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/>
              </a:rPr>
              <a:t>20% paid by rider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400" b="0" i="0" dirty="0">
              <a:solidFill>
                <a:srgbClr val="232325"/>
              </a:solidFill>
              <a:effectLst/>
              <a:latin typeface="Graphein Pro Light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12</a:t>
            </a:fld>
            <a:endParaRPr lang="en-US" spc="-4" dirty="0"/>
          </a:p>
        </p:txBody>
      </p:sp>
      <p:pic>
        <p:nvPicPr>
          <p:cNvPr id="4" name="Picture 3" descr="A picture containing outdoor, sky, transport, bus&#10;&#10;Description automatically generated">
            <a:extLst>
              <a:ext uri="{FF2B5EF4-FFF2-40B4-BE49-F238E27FC236}">
                <a16:creationId xmlns:a16="http://schemas.microsoft.com/office/drawing/2014/main" id="{2D763044-2386-4C7E-3AFE-15192E7299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2639" y="3429000"/>
            <a:ext cx="3482711" cy="27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Taxi Meter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2588-8072-D1A7-3615-ACC2B81E5785}"/>
              </a:ext>
            </a:extLst>
          </p:cNvPr>
          <p:cNvSpPr txBox="1"/>
          <p:nvPr/>
        </p:nvSpPr>
        <p:spPr>
          <a:xfrm>
            <a:off x="313706" y="822613"/>
            <a:ext cx="8746474" cy="52706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3200" b="1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Outreach and Feedback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SFMTA Citizens’ Advisory Council (CAC)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Taxi Industry quarterly outreach meeting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32325"/>
                </a:solidFill>
                <a:effectLst/>
                <a:uLnTx/>
                <a:uFillTx/>
                <a:latin typeface="Graphein Pro Light" panose="020B0402020204020204" pitchFamily="34" charset="0"/>
                <a:cs typeface="Graphein Pro Light" panose="020B0402020204020204" pitchFamily="34" charset="0"/>
              </a:rPr>
              <a:t>Taxi Workers Alliance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32325"/>
                </a:solidFill>
                <a:effectLst/>
                <a:uLnTx/>
                <a:uFillTx/>
                <a:latin typeface="Graphein Pro Light" panose="020B0402020204020204" pitchFamily="34" charset="0"/>
                <a:cs typeface="Graphein Pro Light" panose="020B0402020204020204" pitchFamily="34" charset="0"/>
              </a:rPr>
              <a:t>Color Scheme meetings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SF Paratransit / Transdev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Paratransit Coordinating Council, </a:t>
            </a:r>
            <a:b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</a:b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Multimodal Accessibility Advisory Committee,</a:t>
            </a:r>
            <a:b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</a:b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Mayor’s Disability Council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Board of Supervisors</a:t>
            </a:r>
            <a:endParaRPr lang="en-US" sz="2800" strike="sngStrike" dirty="0">
              <a:solidFill>
                <a:srgbClr val="232325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13</a:t>
            </a:fld>
            <a:endParaRPr lang="en-US" spc="-4" dirty="0"/>
          </a:p>
        </p:txBody>
      </p:sp>
      <p:pic>
        <p:nvPicPr>
          <p:cNvPr id="4" name="Picture 3" descr="A person looking at his phone&#10;&#10;Description automatically generated with medium confidence">
            <a:extLst>
              <a:ext uri="{FF2B5EF4-FFF2-40B4-BE49-F238E27FC236}">
                <a16:creationId xmlns:a16="http://schemas.microsoft.com/office/drawing/2014/main" id="{562CE7DF-FDC2-9967-8A40-B07A1C27A9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97" y="927864"/>
            <a:ext cx="3522226" cy="23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81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Taxi Meter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2588-8072-D1A7-3615-ACC2B81E5785}"/>
              </a:ext>
            </a:extLst>
          </p:cNvPr>
          <p:cNvSpPr txBox="1"/>
          <p:nvPr/>
        </p:nvSpPr>
        <p:spPr>
          <a:xfrm>
            <a:off x="313707" y="927388"/>
            <a:ext cx="8718184" cy="50860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3200" b="1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Approval Process for Rate Change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32325"/>
                </a:solidFill>
                <a:effectLst/>
                <a:uLnTx/>
                <a:uFillTx/>
                <a:latin typeface="Graphein Pro Light" panose="020B0402020204020204" pitchFamily="34" charset="0"/>
                <a:cs typeface="Graphein Pro Light" panose="020B0402020204020204" pitchFamily="34" charset="0"/>
              </a:rPr>
              <a:t>Gather Community Feedback</a:t>
            </a:r>
          </a:p>
          <a:p>
            <a:pPr lvl="2"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Taking comments at </a:t>
            </a:r>
            <a:r>
              <a:rPr lang="en-US" sz="2800" u="sng" dirty="0">
                <a:hlinkClick r:id="rId3"/>
              </a:rPr>
              <a:t>SFTaxi@sfmta.com</a:t>
            </a:r>
            <a:endParaRPr lang="en-US" sz="2800" u="sng" dirty="0"/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Rate change must be approved by SFMTA Board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Targeting late fall to bring the proposal before the SFMTA Board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Rate change would take effect 30 days after </a:t>
            </a:r>
            <a:b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</a:b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SFMTA Board approval 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endParaRPr lang="en-US" sz="2000" dirty="0">
              <a:solidFill>
                <a:srgbClr val="232325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400" b="0" i="0" dirty="0">
              <a:solidFill>
                <a:srgbClr val="232325"/>
              </a:solidFill>
              <a:effectLst/>
              <a:latin typeface="Graphein Pro Light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14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31529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F76689-DAC0-4FB5-B008-42530B9E3926}"/>
              </a:ext>
            </a:extLst>
          </p:cNvPr>
          <p:cNvSpPr/>
          <p:nvPr/>
        </p:nvSpPr>
        <p:spPr>
          <a:xfrm>
            <a:off x="1075953" y="1386974"/>
            <a:ext cx="8201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82C7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Price Increases Since 2011 in SF/Bay Area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2F3E-25BD-9DDB-6D95-72DFD7CB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2</a:t>
            </a:fld>
            <a:endParaRPr lang="en-US" spc="-4" dirty="0"/>
          </a:p>
        </p:txBody>
      </p:sp>
      <p:pic>
        <p:nvPicPr>
          <p:cNvPr id="3" name="Picture 2" descr="Photo of Price Increases since 2011 in SF/Bay Area.">
            <a:extLst>
              <a:ext uri="{FF2B5EF4-FFF2-40B4-BE49-F238E27FC236}">
                <a16:creationId xmlns:a16="http://schemas.microsoft.com/office/drawing/2014/main" id="{FDCE9D77-3046-8BA9-5AEE-3A80298F0A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6"/>
          <a:stretch/>
        </p:blipFill>
        <p:spPr>
          <a:xfrm>
            <a:off x="70338" y="1910194"/>
            <a:ext cx="8672840" cy="4534706"/>
          </a:xfrm>
          <a:prstGeom prst="rect">
            <a:avLst/>
          </a:prstGeom>
        </p:spPr>
      </p:pic>
      <p:sp>
        <p:nvSpPr>
          <p:cNvPr id="11" name="TextBox 10" descr="SFMTA is Proposing to raise the taxi meter rate">
            <a:extLst>
              <a:ext uri="{FF2B5EF4-FFF2-40B4-BE49-F238E27FC236}">
                <a16:creationId xmlns:a16="http://schemas.microsoft.com/office/drawing/2014/main" id="{4339057E-B1B4-B474-7396-280AFB482CD4}"/>
              </a:ext>
            </a:extLst>
          </p:cNvPr>
          <p:cNvSpPr txBox="1"/>
          <p:nvPr/>
        </p:nvSpPr>
        <p:spPr>
          <a:xfrm>
            <a:off x="485389" y="424343"/>
            <a:ext cx="7842738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3600" b="1" i="0" u="none" strike="noStrike" baseline="30000" dirty="0">
                <a:solidFill>
                  <a:schemeClr val="tx2"/>
                </a:solidFill>
                <a:latin typeface="Graphein Pro Light" panose="020B0402020204020204" pitchFamily="34" charset="0"/>
              </a:rPr>
              <a:t>SFMTA is Proposing to Raise the Taxi Meter Rate </a:t>
            </a:r>
          </a:p>
          <a:p>
            <a:pPr marR="0" algn="l" rtl="0"/>
            <a:r>
              <a:rPr lang="en-US" sz="3600" b="1" i="0" u="none" strike="noStrike" baseline="30000" dirty="0">
                <a:solidFill>
                  <a:srgbClr val="0177BF"/>
                </a:solidFill>
                <a:latin typeface="Graphein Pro Light" panose="020B0402020204020204" pitchFamily="34" charset="0"/>
              </a:rPr>
              <a:t> </a:t>
            </a:r>
          </a:p>
          <a:p>
            <a:pPr marR="0" algn="l" rtl="0"/>
            <a:r>
              <a:rPr lang="en-US" sz="2800" b="1" i="0" u="none" strike="noStrike" baseline="30000" dirty="0">
                <a:solidFill>
                  <a:srgbClr val="000000"/>
                </a:solidFill>
                <a:latin typeface="Graphein Pro Light" panose="020B0402020204020204" pitchFamily="34" charset="0"/>
              </a:rPr>
              <a:t>The taxi meter rate has not increased since 2011. </a:t>
            </a:r>
          </a:p>
          <a:p>
            <a:pPr marR="0" algn="l" rtl="0"/>
            <a:endParaRPr lang="en-US" sz="2800" baseline="30000" dirty="0">
              <a:solidFill>
                <a:srgbClr val="000000"/>
              </a:solidFill>
              <a:latin typeface="Graphein Pro Light" panose="020B0402020204020204" pitchFamily="34" charset="0"/>
            </a:endParaRPr>
          </a:p>
          <a:p>
            <a:pPr marR="0" algn="l" rtl="0"/>
            <a:endParaRPr lang="en-US" sz="2400" dirty="0">
              <a:solidFill>
                <a:schemeClr val="tx1">
                  <a:lumMod val="50000"/>
                </a:schemeClr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CABFA7-17DE-5C0B-5EFD-22AFB1BCB568}"/>
              </a:ext>
            </a:extLst>
          </p:cNvPr>
          <p:cNvSpPr txBox="1"/>
          <p:nvPr/>
        </p:nvSpPr>
        <p:spPr>
          <a:xfrm>
            <a:off x="606669" y="2715768"/>
            <a:ext cx="61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30000" dirty="0">
                <a:solidFill>
                  <a:srgbClr val="000000"/>
                </a:solidFill>
                <a:latin typeface="Graphein Pro Light" panose="020B0402020204020204" pitchFamily="34" charset="0"/>
              </a:rPr>
              <a:t>Rate increase </a:t>
            </a:r>
            <a:br>
              <a:rPr lang="en-US" sz="2400" b="0" i="0" u="none" strike="noStrike" baseline="30000" dirty="0">
                <a:solidFill>
                  <a:srgbClr val="000000"/>
                </a:solidFill>
                <a:latin typeface="Graphein Pro Light" panose="020B0402020204020204" pitchFamily="34" charset="0"/>
              </a:rPr>
            </a:br>
            <a:r>
              <a:rPr lang="en-US" sz="2400" b="1" i="0" u="none" strike="noStrike" baseline="30000" dirty="0">
                <a:solidFill>
                  <a:srgbClr val="0177BF"/>
                </a:solidFill>
                <a:latin typeface="Graphein Pro Light" panose="020B0402020204020204" pitchFamily="34" charset="0"/>
              </a:rPr>
              <a:t>goes directly to driver.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93983C9-B7A0-29DA-8962-5CE0CE355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9839" y="2706830"/>
            <a:ext cx="0" cy="43202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9959D2D7-6B4A-4004-CE78-65423EE9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953" y="6481416"/>
            <a:ext cx="6100702" cy="376584"/>
          </a:xfrm>
        </p:spPr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3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SF Taxi Meter Rate: Current and Proposed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3</a:t>
            </a:fld>
            <a:endParaRPr lang="en-US" spc="-4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A96922-1EBF-7F00-3D80-72429DDFE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5536"/>
              </p:ext>
            </p:extLst>
          </p:nvPr>
        </p:nvGraphicFramePr>
        <p:xfrm>
          <a:off x="936946" y="1665428"/>
          <a:ext cx="7198151" cy="3527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1877">
                  <a:extLst>
                    <a:ext uri="{9D8B030D-6E8A-4147-A177-3AD203B41FA5}">
                      <a16:colId xmlns:a16="http://schemas.microsoft.com/office/drawing/2014/main" val="310695845"/>
                    </a:ext>
                  </a:extLst>
                </a:gridCol>
                <a:gridCol w="1967612">
                  <a:extLst>
                    <a:ext uri="{9D8B030D-6E8A-4147-A177-3AD203B41FA5}">
                      <a16:colId xmlns:a16="http://schemas.microsoft.com/office/drawing/2014/main" val="270033131"/>
                    </a:ext>
                  </a:extLst>
                </a:gridCol>
                <a:gridCol w="2038662">
                  <a:extLst>
                    <a:ext uri="{9D8B030D-6E8A-4147-A177-3AD203B41FA5}">
                      <a16:colId xmlns:a16="http://schemas.microsoft.com/office/drawing/2014/main" val="120345817"/>
                    </a:ext>
                  </a:extLst>
                </a:gridCol>
              </a:tblGrid>
              <a:tr h="277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Fare Component</a:t>
                      </a:r>
                      <a:endParaRPr lang="en-US" sz="2000" dirty="0"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Current Meter Rate</a:t>
                      </a:r>
                      <a:endParaRPr lang="en-US" sz="2000" dirty="0"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raphein Pro Light" panose="020B0402020204020204" pitchFamily="34" charset="0"/>
                          <a:ea typeface="PMingLiU" panose="02020500000000000000" pitchFamily="18" charset="-120"/>
                          <a:cs typeface="Graphein Pro Light" panose="020B0402020204020204" pitchFamily="34" charset="0"/>
                        </a:rPr>
                        <a:t>Proposed Meter Rate Increase</a:t>
                      </a:r>
                    </a:p>
                  </a:txBody>
                  <a:tcPr marL="97993" marR="97993" marT="97993" marB="97993" anchor="b"/>
                </a:tc>
                <a:extLst>
                  <a:ext uri="{0D108BD9-81ED-4DB2-BD59-A6C34878D82A}">
                    <a16:rowId xmlns:a16="http://schemas.microsoft.com/office/drawing/2014/main" val="699381063"/>
                  </a:ext>
                </a:extLst>
              </a:tr>
              <a:tr h="555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Flag Drop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: First one-fifth of a mile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$3.50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ea typeface="PMingLiU" panose="02020500000000000000" pitchFamily="18" charset="-120"/>
                          <a:cs typeface="Graphein Pro Light" panose="020B0402020204020204" pitchFamily="34" charset="0"/>
                        </a:rPr>
                        <a:t>$4.15</a:t>
                      </a:r>
                    </a:p>
                  </a:txBody>
                  <a:tcPr marL="97993" marR="97993" marT="97993" marB="979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523395"/>
                  </a:ext>
                </a:extLst>
              </a:tr>
              <a:tr h="555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Distance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: Each additional one-fifth mile or fraction thereof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$0.55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ea typeface="PMingLiU" panose="02020500000000000000" pitchFamily="18" charset="-120"/>
                          <a:cs typeface="Graphein Pro Light" panose="020B0402020204020204" pitchFamily="34" charset="0"/>
                        </a:rPr>
                        <a:t>$0.65</a:t>
                      </a:r>
                    </a:p>
                  </a:txBody>
                  <a:tcPr marL="97993" marR="97993" marT="97993" marB="9799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69363"/>
                  </a:ext>
                </a:extLst>
              </a:tr>
              <a:tr h="5559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Time: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Each minute of waiting or traffic delay time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$0.55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Graphein Pro Light" panose="020B0402020204020204" pitchFamily="34" charset="0"/>
                          <a:ea typeface="PMingLiU" panose="02020500000000000000" pitchFamily="18" charset="-120"/>
                          <a:cs typeface="Graphein Pro Light" panose="020B0402020204020204" pitchFamily="34" charset="0"/>
                        </a:rPr>
                        <a:t>$0.65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Graphein Pro Light" panose="020B0402020204020204" pitchFamily="34" charset="0"/>
                        <a:ea typeface="PMingLiU" panose="02020500000000000000" pitchFamily="18" charset="-120"/>
                        <a:cs typeface="Graphein Pro Light" panose="020B0402020204020204" pitchFamily="34" charset="0"/>
                      </a:endParaRPr>
                    </a:p>
                  </a:txBody>
                  <a:tcPr marL="97993" marR="97993" marT="97993" marB="9799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6550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8377804-9675-320C-DBD0-465F688A5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936946" y="39425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6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Taxi Meter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2588-8072-D1A7-3615-ACC2B81E5785}"/>
              </a:ext>
            </a:extLst>
          </p:cNvPr>
          <p:cNvSpPr txBox="1"/>
          <p:nvPr/>
        </p:nvSpPr>
        <p:spPr>
          <a:xfrm>
            <a:off x="313707" y="927388"/>
            <a:ext cx="8718184" cy="2823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2400" b="1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SF Trip Characteristics Jan-May 2022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0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Median cost for all trips: </a:t>
            </a:r>
            <a:r>
              <a:rPr lang="en-US" sz="2800" b="1" dirty="0">
                <a:solidFill>
                  <a:srgbClr val="0070C0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$12.85</a:t>
            </a:r>
            <a:endParaRPr lang="en-US" sz="2000" b="1" dirty="0">
              <a:solidFill>
                <a:srgbClr val="0070C0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1371600" lvl="2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32325"/>
              </a:solidFill>
              <a:effectLst/>
              <a:uLnTx/>
              <a:uFillTx/>
              <a:latin typeface="Graphein Pro Light" panose="020B0402020204020204" pitchFamily="34" charset="0"/>
              <a:ea typeface="+mn-ea"/>
              <a:cs typeface="Graphein Pro Light" panose="020B0402020204020204" pitchFamily="34" charset="0"/>
            </a:endParaRPr>
          </a:p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endParaRPr lang="en-US" sz="2400" b="1" dirty="0">
              <a:solidFill>
                <a:srgbClr val="232325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endParaRPr lang="en-US" sz="2000" i="0" u="none" strike="noStrike" kern="1200" cap="none" spc="0" normalizeH="0" baseline="0" noProof="0" dirty="0">
              <a:ln>
                <a:noFill/>
              </a:ln>
              <a:solidFill>
                <a:srgbClr val="232325"/>
              </a:solidFill>
              <a:effectLst/>
              <a:uLnTx/>
              <a:uFillTx/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400" b="0" i="0" dirty="0">
              <a:solidFill>
                <a:srgbClr val="232325"/>
              </a:solidFill>
              <a:effectLst/>
              <a:latin typeface="Graphein Pro Light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4</a:t>
            </a:fld>
            <a:endParaRPr lang="en-US" spc="-4" dirty="0"/>
          </a:p>
        </p:txBody>
      </p:sp>
      <p:graphicFrame>
        <p:nvGraphicFramePr>
          <p:cNvPr id="10" name="Chart 9" descr="Chart of % of the Total Fare">
            <a:extLst>
              <a:ext uri="{FF2B5EF4-FFF2-40B4-BE49-F238E27FC236}">
                <a16:creationId xmlns:a16="http://schemas.microsoft.com/office/drawing/2014/main" id="{CB6491D7-48DE-1AA5-4602-34DC24EA2F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723947"/>
              </p:ext>
            </p:extLst>
          </p:nvPr>
        </p:nvGraphicFramePr>
        <p:xfrm>
          <a:off x="471178" y="2065179"/>
          <a:ext cx="8201643" cy="376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33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Taxi Meter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2588-8072-D1A7-3615-ACC2B81E5785}"/>
              </a:ext>
            </a:extLst>
          </p:cNvPr>
          <p:cNvSpPr txBox="1"/>
          <p:nvPr/>
        </p:nvSpPr>
        <p:spPr>
          <a:xfrm>
            <a:off x="313707" y="927388"/>
            <a:ext cx="8718184" cy="18543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2400" b="1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Fare Components by Trip Distance Jan-May 2022</a:t>
            </a:r>
          </a:p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endParaRPr lang="en-US" sz="2400" dirty="0">
              <a:solidFill>
                <a:srgbClr val="232325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342900" indent="-3429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endParaRPr lang="en-US" sz="2000" i="0" u="none" strike="noStrike" kern="1200" cap="none" spc="0" normalizeH="0" baseline="0" noProof="0" dirty="0">
              <a:ln>
                <a:noFill/>
              </a:ln>
              <a:solidFill>
                <a:srgbClr val="232325"/>
              </a:solidFill>
              <a:effectLst/>
              <a:uLnTx/>
              <a:uFillTx/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400" b="0" i="0" dirty="0">
              <a:solidFill>
                <a:srgbClr val="232325"/>
              </a:solidFill>
              <a:effectLst/>
              <a:latin typeface="Graphein Pro Light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5</a:t>
            </a:fld>
            <a:endParaRPr lang="en-US" spc="-4" dirty="0"/>
          </a:p>
        </p:txBody>
      </p:sp>
      <p:graphicFrame>
        <p:nvGraphicFramePr>
          <p:cNvPr id="10" name="Chart 9" descr="Chart of Fare Components by Trip Distance Jan - May 2022">
            <a:extLst>
              <a:ext uri="{FF2B5EF4-FFF2-40B4-BE49-F238E27FC236}">
                <a16:creationId xmlns:a16="http://schemas.microsoft.com/office/drawing/2014/main" id="{E8B42610-155A-EDFE-E57F-A4CEC80E73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617623"/>
              </p:ext>
            </p:extLst>
          </p:nvPr>
        </p:nvGraphicFramePr>
        <p:xfrm>
          <a:off x="404037" y="1697162"/>
          <a:ext cx="8261498" cy="464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735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6</a:t>
            </a:fld>
            <a:endParaRPr lang="en-US" spc="-4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Taxi Meter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2588-8072-D1A7-3615-ACC2B81E5785}"/>
              </a:ext>
            </a:extLst>
          </p:cNvPr>
          <p:cNvSpPr txBox="1"/>
          <p:nvPr/>
        </p:nvSpPr>
        <p:spPr>
          <a:xfrm>
            <a:off x="313707" y="927388"/>
            <a:ext cx="8718184" cy="9464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2400" b="1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Comparison Across Jurisdictions</a:t>
            </a:r>
            <a:endParaRPr lang="en-US" sz="2000" i="0" u="none" strike="noStrike" kern="1200" cap="none" spc="0" normalizeH="0" baseline="0" noProof="0" dirty="0">
              <a:ln>
                <a:noFill/>
              </a:ln>
              <a:solidFill>
                <a:srgbClr val="232325"/>
              </a:solidFill>
              <a:effectLst/>
              <a:uLnTx/>
              <a:uFillTx/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4F81BD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sz="2400" b="0" i="0" dirty="0">
              <a:solidFill>
                <a:srgbClr val="232325"/>
              </a:solidFill>
              <a:effectLst/>
              <a:latin typeface="Graphein Pro Light"/>
            </a:endParaRPr>
          </a:p>
        </p:txBody>
      </p:sp>
      <p:graphicFrame>
        <p:nvGraphicFramePr>
          <p:cNvPr id="9" name="Chart 8" descr="Chart of comparison across jurisdictions by cities">
            <a:extLst>
              <a:ext uri="{FF2B5EF4-FFF2-40B4-BE49-F238E27FC236}">
                <a16:creationId xmlns:a16="http://schemas.microsoft.com/office/drawing/2014/main" id="{C370EBA4-DAD2-2ACB-38AE-88C85D76AA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528681"/>
              </p:ext>
            </p:extLst>
          </p:nvPr>
        </p:nvGraphicFramePr>
        <p:xfrm>
          <a:off x="313707" y="1504076"/>
          <a:ext cx="8516586" cy="463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049300-17D8-1F4D-8393-44C37BB4C97D}"/>
              </a:ext>
            </a:extLst>
          </p:cNvPr>
          <p:cNvSpPr txBox="1"/>
          <p:nvPr/>
        </p:nvSpPr>
        <p:spPr>
          <a:xfrm>
            <a:off x="961292" y="6135076"/>
            <a:ext cx="316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*cost of living is higher in SF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B35A245-7890-F8B3-7DD4-BF33BB02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5953" y="6481416"/>
            <a:ext cx="6100702" cy="376584"/>
          </a:xfrm>
        </p:spPr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7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Recent Fare Surcharges in Other Jurisdictions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7</a:t>
            </a:fld>
            <a:endParaRPr lang="en-US" spc="-4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9F078C-424A-86DD-FD17-D7D14CF3D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047414"/>
              </p:ext>
            </p:extLst>
          </p:nvPr>
        </p:nvGraphicFramePr>
        <p:xfrm>
          <a:off x="419100" y="1513353"/>
          <a:ext cx="809625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872">
                  <a:extLst>
                    <a:ext uri="{9D8B030D-6E8A-4147-A177-3AD203B41FA5}">
                      <a16:colId xmlns:a16="http://schemas.microsoft.com/office/drawing/2014/main" val="3876017640"/>
                    </a:ext>
                  </a:extLst>
                </a:gridCol>
                <a:gridCol w="4057378">
                  <a:extLst>
                    <a:ext uri="{9D8B030D-6E8A-4147-A177-3AD203B41FA5}">
                      <a16:colId xmlns:a16="http://schemas.microsoft.com/office/drawing/2014/main" val="21058240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Cities Enacting Trip Surcharges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8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$0.50 per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9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Seattle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$1 per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550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Las Vegas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$0.39 increase / metered mile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86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Chicago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$1 for trips &lt; $20</a:t>
                      </a:r>
                    </a:p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$2 for trips $20-$40</a:t>
                      </a:r>
                    </a:p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$3 for trips &gt; 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7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1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Recent Fare Adjustments in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Other Jurisdictions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Graphein Pro Light" panose="020B0402020204020204" pitchFamily="34" charset="0"/>
              <a:ea typeface="+mn-ea"/>
              <a:cs typeface="Graphein Pro Light" panose="020B0402020204020204" pitchFamily="34" charset="0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8</a:t>
            </a:fld>
            <a:endParaRPr lang="en-US" spc="-4" dirty="0"/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C1EBD613-EE29-63F0-90E4-DA9B355AC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87913"/>
              </p:ext>
            </p:extLst>
          </p:nvPr>
        </p:nvGraphicFramePr>
        <p:xfrm>
          <a:off x="400592" y="3183491"/>
          <a:ext cx="8114758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379">
                  <a:extLst>
                    <a:ext uri="{9D8B030D-6E8A-4147-A177-3AD203B41FA5}">
                      <a16:colId xmlns:a16="http://schemas.microsoft.com/office/drawing/2014/main" val="3876017640"/>
                    </a:ext>
                  </a:extLst>
                </a:gridCol>
                <a:gridCol w="4057379">
                  <a:extLst>
                    <a:ext uri="{9D8B030D-6E8A-4147-A177-3AD203B41FA5}">
                      <a16:colId xmlns:a16="http://schemas.microsoft.com/office/drawing/2014/main" val="21058240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Cities Raising Fares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8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Montreal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17% increase in fares and increased rates allowed for late night rides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9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Los Angeles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Flag increase to $3.10, $0.33 per</a:t>
                      </a:r>
                      <a:b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</a:br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1/9th mile and per 37 seconds of wait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550397"/>
                  </a:ext>
                </a:extLst>
              </a:tr>
            </a:tbl>
          </a:graphicData>
        </a:graphic>
      </p:graphicFrame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B62D93D8-EF6C-638C-E19A-B2530EDDB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48342"/>
              </p:ext>
            </p:extLst>
          </p:nvPr>
        </p:nvGraphicFramePr>
        <p:xfrm>
          <a:off x="400592" y="1556046"/>
          <a:ext cx="8114758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379">
                  <a:extLst>
                    <a:ext uri="{9D8B030D-6E8A-4147-A177-3AD203B41FA5}">
                      <a16:colId xmlns:a16="http://schemas.microsoft.com/office/drawing/2014/main" val="3876017640"/>
                    </a:ext>
                  </a:extLst>
                </a:gridCol>
                <a:gridCol w="4057379">
                  <a:extLst>
                    <a:ext uri="{9D8B030D-6E8A-4147-A177-3AD203B41FA5}">
                      <a16:colId xmlns:a16="http://schemas.microsoft.com/office/drawing/2014/main" val="210582404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Cities Raising Base Fare (Flag Drop)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584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Toronto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$1 per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9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New York (proposed)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raphein Pro Light" panose="020B0402020204020204" pitchFamily="34" charset="0"/>
                          <a:cs typeface="Graphein Pro Light" panose="020B0402020204020204" pitchFamily="34" charset="0"/>
                        </a:rPr>
                        <a:t>$2.50 increase from $3.30 to $5.80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55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82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73A2FB4-78F9-D13A-1432-E380E9030E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3339" y="1430077"/>
            <a:ext cx="4010661" cy="3470170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444C9A-1B1E-4510-B322-9494763C4F3D}"/>
              </a:ext>
            </a:extLst>
          </p:cNvPr>
          <p:cNvSpPr txBox="1">
            <a:spLocks/>
          </p:cNvSpPr>
          <p:nvPr/>
        </p:nvSpPr>
        <p:spPr>
          <a:xfrm>
            <a:off x="2875744" y="5261211"/>
            <a:ext cx="5504223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Taxi Outreach Meeting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E455AB-2E30-E12A-DCE5-46215358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Email comments to </a:t>
            </a:r>
            <a:r>
              <a:rPr lang="en-US" dirty="0">
                <a:solidFill>
                  <a:schemeClr val="bg1"/>
                </a:solidFill>
              </a:rPr>
              <a:t>SFTaxi@SFMTA.com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C52681-BBEC-4B6A-9509-D8FF3E78C280}"/>
              </a:ext>
            </a:extLst>
          </p:cNvPr>
          <p:cNvSpPr/>
          <p:nvPr/>
        </p:nvSpPr>
        <p:spPr>
          <a:xfrm>
            <a:off x="313707" y="205968"/>
            <a:ext cx="897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Taxi Meter </a:t>
            </a:r>
            <a:r>
              <a:rPr lang="en-US" sz="2800" b="1" dirty="0">
                <a:solidFill>
                  <a:srgbClr val="4F81BD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Graphein Pro Light" panose="020B0402020204020204" pitchFamily="34" charset="0"/>
                <a:ea typeface="+mn-ea"/>
                <a:cs typeface="Graphein Pro Light" panose="020B0402020204020204" pitchFamily="34" charset="0"/>
              </a:rPr>
              <a:t>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C42588-8072-D1A7-3615-ACC2B81E5785}"/>
              </a:ext>
            </a:extLst>
          </p:cNvPr>
          <p:cNvSpPr txBox="1"/>
          <p:nvPr/>
        </p:nvSpPr>
        <p:spPr>
          <a:xfrm>
            <a:off x="313707" y="927388"/>
            <a:ext cx="5228677" cy="53476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2400" b="1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Initial Staff Considerations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232325"/>
                </a:solidFill>
                <a:effectLst/>
                <a:uLnTx/>
                <a:uFillTx/>
                <a:latin typeface="Graphein Pro Light" panose="020B0402020204020204" pitchFamily="34" charset="0"/>
                <a:cs typeface="Graphein Pro Light" panose="020B0402020204020204" pitchFamily="34" charset="0"/>
              </a:rPr>
              <a:t>Considered fuel surcharge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232325"/>
                </a:solidFill>
                <a:latin typeface="Graphein Pro Light" panose="020B0402020204020204" pitchFamily="34" charset="0"/>
                <a:cs typeface="Graphein Pro Light" panose="020B0402020204020204" pitchFamily="34" charset="0"/>
              </a:rPr>
              <a:t>Fares based on time of day or location</a:t>
            </a:r>
          </a:p>
          <a:p>
            <a:pPr marL="914400" lvl="1" indent="-457200">
              <a:spcBef>
                <a:spcPts val="900"/>
              </a:spcBef>
              <a:buClr>
                <a:srgbClr val="4F81BD"/>
              </a:buClr>
              <a:buFont typeface="Wingdings" panose="05000000000000000000" pitchFamily="2" charset="2"/>
              <a:buChar char="v"/>
              <a:defRPr/>
            </a:pPr>
            <a:r>
              <a:rPr lang="en-US" sz="2800" b="0" i="0" dirty="0">
                <a:solidFill>
                  <a:srgbClr val="232325"/>
                </a:solidFill>
                <a:effectLst/>
                <a:latin typeface="Graphein Pro Light" panose="020B0402020204020204" pitchFamily="34" charset="0"/>
                <a:cs typeface="Graphein Pro Light" panose="020B0402020204020204" pitchFamily="34" charset="0"/>
              </a:rPr>
              <a:t>Meter and a half structure</a:t>
            </a:r>
          </a:p>
          <a:p>
            <a:pPr lvl="1">
              <a:spcBef>
                <a:spcPts val="900"/>
              </a:spcBef>
              <a:buClr>
                <a:srgbClr val="4F81BD"/>
              </a:buClr>
              <a:defRPr/>
            </a:pPr>
            <a:endParaRPr lang="en-US" sz="2800" dirty="0">
              <a:solidFill>
                <a:srgbClr val="232325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  <a:p>
            <a:pPr lvl="1">
              <a:spcBef>
                <a:spcPts val="900"/>
              </a:spcBef>
              <a:buClr>
                <a:srgbClr val="4F81BD"/>
              </a:buClr>
              <a:defRPr/>
            </a:pPr>
            <a:r>
              <a:rPr lang="en-US" sz="2800" b="0" i="0" dirty="0">
                <a:solidFill>
                  <a:srgbClr val="232325"/>
                </a:solidFill>
                <a:effectLst/>
                <a:latin typeface="Graphein Pro Light" panose="020B0402020204020204" pitchFamily="34" charset="0"/>
                <a:cs typeface="Graphein Pro Light" panose="020B0402020204020204" pitchFamily="34" charset="0"/>
              </a:rPr>
              <a:t>Not proposing either fuel surcharge or other fare restructuring at this time, but may consider them in the future</a:t>
            </a:r>
            <a:endParaRPr lang="en-US" sz="2400" b="0" i="0" dirty="0">
              <a:solidFill>
                <a:srgbClr val="232325"/>
              </a:solidFill>
              <a:effectLst/>
              <a:latin typeface="Graphein Pro Light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71C547E-112C-864F-AF44-BFBF3B68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5350" y="6481416"/>
            <a:ext cx="544830" cy="376584"/>
          </a:xfrm>
        </p:spPr>
        <p:txBody>
          <a:bodyPr/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lang="en-US" spc="-4" smtClean="0"/>
              <a:pPr marL="28575">
                <a:spcBef>
                  <a:spcPts val="11"/>
                </a:spcBef>
              </a:pPr>
              <a:t>9</a:t>
            </a:fld>
            <a:endParaRPr lang="en-US" spc="-4" dirty="0"/>
          </a:p>
        </p:txBody>
      </p:sp>
    </p:spTree>
    <p:extLst>
      <p:ext uri="{BB962C8B-B14F-4D97-AF65-F5344CB8AC3E}">
        <p14:creationId xmlns:p14="http://schemas.microsoft.com/office/powerpoint/2010/main" val="3481934906"/>
      </p:ext>
    </p:extLst>
  </p:cSld>
  <p:clrMapOvr>
    <a:masterClrMapping/>
  </p:clrMapOvr>
</p:sld>
</file>

<file path=ppt/theme/theme1.xml><?xml version="1.0" encoding="utf-8"?>
<a:theme xmlns:a="http://schemas.openxmlformats.org/drawingml/2006/main" name="SFMTA">
  <a:themeElements>
    <a:clrScheme name="SFMTA 1">
      <a:dk1>
        <a:srgbClr val="4F5556"/>
      </a:dk1>
      <a:lt1>
        <a:srgbClr val="FFFFFF"/>
      </a:lt1>
      <a:dk2>
        <a:srgbClr val="4F5556"/>
      </a:dk2>
      <a:lt2>
        <a:srgbClr val="FEFFFE"/>
      </a:lt2>
      <a:accent1>
        <a:srgbClr val="0072BA"/>
      </a:accent1>
      <a:accent2>
        <a:srgbClr val="E39500"/>
      </a:accent2>
      <a:accent3>
        <a:srgbClr val="AC1B86"/>
      </a:accent3>
      <a:accent4>
        <a:srgbClr val="009244"/>
      </a:accent4>
      <a:accent5>
        <a:srgbClr val="2F9FB9"/>
      </a:accent5>
      <a:accent6>
        <a:srgbClr val="7A7B7F"/>
      </a:accent6>
      <a:hlink>
        <a:srgbClr val="005898"/>
      </a:hlink>
      <a:folHlink>
        <a:srgbClr val="7A7B7F"/>
      </a:folHlink>
    </a:clrScheme>
    <a:fontScheme name="Test">
      <a:majorFont>
        <a:latin typeface="Graphein Pro Bold"/>
        <a:ea typeface=""/>
        <a:cs typeface=""/>
      </a:majorFont>
      <a:minorFont>
        <a:latin typeface="Graphein Pro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MTA_PPT_C" id="{C7D01C0D-D2C9-DD44-8233-A4370AF0A8B7}" vid="{AC33A2BD-0BCF-514F-9314-0AAD8BB381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4DAF82870B0439BCAF0DE95C1675E" ma:contentTypeVersion="0" ma:contentTypeDescription="Create a new document." ma:contentTypeScope="" ma:versionID="6dfe301dda257bb6a14e227bc0a265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52E6FE-63AB-4AEA-AB5A-D4D6461363A8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C2AC04-F155-4B4B-B253-E5C069D4DF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EA9EFF-819B-4417-BE31-7F94E787883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9.1.22 CAC Meeting</Template>
  <TotalTime>336</TotalTime>
  <Words>722</Words>
  <Application>Microsoft Office PowerPoint</Application>
  <PresentationFormat>On-screen Show (4:3)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Graphein Pro Book</vt:lpstr>
      <vt:lpstr>Arial</vt:lpstr>
      <vt:lpstr>Wingdings</vt:lpstr>
      <vt:lpstr>Arial Narrow</vt:lpstr>
      <vt:lpstr>Graphein Pro Light</vt:lpstr>
      <vt:lpstr>Graphein Pro Bold</vt:lpstr>
      <vt:lpstr>PMingLiU</vt:lpstr>
      <vt:lpstr>SFMTA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SFMTA  Mayor’s Disability Council</dc:title>
  <dc:creator>Vanlo, Brady</dc:creator>
  <cp:lastModifiedBy>John Koste</cp:lastModifiedBy>
  <cp:revision>9</cp:revision>
  <cp:lastPrinted>2021-11-17T20:58:05Z</cp:lastPrinted>
  <dcterms:created xsi:type="dcterms:W3CDTF">2022-08-30T20:24:55Z</dcterms:created>
  <dcterms:modified xsi:type="dcterms:W3CDTF">2022-09-22T17:06:00Z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0x0101005D24DAF82870B0439BCAF0DE95C1675E</vt:lpwstr>
  </property>
</Properties>
</file>