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7"/>
  </p:notesMasterIdLst>
  <p:sldIdLst>
    <p:sldId id="283" r:id="rId5"/>
    <p:sldId id="376" r:id="rId6"/>
    <p:sldId id="292" r:id="rId7"/>
    <p:sldId id="342" r:id="rId8"/>
    <p:sldId id="408" r:id="rId9"/>
    <p:sldId id="409" r:id="rId10"/>
    <p:sldId id="411" r:id="rId11"/>
    <p:sldId id="410" r:id="rId12"/>
    <p:sldId id="413" r:id="rId13"/>
    <p:sldId id="418" r:id="rId14"/>
    <p:sldId id="419" r:id="rId15"/>
    <p:sldId id="420" r:id="rId16"/>
  </p:sldIdLst>
  <p:sldSz cx="9144000" cy="6858000" type="screen4x3"/>
  <p:notesSz cx="6858000" cy="9296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raphein Pro Bold" panose="020B0703030504020204" pitchFamily="34" charset="0"/>
      <p:bold r:id="rId22"/>
    </p:embeddedFont>
    <p:embeddedFont>
      <p:font typeface="Graphein Pro Book" panose="020B0602020204020204" pitchFamily="34" charset="0"/>
      <p:regular r:id="rId23"/>
      <p:bold r:id="rId24"/>
      <p:italic r:id="rId25"/>
      <p:boldItalic r:id="rId26"/>
    </p:embeddedFont>
    <p:embeddedFont>
      <p:font typeface="Graphein Pro Light" panose="020B0402020204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utonomous Vehicles and Disability Access" id="{FA52590A-BB97-4642-9426-59FADFFB9EFB}">
          <p14:sldIdLst>
            <p14:sldId id="283"/>
            <p14:sldId id="376"/>
            <p14:sldId id="292"/>
            <p14:sldId id="342"/>
            <p14:sldId id="408"/>
            <p14:sldId id="409"/>
            <p14:sldId id="411"/>
            <p14:sldId id="410"/>
            <p14:sldId id="413"/>
            <p14:sldId id="418"/>
            <p14:sldId id="419"/>
            <p14:sldId id="4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A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2" autoAdjust="0"/>
    <p:restoredTop sz="48304" autoAdjust="0"/>
  </p:normalViewPr>
  <p:slideViewPr>
    <p:cSldViewPr snapToGrid="0" snapToObjects="1">
      <p:cViewPr varScale="1">
        <p:scale>
          <a:sx n="45" d="100"/>
          <a:sy n="45" d="100"/>
        </p:scale>
        <p:origin x="23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1055048"/>
        <c:axId val="384846992"/>
        <c:axId val="0"/>
      </c:bar3DChart>
      <c:catAx>
        <c:axId val="26105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4846992"/>
        <c:crosses val="autoZero"/>
        <c:auto val="1"/>
        <c:lblAlgn val="ctr"/>
        <c:lblOffset val="100"/>
        <c:noMultiLvlLbl val="0"/>
      </c:catAx>
      <c:valAx>
        <c:axId val="38484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055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4846208"/>
        <c:axId val="384845816"/>
        <c:axId val="0"/>
      </c:bar3DChart>
      <c:catAx>
        <c:axId val="38484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4845816"/>
        <c:crosses val="autoZero"/>
        <c:auto val="1"/>
        <c:lblAlgn val="ctr"/>
        <c:lblOffset val="100"/>
        <c:noMultiLvlLbl val="0"/>
      </c:catAx>
      <c:valAx>
        <c:axId val="38484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4845032"/>
        <c:axId val="384844640"/>
        <c:axId val="0"/>
      </c:bar3DChart>
      <c:catAx>
        <c:axId val="384845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4844640"/>
        <c:crosses val="autoZero"/>
        <c:auto val="1"/>
        <c:lblAlgn val="ctr"/>
        <c:lblOffset val="100"/>
        <c:noMultiLvlLbl val="0"/>
      </c:catAx>
      <c:valAx>
        <c:axId val="38484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5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4843856"/>
        <c:axId val="384843464"/>
        <c:axId val="0"/>
      </c:bar3DChart>
      <c:catAx>
        <c:axId val="384843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4843464"/>
        <c:crosses val="autoZero"/>
        <c:auto val="1"/>
        <c:lblAlgn val="ctr"/>
        <c:lblOffset val="100"/>
        <c:noMultiLvlLbl val="0"/>
      </c:catAx>
      <c:valAx>
        <c:axId val="384843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384848168"/>
        <c:axId val="384847384"/>
      </c:areaChart>
      <c:catAx>
        <c:axId val="384848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4847384"/>
        <c:crosses val="autoZero"/>
        <c:auto val="1"/>
        <c:lblAlgn val="ctr"/>
        <c:lblOffset val="100"/>
        <c:noMultiLvlLbl val="0"/>
      </c:catAx>
      <c:valAx>
        <c:axId val="38484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8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384850128"/>
        <c:axId val="384850912"/>
      </c:lineChart>
      <c:catAx>
        <c:axId val="384850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4850912"/>
        <c:crosses val="autoZero"/>
        <c:auto val="1"/>
        <c:lblAlgn val="ctr"/>
        <c:lblOffset val="100"/>
        <c:noMultiLvlLbl val="0"/>
      </c:catAx>
      <c:valAx>
        <c:axId val="38485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5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4848952"/>
        <c:axId val="384849344"/>
      </c:scatterChart>
      <c:valAx>
        <c:axId val="384848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4849344"/>
        <c:crosses val="autoZero"/>
        <c:crossBetween val="midCat"/>
      </c:valAx>
      <c:valAx>
        <c:axId val="38484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4848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2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4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8F317-7242-FD43-B6D5-854762766057}" type="doc">
      <dgm:prSet loTypeId="urn:microsoft.com/office/officeart/2009/3/layout/CircleRelationship" loCatId="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38446C01-F872-1744-AFF4-8822CAF63BF0}">
      <dgm:prSet phldrT="[Text]" phldr="1"/>
      <dgm:spPr/>
      <dgm:t>
        <a:bodyPr/>
        <a:lstStyle/>
        <a:p>
          <a:endParaRPr lang="en-US"/>
        </a:p>
      </dgm:t>
    </dgm:pt>
    <dgm:pt modelId="{CE5BE37F-A1D0-BE41-A76F-106325FDEC9A}" type="parTrans" cxnId="{DB6BFED4-BCD6-4547-BD46-592208E9B8FE}">
      <dgm:prSet/>
      <dgm:spPr/>
      <dgm:t>
        <a:bodyPr/>
        <a:lstStyle/>
        <a:p>
          <a:endParaRPr lang="en-US"/>
        </a:p>
      </dgm:t>
    </dgm:pt>
    <dgm:pt modelId="{4F3E1159-99F5-8846-8436-14B9916172DE}" type="sibTrans" cxnId="{DB6BFED4-BCD6-4547-BD46-592208E9B8FE}">
      <dgm:prSet/>
      <dgm:spPr/>
      <dgm:t>
        <a:bodyPr/>
        <a:lstStyle/>
        <a:p>
          <a:endParaRPr lang="en-US"/>
        </a:p>
      </dgm:t>
    </dgm:pt>
    <dgm:pt modelId="{4D712D21-10F2-9944-95C7-65C1FBA9593F}">
      <dgm:prSet phldrT="[Text]" phldr="1"/>
      <dgm:spPr/>
      <dgm:t>
        <a:bodyPr/>
        <a:lstStyle/>
        <a:p>
          <a:endParaRPr lang="en-US"/>
        </a:p>
      </dgm:t>
    </dgm:pt>
    <dgm:pt modelId="{9426A483-2910-C448-AC68-506750F1E19A}" type="parTrans" cxnId="{839C6095-16F1-3E41-8492-AB113BB34B72}">
      <dgm:prSet/>
      <dgm:spPr/>
      <dgm:t>
        <a:bodyPr/>
        <a:lstStyle/>
        <a:p>
          <a:endParaRPr lang="en-US"/>
        </a:p>
      </dgm:t>
    </dgm:pt>
    <dgm:pt modelId="{77997C9A-BF97-7C42-95B0-CC53C6BF0C3F}" type="sibTrans" cxnId="{839C6095-16F1-3E41-8492-AB113BB34B72}">
      <dgm:prSet/>
      <dgm:spPr/>
      <dgm:t>
        <a:bodyPr/>
        <a:lstStyle/>
        <a:p>
          <a:endParaRPr lang="en-US"/>
        </a:p>
      </dgm:t>
    </dgm:pt>
    <dgm:pt modelId="{9AB805CD-33EA-F643-B6F2-154089F67482}">
      <dgm:prSet phldrT="[Text]" phldr="1"/>
      <dgm:spPr/>
      <dgm:t>
        <a:bodyPr/>
        <a:lstStyle/>
        <a:p>
          <a:endParaRPr lang="en-US"/>
        </a:p>
      </dgm:t>
    </dgm:pt>
    <dgm:pt modelId="{67C4670F-8F15-5A4D-B6D8-13017CA5AD4D}" type="parTrans" cxnId="{21E91A5F-6331-284E-AC1E-B1CBB5978DF8}">
      <dgm:prSet/>
      <dgm:spPr/>
      <dgm:t>
        <a:bodyPr/>
        <a:lstStyle/>
        <a:p>
          <a:endParaRPr lang="en-US"/>
        </a:p>
      </dgm:t>
    </dgm:pt>
    <dgm:pt modelId="{374B5452-19B1-2545-8ECA-6426B3795929}" type="sibTrans" cxnId="{21E91A5F-6331-284E-AC1E-B1CBB5978DF8}">
      <dgm:prSet/>
      <dgm:spPr/>
      <dgm:t>
        <a:bodyPr/>
        <a:lstStyle/>
        <a:p>
          <a:endParaRPr lang="en-US"/>
        </a:p>
      </dgm:t>
    </dgm:pt>
    <dgm:pt modelId="{CD7D2BBE-3FBD-0949-9182-CDE79E1839B5}" type="pres">
      <dgm:prSet presAssocID="{A498F317-7242-FD43-B6D5-854762766057}" presName="Name0" presStyleCnt="0">
        <dgm:presLayoutVars>
          <dgm:chMax val="1"/>
          <dgm:chPref val="1"/>
        </dgm:presLayoutVars>
      </dgm:prSet>
      <dgm:spPr/>
    </dgm:pt>
    <dgm:pt modelId="{954BE5B0-D123-FB46-88EF-446676BA3A41}" type="pres">
      <dgm:prSet presAssocID="{38446C01-F872-1744-AFF4-8822CAF63BF0}" presName="Parent" presStyleLbl="node0" presStyleIdx="0" presStyleCnt="1">
        <dgm:presLayoutVars>
          <dgm:chMax val="5"/>
          <dgm:chPref val="5"/>
        </dgm:presLayoutVars>
      </dgm:prSet>
      <dgm:spPr/>
    </dgm:pt>
    <dgm:pt modelId="{37E21B3D-2C75-4E47-9D30-4556CFC2C72F}" type="pres">
      <dgm:prSet presAssocID="{38446C01-F872-1744-AFF4-8822CAF63BF0}" presName="Accent1" presStyleLbl="node1" presStyleIdx="0" presStyleCnt="13"/>
      <dgm:spPr/>
    </dgm:pt>
    <dgm:pt modelId="{93DC815A-F003-C647-9BA9-98199718FF00}" type="pres">
      <dgm:prSet presAssocID="{38446C01-F872-1744-AFF4-8822CAF63BF0}" presName="Accent2" presStyleLbl="node1" presStyleIdx="1" presStyleCnt="13"/>
      <dgm:spPr/>
    </dgm:pt>
    <dgm:pt modelId="{5A2C2E73-D812-2446-9E88-A2D360142EDB}" type="pres">
      <dgm:prSet presAssocID="{38446C01-F872-1744-AFF4-8822CAF63BF0}" presName="Accent3" presStyleLbl="node1" presStyleIdx="2" presStyleCnt="13"/>
      <dgm:spPr/>
    </dgm:pt>
    <dgm:pt modelId="{133D2CE8-5A6A-7F4E-A7F6-15A051146CCC}" type="pres">
      <dgm:prSet presAssocID="{38446C01-F872-1744-AFF4-8822CAF63BF0}" presName="Accent4" presStyleLbl="node1" presStyleIdx="3" presStyleCnt="13"/>
      <dgm:spPr/>
    </dgm:pt>
    <dgm:pt modelId="{5E6AC05D-98FC-DE4E-BD27-CE377D47BBE5}" type="pres">
      <dgm:prSet presAssocID="{38446C01-F872-1744-AFF4-8822CAF63BF0}" presName="Accent5" presStyleLbl="node1" presStyleIdx="4" presStyleCnt="13"/>
      <dgm:spPr/>
    </dgm:pt>
    <dgm:pt modelId="{1510B073-C6A8-D64D-AE5B-0BD56B00BFE1}" type="pres">
      <dgm:prSet presAssocID="{38446C01-F872-1744-AFF4-8822CAF63BF0}" presName="Accent6" presStyleLbl="node1" presStyleIdx="5" presStyleCnt="13"/>
      <dgm:spPr/>
    </dgm:pt>
    <dgm:pt modelId="{A7375FCF-E771-7846-8D7C-63C36118F22B}" type="pres">
      <dgm:prSet presAssocID="{4D712D21-10F2-9944-95C7-65C1FBA9593F}" presName="Child1" presStyleLbl="node1" presStyleIdx="6" presStyleCnt="13">
        <dgm:presLayoutVars>
          <dgm:chMax val="0"/>
          <dgm:chPref val="0"/>
        </dgm:presLayoutVars>
      </dgm:prSet>
      <dgm:spPr/>
    </dgm:pt>
    <dgm:pt modelId="{5E4D2B4A-B396-D144-900E-DFC6AF2839F8}" type="pres">
      <dgm:prSet presAssocID="{4D712D21-10F2-9944-95C7-65C1FBA9593F}" presName="Accent7" presStyleCnt="0"/>
      <dgm:spPr/>
    </dgm:pt>
    <dgm:pt modelId="{FA8B4766-DCB6-CF4E-91D9-85EF1BA66928}" type="pres">
      <dgm:prSet presAssocID="{4D712D21-10F2-9944-95C7-65C1FBA9593F}" presName="AccentHold1" presStyleLbl="node1" presStyleIdx="7" presStyleCnt="13"/>
      <dgm:spPr/>
    </dgm:pt>
    <dgm:pt modelId="{2E35480D-6F09-2B46-B093-C2AEC9265470}" type="pres">
      <dgm:prSet presAssocID="{4D712D21-10F2-9944-95C7-65C1FBA9593F}" presName="Accent8" presStyleCnt="0"/>
      <dgm:spPr/>
    </dgm:pt>
    <dgm:pt modelId="{1FB0C1E1-EE1B-3C4B-B63D-7DDDA209E1BD}" type="pres">
      <dgm:prSet presAssocID="{4D712D21-10F2-9944-95C7-65C1FBA9593F}" presName="AccentHold2" presStyleLbl="node1" presStyleIdx="8" presStyleCnt="13"/>
      <dgm:spPr/>
    </dgm:pt>
    <dgm:pt modelId="{F2153247-1598-204C-99BE-621FCEA0F945}" type="pres">
      <dgm:prSet presAssocID="{9AB805CD-33EA-F643-B6F2-154089F67482}" presName="Child2" presStyleLbl="node1" presStyleIdx="9" presStyleCnt="13">
        <dgm:presLayoutVars>
          <dgm:chMax val="0"/>
          <dgm:chPref val="0"/>
        </dgm:presLayoutVars>
      </dgm:prSet>
      <dgm:spPr/>
    </dgm:pt>
    <dgm:pt modelId="{6EC6DF7B-FED5-DA41-BC87-B743521B8636}" type="pres">
      <dgm:prSet presAssocID="{9AB805CD-33EA-F643-B6F2-154089F67482}" presName="Accent9" presStyleCnt="0"/>
      <dgm:spPr/>
    </dgm:pt>
    <dgm:pt modelId="{665CD862-0BF7-4143-85D4-56081454EDB6}" type="pres">
      <dgm:prSet presAssocID="{9AB805CD-33EA-F643-B6F2-154089F67482}" presName="AccentHold1" presStyleLbl="node1" presStyleIdx="10" presStyleCnt="13"/>
      <dgm:spPr/>
    </dgm:pt>
    <dgm:pt modelId="{C775ED95-4446-A748-B76E-F71DFEE7530C}" type="pres">
      <dgm:prSet presAssocID="{9AB805CD-33EA-F643-B6F2-154089F67482}" presName="Accent10" presStyleCnt="0"/>
      <dgm:spPr/>
    </dgm:pt>
    <dgm:pt modelId="{C2446AE9-8C66-4340-B4C4-3B8CBC20EC3F}" type="pres">
      <dgm:prSet presAssocID="{9AB805CD-33EA-F643-B6F2-154089F67482}" presName="AccentHold2" presStyleLbl="node1" presStyleIdx="11" presStyleCnt="13"/>
      <dgm:spPr/>
    </dgm:pt>
    <dgm:pt modelId="{FDFDF29C-05BD-754D-84B1-37A52889BC62}" type="pres">
      <dgm:prSet presAssocID="{9AB805CD-33EA-F643-B6F2-154089F67482}" presName="Accent11" presStyleCnt="0"/>
      <dgm:spPr/>
    </dgm:pt>
    <dgm:pt modelId="{E8737D9D-32B4-9847-8DCF-2738F0ECDFCB}" type="pres">
      <dgm:prSet presAssocID="{9AB805CD-33EA-F643-B6F2-154089F67482}" presName="AccentHold3" presStyleLbl="node1" presStyleIdx="12" presStyleCnt="13"/>
      <dgm:spPr/>
    </dgm:pt>
  </dgm:ptLst>
  <dgm:cxnLst>
    <dgm:cxn modelId="{EFAD3229-DE73-3A47-8287-4211B634B4BC}" type="presOf" srcId="{9AB805CD-33EA-F643-B6F2-154089F67482}" destId="{F2153247-1598-204C-99BE-621FCEA0F945}" srcOrd="0" destOrd="0" presId="urn:microsoft.com/office/officeart/2009/3/layout/CircleRelationship"/>
    <dgm:cxn modelId="{21E91A5F-6331-284E-AC1E-B1CBB5978DF8}" srcId="{38446C01-F872-1744-AFF4-8822CAF63BF0}" destId="{9AB805CD-33EA-F643-B6F2-154089F67482}" srcOrd="1" destOrd="0" parTransId="{67C4670F-8F15-5A4D-B6D8-13017CA5AD4D}" sibTransId="{374B5452-19B1-2545-8ECA-6426B3795929}"/>
    <dgm:cxn modelId="{2AEBFF4F-6A1B-704D-8463-C400BB05F1CE}" type="presOf" srcId="{38446C01-F872-1744-AFF4-8822CAF63BF0}" destId="{954BE5B0-D123-FB46-88EF-446676BA3A41}" srcOrd="0" destOrd="0" presId="urn:microsoft.com/office/officeart/2009/3/layout/CircleRelationship"/>
    <dgm:cxn modelId="{251BA489-2F5D-9244-A39E-1F16186EEFDF}" type="presOf" srcId="{4D712D21-10F2-9944-95C7-65C1FBA9593F}" destId="{A7375FCF-E771-7846-8D7C-63C36118F22B}" srcOrd="0" destOrd="0" presId="urn:microsoft.com/office/officeart/2009/3/layout/CircleRelationship"/>
    <dgm:cxn modelId="{839C6095-16F1-3E41-8492-AB113BB34B72}" srcId="{38446C01-F872-1744-AFF4-8822CAF63BF0}" destId="{4D712D21-10F2-9944-95C7-65C1FBA9593F}" srcOrd="0" destOrd="0" parTransId="{9426A483-2910-C448-AC68-506750F1E19A}" sibTransId="{77997C9A-BF97-7C42-95B0-CC53C6BF0C3F}"/>
    <dgm:cxn modelId="{DB6BFED4-BCD6-4547-BD46-592208E9B8FE}" srcId="{A498F317-7242-FD43-B6D5-854762766057}" destId="{38446C01-F872-1744-AFF4-8822CAF63BF0}" srcOrd="0" destOrd="0" parTransId="{CE5BE37F-A1D0-BE41-A76F-106325FDEC9A}" sibTransId="{4F3E1159-99F5-8846-8436-14B9916172DE}"/>
    <dgm:cxn modelId="{B60A54F2-4449-2745-B55C-60BBBD5D6937}" type="presOf" srcId="{A498F317-7242-FD43-B6D5-854762766057}" destId="{CD7D2BBE-3FBD-0949-9182-CDE79E1839B5}" srcOrd="0" destOrd="0" presId="urn:microsoft.com/office/officeart/2009/3/layout/CircleRelationship"/>
    <dgm:cxn modelId="{E7596477-7125-224B-9A8D-B5E0E6AB70DF}" type="presParOf" srcId="{CD7D2BBE-3FBD-0949-9182-CDE79E1839B5}" destId="{954BE5B0-D123-FB46-88EF-446676BA3A41}" srcOrd="0" destOrd="0" presId="urn:microsoft.com/office/officeart/2009/3/layout/CircleRelationship"/>
    <dgm:cxn modelId="{886754AF-88EB-0B41-9617-39186A5877FB}" type="presParOf" srcId="{CD7D2BBE-3FBD-0949-9182-CDE79E1839B5}" destId="{37E21B3D-2C75-4E47-9D30-4556CFC2C72F}" srcOrd="1" destOrd="0" presId="urn:microsoft.com/office/officeart/2009/3/layout/CircleRelationship"/>
    <dgm:cxn modelId="{399BFD49-F92F-BB4A-AAC5-3440F16092FE}" type="presParOf" srcId="{CD7D2BBE-3FBD-0949-9182-CDE79E1839B5}" destId="{93DC815A-F003-C647-9BA9-98199718FF00}" srcOrd="2" destOrd="0" presId="urn:microsoft.com/office/officeart/2009/3/layout/CircleRelationship"/>
    <dgm:cxn modelId="{EADF03DF-C7DF-644A-82EF-302C99BFD06A}" type="presParOf" srcId="{CD7D2BBE-3FBD-0949-9182-CDE79E1839B5}" destId="{5A2C2E73-D812-2446-9E88-A2D360142EDB}" srcOrd="3" destOrd="0" presId="urn:microsoft.com/office/officeart/2009/3/layout/CircleRelationship"/>
    <dgm:cxn modelId="{6CA78BA3-91B6-4343-A2EA-DF2902C56DF2}" type="presParOf" srcId="{CD7D2BBE-3FBD-0949-9182-CDE79E1839B5}" destId="{133D2CE8-5A6A-7F4E-A7F6-15A051146CCC}" srcOrd="4" destOrd="0" presId="urn:microsoft.com/office/officeart/2009/3/layout/CircleRelationship"/>
    <dgm:cxn modelId="{1ACBF9A9-CB76-9945-A02A-9E9EEB334A2C}" type="presParOf" srcId="{CD7D2BBE-3FBD-0949-9182-CDE79E1839B5}" destId="{5E6AC05D-98FC-DE4E-BD27-CE377D47BBE5}" srcOrd="5" destOrd="0" presId="urn:microsoft.com/office/officeart/2009/3/layout/CircleRelationship"/>
    <dgm:cxn modelId="{57B5DCD3-15B2-6446-AAF5-3C4160B433A0}" type="presParOf" srcId="{CD7D2BBE-3FBD-0949-9182-CDE79E1839B5}" destId="{1510B073-C6A8-D64D-AE5B-0BD56B00BFE1}" srcOrd="6" destOrd="0" presId="urn:microsoft.com/office/officeart/2009/3/layout/CircleRelationship"/>
    <dgm:cxn modelId="{3049190B-71E5-DC42-9DEF-F1BFBEBDEC13}" type="presParOf" srcId="{CD7D2BBE-3FBD-0949-9182-CDE79E1839B5}" destId="{A7375FCF-E771-7846-8D7C-63C36118F22B}" srcOrd="7" destOrd="0" presId="urn:microsoft.com/office/officeart/2009/3/layout/CircleRelationship"/>
    <dgm:cxn modelId="{7FA5C1D0-7A82-AD47-BC5C-C820746BC8D1}" type="presParOf" srcId="{CD7D2BBE-3FBD-0949-9182-CDE79E1839B5}" destId="{5E4D2B4A-B396-D144-900E-DFC6AF2839F8}" srcOrd="8" destOrd="0" presId="urn:microsoft.com/office/officeart/2009/3/layout/CircleRelationship"/>
    <dgm:cxn modelId="{054D0455-5969-9B4E-B19C-BEA9562ECC73}" type="presParOf" srcId="{5E4D2B4A-B396-D144-900E-DFC6AF2839F8}" destId="{FA8B4766-DCB6-CF4E-91D9-85EF1BA66928}" srcOrd="0" destOrd="0" presId="urn:microsoft.com/office/officeart/2009/3/layout/CircleRelationship"/>
    <dgm:cxn modelId="{97E86CC1-E80E-144C-ACFC-6D5DE7FEFFA2}" type="presParOf" srcId="{CD7D2BBE-3FBD-0949-9182-CDE79E1839B5}" destId="{2E35480D-6F09-2B46-B093-C2AEC9265470}" srcOrd="9" destOrd="0" presId="urn:microsoft.com/office/officeart/2009/3/layout/CircleRelationship"/>
    <dgm:cxn modelId="{719CE1F7-117C-4343-AB98-16C2E2C58E20}" type="presParOf" srcId="{2E35480D-6F09-2B46-B093-C2AEC9265470}" destId="{1FB0C1E1-EE1B-3C4B-B63D-7DDDA209E1BD}" srcOrd="0" destOrd="0" presId="urn:microsoft.com/office/officeart/2009/3/layout/CircleRelationship"/>
    <dgm:cxn modelId="{8F85C6A0-7F95-084A-89C1-EF1B72AF48D0}" type="presParOf" srcId="{CD7D2BBE-3FBD-0949-9182-CDE79E1839B5}" destId="{F2153247-1598-204C-99BE-621FCEA0F945}" srcOrd="10" destOrd="0" presId="urn:microsoft.com/office/officeart/2009/3/layout/CircleRelationship"/>
    <dgm:cxn modelId="{6D8A5F66-F61E-5142-B7DF-63D6309F26BE}" type="presParOf" srcId="{CD7D2BBE-3FBD-0949-9182-CDE79E1839B5}" destId="{6EC6DF7B-FED5-DA41-BC87-B743521B8636}" srcOrd="11" destOrd="0" presId="urn:microsoft.com/office/officeart/2009/3/layout/CircleRelationship"/>
    <dgm:cxn modelId="{9A528571-3177-464C-ACF0-D25A564DCA68}" type="presParOf" srcId="{6EC6DF7B-FED5-DA41-BC87-B743521B8636}" destId="{665CD862-0BF7-4143-85D4-56081454EDB6}" srcOrd="0" destOrd="0" presId="urn:microsoft.com/office/officeart/2009/3/layout/CircleRelationship"/>
    <dgm:cxn modelId="{716E23F1-D6C6-D44A-A456-6E30464618F1}" type="presParOf" srcId="{CD7D2BBE-3FBD-0949-9182-CDE79E1839B5}" destId="{C775ED95-4446-A748-B76E-F71DFEE7530C}" srcOrd="12" destOrd="0" presId="urn:microsoft.com/office/officeart/2009/3/layout/CircleRelationship"/>
    <dgm:cxn modelId="{63DA4C4D-202A-DA4B-B8DE-BE93D12F04F9}" type="presParOf" srcId="{C775ED95-4446-A748-B76E-F71DFEE7530C}" destId="{C2446AE9-8C66-4340-B4C4-3B8CBC20EC3F}" srcOrd="0" destOrd="0" presId="urn:microsoft.com/office/officeart/2009/3/layout/CircleRelationship"/>
    <dgm:cxn modelId="{95036DED-9330-4E41-A8DD-4BD079D5C010}" type="presParOf" srcId="{CD7D2BBE-3FBD-0949-9182-CDE79E1839B5}" destId="{FDFDF29C-05BD-754D-84B1-37A52889BC62}" srcOrd="13" destOrd="0" presId="urn:microsoft.com/office/officeart/2009/3/layout/CircleRelationship"/>
    <dgm:cxn modelId="{0A0A446A-EF87-5843-A70A-4482BDB6C378}" type="presParOf" srcId="{FDFDF29C-05BD-754D-84B1-37A52889BC62}" destId="{E8737D9D-32B4-9847-8DCF-2738F0ECDFCB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BE5B0-D123-FB46-88EF-446676BA3A41}">
      <dsp:nvSpPr>
        <dsp:cNvPr id="0" name=""/>
        <dsp:cNvSpPr/>
      </dsp:nvSpPr>
      <dsp:spPr>
        <a:xfrm>
          <a:off x="1928626" y="158495"/>
          <a:ext cx="3478858" cy="3478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/>
        </a:p>
      </dsp:txBody>
      <dsp:txXfrm>
        <a:off x="2438093" y="667951"/>
        <a:ext cx="2459924" cy="2459872"/>
      </dsp:txXfrm>
    </dsp:sp>
    <dsp:sp modelId="{37E21B3D-2C75-4E47-9D30-4556CFC2C72F}">
      <dsp:nvSpPr>
        <dsp:cNvPr id="0" name=""/>
        <dsp:cNvSpPr/>
      </dsp:nvSpPr>
      <dsp:spPr>
        <a:xfrm>
          <a:off x="3913588" y="0"/>
          <a:ext cx="386899" cy="3868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C815A-F003-C647-9BA9-98199718FF00}">
      <dsp:nvSpPr>
        <dsp:cNvPr id="0" name=""/>
        <dsp:cNvSpPr/>
      </dsp:nvSpPr>
      <dsp:spPr>
        <a:xfrm>
          <a:off x="2997452" y="3378809"/>
          <a:ext cx="280146" cy="2804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C2E73-D812-2446-9E88-A2D360142EDB}">
      <dsp:nvSpPr>
        <dsp:cNvPr id="0" name=""/>
        <dsp:cNvSpPr/>
      </dsp:nvSpPr>
      <dsp:spPr>
        <a:xfrm>
          <a:off x="5631343" y="1570329"/>
          <a:ext cx="280146" cy="280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D2CE8-5A6A-7F4E-A7F6-15A051146CCC}">
      <dsp:nvSpPr>
        <dsp:cNvPr id="0" name=""/>
        <dsp:cNvSpPr/>
      </dsp:nvSpPr>
      <dsp:spPr>
        <a:xfrm>
          <a:off x="4290782" y="3677107"/>
          <a:ext cx="386899" cy="3868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AC05D-98FC-DE4E-BD27-CE377D47BBE5}">
      <dsp:nvSpPr>
        <dsp:cNvPr id="0" name=""/>
        <dsp:cNvSpPr/>
      </dsp:nvSpPr>
      <dsp:spPr>
        <a:xfrm>
          <a:off x="3077031" y="549859"/>
          <a:ext cx="280146" cy="28041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0B073-C6A8-D64D-AE5B-0BD56B00BFE1}">
      <dsp:nvSpPr>
        <dsp:cNvPr id="0" name=""/>
        <dsp:cNvSpPr/>
      </dsp:nvSpPr>
      <dsp:spPr>
        <a:xfrm>
          <a:off x="2193892" y="2153920"/>
          <a:ext cx="280146" cy="2804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75FCF-E771-7846-8D7C-63C36118F22B}">
      <dsp:nvSpPr>
        <dsp:cNvPr id="0" name=""/>
        <dsp:cNvSpPr/>
      </dsp:nvSpPr>
      <dsp:spPr>
        <a:xfrm>
          <a:off x="841685" y="786383"/>
          <a:ext cx="1414317" cy="14138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1048807" y="993439"/>
        <a:ext cx="1000073" cy="999753"/>
      </dsp:txXfrm>
    </dsp:sp>
    <dsp:sp modelId="{FA8B4766-DCB6-CF4E-91D9-85EF1BA66928}">
      <dsp:nvSpPr>
        <dsp:cNvPr id="0" name=""/>
        <dsp:cNvSpPr/>
      </dsp:nvSpPr>
      <dsp:spPr>
        <a:xfrm>
          <a:off x="3522160" y="562051"/>
          <a:ext cx="386899" cy="3868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0C1E1-EE1B-3C4B-B63D-7DDDA209E1BD}">
      <dsp:nvSpPr>
        <dsp:cNvPr id="0" name=""/>
        <dsp:cNvSpPr/>
      </dsp:nvSpPr>
      <dsp:spPr>
        <a:xfrm>
          <a:off x="974318" y="2614777"/>
          <a:ext cx="699394" cy="6994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53247-1598-204C-99BE-621FCEA0F945}">
      <dsp:nvSpPr>
        <dsp:cNvPr id="0" name=""/>
        <dsp:cNvSpPr/>
      </dsp:nvSpPr>
      <dsp:spPr>
        <a:xfrm>
          <a:off x="5763976" y="121107"/>
          <a:ext cx="1414317" cy="14138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5971098" y="328163"/>
        <a:ext cx="1000073" cy="999753"/>
      </dsp:txXfrm>
    </dsp:sp>
    <dsp:sp modelId="{665CD862-0BF7-4143-85D4-56081454EDB6}">
      <dsp:nvSpPr>
        <dsp:cNvPr id="0" name=""/>
        <dsp:cNvSpPr/>
      </dsp:nvSpPr>
      <dsp:spPr>
        <a:xfrm>
          <a:off x="5133162" y="1097279"/>
          <a:ext cx="386899" cy="3868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46AE9-8C66-4340-B4C4-3B8CBC20EC3F}">
      <dsp:nvSpPr>
        <dsp:cNvPr id="0" name=""/>
        <dsp:cNvSpPr/>
      </dsp:nvSpPr>
      <dsp:spPr>
        <a:xfrm>
          <a:off x="708405" y="3447084"/>
          <a:ext cx="280146" cy="2804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37D9D-32B4-9847-8DCF-2738F0ECDFCB}">
      <dsp:nvSpPr>
        <dsp:cNvPr id="0" name=""/>
        <dsp:cNvSpPr/>
      </dsp:nvSpPr>
      <dsp:spPr>
        <a:xfrm>
          <a:off x="3502103" y="3047999"/>
          <a:ext cx="280146" cy="280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91AC-725B-5E48-91FD-35599A0DB870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4265E-79F9-9041-953E-9F13B7EFB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0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22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09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6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59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076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6776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10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0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B929FD-0EB9-D84F-A706-A3EB307040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73" t="32060" r="7331" b="-4498"/>
          <a:stretch/>
        </p:blipFill>
        <p:spPr>
          <a:xfrm>
            <a:off x="1" y="11152"/>
            <a:ext cx="9144000" cy="68468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A54A1-46B8-2045-9AAE-9B7170040B2D}"/>
              </a:ext>
            </a:extLst>
          </p:cNvPr>
          <p:cNvSpPr/>
          <p:nvPr userDrawn="1"/>
        </p:nvSpPr>
        <p:spPr>
          <a:xfrm>
            <a:off x="0" y="4588042"/>
            <a:ext cx="9144000" cy="226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543584"/>
            <a:ext cx="7772400" cy="2044458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806529"/>
            <a:ext cx="7772400" cy="1297492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EAB3EE-BF34-6949-9B20-8E624D72C6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0" y="0"/>
            <a:ext cx="957798" cy="14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40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37056053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136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10908992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62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4211379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5346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12333934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947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6803447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489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599806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5713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03699525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8646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4861679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618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90883211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1343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EF28F2-B4B8-A24F-9091-93E90613F87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46080738"/>
              </p:ext>
            </p:extLst>
          </p:nvPr>
        </p:nvGraphicFramePr>
        <p:xfrm>
          <a:off x="628650" y="1656403"/>
          <a:ext cx="7886700" cy="44331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8670">
                  <a:extLst>
                    <a:ext uri="{9D8B030D-6E8A-4147-A177-3AD203B41FA5}">
                      <a16:colId xmlns:a16="http://schemas.microsoft.com/office/drawing/2014/main" val="69589130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660308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49331115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92350845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873654012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10776993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424711573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81035333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878853469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524869443"/>
                    </a:ext>
                  </a:extLst>
                </a:gridCol>
              </a:tblGrid>
              <a:tr h="5541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590290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62049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38625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287250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1293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6290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58271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74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65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CC364-2E9B-6248-8889-D74F19F83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0"/>
            <a:ext cx="957798" cy="1475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511500"/>
            <a:ext cx="7772400" cy="2044458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806529"/>
            <a:ext cx="7772400" cy="1297492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12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34687-7429-4245-9B44-41D7A1BFF5C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5AEB-9E9E-2B46-9E15-B7CB11906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46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paragraphs">
  <p:cSld name="1_text paragraph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7551421" y="6481416"/>
            <a:ext cx="880111" cy="3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1075955" y="6481416"/>
            <a:ext cx="6307824" cy="3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515350" y="6481416"/>
            <a:ext cx="544831" cy="3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628651" y="365129"/>
            <a:ext cx="7886700" cy="94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628651" y="1619314"/>
            <a:ext cx="7886700" cy="449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marR="0" lvl="1" indent="-38099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5559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4289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4289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1" marR="0" lvl="5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4289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93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B30D5D9-48F1-6745-B979-8FB9136C211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650" y="1619312"/>
            <a:ext cx="7886700" cy="449614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22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 with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101B5E-185B-0F43-814D-7C01AFC555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95425"/>
            <a:ext cx="1811338" cy="1152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F4D442B-F7E0-B747-B0D7-0C903275FB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" y="3071977"/>
            <a:ext cx="1811338" cy="1152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AFB9D7-C44A-934E-95DB-83CE3C3BD1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650" y="4579160"/>
            <a:ext cx="1811338" cy="11525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51ADB0-58A2-DA49-A10B-255095546F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581275" y="1495425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72983338-01C2-8B42-A253-26316552B9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581275" y="3071976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8CF981F1-9951-7444-A0BE-48235FCBB88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81274" y="4567844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15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101B5E-185B-0F43-814D-7C01AFC555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95425"/>
            <a:ext cx="7886700" cy="34923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D7027CB0-DCF2-2646-A7E5-21FA1A8DB8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0" y="5158355"/>
            <a:ext cx="7886700" cy="9960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54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9F0990-C56A-B24C-B97A-DAEE498A0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5463" y="1487488"/>
            <a:ext cx="2909887" cy="4738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FB801404-3738-9544-8247-1CB5EBF7A34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1" y="1487488"/>
            <a:ext cx="4741018" cy="473868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66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1F4864-B805-A043-8242-97ECFE5E8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539875"/>
            <a:ext cx="7886700" cy="469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652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B9636D5-D484-0240-A913-3B4410838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5463" y="1539875"/>
            <a:ext cx="2909887" cy="4686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DFB8996B-6745-3048-B955-CE6760DA03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1" y="1539875"/>
            <a:ext cx="4741018" cy="4686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64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CD8DF-32CD-0942-B13B-FF2E02D6163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B26A8B4-28CA-3841-98A3-85D363D1D1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84830401"/>
              </p:ext>
            </p:extLst>
          </p:nvPr>
        </p:nvGraphicFramePr>
        <p:xfrm>
          <a:off x="628650" y="1497899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74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4C56BC-9C24-2849-B228-B144F1032EBF}"/>
              </a:ext>
            </a:extLst>
          </p:cNvPr>
          <p:cNvSpPr/>
          <p:nvPr userDrawn="1"/>
        </p:nvSpPr>
        <p:spPr>
          <a:xfrm>
            <a:off x="0" y="6481417"/>
            <a:ext cx="9143999" cy="376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1419" y="6481416"/>
            <a:ext cx="880111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lang="en-US" sz="900" smtClean="0">
                <a:solidFill>
                  <a:schemeClr val="bg1"/>
                </a:solidFill>
                <a:latin typeface="+mn-lt"/>
              </a:defRPr>
            </a:lvl1pPr>
          </a:lstStyle>
          <a:p>
            <a:fld id="{0C1CD8DF-32CD-0942-B13B-FF2E02D6163B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954" y="6481416"/>
            <a:ext cx="6307824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lang="en-US" sz="900" dirty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481416"/>
            <a:ext cx="544830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A35144F6-0C2C-D04D-8184-207D780665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CC0F1-332A-6340-9D96-5ADDFAB15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4000"/>
            <a:ext cx="78867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F9CDD-E5BE-564C-BA58-BF1901FD228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" y="6481416"/>
            <a:ext cx="1075955" cy="3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672" r:id="rId2"/>
    <p:sldLayoutId id="2147483715" r:id="rId3"/>
    <p:sldLayoutId id="2147483719" r:id="rId4"/>
    <p:sldLayoutId id="2147483720" r:id="rId5"/>
    <p:sldLayoutId id="2147483717" r:id="rId6"/>
    <p:sldLayoutId id="2147483716" r:id="rId7"/>
    <p:sldLayoutId id="2147483718" r:id="rId8"/>
    <p:sldLayoutId id="2147483714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12" r:id="rId16"/>
    <p:sldLayoutId id="2147483709" r:id="rId17"/>
    <p:sldLayoutId id="2147483711" r:id="rId18"/>
    <p:sldLayoutId id="2147483710" r:id="rId19"/>
    <p:sldLayoutId id="2147483723" r:id="rId20"/>
    <p:sldLayoutId id="214748372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accent1"/>
          </a:solidFill>
          <a:latin typeface="Graphein Pro Light" panose="020B0402020204020204" pitchFamily="34" charset="77"/>
          <a:ea typeface="+mj-ea"/>
          <a:cs typeface="Graphein Pro Light" panose="020B0402020204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Kathryn.Angotti@sfmta.com" TargetMode="External"/><Relationship Id="rId3" Type="http://schemas.openxmlformats.org/officeDocument/2006/relationships/hyperlink" Target="https://www.sfmta.com/sites/default/files/reports-and-documents/2019/05/tncs_and_disabled_access_report.pdf" TargetMode="External"/><Relationship Id="rId7" Type="http://schemas.openxmlformats.org/officeDocument/2006/relationships/hyperlink" Target="mailto:Erin.McAuliff@sfmta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dermanfoundation.org/wp-content/uploads/2017/08/Self-Driving-Cars-The-Impact-on-People-with-Disabilities_FINAL.pdf" TargetMode="External"/><Relationship Id="rId5" Type="http://schemas.openxmlformats.org/officeDocument/2006/relationships/hyperlink" Target="https://dredf.org/public-policy/transportation/autonomous-vehicles-avs-also-known-as-self-driving-cars/" TargetMode="External"/><Relationship Id="rId4" Type="http://schemas.openxmlformats.org/officeDocument/2006/relationships/hyperlink" Target="https://autoalliance.org/avsaccessibility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6D7B2-CC2C-DE44-B810-5BCD30FE8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087" y="3098116"/>
            <a:ext cx="7772400" cy="2628613"/>
          </a:xfrm>
        </p:spPr>
        <p:txBody>
          <a:bodyPr>
            <a:normAutofit/>
          </a:bodyPr>
          <a:lstStyle/>
          <a:p>
            <a:r>
              <a:rPr lang="en-US" dirty="0"/>
              <a:t>Autonomous Vehicles and Disability Access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CE25A-F453-2746-BF7F-86345B829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864313"/>
            <a:ext cx="7772400" cy="1297492"/>
          </a:xfrm>
        </p:spPr>
        <p:txBody>
          <a:bodyPr>
            <a:noAutofit/>
          </a:bodyPr>
          <a:lstStyle/>
          <a:p>
            <a:r>
              <a:rPr lang="en-US" dirty="0"/>
              <a:t>February 19, 2021</a:t>
            </a:r>
          </a:p>
          <a:p>
            <a:r>
              <a:rPr lang="en-US" dirty="0"/>
              <a:t>Erin McAuliff, Taxis, Access and Mobility Services Division</a:t>
            </a:r>
          </a:p>
          <a:p>
            <a:r>
              <a:rPr lang="en-US" dirty="0"/>
              <a:t>Katie Angotti, Autonomous Vehicle Policy Manager</a:t>
            </a:r>
          </a:p>
        </p:txBody>
      </p:sp>
    </p:spTree>
    <p:extLst>
      <p:ext uri="{BB962C8B-B14F-4D97-AF65-F5344CB8AC3E}">
        <p14:creationId xmlns:p14="http://schemas.microsoft.com/office/powerpoint/2010/main" val="421345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D386DB-AC1A-4CD2-AA72-38FC5FD3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4615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AVs &amp; Disability Access: </a:t>
            </a:r>
            <a:br>
              <a:rPr lang="en-US" dirty="0"/>
            </a:br>
            <a:r>
              <a:rPr lang="en-US" dirty="0"/>
              <a:t>SFMTA’s Work - Federal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9F59F-8CCF-474E-948A-012E6480E1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650" y="2036757"/>
            <a:ext cx="8238259" cy="605610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AVs and services should be born accessible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Prioritize policies that break down barriers and expand accessible and affordable transportation for people with disabilities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Include organizations representing people who need wheelchair accessible vehicles on any federal advisory council </a:t>
            </a:r>
          </a:p>
        </p:txBody>
      </p:sp>
    </p:spTree>
    <p:extLst>
      <p:ext uri="{BB962C8B-B14F-4D97-AF65-F5344CB8AC3E}">
        <p14:creationId xmlns:p14="http://schemas.microsoft.com/office/powerpoint/2010/main" val="63524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D386DB-AC1A-4CD2-AA72-38FC5FD3A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4615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AVs &amp; Disability Access: </a:t>
            </a:r>
            <a:br>
              <a:rPr lang="en-US" dirty="0"/>
            </a:br>
            <a:r>
              <a:rPr lang="en-US" dirty="0"/>
              <a:t>SFMTA’s Work – Local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9F59F-8CCF-474E-948A-012E6480E1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650" y="1996732"/>
            <a:ext cx="7886700" cy="449614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Meet with local AV developers to provide feedback on disability 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Encourage local AV developers to incorporate universal design standards in their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Educate local AV developers on needs of people with disabilities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74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1DD9-A3BF-49FA-82E3-6CF39AF9B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6434"/>
            <a:ext cx="7886700" cy="9455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9EC925-0312-4E43-98C0-81C7A12249E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95262" y="1377730"/>
            <a:ext cx="8753475" cy="5182232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Resources </a:t>
            </a:r>
          </a:p>
          <a:p>
            <a:r>
              <a:rPr lang="en-US" dirty="0"/>
              <a:t>TNCs and Disabled Access report </a:t>
            </a:r>
            <a:r>
              <a:rPr lang="en-US" dirty="0">
                <a:hlinkClick r:id="rId3"/>
              </a:rPr>
              <a:t>https://www.sfmta.com/sites/default/files/reports-and-documents/2019/05/tncs_and_disabled_access_report.pdf</a:t>
            </a:r>
            <a:endParaRPr lang="en-US" dirty="0"/>
          </a:p>
          <a:p>
            <a:r>
              <a:rPr lang="en-US" dirty="0"/>
              <a:t>Auto Alliance Workshop Series on Accessibility (Workshop Materials and registration) </a:t>
            </a:r>
            <a:r>
              <a:rPr lang="en-US" dirty="0">
                <a:hlinkClick r:id="rId4"/>
              </a:rPr>
              <a:t>https://autoalliance.org/avsaccessibility/</a:t>
            </a:r>
            <a:endParaRPr lang="en-US" dirty="0"/>
          </a:p>
          <a:p>
            <a:r>
              <a:rPr lang="en-US" dirty="0"/>
              <a:t>Disability Rights Education &amp; Defense Fund – AV Public Policy </a:t>
            </a:r>
            <a:r>
              <a:rPr lang="en-US" dirty="0">
                <a:hlinkClick r:id="rId5"/>
              </a:rPr>
              <a:t>https://dredf.org/public-policy/transportation/autonomous-vehicles-avs-also-known-as-self-driving-cars/</a:t>
            </a:r>
            <a:endParaRPr lang="en-US" dirty="0"/>
          </a:p>
          <a:p>
            <a:r>
              <a:rPr lang="en-US" dirty="0"/>
              <a:t>The Ruderman White Paper: Self-Driving Cars: The Impact on People with Disabilities </a:t>
            </a:r>
            <a:r>
              <a:rPr lang="en-US" dirty="0">
                <a:hlinkClick r:id="rId6"/>
              </a:rPr>
              <a:t>https://rudermanfoundation.org/wp-content/uploads/2017/08/Self-Driving-Cars-The-Impact-on-People-with-Disabilities_FINAL.pdf</a:t>
            </a:r>
            <a:endParaRPr lang="en-US" dirty="0"/>
          </a:p>
          <a:p>
            <a:endParaRPr lang="en-US" dirty="0"/>
          </a:p>
          <a:p>
            <a:r>
              <a:rPr lang="en-US" sz="2400" b="1" dirty="0"/>
              <a:t>Contacts </a:t>
            </a:r>
          </a:p>
          <a:p>
            <a:r>
              <a:rPr lang="en-US" dirty="0"/>
              <a:t>Erin McAuliff: </a:t>
            </a:r>
            <a:r>
              <a:rPr lang="en-US" dirty="0">
                <a:hlinkClick r:id="rId7"/>
              </a:rPr>
              <a:t>Erin.McAuliff@sfmta.com</a:t>
            </a:r>
            <a:r>
              <a:rPr lang="en-US" dirty="0"/>
              <a:t> </a:t>
            </a:r>
          </a:p>
          <a:p>
            <a:r>
              <a:rPr lang="en-US" dirty="0"/>
              <a:t>Katie Angotti: </a:t>
            </a:r>
            <a:r>
              <a:rPr lang="en-US" dirty="0">
                <a:hlinkClick r:id="rId8"/>
              </a:rPr>
              <a:t>Kathryn.Angotti@sfmta.com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0189"/>
            <a:ext cx="7886700" cy="9455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Agenda 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5AEB-9E9E-2B46-9E15-B7CB11906DCA}" type="slidenum">
              <a:rPr lang="en-US" sz="1800" b="1" smtClean="0"/>
              <a:t>2</a:t>
            </a:fld>
            <a:endParaRPr lang="en-US" sz="1800" b="1" dirty="0"/>
          </a:p>
        </p:txBody>
      </p:sp>
      <p:sp>
        <p:nvSpPr>
          <p:cNvPr id="9" name="Content Placeholder 2" descr="Agenda item number one is TNCs and Disability Access. Agenda item number two is AV issues and Disability Access and agenda item number three is SFMTA' work. ">
            <a:extLst>
              <a:ext uri="{FF2B5EF4-FFF2-40B4-BE49-F238E27FC236}">
                <a16:creationId xmlns:a16="http://schemas.microsoft.com/office/drawing/2014/main" id="{3BB5CE2A-9FE9-4D7B-89F1-F92CCD74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20" y="1480505"/>
            <a:ext cx="7886700" cy="232873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altLang="en-US" sz="3200" dirty="0"/>
              <a:t>TNCs &amp; Disability Access 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altLang="en-US" sz="3200" dirty="0"/>
              <a:t>AV Issues &amp; Disability Access 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altLang="en-US" sz="3200" dirty="0"/>
              <a:t>SFMTA’s Work</a:t>
            </a:r>
          </a:p>
        </p:txBody>
      </p:sp>
    </p:spTree>
    <p:extLst>
      <p:ext uri="{BB962C8B-B14F-4D97-AF65-F5344CB8AC3E}">
        <p14:creationId xmlns:p14="http://schemas.microsoft.com/office/powerpoint/2010/main" val="2035156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uc197945667fa3d5ad560f2fdc27.previews.dropboxusercontent.com/p/thumb/AAYX5MDjjm6iq2wJZKJUEX2ztIHNCZnpdVdK83L3fxA22qN3QZo4YcMv8W_Uak_ozYlqvwfeDVYBH4Z2CXxBrRRmOrygKIyXvE1cqp0rE2xVBvw56G-Q2JZL1N11AiXpajhKjZj8i7z1bw2QUqtsf4mm2qe6oSwlMcWJ5lvUbSLmJLhRtklAzOmhk1nh2O19iMtgr9prx4uwTk1fKufsFe-onIecGDc4BjAPS2ilYscKuJy0f9jl-UkCw18vH9yCL_3Rsd72zEAFcDAHeze_Q5L7BjVUeFivuLRAcQiKnKASZc0WeeS2Y9S4mGwtEnyGViYTiExH_D8EPPam_RiQQQkgW8jDEQNLT2ziKg_QYk7kHjOGhNo9oICCRHXyThgQ6OdVS2rl-DJl7eWT_bLvzLKP/p.jpeg?size_mode=5">
            <a:extLst>
              <a:ext uri="{FF2B5EF4-FFF2-40B4-BE49-F238E27FC236}">
                <a16:creationId xmlns:a16="http://schemas.microsoft.com/office/drawing/2014/main" id="{56516546-71CA-4EBB-A8FD-52E5BE5DC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4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49D20EAE-6A65-41E2-A5D0-21F77D16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309"/>
            <a:ext cx="9144000" cy="690909"/>
          </a:xfrm>
          <a:solidFill>
            <a:schemeClr val="bg1">
              <a:lumMod val="85000"/>
              <a:alpha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000" dirty="0"/>
              <a:t>Transportation Network Companies in San Francisco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8C5C178E-9CDC-4ACA-A093-7F3A5382761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431749"/>
            <a:ext cx="9144000" cy="1663150"/>
          </a:xfrm>
          <a:solidFill>
            <a:schemeClr val="bg1">
              <a:lumMod val="95000"/>
              <a:alpha val="75000"/>
            </a:schemeClr>
          </a:solidFill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170,000 trips on a typical weekday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15% of all weekday vehicle trips starting and ending in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50% of the change in congestion between 2010 and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5A60E-BBEF-4B55-811F-B7E6243A9C95}"/>
              </a:ext>
            </a:extLst>
          </p:cNvPr>
          <p:cNvSpPr txBox="1"/>
          <p:nvPr/>
        </p:nvSpPr>
        <p:spPr>
          <a:xfrm>
            <a:off x="0" y="-9703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raphein Pro Light" panose="020B0402020204020204" pitchFamily="34" charset="0"/>
                <a:cs typeface="Graphein Pro Light" panose="020B0402020204020204" pitchFamily="34" charset="0"/>
              </a:rPr>
              <a:t>THE MARKET        THE HISTORY        THE GOAL        OUR METHODS          </a:t>
            </a:r>
            <a:r>
              <a:rPr lang="en-US" b="1" dirty="0">
                <a:cs typeface="Graphein Pro Light" panose="020B0402020204020204" pitchFamily="34" charset="0"/>
              </a:rPr>
              <a:t>OUR RESEARCH</a:t>
            </a:r>
          </a:p>
        </p:txBody>
      </p:sp>
    </p:spTree>
    <p:extLst>
      <p:ext uri="{BB962C8B-B14F-4D97-AF65-F5344CB8AC3E}">
        <p14:creationId xmlns:p14="http://schemas.microsoft.com/office/powerpoint/2010/main" val="20537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E7C1C-DAA8-4AF9-AA3C-095ADA593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24" y="1310641"/>
            <a:ext cx="3713926" cy="480625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4A1CC4-A223-44D9-8C6D-7B5CBB5B2C0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1327503"/>
            <a:ext cx="4572000" cy="478939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Report published April 2019</a:t>
            </a:r>
          </a:p>
          <a:p>
            <a:pPr marL="971550" lvl="1" indent="-285750"/>
            <a:r>
              <a:rPr lang="en-US" sz="2000" dirty="0"/>
              <a:t>TNCs expanded access for some but not equally for all </a:t>
            </a:r>
          </a:p>
          <a:p>
            <a:pPr marL="971550" lvl="1" indent="-285750"/>
            <a:r>
              <a:rPr lang="en-US" sz="2000" dirty="0"/>
              <a:t>Diminished access to other forms of transportation</a:t>
            </a:r>
          </a:p>
          <a:p>
            <a:pPr marL="971550" lvl="1" indent="-285750"/>
            <a:r>
              <a:rPr lang="en-US" sz="2000" dirty="0"/>
              <a:t>Case studies from other cities</a:t>
            </a:r>
          </a:p>
          <a:p>
            <a:pPr marL="971550" lvl="1" indent="-285750"/>
            <a:r>
              <a:rPr lang="en-US" sz="2000" dirty="0"/>
              <a:t>Recommendations to improve access</a:t>
            </a:r>
          </a:p>
          <a:p>
            <a:pPr lvl="1" indent="0">
              <a:buNone/>
            </a:pP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TNC Access for All Act</a:t>
            </a:r>
          </a:p>
          <a:p>
            <a:pPr marL="971550" lvl="1" indent="-285750"/>
            <a:r>
              <a:rPr lang="en-US" sz="2000" dirty="0"/>
              <a:t>Administered by the California Public Utilities Commission</a:t>
            </a:r>
          </a:p>
          <a:p>
            <a:pPr marL="971550" lvl="1" indent="-285750"/>
            <a:r>
              <a:rPr lang="en-US" sz="2000" dirty="0"/>
              <a:t>Fees on TNC rides fund WAV services offered by TNCs or other access providers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2DFA14-1A7C-4BF0-B820-D34C328EE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2841"/>
            <a:ext cx="7886700" cy="945514"/>
          </a:xfrm>
        </p:spPr>
        <p:txBody>
          <a:bodyPr>
            <a:noAutofit/>
          </a:bodyPr>
          <a:lstStyle/>
          <a:p>
            <a:r>
              <a:rPr lang="en-US" dirty="0"/>
              <a:t>TNCs and Disabled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37E4A-A343-4700-9A30-26EEC82C8F18}"/>
              </a:ext>
            </a:extLst>
          </p:cNvPr>
          <p:cNvSpPr txBox="1"/>
          <p:nvPr/>
        </p:nvSpPr>
        <p:spPr>
          <a:xfrm>
            <a:off x="229424" y="-125030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raphein Pro Light" panose="020B0402020204020204" pitchFamily="34" charset="0"/>
                <a:cs typeface="Graphein Pro Light" panose="020B0402020204020204" pitchFamily="34" charset="0"/>
              </a:rPr>
              <a:t>THE MARKET        THE HISTORY        THE GOAL        OUR METHODS          </a:t>
            </a:r>
            <a:r>
              <a:rPr lang="en-US" b="1" dirty="0">
                <a:cs typeface="Graphein Pro Light" panose="020B0402020204020204" pitchFamily="34" charset="0"/>
              </a:rPr>
              <a:t>OUR RESEARCH</a:t>
            </a:r>
          </a:p>
        </p:txBody>
      </p:sp>
    </p:spTree>
    <p:extLst>
      <p:ext uri="{BB962C8B-B14F-4D97-AF65-F5344CB8AC3E}">
        <p14:creationId xmlns:p14="http://schemas.microsoft.com/office/powerpoint/2010/main" val="362203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2F06-032B-4B37-85AB-BA874F1D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31765"/>
            <a:ext cx="8039283" cy="792073"/>
          </a:xfrm>
        </p:spPr>
        <p:txBody>
          <a:bodyPr>
            <a:noAutofit/>
          </a:bodyPr>
          <a:lstStyle/>
          <a:p>
            <a:pPr marL="228594" algn="ctr"/>
            <a:r>
              <a:rPr lang="en-US" dirty="0">
                <a:latin typeface="Graphein Pro Light" panose="020B0402020204020204" pitchFamily="34" charset="0"/>
                <a:cs typeface="Graphein Pro Light" panose="020B0402020204020204" pitchFamily="34" charset="0"/>
              </a:rPr>
              <a:t>AVs &amp; Disability Access: </a:t>
            </a:r>
            <a:br>
              <a:rPr lang="en-US" dirty="0"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r>
              <a:rPr lang="en-US" dirty="0">
                <a:latin typeface="Graphein Pro Light" panose="020B0402020204020204" pitchFamily="34" charset="0"/>
                <a:cs typeface="Graphein Pro Light" panose="020B0402020204020204" pitchFamily="34" charset="0"/>
              </a:rPr>
              <a:t>Regulatory Context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FCF80-4089-44D9-B9C4-7AFEBE14B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53" y="850007"/>
            <a:ext cx="7363768" cy="5800015"/>
          </a:xfrm>
        </p:spPr>
        <p:txBody>
          <a:bodyPr>
            <a:normAutofit/>
          </a:bodyPr>
          <a:lstStyle/>
          <a:p>
            <a:pPr marL="228594" indent="0"/>
            <a:endParaRPr lang="en-US" sz="3200" dirty="0">
              <a:latin typeface="+mn-lt"/>
            </a:endParaRPr>
          </a:p>
          <a:p>
            <a:pPr marL="228594" indent="0"/>
            <a:r>
              <a:rPr lang="en-US" sz="3200" dirty="0">
                <a:latin typeface="+mn-lt"/>
              </a:rPr>
              <a:t>CPUC Passenger Service Permits:  </a:t>
            </a:r>
          </a:p>
          <a:p>
            <a:pPr marL="685783" indent="-457189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Pilot testing passenger service with safety drivers</a:t>
            </a:r>
          </a:p>
          <a:p>
            <a:pPr marL="685783" indent="-457189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Pilot testing passenger service without drivers</a:t>
            </a:r>
          </a:p>
          <a:p>
            <a:pPr marL="685783" indent="-457189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Regulations for deployment               to provide commercial service </a:t>
            </a:r>
            <a:endParaRPr lang="en-US" sz="2400" dirty="0"/>
          </a:p>
          <a:p>
            <a:pPr marL="685783" lvl="1" indent="0">
              <a:buNone/>
            </a:pPr>
            <a:endParaRPr lang="en-US" dirty="0"/>
          </a:p>
        </p:txBody>
      </p:sp>
      <p:pic>
        <p:nvPicPr>
          <p:cNvPr id="4" name="Google Shape;276;p43" descr="This an image of the CPUC's seal ">
            <a:extLst>
              <a:ext uri="{FF2B5EF4-FFF2-40B4-BE49-F238E27FC236}">
                <a16:creationId xmlns:a16="http://schemas.microsoft.com/office/drawing/2014/main" id="{2E2E72B4-AD67-49C5-9D99-877360BB9A4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510" y="3750014"/>
            <a:ext cx="2317422" cy="2126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7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Issues related to human machine interface">
            <a:extLst>
              <a:ext uri="{FF2B5EF4-FFF2-40B4-BE49-F238E27FC236}">
                <a16:creationId xmlns:a16="http://schemas.microsoft.com/office/drawing/2014/main" id="{8D721DD9-A3BF-49FA-82E3-6CF39AF9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AVs &amp; Disability Access: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DB31-7C61-4C88-B07B-B2AC61B21FA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650" y="1310641"/>
            <a:ext cx="7886700" cy="4496143"/>
          </a:xfrm>
        </p:spPr>
        <p:txBody>
          <a:bodyPr>
            <a:normAutofit/>
          </a:bodyPr>
          <a:lstStyle/>
          <a:p>
            <a:r>
              <a:rPr lang="en-US" sz="3200" b="1" dirty="0"/>
              <a:t>Human Machine Interface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Accessibility of ride-hail apps to hail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Wayfinding to vehicle and arrival notification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Accessible in vehicle directions, navigation, emergency notifications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Drop-off point orientation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2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Issues related to hardware and passenger service">
            <a:extLst>
              <a:ext uri="{FF2B5EF4-FFF2-40B4-BE49-F238E27FC236}">
                <a16:creationId xmlns:a16="http://schemas.microsoft.com/office/drawing/2014/main" id="{8D721DD9-A3BF-49FA-82E3-6CF39AF9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AVs &amp; Disability Access: Issues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DB31-7C61-4C88-B07B-B2AC61B21FA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650" y="1180928"/>
            <a:ext cx="8515350" cy="4496143"/>
          </a:xfrm>
        </p:spPr>
        <p:txBody>
          <a:bodyPr>
            <a:noAutofit/>
          </a:bodyPr>
          <a:lstStyle/>
          <a:p>
            <a:r>
              <a:rPr lang="en-US" sz="3200" b="1" dirty="0"/>
              <a:t>Hardware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Accessible handles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Wheel-chair accessible (folding &amp; non folding)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Lift/Ramp securement system </a:t>
            </a:r>
          </a:p>
          <a:p>
            <a:endParaRPr lang="en-US" sz="1200" dirty="0"/>
          </a:p>
          <a:p>
            <a:r>
              <a:rPr lang="en-US" sz="3200" b="1" dirty="0"/>
              <a:t>Passenger Service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Equivalent service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Data and privacy requirements </a:t>
            </a:r>
          </a:p>
        </p:txBody>
      </p:sp>
    </p:spTree>
    <p:extLst>
      <p:ext uri="{BB962C8B-B14F-4D97-AF65-F5344CB8AC3E}">
        <p14:creationId xmlns:p14="http://schemas.microsoft.com/office/powerpoint/2010/main" val="248524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0E0E-4FBC-4EA3-9979-089B3C2D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AVs &amp; Disability Access: </a:t>
            </a:r>
            <a:br>
              <a:rPr lang="en-US" dirty="0"/>
            </a:br>
            <a:r>
              <a:rPr lang="en-US" dirty="0"/>
              <a:t>Vehicle Types in San Francisco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4135E-AF94-4194-A3B0-2535803F3D6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423516" y="1896108"/>
            <a:ext cx="2919890" cy="221030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This is a photo of a Cruise automated vehicle which is a small passenger vehicle. ">
            <a:extLst>
              <a:ext uri="{FF2B5EF4-FFF2-40B4-BE49-F238E27FC236}">
                <a16:creationId xmlns:a16="http://schemas.microsoft.com/office/drawing/2014/main" id="{101F69E0-0EB1-4BAD-BFA8-F35100F25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34" y="1666965"/>
            <a:ext cx="2431531" cy="2574387"/>
          </a:xfrm>
          <a:prstGeom prst="rect">
            <a:avLst/>
          </a:prstGeom>
        </p:spPr>
      </p:pic>
      <p:pic>
        <p:nvPicPr>
          <p:cNvPr id="1026" name="Picture 2" descr="Image result for cruise origin">
            <a:extLst>
              <a:ext uri="{FF2B5EF4-FFF2-40B4-BE49-F238E27FC236}">
                <a16:creationId xmlns:a16="http://schemas.microsoft.com/office/drawing/2014/main" id="{8A662051-E44A-4F58-80A5-94B7023A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" y="4438919"/>
            <a:ext cx="3597125" cy="19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zoox car">
            <a:extLst>
              <a:ext uri="{FF2B5EF4-FFF2-40B4-BE49-F238E27FC236}">
                <a16:creationId xmlns:a16="http://schemas.microsoft.com/office/drawing/2014/main" id="{5552A07C-2EE7-4A4F-AB37-4DF71C869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63" y="4407402"/>
            <a:ext cx="3529559" cy="197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waymo jaguar">
            <a:extLst>
              <a:ext uri="{FF2B5EF4-FFF2-40B4-BE49-F238E27FC236}">
                <a16:creationId xmlns:a16="http://schemas.microsoft.com/office/drawing/2014/main" id="{818D3643-F1F0-46F7-8CB0-388EA03C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82" y="4691884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9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1DD9-A3BF-49FA-82E3-6CF39AF9B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AVs &amp; Disability Access: </a:t>
            </a:r>
            <a:br>
              <a:rPr lang="en-US" dirty="0"/>
            </a:br>
            <a:r>
              <a:rPr lang="en-US" dirty="0"/>
              <a:t>SFMTA’s Work - State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8A9A637-E8DE-4387-9CAF-3569FBB18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99396"/>
              </p:ext>
            </p:extLst>
          </p:nvPr>
        </p:nvGraphicFramePr>
        <p:xfrm>
          <a:off x="139148" y="1679448"/>
          <a:ext cx="8865704" cy="4813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2852">
                  <a:extLst>
                    <a:ext uri="{9D8B030D-6E8A-4147-A177-3AD203B41FA5}">
                      <a16:colId xmlns:a16="http://schemas.microsoft.com/office/drawing/2014/main" val="3774267348"/>
                    </a:ext>
                  </a:extLst>
                </a:gridCol>
                <a:gridCol w="4432852">
                  <a:extLst>
                    <a:ext uri="{9D8B030D-6E8A-4147-A177-3AD203B41FA5}">
                      <a16:colId xmlns:a16="http://schemas.microsoft.com/office/drawing/2014/main" val="2323849865"/>
                    </a:ext>
                  </a:extLst>
                </a:gridCol>
              </a:tblGrid>
              <a:tr h="40936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SFMTA Advocacy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CPUC Decision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213383"/>
                  </a:ext>
                </a:extLst>
              </a:tr>
              <a:tr h="7512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/>
                        <a:t>- Accessibility Working Group</a:t>
                      </a:r>
                    </a:p>
                    <a:p>
                      <a:r>
                        <a:rPr lang="en-US" sz="2000" b="0" dirty="0"/>
                        <a:t>- Workshop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912566"/>
                  </a:ext>
                </a:extLst>
              </a:tr>
              <a:tr h="166896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- Include disability access goal to guide program</a:t>
                      </a:r>
                    </a:p>
                    <a:p>
                      <a:pPr marL="228600" lvl="0" indent="0">
                        <a:buFontTx/>
                        <a:buNone/>
                      </a:pPr>
                      <a:r>
                        <a:rPr lang="en-US" sz="2000" i="1" u="none" dirty="0"/>
                        <a:t>“Provide equivalent service to people with disabilities, including people using wheelchairs”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/>
                        <a:t>- Included goal disability access </a:t>
                      </a:r>
                    </a:p>
                    <a:p>
                      <a:pPr marL="0" lvl="1" indent="0">
                        <a:spcBef>
                          <a:spcPts val="1000"/>
                        </a:spcBef>
                        <a:buFontTx/>
                        <a:buNone/>
                      </a:pPr>
                      <a:r>
                        <a:rPr lang="en-US" sz="2000" dirty="0"/>
                        <a:t> </a:t>
                      </a:r>
                      <a:r>
                        <a:rPr lang="en-US" sz="2000" i="1" dirty="0"/>
                        <a:t>“Expand the benefits of AV technologies to all of Californians, including people with disabilities”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872016"/>
                  </a:ext>
                </a:extLst>
              </a:tr>
              <a:tr h="19838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- Require public permit process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- Submit a Disability Access Plan as    part of application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- Application subject to public review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- Requires Passenger Safety Plan in application, must include addressing the safety risks of people with disabilities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- Narrative in quarterly report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93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35457"/>
      </p:ext>
    </p:extLst>
  </p:cSld>
  <p:clrMapOvr>
    <a:masterClrMapping/>
  </p:clrMapOvr>
</p:sld>
</file>

<file path=ppt/theme/theme1.xml><?xml version="1.0" encoding="utf-8"?>
<a:theme xmlns:a="http://schemas.openxmlformats.org/drawingml/2006/main" name="SFMTA">
  <a:themeElements>
    <a:clrScheme name="SFMTA 1">
      <a:dk1>
        <a:srgbClr val="4F5556"/>
      </a:dk1>
      <a:lt1>
        <a:srgbClr val="FFFFFF"/>
      </a:lt1>
      <a:dk2>
        <a:srgbClr val="4F5556"/>
      </a:dk2>
      <a:lt2>
        <a:srgbClr val="FEFFFE"/>
      </a:lt2>
      <a:accent1>
        <a:srgbClr val="0072BA"/>
      </a:accent1>
      <a:accent2>
        <a:srgbClr val="E39500"/>
      </a:accent2>
      <a:accent3>
        <a:srgbClr val="AC1B86"/>
      </a:accent3>
      <a:accent4>
        <a:srgbClr val="009244"/>
      </a:accent4>
      <a:accent5>
        <a:srgbClr val="2F9FB9"/>
      </a:accent5>
      <a:accent6>
        <a:srgbClr val="7A7B7F"/>
      </a:accent6>
      <a:hlink>
        <a:srgbClr val="005898"/>
      </a:hlink>
      <a:folHlink>
        <a:srgbClr val="7A7B7F"/>
      </a:folHlink>
    </a:clrScheme>
    <a:fontScheme name="Test">
      <a:majorFont>
        <a:latin typeface="Graphein Pro Bold"/>
        <a:ea typeface=""/>
        <a:cs typeface=""/>
      </a:majorFont>
      <a:minorFont>
        <a:latin typeface="Graphein Pro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TA_PPT_C [Read-Only]" id="{8E6AB5C8-AD98-4137-845A-7ACBB2DFAB25}" vid="{16FD1DBA-D3E3-4414-86E0-78468E445F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24DAF82870B0439BCAF0DE95C1675E" ma:contentTypeVersion="0" ma:contentTypeDescription="Create a new document." ma:contentTypeScope="" ma:versionID="6dfe301dda257bb6a14e227bc0a2654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85EB02-76FD-4530-9E07-22265FE513E5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025077-D3B2-45DF-8091-AED22ED95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ACEDE06-7E42-42D6-92BD-71C322892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FORMAT_Intro to Accessible Services for Intern Seminar</Template>
  <TotalTime>11503</TotalTime>
  <Words>604</Words>
  <Application>Microsoft Office PowerPoint</Application>
  <PresentationFormat>On-screen Show (4:3)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Graphein Pro Bold</vt:lpstr>
      <vt:lpstr>Calibri</vt:lpstr>
      <vt:lpstr>Graphein Pro Book</vt:lpstr>
      <vt:lpstr>Graphein Pro Light</vt:lpstr>
      <vt:lpstr>Arial</vt:lpstr>
      <vt:lpstr>SFMTA</vt:lpstr>
      <vt:lpstr>Autonomous Vehicles and Disability Access</vt:lpstr>
      <vt:lpstr>Agenda </vt:lpstr>
      <vt:lpstr>Transportation Network Companies in San Francisco</vt:lpstr>
      <vt:lpstr>TNCs and Disabled Access</vt:lpstr>
      <vt:lpstr>AVs &amp; Disability Access:  Regulatory Context </vt:lpstr>
      <vt:lpstr>AVs &amp; Disability Access: Issues </vt:lpstr>
      <vt:lpstr>AVs &amp; Disability Access: Issues  </vt:lpstr>
      <vt:lpstr>AVs &amp; Disability Access:  Vehicle Types in San Francisco </vt:lpstr>
      <vt:lpstr>AVs &amp; Disability Access:  SFMTA’s Work - State</vt:lpstr>
      <vt:lpstr>AVs &amp; Disability Access:  SFMTA’s Work - Federal</vt:lpstr>
      <vt:lpstr>AVs &amp; Disability Access:  SFMTA’s Work – Local</vt:lpstr>
      <vt:lpstr>THANK YOU</vt:lpstr>
    </vt:vector>
  </TitlesOfParts>
  <Company>SFMTA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Accessible Transportation San Francisco</dc:title>
  <dc:creator>Williams, Annette</dc:creator>
  <cp:lastModifiedBy>Angotti, Kathryn</cp:lastModifiedBy>
  <cp:revision>112</cp:revision>
  <cp:lastPrinted>2019-07-11T17:04:02Z</cp:lastPrinted>
  <dcterms:created xsi:type="dcterms:W3CDTF">2018-10-25T16:12:56Z</dcterms:created>
  <dcterms:modified xsi:type="dcterms:W3CDTF">2021-02-17T20:09:14Z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0x0101005D24DAF82870B0439BCAF0DE95C1675E</vt:lpwstr>
  </property>
</Properties>
</file>