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5" r:id="rId5"/>
    <p:sldId id="267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740" autoAdjust="0"/>
  </p:normalViewPr>
  <p:slideViewPr>
    <p:cSldViewPr snapToGrid="0">
      <p:cViewPr varScale="1">
        <p:scale>
          <a:sx n="53" d="100"/>
          <a:sy n="53" d="100"/>
        </p:scale>
        <p:origin x="214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2742F-5FD0-46AB-A737-ABBB144EC4AD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B32D1-7089-4017-82A6-8F78BE471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0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EF6D9D-42E8-482E-9F33-49BEA18F519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82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EF6D9D-42E8-482E-9F33-49BEA18F519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3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5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5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6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1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2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6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4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3A962-54E1-403F-8645-AA5D87AF7110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FDB76-DE0F-470E-9161-E113C7ED9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2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872133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San Francisco Department of Disability and Aging Services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5467"/>
            <a:ext cx="9144000" cy="248919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Kelly Dearman, Executive Director</a:t>
            </a:r>
          </a:p>
          <a:p>
            <a:pPr algn="l"/>
            <a:r>
              <a:rPr lang="en-US" dirty="0"/>
              <a:t>San Francisco Department of Disability and Aging Services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Presentation to the Mayor’s Disability Council</a:t>
            </a:r>
          </a:p>
          <a:p>
            <a:pPr algn="l"/>
            <a:r>
              <a:rPr lang="en-US" dirty="0"/>
              <a:t>March 18, 2022</a:t>
            </a:r>
          </a:p>
        </p:txBody>
      </p:sp>
    </p:spTree>
    <p:extLst>
      <p:ext uri="{BB962C8B-B14F-4D97-AF65-F5344CB8AC3E}">
        <p14:creationId xmlns:p14="http://schemas.microsoft.com/office/powerpoint/2010/main" val="366799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Disability Cultural Community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Collaboration between Department of Disability and Aging Services,  The Kelsey, Mercy Housing, and Mayor’s Office on Disability </a:t>
            </a:r>
          </a:p>
          <a:p>
            <a:r>
              <a:rPr lang="en-US" dirty="0"/>
              <a:t>Request for Proposals </a:t>
            </a:r>
          </a:p>
          <a:p>
            <a:pPr lvl="1"/>
            <a:r>
              <a:rPr lang="en-US" dirty="0"/>
              <a:t>Near completion - currently under review by HSA Contracts</a:t>
            </a:r>
          </a:p>
          <a:p>
            <a:pPr lvl="1"/>
            <a:r>
              <a:rPr lang="en-US" dirty="0"/>
              <a:t>Based on </a:t>
            </a:r>
            <a:r>
              <a:rPr lang="en-US" dirty="0" err="1"/>
              <a:t>Longmore</a:t>
            </a:r>
            <a:r>
              <a:rPr lang="en-US" dirty="0"/>
              <a:t> Institute’s findings from research and community engagement </a:t>
            </a:r>
          </a:p>
          <a:p>
            <a:r>
              <a:rPr lang="en-US" dirty="0"/>
              <a:t>Goals</a:t>
            </a:r>
          </a:p>
          <a:p>
            <a:pPr lvl="1"/>
            <a:r>
              <a:rPr lang="en-US" dirty="0"/>
              <a:t>Provide a dedicated, welcoming place for people with disabilities to gather, access information and resources </a:t>
            </a:r>
          </a:p>
          <a:p>
            <a:pPr lvl="1"/>
            <a:r>
              <a:rPr lang="en-US" dirty="0"/>
              <a:t>Enrich their cultural identities individually and collectively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7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Dignity Fund: Overview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44200" cy="4633912"/>
          </a:xfrm>
        </p:spPr>
        <p:txBody>
          <a:bodyPr rtlCol="0"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/>
              <a:t>Funding “set aside” that provides protected funding </a:t>
            </a:r>
            <a:r>
              <a:rPr lang="en-US" sz="2400" dirty="0"/>
              <a:t>for services for older adults, adults with disabilities, and caregivers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/>
              <a:t>Established via charter amendment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dirty="0"/>
              <a:t>Passed as Proposition I in November 2016 with 66% of vote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ADB89-D8A4-499E-A4D3-1C0A5DEEA28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Dignity Fund: Key Components</a:t>
            </a:r>
            <a:endParaRPr lang="en-US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44200" cy="4633912"/>
          </a:xfrm>
        </p:spPr>
        <p:txBody>
          <a:bodyPr rtlCol="0"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/>
              <a:t>Protected funding</a:t>
            </a:r>
            <a:r>
              <a:rPr lang="en-US" sz="2400" dirty="0"/>
              <a:t>: Established $38 million funding set-aside that will grow by $33 million over 10 years.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/>
              <a:t>Planning and funding cycle</a:t>
            </a:r>
            <a:r>
              <a:rPr lang="en-US" sz="2400" dirty="0"/>
              <a:t>: Instituted a four-year planning and funding cycle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/>
              <a:t>Community Needs Assessment</a:t>
            </a:r>
            <a:r>
              <a:rPr lang="en-US" dirty="0"/>
              <a:t> (FY 2017-18, FY 2021-22, etc.) identifies strengths, service gaps, and unmet needs among San Francisco's older adults and adults with disabilities.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/>
              <a:t>Services and Allocation Plan</a:t>
            </a:r>
            <a:r>
              <a:rPr lang="en-US" dirty="0"/>
              <a:t> (FY 2018-19, FY 2022-23, etc.) outlines how funding will be allocated over the next four years.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/>
              <a:t>Oversight</a:t>
            </a:r>
            <a:r>
              <a:rPr lang="en-US" sz="2400" dirty="0"/>
              <a:t>: Created an Oversight and Advisory Committee to advise DAS on administration of the Dignity Fund.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ADB89-D8A4-499E-A4D3-1C0A5DEEA28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Dignity Fund: Implementation</a:t>
            </a:r>
            <a:endParaRPr lang="en-US" altLang="en-US" sz="4000" b="1" dirty="0"/>
          </a:p>
        </p:txBody>
      </p:sp>
      <p:sp>
        <p:nvSpPr>
          <p:cNvPr id="33795" name="TextBox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1" y="662940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D040D-16F9-467B-B435-6A4E363E00F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12800" y="1690689"/>
            <a:ext cx="10541000" cy="458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en-US" sz="2400" b="1" dirty="0"/>
              <a:t>New Dignity Fund-supported initiatives </a:t>
            </a:r>
            <a:r>
              <a:rPr lang="en-US" altLang="en-US" sz="2400" dirty="0"/>
              <a:t>(partial list as of FY 2020-21): </a:t>
            </a:r>
            <a:r>
              <a:rPr lang="en-US" altLang="en-US" sz="2400" b="1" dirty="0"/>
              <a:t> </a:t>
            </a:r>
          </a:p>
          <a:p>
            <a:pPr eaLnBrk="1" hangingPunct="1">
              <a:defRPr/>
            </a:pPr>
            <a:r>
              <a:rPr lang="en-US" altLang="en-US" sz="2400" dirty="0"/>
              <a:t>Pilot new Community Service Center programs </a:t>
            </a:r>
          </a:p>
          <a:p>
            <a:pPr eaLnBrk="1" hangingPunct="1">
              <a:defRPr/>
            </a:pPr>
            <a:r>
              <a:rPr lang="en-US" altLang="en-US" sz="2400" dirty="0"/>
              <a:t>Enhance caregiver support (respite care, outreach)</a:t>
            </a:r>
          </a:p>
          <a:p>
            <a:pPr eaLnBrk="1" hangingPunct="1">
              <a:defRPr/>
            </a:pPr>
            <a:r>
              <a:rPr lang="en-US" altLang="en-US" sz="2400" dirty="0"/>
              <a:t>Expand services for Adults with Disabilities (cultural center, nutrition)</a:t>
            </a:r>
          </a:p>
          <a:p>
            <a:pPr eaLnBrk="1" hangingPunct="1">
              <a:defRPr/>
            </a:pPr>
            <a:r>
              <a:rPr lang="en-US" altLang="en-US" sz="2400" dirty="0"/>
              <a:t>Provide nutrition support for persons with chronic health conditions</a:t>
            </a:r>
          </a:p>
          <a:p>
            <a:pPr eaLnBrk="1" hangingPunct="1">
              <a:defRPr/>
            </a:pPr>
            <a:r>
              <a:rPr lang="en-US" altLang="en-US" sz="2400" dirty="0"/>
              <a:t>Strengthen support for veterans (meals and supportive services at veterans housing)</a:t>
            </a:r>
          </a:p>
          <a:p>
            <a:pPr eaLnBrk="1" hangingPunct="1">
              <a:defRPr/>
            </a:pPr>
            <a:r>
              <a:rPr lang="en-US" altLang="en-US" sz="2400" dirty="0"/>
              <a:t>Mitigate social isolation (phone and visitor programs)</a:t>
            </a:r>
          </a:p>
          <a:p>
            <a:pPr eaLnBrk="1" hangingPunct="1">
              <a:defRPr/>
            </a:pPr>
            <a:r>
              <a:rPr lang="en-US" altLang="en-US" sz="2400" dirty="0"/>
              <a:t>Establish programs for transgender and gender non-conforming persons</a:t>
            </a:r>
          </a:p>
          <a:p>
            <a:pPr eaLnBrk="1" hangingPunct="1">
              <a:defRPr/>
            </a:pPr>
            <a:r>
              <a:rPr lang="en-US" altLang="en-US" sz="2400" dirty="0"/>
              <a:t>Continue outreach efforts and strengthen awareness of existing services</a:t>
            </a:r>
          </a:p>
          <a:p>
            <a:pPr marL="0" indent="0" eaLnBrk="1" hangingPunct="1">
              <a:buNone/>
              <a:defRPr/>
            </a:pPr>
            <a:endParaRPr lang="en-US" altLang="en-US" sz="2400" dirty="0"/>
          </a:p>
          <a:p>
            <a:pPr marL="0" indent="0" eaLnBrk="1" hangingPunct="1">
              <a:buNone/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8471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65125"/>
            <a:ext cx="11449049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2022 Dignity Fund Community Needs Assessment [1/2]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533526"/>
            <a:ext cx="10972799" cy="464343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b="1" dirty="0"/>
              <a:t>Sept 2021: </a:t>
            </a:r>
            <a:r>
              <a:rPr lang="en-US" sz="2400" dirty="0"/>
              <a:t>Project kickoff – share project plan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b="1" dirty="0"/>
              <a:t>Sept – Dec: </a:t>
            </a:r>
            <a:r>
              <a:rPr lang="en-US" sz="2400" dirty="0"/>
              <a:t>Conduct research and stakeholder engagement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dirty="0"/>
              <a:t>Equity analysis using population (e.g., Census) and DAS enrollment data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dirty="0"/>
              <a:t>Community survey (online, paper, phone)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dirty="0"/>
              <a:t>Community forums (virtual and in-person)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dirty="0"/>
              <a:t>Focus groups and key informant interviews (virtual and in-person)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b="1" dirty="0"/>
              <a:t>Jan – Mar 2022: </a:t>
            </a:r>
            <a:r>
              <a:rPr lang="en-US" sz="2400" dirty="0"/>
              <a:t>Draft report with findings and recommendations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45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365125"/>
            <a:ext cx="11439525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2022 Dignity Fund Community Needs Assessment [2/2]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552576"/>
            <a:ext cx="10963275" cy="4624388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b="1" dirty="0"/>
              <a:t>Mar 2022: </a:t>
            </a:r>
            <a:r>
              <a:rPr lang="en-US" sz="2400" dirty="0"/>
              <a:t>Share draft report with stakeholders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b="1" dirty="0"/>
              <a:t>Mar 14:</a:t>
            </a:r>
            <a:r>
              <a:rPr lang="en-US" dirty="0"/>
              <a:t> Presentation to DF Service Provider Working Group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b="1" dirty="0"/>
              <a:t>Mar 21:</a:t>
            </a:r>
            <a:r>
              <a:rPr lang="en-US" dirty="0"/>
              <a:t> Presentation to DF Oversight and Advisory Committee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b="1" dirty="0"/>
              <a:t>April: </a:t>
            </a:r>
            <a:r>
              <a:rPr lang="en-US" sz="2400" dirty="0"/>
              <a:t>Share final report with stakeholders</a:t>
            </a:r>
          </a:p>
          <a:p>
            <a:pPr lvl="1">
              <a:lnSpc>
                <a:spcPct val="114000"/>
              </a:lnSpc>
              <a:spcAft>
                <a:spcPts val="1200"/>
              </a:spcAft>
            </a:pPr>
            <a:r>
              <a:rPr lang="en-US" b="1" dirty="0"/>
              <a:t>April 6: </a:t>
            </a:r>
            <a:r>
              <a:rPr lang="en-US" dirty="0"/>
              <a:t>Joint hearing of DAS Commission and DF Oversight and Advisory Committee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b="1" dirty="0"/>
              <a:t>May: </a:t>
            </a:r>
            <a:r>
              <a:rPr lang="en-US" sz="2400" dirty="0"/>
              <a:t>DAS Commission vote to approve DFCNA</a:t>
            </a:r>
          </a:p>
          <a:p>
            <a:pPr>
              <a:lnSpc>
                <a:spcPct val="114000"/>
              </a:lnSpc>
              <a:spcAft>
                <a:spcPts val="1200"/>
              </a:spcAft>
            </a:pPr>
            <a:r>
              <a:rPr lang="en-US" sz="2400" b="1" dirty="0"/>
              <a:t>June: </a:t>
            </a:r>
            <a:r>
              <a:rPr lang="en-US" sz="2400" dirty="0"/>
              <a:t>SF Board of Supervisors vote to approve DFCNA</a:t>
            </a:r>
          </a:p>
        </p:txBody>
      </p:sp>
    </p:spTree>
    <p:extLst>
      <p:ext uri="{BB962C8B-B14F-4D97-AF65-F5344CB8AC3E}">
        <p14:creationId xmlns:p14="http://schemas.microsoft.com/office/powerpoint/2010/main" val="387484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507</Words>
  <Application>Microsoft Office PowerPoint</Application>
  <PresentationFormat>Widescreen</PresentationFormat>
  <Paragraphs>55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San Francisco Department of Disability and Aging Services Updates</vt:lpstr>
      <vt:lpstr>Disability Cultural Community Center</vt:lpstr>
      <vt:lpstr>Dignity Fund: Overview</vt:lpstr>
      <vt:lpstr>Dignity Fund: Key Components</vt:lpstr>
      <vt:lpstr>Dignity Fund: Implementation</vt:lpstr>
      <vt:lpstr>2022 Dignity Fund Community Needs Assessment [1/2]</vt:lpstr>
      <vt:lpstr>2022 Dignity Fund Community Needs Assessment [2/2]</vt:lpstr>
    </vt:vector>
  </TitlesOfParts>
  <Company>hsa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Adithi, Vellore (HSA)</dc:creator>
  <cp:lastModifiedBy>John Koste</cp:lastModifiedBy>
  <cp:revision>17</cp:revision>
  <dcterms:created xsi:type="dcterms:W3CDTF">2022-03-07T17:56:39Z</dcterms:created>
  <dcterms:modified xsi:type="dcterms:W3CDTF">2022-03-16T21:09:21Z</dcterms:modified>
</cp:coreProperties>
</file>