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omments/modernComment_16E_38331897.xml" ContentType="application/vnd.ms-powerpoint.comments+xml"/>
  <Override PartName="/ppt/comments/modernComment_173_F35DC517.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365" r:id="rId2"/>
    <p:sldId id="366" r:id="rId3"/>
    <p:sldId id="368" r:id="rId4"/>
    <p:sldId id="367" r:id="rId5"/>
    <p:sldId id="369" r:id="rId6"/>
    <p:sldId id="370" r:id="rId7"/>
    <p:sldId id="372" r:id="rId8"/>
    <p:sldId id="371" r:id="rId9"/>
    <p:sldId id="377" r:id="rId10"/>
    <p:sldId id="373" r:id="rId11"/>
    <p:sldId id="374" r:id="rId12"/>
    <p:sldId id="381" r:id="rId13"/>
    <p:sldId id="380" r:id="rId14"/>
    <p:sldId id="379" r:id="rId15"/>
    <p:sldId id="37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563CF5-5754-FAD1-80CB-A2EA82F11F6C}" name="Dahl, Bryan (DPW)" initials="DB(" userId="S::bryan.dahl@sfdpw.org::da82c497-4984-4312-b917-cef229c0d86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hl, Bryan (DPW)" initials="DB(" lastIdx="1" clrIdx="0">
    <p:extLst>
      <p:ext uri="{19B8F6BF-5375-455C-9EA6-DF929625EA0E}">
        <p15:presenceInfo xmlns:p15="http://schemas.microsoft.com/office/powerpoint/2012/main" userId="S::bryan.dahl@sfdpw.org::da82c497-4984-4312-b917-cef229c0d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EAC4"/>
    <a:srgbClr val="D4D9EC"/>
    <a:srgbClr val="FFA300"/>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316" autoAdjust="0"/>
  </p:normalViewPr>
  <p:slideViewPr>
    <p:cSldViewPr snapToGrid="0">
      <p:cViewPr varScale="1">
        <p:scale>
          <a:sx n="46" d="100"/>
          <a:sy n="46" d="100"/>
        </p:scale>
        <p:origin x="2820" y="54"/>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modernComment_16E_38331897.xml><?xml version="1.0" encoding="utf-8"?>
<p188:cmLst xmlns:a="http://schemas.openxmlformats.org/drawingml/2006/main" xmlns:r="http://schemas.openxmlformats.org/officeDocument/2006/relationships" xmlns:p188="http://schemas.microsoft.com/office/powerpoint/2018/8/main">
  <p188:cm id="{EAEAF4F1-5B68-4A46-8979-D2D276F7ED18}" authorId="{56563CF5-5754-FAD1-80CB-A2EA82F11F6C}" created="2021-12-06T21:07:42.358">
    <pc:sldMkLst xmlns:pc="http://schemas.microsoft.com/office/powerpoint/2013/main/command">
      <pc:docMk/>
      <pc:sldMk cId="942872727" sldId="366"/>
    </pc:sldMkLst>
    <p188:txBody>
      <a:bodyPr/>
      <a:lstStyle/>
      <a:p>
        <a:r>
          <a:rPr lang="en-US"/>
          <a:t>We can discuss the paint markings on this slide? Unless we want to create a separate slide that shows it</a:t>
        </a:r>
      </a:p>
    </p188:txBody>
  </p188:cm>
</p188:cmLst>
</file>

<file path=ppt/comments/modernComment_173_F35DC517.xml><?xml version="1.0" encoding="utf-8"?>
<p188:cmLst xmlns:a="http://schemas.openxmlformats.org/drawingml/2006/main" xmlns:r="http://schemas.openxmlformats.org/officeDocument/2006/relationships" xmlns:p188="http://schemas.microsoft.com/office/powerpoint/2018/8/main">
  <p188:cm id="{E90101F0-D3F0-420D-94E0-4F8306049BC9}" authorId="{56563CF5-5754-FAD1-80CB-A2EA82F11F6C}" created="2021-12-06T23:33:28.267">
    <pc:sldMkLst xmlns:pc="http://schemas.microsoft.com/office/powerpoint/2013/main/command">
      <pc:docMk/>
      <pc:sldMk cId="4083008791" sldId="371"/>
    </pc:sldMkLst>
    <p188:txBody>
      <a:bodyPr/>
      <a:lstStyle/>
      <a:p>
        <a:r>
          <a:rPr lang="en-US"/>
          <a:t>Is the program back to full capacity and staffing levels?</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0B3DB-DEC5-4691-A7CB-1E81F7669FBF}" type="doc">
      <dgm:prSet loTypeId="urn:microsoft.com/office/officeart/2018/2/layout/IconCircleList" loCatId="icon" qsTypeId="urn:microsoft.com/office/officeart/2005/8/quickstyle/simple1" qsCatId="simple" csTypeId="urn:microsoft.com/office/officeart/2018/5/colors/Iconchunking_neutralicon_accent4_2" csCatId="accent4" phldr="1"/>
      <dgm:spPr/>
      <dgm:t>
        <a:bodyPr/>
        <a:lstStyle/>
        <a:p>
          <a:endParaRPr lang="en-US"/>
        </a:p>
      </dgm:t>
    </dgm:pt>
    <dgm:pt modelId="{5C261BCA-8E87-456F-B097-423E782948B0}">
      <dgm:prSet custT="1"/>
      <dgm:spPr/>
      <dgm:t>
        <a:bodyPr/>
        <a:lstStyle/>
        <a:p>
          <a:pPr>
            <a:lnSpc>
              <a:spcPct val="100000"/>
            </a:lnSpc>
          </a:pPr>
          <a:r>
            <a:rPr lang="en-US" sz="1400" kern="1200" dirty="0">
              <a:solidFill>
                <a:prstClr val="black">
                  <a:hueOff val="0"/>
                  <a:satOff val="0"/>
                  <a:lumOff val="0"/>
                  <a:alphaOff val="0"/>
                </a:prstClr>
              </a:solidFill>
              <a:latin typeface="Acumin Pro" panose="020B0504020202020204" pitchFamily="34" charset="0"/>
              <a:ea typeface="+mn-ea"/>
              <a:cs typeface="+mn-cs"/>
            </a:rPr>
            <a:t>The damage is in the angular return of the sidewalk</a:t>
          </a:r>
        </a:p>
      </dgm:t>
    </dgm:pt>
    <dgm:pt modelId="{38BA806F-6910-4379-97E4-03B1B5445101}" type="parTrans" cxnId="{C290ACA6-4E89-4123-824E-84CAD206511F}">
      <dgm:prSet/>
      <dgm:spPr/>
      <dgm:t>
        <a:bodyPr/>
        <a:lstStyle/>
        <a:p>
          <a:endParaRPr lang="en-US"/>
        </a:p>
      </dgm:t>
    </dgm:pt>
    <dgm:pt modelId="{22B81729-7404-44E0-B828-D225D4E07CF4}" type="sibTrans" cxnId="{C290ACA6-4E89-4123-824E-84CAD206511F}">
      <dgm:prSet/>
      <dgm:spPr/>
      <dgm:t>
        <a:bodyPr/>
        <a:lstStyle/>
        <a:p>
          <a:pPr>
            <a:lnSpc>
              <a:spcPct val="100000"/>
            </a:lnSpc>
          </a:pPr>
          <a:endParaRPr lang="en-US"/>
        </a:p>
      </dgm:t>
    </dgm:pt>
    <dgm:pt modelId="{05DA9163-30BE-408D-9B41-7A5E4C841D2C}">
      <dgm:prSet custT="1"/>
      <dgm:spPr/>
      <dgm:t>
        <a:bodyPr/>
        <a:lstStyle/>
        <a:p>
          <a:pPr>
            <a:lnSpc>
              <a:spcPct val="100000"/>
            </a:lnSpc>
          </a:pPr>
          <a:r>
            <a:rPr lang="en-US" sz="1400" kern="1200" dirty="0">
              <a:solidFill>
                <a:prstClr val="black">
                  <a:hueOff val="0"/>
                  <a:satOff val="0"/>
                  <a:lumOff val="0"/>
                  <a:alphaOff val="0"/>
                </a:prstClr>
              </a:solidFill>
              <a:latin typeface="Acumin Pro" panose="020B0504020202020204" pitchFamily="34" charset="0"/>
              <a:ea typeface="+mn-ea"/>
              <a:cs typeface="+mn-cs"/>
            </a:rPr>
            <a:t>The damage is related</a:t>
          </a:r>
          <a:br>
            <a:rPr lang="en-US" sz="1400" kern="1200" dirty="0">
              <a:solidFill>
                <a:prstClr val="black">
                  <a:hueOff val="0"/>
                  <a:satOff val="0"/>
                  <a:lumOff val="0"/>
                  <a:alphaOff val="0"/>
                </a:prstClr>
              </a:solidFill>
              <a:latin typeface="Acumin Pro" panose="020B0504020202020204" pitchFamily="34" charset="0"/>
              <a:ea typeface="+mn-ea"/>
              <a:cs typeface="+mn-cs"/>
            </a:rPr>
          </a:br>
          <a:r>
            <a:rPr lang="en-US" sz="1400" kern="1200" dirty="0">
              <a:solidFill>
                <a:prstClr val="black">
                  <a:hueOff val="0"/>
                  <a:satOff val="0"/>
                  <a:lumOff val="0"/>
                  <a:alphaOff val="0"/>
                </a:prstClr>
              </a:solidFill>
              <a:latin typeface="Acumin Pro" panose="020B0504020202020204" pitchFamily="34" charset="0"/>
              <a:ea typeface="+mn-ea"/>
              <a:cs typeface="+mn-cs"/>
            </a:rPr>
            <a:t>to a utility</a:t>
          </a:r>
        </a:p>
      </dgm:t>
    </dgm:pt>
    <dgm:pt modelId="{F94C5F61-38F9-43DF-ADC4-7F67CCF2D525}" type="parTrans" cxnId="{0F6C0A11-079B-4280-A910-43A900032AA4}">
      <dgm:prSet/>
      <dgm:spPr/>
      <dgm:t>
        <a:bodyPr/>
        <a:lstStyle/>
        <a:p>
          <a:endParaRPr lang="en-US"/>
        </a:p>
      </dgm:t>
    </dgm:pt>
    <dgm:pt modelId="{27582851-CDEA-46BD-AB47-491954169D24}" type="sibTrans" cxnId="{0F6C0A11-079B-4280-A910-43A900032AA4}">
      <dgm:prSet/>
      <dgm:spPr/>
      <dgm:t>
        <a:bodyPr/>
        <a:lstStyle/>
        <a:p>
          <a:pPr>
            <a:lnSpc>
              <a:spcPct val="100000"/>
            </a:lnSpc>
          </a:pPr>
          <a:endParaRPr lang="en-US"/>
        </a:p>
      </dgm:t>
    </dgm:pt>
    <dgm:pt modelId="{8AD50F6A-6298-4607-A146-B925850537F6}">
      <dgm:prSet custT="1"/>
      <dgm:spPr/>
      <dgm:t>
        <a:bodyPr/>
        <a:lstStyle/>
        <a:p>
          <a:pPr>
            <a:lnSpc>
              <a:spcPct val="100000"/>
            </a:lnSpc>
          </a:pPr>
          <a:r>
            <a:rPr lang="en-US" sz="1400" kern="1200" dirty="0">
              <a:solidFill>
                <a:prstClr val="black">
                  <a:hueOff val="0"/>
                  <a:satOff val="0"/>
                  <a:lumOff val="0"/>
                  <a:alphaOff val="0"/>
                </a:prstClr>
              </a:solidFill>
              <a:latin typeface="Acumin Pro" panose="020B0504020202020204" pitchFamily="34" charset="0"/>
              <a:ea typeface="+mn-ea"/>
              <a:cs typeface="+mn-cs"/>
            </a:rPr>
            <a:t>It’s a special instance where the City maintains</a:t>
          </a:r>
          <a:br>
            <a:rPr lang="en-US" sz="1400" kern="1200" dirty="0">
              <a:solidFill>
                <a:prstClr val="black">
                  <a:hueOff val="0"/>
                  <a:satOff val="0"/>
                  <a:lumOff val="0"/>
                  <a:alphaOff val="0"/>
                </a:prstClr>
              </a:solidFill>
              <a:latin typeface="Acumin Pro" panose="020B0504020202020204" pitchFamily="34" charset="0"/>
              <a:ea typeface="+mn-ea"/>
              <a:cs typeface="+mn-cs"/>
            </a:rPr>
          </a:br>
          <a:r>
            <a:rPr lang="en-US" sz="1400" kern="1200" dirty="0">
              <a:solidFill>
                <a:prstClr val="black">
                  <a:hueOff val="0"/>
                  <a:satOff val="0"/>
                  <a:lumOff val="0"/>
                  <a:alphaOff val="0"/>
                </a:prstClr>
              </a:solidFill>
              <a:latin typeface="Acumin Pro" panose="020B0504020202020204" pitchFamily="34" charset="0"/>
              <a:ea typeface="+mn-ea"/>
              <a:cs typeface="+mn-cs"/>
            </a:rPr>
            <a:t>(Ex. Market Street bricks)</a:t>
          </a:r>
        </a:p>
      </dgm:t>
    </dgm:pt>
    <dgm:pt modelId="{A020A796-8132-486A-A9EC-8C95672ADBA7}" type="parTrans" cxnId="{34D11C5D-A2FD-4DFA-802B-CDD838595766}">
      <dgm:prSet/>
      <dgm:spPr/>
      <dgm:t>
        <a:bodyPr/>
        <a:lstStyle/>
        <a:p>
          <a:endParaRPr lang="en-US"/>
        </a:p>
      </dgm:t>
    </dgm:pt>
    <dgm:pt modelId="{95571647-4C57-456A-A1C8-AF1FAECD3884}" type="sibTrans" cxnId="{34D11C5D-A2FD-4DFA-802B-CDD838595766}">
      <dgm:prSet/>
      <dgm:spPr/>
      <dgm:t>
        <a:bodyPr/>
        <a:lstStyle/>
        <a:p>
          <a:pPr>
            <a:lnSpc>
              <a:spcPct val="100000"/>
            </a:lnSpc>
          </a:pPr>
          <a:endParaRPr lang="en-US"/>
        </a:p>
      </dgm:t>
    </dgm:pt>
    <dgm:pt modelId="{E0CF0B68-6209-4FCF-A9BC-F9676542B1FC}">
      <dgm:prSet custT="1"/>
      <dgm:spPr/>
      <dgm:t>
        <a:bodyPr/>
        <a:lstStyle/>
        <a:p>
          <a:pPr>
            <a:lnSpc>
              <a:spcPct val="100000"/>
            </a:lnSpc>
          </a:pPr>
          <a:r>
            <a:rPr lang="en-US" sz="1400" kern="1200" dirty="0">
              <a:solidFill>
                <a:prstClr val="black">
                  <a:hueOff val="0"/>
                  <a:satOff val="0"/>
                  <a:lumOff val="0"/>
                  <a:alphaOff val="0"/>
                </a:prstClr>
              </a:solidFill>
              <a:latin typeface="Acumin Pro" panose="020B0504020202020204" pitchFamily="34" charset="0"/>
              <a:ea typeface="+mn-ea"/>
              <a:cs typeface="+mn-cs"/>
            </a:rPr>
            <a:t>The damage is caused by a City-maintained tree</a:t>
          </a:r>
        </a:p>
      </dgm:t>
    </dgm:pt>
    <dgm:pt modelId="{5F40A8B7-A775-44CD-9519-FBF10EEB475A}" type="sibTrans" cxnId="{ADB23BE6-BE9E-4207-9C42-4B109B57189F}">
      <dgm:prSet/>
      <dgm:spPr/>
      <dgm:t>
        <a:bodyPr/>
        <a:lstStyle/>
        <a:p>
          <a:pPr>
            <a:lnSpc>
              <a:spcPct val="100000"/>
            </a:lnSpc>
          </a:pPr>
          <a:endParaRPr lang="en-US"/>
        </a:p>
      </dgm:t>
    </dgm:pt>
    <dgm:pt modelId="{A14C6D62-D68E-42B3-9627-4C8238D7556C}" type="parTrans" cxnId="{ADB23BE6-BE9E-4207-9C42-4B109B57189F}">
      <dgm:prSet/>
      <dgm:spPr/>
      <dgm:t>
        <a:bodyPr/>
        <a:lstStyle/>
        <a:p>
          <a:endParaRPr lang="en-US"/>
        </a:p>
      </dgm:t>
    </dgm:pt>
    <dgm:pt modelId="{D92CC079-BD79-47B4-B2F2-F80EBF31DCC5}" type="pres">
      <dgm:prSet presAssocID="{8500B3DB-DEC5-4691-A7CB-1E81F7669FBF}" presName="root" presStyleCnt="0">
        <dgm:presLayoutVars>
          <dgm:dir/>
          <dgm:resizeHandles val="exact"/>
        </dgm:presLayoutVars>
      </dgm:prSet>
      <dgm:spPr/>
    </dgm:pt>
    <dgm:pt modelId="{699E1E43-2D8E-4F8C-8790-A1CBFCEC5E97}" type="pres">
      <dgm:prSet presAssocID="{8500B3DB-DEC5-4691-A7CB-1E81F7669FBF}" presName="container" presStyleCnt="0">
        <dgm:presLayoutVars>
          <dgm:dir/>
          <dgm:resizeHandles val="exact"/>
        </dgm:presLayoutVars>
      </dgm:prSet>
      <dgm:spPr/>
    </dgm:pt>
    <dgm:pt modelId="{6342DFB5-5F3C-4400-91C8-CE3F7C6E2B70}" type="pres">
      <dgm:prSet presAssocID="{E0CF0B68-6209-4FCF-A9BC-F9676542B1FC}" presName="compNode" presStyleCnt="0"/>
      <dgm:spPr/>
    </dgm:pt>
    <dgm:pt modelId="{EBCBFF7B-11C8-4CDB-9BB8-3820D83A1C41}" type="pres">
      <dgm:prSet presAssocID="{E0CF0B68-6209-4FCF-A9BC-F9676542B1FC}" presName="iconBgRect" presStyleLbl="bgShp" presStyleIdx="0" presStyleCnt="4"/>
      <dgm:spPr>
        <a:solidFill>
          <a:srgbClr val="FFA300"/>
        </a:solidFill>
      </dgm:spPr>
    </dgm:pt>
    <dgm:pt modelId="{13B64809-B9D0-4CA9-B9F6-27C128898C47}" type="pres">
      <dgm:prSet presAssocID="{E0CF0B68-6209-4FCF-A9BC-F9676542B1F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Deciduous tree with solid fill"/>
        </a:ext>
      </dgm:extLst>
    </dgm:pt>
    <dgm:pt modelId="{C5C597E5-C734-4850-98B6-83A4400DFD33}" type="pres">
      <dgm:prSet presAssocID="{E0CF0B68-6209-4FCF-A9BC-F9676542B1FC}" presName="spaceRect" presStyleCnt="0"/>
      <dgm:spPr/>
    </dgm:pt>
    <dgm:pt modelId="{44D1C9B6-5782-4BEE-9144-EC0AA91573E4}" type="pres">
      <dgm:prSet presAssocID="{E0CF0B68-6209-4FCF-A9BC-F9676542B1FC}" presName="textRect" presStyleLbl="revTx" presStyleIdx="0" presStyleCnt="4">
        <dgm:presLayoutVars>
          <dgm:chMax val="1"/>
          <dgm:chPref val="1"/>
        </dgm:presLayoutVars>
      </dgm:prSet>
      <dgm:spPr/>
    </dgm:pt>
    <dgm:pt modelId="{516643E2-E547-4F2C-B984-DCABB94E0F19}" type="pres">
      <dgm:prSet presAssocID="{5F40A8B7-A775-44CD-9519-FBF10EEB475A}" presName="sibTrans" presStyleLbl="sibTrans2D1" presStyleIdx="0" presStyleCnt="0"/>
      <dgm:spPr/>
    </dgm:pt>
    <dgm:pt modelId="{9A32B3E7-67E8-4C00-BD6B-6817EDFAE788}" type="pres">
      <dgm:prSet presAssocID="{5C261BCA-8E87-456F-B097-423E782948B0}" presName="compNode" presStyleCnt="0"/>
      <dgm:spPr/>
    </dgm:pt>
    <dgm:pt modelId="{6EEF65A3-6B69-4F9E-B464-CE10FEE8D458}" type="pres">
      <dgm:prSet presAssocID="{5C261BCA-8E87-456F-B097-423E782948B0}" presName="iconBgRect" presStyleLbl="bgShp" presStyleIdx="1" presStyleCnt="4"/>
      <dgm:spPr>
        <a:solidFill>
          <a:srgbClr val="FFA300"/>
        </a:solidFill>
      </dgm:spPr>
    </dgm:pt>
    <dgm:pt modelId="{4E5590F6-E507-4C0C-BD10-96821ED86E3A}" type="pres">
      <dgm:prSet presAssocID="{5C261BCA-8E87-456F-B097-423E782948B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rigonometry with solid fill"/>
        </a:ext>
      </dgm:extLst>
    </dgm:pt>
    <dgm:pt modelId="{43D4588D-5F30-40F0-B55C-76ABDDC62256}" type="pres">
      <dgm:prSet presAssocID="{5C261BCA-8E87-456F-B097-423E782948B0}" presName="spaceRect" presStyleCnt="0"/>
      <dgm:spPr/>
    </dgm:pt>
    <dgm:pt modelId="{595DE675-E427-4ADF-9F5A-96BC57233B0A}" type="pres">
      <dgm:prSet presAssocID="{5C261BCA-8E87-456F-B097-423E782948B0}" presName="textRect" presStyleLbl="revTx" presStyleIdx="1" presStyleCnt="4">
        <dgm:presLayoutVars>
          <dgm:chMax val="1"/>
          <dgm:chPref val="1"/>
        </dgm:presLayoutVars>
      </dgm:prSet>
      <dgm:spPr/>
    </dgm:pt>
    <dgm:pt modelId="{734A6C64-E9E8-4B00-8963-F21F7325582B}" type="pres">
      <dgm:prSet presAssocID="{22B81729-7404-44E0-B828-D225D4E07CF4}" presName="sibTrans" presStyleLbl="sibTrans2D1" presStyleIdx="0" presStyleCnt="0"/>
      <dgm:spPr/>
    </dgm:pt>
    <dgm:pt modelId="{31E0B4BF-7D81-40C6-B7C1-EAE2D0874239}" type="pres">
      <dgm:prSet presAssocID="{05DA9163-30BE-408D-9B41-7A5E4C841D2C}" presName="compNode" presStyleCnt="0"/>
      <dgm:spPr/>
    </dgm:pt>
    <dgm:pt modelId="{CB1D56DD-1F08-4E69-A1BF-9662DE6E6C01}" type="pres">
      <dgm:prSet presAssocID="{05DA9163-30BE-408D-9B41-7A5E4C841D2C}" presName="iconBgRect" presStyleLbl="bgShp" presStyleIdx="2" presStyleCnt="4"/>
      <dgm:spPr>
        <a:solidFill>
          <a:srgbClr val="FFA300"/>
        </a:solidFill>
      </dgm:spPr>
    </dgm:pt>
    <dgm:pt modelId="{1BAF6FC5-762F-4EDF-811A-AA37F45B6261}" type="pres">
      <dgm:prSet presAssocID="{05DA9163-30BE-408D-9B41-7A5E4C841D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Fire Hydrant with solid fill"/>
        </a:ext>
      </dgm:extLst>
    </dgm:pt>
    <dgm:pt modelId="{CD8E2B5C-8A79-4D54-8E8D-752B9D652D24}" type="pres">
      <dgm:prSet presAssocID="{05DA9163-30BE-408D-9B41-7A5E4C841D2C}" presName="spaceRect" presStyleCnt="0"/>
      <dgm:spPr/>
    </dgm:pt>
    <dgm:pt modelId="{DB1B7BDD-50AE-4CF8-BF26-9D6FCAD25014}" type="pres">
      <dgm:prSet presAssocID="{05DA9163-30BE-408D-9B41-7A5E4C841D2C}" presName="textRect" presStyleLbl="revTx" presStyleIdx="2" presStyleCnt="4">
        <dgm:presLayoutVars>
          <dgm:chMax val="1"/>
          <dgm:chPref val="1"/>
        </dgm:presLayoutVars>
      </dgm:prSet>
      <dgm:spPr/>
    </dgm:pt>
    <dgm:pt modelId="{6611651F-5197-4BA9-A210-6837F54AA09C}" type="pres">
      <dgm:prSet presAssocID="{27582851-CDEA-46BD-AB47-491954169D24}" presName="sibTrans" presStyleLbl="sibTrans2D1" presStyleIdx="0" presStyleCnt="0"/>
      <dgm:spPr/>
    </dgm:pt>
    <dgm:pt modelId="{B22641D2-8C41-4E2C-A9AF-1661757D61EA}" type="pres">
      <dgm:prSet presAssocID="{8AD50F6A-6298-4607-A146-B925850537F6}" presName="compNode" presStyleCnt="0"/>
      <dgm:spPr/>
    </dgm:pt>
    <dgm:pt modelId="{596A5790-B439-459B-B036-C7ACD0F9CBD2}" type="pres">
      <dgm:prSet presAssocID="{8AD50F6A-6298-4607-A146-B925850537F6}" presName="iconBgRect" presStyleLbl="bgShp" presStyleIdx="3" presStyleCnt="4"/>
      <dgm:spPr>
        <a:solidFill>
          <a:srgbClr val="FFA300"/>
        </a:solidFill>
      </dgm:spPr>
    </dgm:pt>
    <dgm:pt modelId="{41462F8F-A465-493B-819D-8790D122FC3B}" type="pres">
      <dgm:prSet presAssocID="{8AD50F6A-6298-4607-A146-B925850537F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Star with solid fill"/>
        </a:ext>
      </dgm:extLst>
    </dgm:pt>
    <dgm:pt modelId="{BA97B25F-422C-4270-935E-CA8F0C69D477}" type="pres">
      <dgm:prSet presAssocID="{8AD50F6A-6298-4607-A146-B925850537F6}" presName="spaceRect" presStyleCnt="0"/>
      <dgm:spPr/>
    </dgm:pt>
    <dgm:pt modelId="{BD2231C8-F324-4FE4-8E71-F3F77DD43B73}" type="pres">
      <dgm:prSet presAssocID="{8AD50F6A-6298-4607-A146-B925850537F6}" presName="textRect" presStyleLbl="revTx" presStyleIdx="3" presStyleCnt="4">
        <dgm:presLayoutVars>
          <dgm:chMax val="1"/>
          <dgm:chPref val="1"/>
        </dgm:presLayoutVars>
      </dgm:prSet>
      <dgm:spPr/>
    </dgm:pt>
  </dgm:ptLst>
  <dgm:cxnLst>
    <dgm:cxn modelId="{0F6C0A11-079B-4280-A910-43A900032AA4}" srcId="{8500B3DB-DEC5-4691-A7CB-1E81F7669FBF}" destId="{05DA9163-30BE-408D-9B41-7A5E4C841D2C}" srcOrd="2" destOrd="0" parTransId="{F94C5F61-38F9-43DF-ADC4-7F67CCF2D525}" sibTransId="{27582851-CDEA-46BD-AB47-491954169D24}"/>
    <dgm:cxn modelId="{06E51532-7409-4F1D-BF69-7F8D618FAE49}" type="presOf" srcId="{5F40A8B7-A775-44CD-9519-FBF10EEB475A}" destId="{516643E2-E547-4F2C-B984-DCABB94E0F19}" srcOrd="0" destOrd="0" presId="urn:microsoft.com/office/officeart/2018/2/layout/IconCircleList"/>
    <dgm:cxn modelId="{34D11C5D-A2FD-4DFA-802B-CDD838595766}" srcId="{8500B3DB-DEC5-4691-A7CB-1E81F7669FBF}" destId="{8AD50F6A-6298-4607-A146-B925850537F6}" srcOrd="3" destOrd="0" parTransId="{A020A796-8132-486A-A9EC-8C95672ADBA7}" sibTransId="{95571647-4C57-456A-A1C8-AF1FAECD3884}"/>
    <dgm:cxn modelId="{46ECE36D-C0AF-465C-B623-98704848986A}" type="presOf" srcId="{27582851-CDEA-46BD-AB47-491954169D24}" destId="{6611651F-5197-4BA9-A210-6837F54AA09C}" srcOrd="0" destOrd="0" presId="urn:microsoft.com/office/officeart/2018/2/layout/IconCircleList"/>
    <dgm:cxn modelId="{0711E978-37D6-42EB-8F6A-D80D30FB85F8}" type="presOf" srcId="{E0CF0B68-6209-4FCF-A9BC-F9676542B1FC}" destId="{44D1C9B6-5782-4BEE-9144-EC0AA91573E4}" srcOrd="0" destOrd="0" presId="urn:microsoft.com/office/officeart/2018/2/layout/IconCircleList"/>
    <dgm:cxn modelId="{4F95868F-BAED-4D3B-8EE7-AFD579379C02}" type="presOf" srcId="{22B81729-7404-44E0-B828-D225D4E07CF4}" destId="{734A6C64-E9E8-4B00-8963-F21F7325582B}" srcOrd="0" destOrd="0" presId="urn:microsoft.com/office/officeart/2018/2/layout/IconCircleList"/>
    <dgm:cxn modelId="{300DDB94-47B3-4804-9E2C-CD919D8CA035}" type="presOf" srcId="{05DA9163-30BE-408D-9B41-7A5E4C841D2C}" destId="{DB1B7BDD-50AE-4CF8-BF26-9D6FCAD25014}" srcOrd="0" destOrd="0" presId="urn:microsoft.com/office/officeart/2018/2/layout/IconCircleList"/>
    <dgm:cxn modelId="{33F93E99-0F21-4C07-95C7-DE8545A46CB5}" type="presOf" srcId="{5C261BCA-8E87-456F-B097-423E782948B0}" destId="{595DE675-E427-4ADF-9F5A-96BC57233B0A}" srcOrd="0" destOrd="0" presId="urn:microsoft.com/office/officeart/2018/2/layout/IconCircleList"/>
    <dgm:cxn modelId="{C290ACA6-4E89-4123-824E-84CAD206511F}" srcId="{8500B3DB-DEC5-4691-A7CB-1E81F7669FBF}" destId="{5C261BCA-8E87-456F-B097-423E782948B0}" srcOrd="1" destOrd="0" parTransId="{38BA806F-6910-4379-97E4-03B1B5445101}" sibTransId="{22B81729-7404-44E0-B828-D225D4E07CF4}"/>
    <dgm:cxn modelId="{0CB13BE4-8FF6-4AC3-A9FE-64E241C692BA}" type="presOf" srcId="{8500B3DB-DEC5-4691-A7CB-1E81F7669FBF}" destId="{D92CC079-BD79-47B4-B2F2-F80EBF31DCC5}" srcOrd="0" destOrd="0" presId="urn:microsoft.com/office/officeart/2018/2/layout/IconCircleList"/>
    <dgm:cxn modelId="{ADB23BE6-BE9E-4207-9C42-4B109B57189F}" srcId="{8500B3DB-DEC5-4691-A7CB-1E81F7669FBF}" destId="{E0CF0B68-6209-4FCF-A9BC-F9676542B1FC}" srcOrd="0" destOrd="0" parTransId="{A14C6D62-D68E-42B3-9627-4C8238D7556C}" sibTransId="{5F40A8B7-A775-44CD-9519-FBF10EEB475A}"/>
    <dgm:cxn modelId="{65E5C6F1-1CC2-4C40-9027-3D5F1089D94C}" type="presOf" srcId="{8AD50F6A-6298-4607-A146-B925850537F6}" destId="{BD2231C8-F324-4FE4-8E71-F3F77DD43B73}" srcOrd="0" destOrd="0" presId="urn:microsoft.com/office/officeart/2018/2/layout/IconCircleList"/>
    <dgm:cxn modelId="{AEAC0C96-9494-4707-9111-5014B511B91F}" type="presParOf" srcId="{D92CC079-BD79-47B4-B2F2-F80EBF31DCC5}" destId="{699E1E43-2D8E-4F8C-8790-A1CBFCEC5E97}" srcOrd="0" destOrd="0" presId="urn:microsoft.com/office/officeart/2018/2/layout/IconCircleList"/>
    <dgm:cxn modelId="{4262BC33-4937-493D-80C7-931AD740D571}" type="presParOf" srcId="{699E1E43-2D8E-4F8C-8790-A1CBFCEC5E97}" destId="{6342DFB5-5F3C-4400-91C8-CE3F7C6E2B70}" srcOrd="0" destOrd="0" presId="urn:microsoft.com/office/officeart/2018/2/layout/IconCircleList"/>
    <dgm:cxn modelId="{B378DB9B-15DE-4CBC-AA1A-B3EEB57AF7BE}" type="presParOf" srcId="{6342DFB5-5F3C-4400-91C8-CE3F7C6E2B70}" destId="{EBCBFF7B-11C8-4CDB-9BB8-3820D83A1C41}" srcOrd="0" destOrd="0" presId="urn:microsoft.com/office/officeart/2018/2/layout/IconCircleList"/>
    <dgm:cxn modelId="{B625C729-8629-4F17-8447-CD85297223D7}" type="presParOf" srcId="{6342DFB5-5F3C-4400-91C8-CE3F7C6E2B70}" destId="{13B64809-B9D0-4CA9-B9F6-27C128898C47}" srcOrd="1" destOrd="0" presId="urn:microsoft.com/office/officeart/2018/2/layout/IconCircleList"/>
    <dgm:cxn modelId="{0B420CEC-B206-4EBF-950C-B030A29E47F4}" type="presParOf" srcId="{6342DFB5-5F3C-4400-91C8-CE3F7C6E2B70}" destId="{C5C597E5-C734-4850-98B6-83A4400DFD33}" srcOrd="2" destOrd="0" presId="urn:microsoft.com/office/officeart/2018/2/layout/IconCircleList"/>
    <dgm:cxn modelId="{F361C094-B6A5-4153-B032-94D4E952E269}" type="presParOf" srcId="{6342DFB5-5F3C-4400-91C8-CE3F7C6E2B70}" destId="{44D1C9B6-5782-4BEE-9144-EC0AA91573E4}" srcOrd="3" destOrd="0" presId="urn:microsoft.com/office/officeart/2018/2/layout/IconCircleList"/>
    <dgm:cxn modelId="{5383B7DA-EA59-4470-ADAA-573B075AA224}" type="presParOf" srcId="{699E1E43-2D8E-4F8C-8790-A1CBFCEC5E97}" destId="{516643E2-E547-4F2C-B984-DCABB94E0F19}" srcOrd="1" destOrd="0" presId="urn:microsoft.com/office/officeart/2018/2/layout/IconCircleList"/>
    <dgm:cxn modelId="{56572DDB-6BA6-4ECA-A82B-D4FE539FD5C1}" type="presParOf" srcId="{699E1E43-2D8E-4F8C-8790-A1CBFCEC5E97}" destId="{9A32B3E7-67E8-4C00-BD6B-6817EDFAE788}" srcOrd="2" destOrd="0" presId="urn:microsoft.com/office/officeart/2018/2/layout/IconCircleList"/>
    <dgm:cxn modelId="{3904F074-EEA6-4F14-B228-B39919911251}" type="presParOf" srcId="{9A32B3E7-67E8-4C00-BD6B-6817EDFAE788}" destId="{6EEF65A3-6B69-4F9E-B464-CE10FEE8D458}" srcOrd="0" destOrd="0" presId="urn:microsoft.com/office/officeart/2018/2/layout/IconCircleList"/>
    <dgm:cxn modelId="{F08A09A2-B378-4F86-B4CC-907629BBA4CC}" type="presParOf" srcId="{9A32B3E7-67E8-4C00-BD6B-6817EDFAE788}" destId="{4E5590F6-E507-4C0C-BD10-96821ED86E3A}" srcOrd="1" destOrd="0" presId="urn:microsoft.com/office/officeart/2018/2/layout/IconCircleList"/>
    <dgm:cxn modelId="{61B97BE3-0D73-44FB-B4EF-45DF88A96BF1}" type="presParOf" srcId="{9A32B3E7-67E8-4C00-BD6B-6817EDFAE788}" destId="{43D4588D-5F30-40F0-B55C-76ABDDC62256}" srcOrd="2" destOrd="0" presId="urn:microsoft.com/office/officeart/2018/2/layout/IconCircleList"/>
    <dgm:cxn modelId="{0FDA0935-A9AC-4E60-B9A4-5CA6B6E4E56F}" type="presParOf" srcId="{9A32B3E7-67E8-4C00-BD6B-6817EDFAE788}" destId="{595DE675-E427-4ADF-9F5A-96BC57233B0A}" srcOrd="3" destOrd="0" presId="urn:microsoft.com/office/officeart/2018/2/layout/IconCircleList"/>
    <dgm:cxn modelId="{24DC34E8-13FD-4515-B507-8D381231BC71}" type="presParOf" srcId="{699E1E43-2D8E-4F8C-8790-A1CBFCEC5E97}" destId="{734A6C64-E9E8-4B00-8963-F21F7325582B}" srcOrd="3" destOrd="0" presId="urn:microsoft.com/office/officeart/2018/2/layout/IconCircleList"/>
    <dgm:cxn modelId="{B5D69BCA-5BB3-4E50-AD31-A9D25424518D}" type="presParOf" srcId="{699E1E43-2D8E-4F8C-8790-A1CBFCEC5E97}" destId="{31E0B4BF-7D81-40C6-B7C1-EAE2D0874239}" srcOrd="4" destOrd="0" presId="urn:microsoft.com/office/officeart/2018/2/layout/IconCircleList"/>
    <dgm:cxn modelId="{7D455004-7F9E-4725-8833-0E12DD344453}" type="presParOf" srcId="{31E0B4BF-7D81-40C6-B7C1-EAE2D0874239}" destId="{CB1D56DD-1F08-4E69-A1BF-9662DE6E6C01}" srcOrd="0" destOrd="0" presId="urn:microsoft.com/office/officeart/2018/2/layout/IconCircleList"/>
    <dgm:cxn modelId="{4A971E02-2E43-4DE8-9280-A54FC83FCE12}" type="presParOf" srcId="{31E0B4BF-7D81-40C6-B7C1-EAE2D0874239}" destId="{1BAF6FC5-762F-4EDF-811A-AA37F45B6261}" srcOrd="1" destOrd="0" presId="urn:microsoft.com/office/officeart/2018/2/layout/IconCircleList"/>
    <dgm:cxn modelId="{F281EEC6-D433-4F24-9BD3-35CA361594B1}" type="presParOf" srcId="{31E0B4BF-7D81-40C6-B7C1-EAE2D0874239}" destId="{CD8E2B5C-8A79-4D54-8E8D-752B9D652D24}" srcOrd="2" destOrd="0" presId="urn:microsoft.com/office/officeart/2018/2/layout/IconCircleList"/>
    <dgm:cxn modelId="{BA29C361-94DE-44B3-BDDB-F3D8267A46CD}" type="presParOf" srcId="{31E0B4BF-7D81-40C6-B7C1-EAE2D0874239}" destId="{DB1B7BDD-50AE-4CF8-BF26-9D6FCAD25014}" srcOrd="3" destOrd="0" presId="urn:microsoft.com/office/officeart/2018/2/layout/IconCircleList"/>
    <dgm:cxn modelId="{79B4B79F-E1C3-4195-9DA0-75FACA978B11}" type="presParOf" srcId="{699E1E43-2D8E-4F8C-8790-A1CBFCEC5E97}" destId="{6611651F-5197-4BA9-A210-6837F54AA09C}" srcOrd="5" destOrd="0" presId="urn:microsoft.com/office/officeart/2018/2/layout/IconCircleList"/>
    <dgm:cxn modelId="{DF05DB32-C8DC-4A0A-A6D7-707E7EC4132A}" type="presParOf" srcId="{699E1E43-2D8E-4F8C-8790-A1CBFCEC5E97}" destId="{B22641D2-8C41-4E2C-A9AF-1661757D61EA}" srcOrd="6" destOrd="0" presId="urn:microsoft.com/office/officeart/2018/2/layout/IconCircleList"/>
    <dgm:cxn modelId="{0F5F5437-168C-4E0C-A5AA-4ED97DCC18FF}" type="presParOf" srcId="{B22641D2-8C41-4E2C-A9AF-1661757D61EA}" destId="{596A5790-B439-459B-B036-C7ACD0F9CBD2}" srcOrd="0" destOrd="0" presId="urn:microsoft.com/office/officeart/2018/2/layout/IconCircleList"/>
    <dgm:cxn modelId="{60A85429-C0C7-4068-8BFC-440B851100CD}" type="presParOf" srcId="{B22641D2-8C41-4E2C-A9AF-1661757D61EA}" destId="{41462F8F-A465-493B-819D-8790D122FC3B}" srcOrd="1" destOrd="0" presId="urn:microsoft.com/office/officeart/2018/2/layout/IconCircleList"/>
    <dgm:cxn modelId="{7A7D6751-56C7-439D-8E78-F347661614FB}" type="presParOf" srcId="{B22641D2-8C41-4E2C-A9AF-1661757D61EA}" destId="{BA97B25F-422C-4270-935E-CA8F0C69D477}" srcOrd="2" destOrd="0" presId="urn:microsoft.com/office/officeart/2018/2/layout/IconCircleList"/>
    <dgm:cxn modelId="{323B47F4-1813-4196-A058-C5600CAFBCA1}" type="presParOf" srcId="{B22641D2-8C41-4E2C-A9AF-1661757D61EA}" destId="{BD2231C8-F324-4FE4-8E71-F3F77DD43B7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656394-A5A0-4882-A427-AC01314504E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5F7A5FA-6317-4F59-AD24-4F2B2D6F6819}">
      <dgm:prSet phldrT="[Text]" custT="1"/>
      <dgm:spPr>
        <a:solidFill>
          <a:srgbClr val="FFA300"/>
        </a:solidFill>
      </dgm:spPr>
      <dgm:t>
        <a:bodyPr/>
        <a:lstStyle/>
        <a:p>
          <a:r>
            <a:rPr lang="en-US" sz="2400" b="1" dirty="0"/>
            <a:t>30 days</a:t>
          </a:r>
        </a:p>
      </dgm:t>
    </dgm:pt>
    <dgm:pt modelId="{247818F7-31E5-4761-97E1-EA782ABAFB93}" type="parTrans" cxnId="{3E2DA39A-39C6-4572-BCEE-3E0CDF44B757}">
      <dgm:prSet/>
      <dgm:spPr/>
      <dgm:t>
        <a:bodyPr/>
        <a:lstStyle/>
        <a:p>
          <a:endParaRPr lang="en-US"/>
        </a:p>
      </dgm:t>
    </dgm:pt>
    <dgm:pt modelId="{399D0D11-A04F-4214-8961-8B628DB47278}" type="sibTrans" cxnId="{3E2DA39A-39C6-4572-BCEE-3E0CDF44B757}">
      <dgm:prSet/>
      <dgm:spPr/>
      <dgm:t>
        <a:bodyPr/>
        <a:lstStyle/>
        <a:p>
          <a:endParaRPr lang="en-US"/>
        </a:p>
      </dgm:t>
    </dgm:pt>
    <dgm:pt modelId="{B574637C-BDC1-415C-9B7F-B96B741C3CA8}">
      <dgm:prSet phldrT="[Text]" custT="1"/>
      <dgm:spPr>
        <a:solidFill>
          <a:srgbClr val="FFA300">
            <a:alpha val="23137"/>
          </a:srgbClr>
        </a:solidFill>
        <a:ln>
          <a:noFill/>
        </a:ln>
      </dgm:spPr>
      <dgm:t>
        <a:bodyPr/>
        <a:lstStyle/>
        <a:p>
          <a:pPr marL="0" indent="0">
            <a:buNone/>
          </a:pPr>
          <a:r>
            <a:rPr lang="en-US" sz="1800" dirty="0"/>
            <a:t>Initial notice provides 30-day window for repairs to be made.</a:t>
          </a:r>
        </a:p>
      </dgm:t>
    </dgm:pt>
    <dgm:pt modelId="{B4438059-2068-4E4F-9B87-04B0EF48541C}" type="parTrans" cxnId="{9DA7CB21-0578-45F5-AB67-9EF1C32D2E69}">
      <dgm:prSet/>
      <dgm:spPr/>
      <dgm:t>
        <a:bodyPr/>
        <a:lstStyle/>
        <a:p>
          <a:endParaRPr lang="en-US"/>
        </a:p>
      </dgm:t>
    </dgm:pt>
    <dgm:pt modelId="{5B82CC65-5FE2-4ED5-8FE3-BA1D7FAC1AF1}" type="sibTrans" cxnId="{9DA7CB21-0578-45F5-AB67-9EF1C32D2E69}">
      <dgm:prSet/>
      <dgm:spPr/>
      <dgm:t>
        <a:bodyPr/>
        <a:lstStyle/>
        <a:p>
          <a:endParaRPr lang="en-US"/>
        </a:p>
      </dgm:t>
    </dgm:pt>
    <dgm:pt modelId="{E419C0DC-8689-435A-B855-426F0D7A1643}">
      <dgm:prSet phldrT="[Text]" custT="1"/>
      <dgm:spPr>
        <a:solidFill>
          <a:srgbClr val="FFA300"/>
        </a:solidFill>
      </dgm:spPr>
      <dgm:t>
        <a:bodyPr/>
        <a:lstStyle/>
        <a:p>
          <a:r>
            <a:rPr lang="en-US" sz="2400" b="1" dirty="0"/>
            <a:t>+15 days</a:t>
          </a:r>
        </a:p>
      </dgm:t>
    </dgm:pt>
    <dgm:pt modelId="{240501BE-F8F5-4B80-BE67-DB39E87D29E2}" type="parTrans" cxnId="{F0DA60C4-D6DD-4EF2-9604-CE4A7ADD76DA}">
      <dgm:prSet/>
      <dgm:spPr/>
      <dgm:t>
        <a:bodyPr/>
        <a:lstStyle/>
        <a:p>
          <a:endParaRPr lang="en-US"/>
        </a:p>
      </dgm:t>
    </dgm:pt>
    <dgm:pt modelId="{A02616B7-A1E8-4A03-8CDE-20C152138715}" type="sibTrans" cxnId="{F0DA60C4-D6DD-4EF2-9604-CE4A7ADD76DA}">
      <dgm:prSet/>
      <dgm:spPr/>
      <dgm:t>
        <a:bodyPr/>
        <a:lstStyle/>
        <a:p>
          <a:endParaRPr lang="en-US"/>
        </a:p>
      </dgm:t>
    </dgm:pt>
    <dgm:pt modelId="{DD396F3E-FC57-4774-A67D-04B865FE44AE}">
      <dgm:prSet phldrT="[Text]" custT="1"/>
      <dgm:spPr>
        <a:solidFill>
          <a:srgbClr val="FFEAC4"/>
        </a:solidFill>
        <a:ln>
          <a:solidFill>
            <a:srgbClr val="FFFFFF"/>
          </a:solidFill>
        </a:ln>
      </dgm:spPr>
      <dgm:t>
        <a:bodyPr/>
        <a:lstStyle/>
        <a:p>
          <a:pPr marL="0" indent="0">
            <a:buNone/>
          </a:pPr>
          <a:r>
            <a:rPr lang="en-US" sz="1800" dirty="0"/>
            <a:t>If defects remain after 30 days, property owners are given 15 additional days to make repairs.</a:t>
          </a:r>
        </a:p>
      </dgm:t>
    </dgm:pt>
    <dgm:pt modelId="{5FA791B6-EA7C-45DD-8822-2B0DBF1B2366}" type="parTrans" cxnId="{FADBA310-4410-4200-B240-1454F2119D69}">
      <dgm:prSet/>
      <dgm:spPr/>
      <dgm:t>
        <a:bodyPr/>
        <a:lstStyle/>
        <a:p>
          <a:endParaRPr lang="en-US"/>
        </a:p>
      </dgm:t>
    </dgm:pt>
    <dgm:pt modelId="{38BE2510-6B6A-4223-9A93-3E3FCCA81E58}" type="sibTrans" cxnId="{FADBA310-4410-4200-B240-1454F2119D69}">
      <dgm:prSet/>
      <dgm:spPr/>
      <dgm:t>
        <a:bodyPr/>
        <a:lstStyle/>
        <a:p>
          <a:endParaRPr lang="en-US"/>
        </a:p>
      </dgm:t>
    </dgm:pt>
    <dgm:pt modelId="{B2CA9FD8-C37E-4AA9-BE53-E27479581500}">
      <dgm:prSet phldrT="[Text]" custT="1"/>
      <dgm:spPr>
        <a:solidFill>
          <a:srgbClr val="FFA300"/>
        </a:solidFill>
      </dgm:spPr>
      <dgm:t>
        <a:bodyPr/>
        <a:lstStyle/>
        <a:p>
          <a:r>
            <a:rPr lang="en-US" sz="2400" b="1" dirty="0"/>
            <a:t>45 days</a:t>
          </a:r>
        </a:p>
      </dgm:t>
    </dgm:pt>
    <dgm:pt modelId="{ADBB5329-9724-44CA-904F-4622971374E7}" type="parTrans" cxnId="{A4614C48-E5FC-40E0-BBEE-2C5E59B1A0CF}">
      <dgm:prSet/>
      <dgm:spPr/>
      <dgm:t>
        <a:bodyPr/>
        <a:lstStyle/>
        <a:p>
          <a:endParaRPr lang="en-US"/>
        </a:p>
      </dgm:t>
    </dgm:pt>
    <dgm:pt modelId="{75EA283B-E775-437E-BCA8-2A5FC7491299}" type="sibTrans" cxnId="{A4614C48-E5FC-40E0-BBEE-2C5E59B1A0CF}">
      <dgm:prSet/>
      <dgm:spPr/>
      <dgm:t>
        <a:bodyPr/>
        <a:lstStyle/>
        <a:p>
          <a:endParaRPr lang="en-US"/>
        </a:p>
      </dgm:t>
    </dgm:pt>
    <dgm:pt modelId="{F6C0E36E-A22C-4E09-B010-6AFC1FAF4414}">
      <dgm:prSet phldrT="[Text]" custT="1"/>
      <dgm:spPr>
        <a:solidFill>
          <a:srgbClr val="FFEAC4">
            <a:alpha val="90000"/>
          </a:srgbClr>
        </a:solidFill>
        <a:ln>
          <a:noFill/>
        </a:ln>
      </dgm:spPr>
      <dgm:t>
        <a:bodyPr/>
        <a:lstStyle/>
        <a:p>
          <a:pPr marL="0" indent="0">
            <a:buNone/>
          </a:pPr>
          <a:r>
            <a:rPr lang="en-US" sz="1800" dirty="0"/>
            <a:t>After 45 days, the location will be subject to abatement by the City if defects remain.</a:t>
          </a:r>
        </a:p>
      </dgm:t>
    </dgm:pt>
    <dgm:pt modelId="{93CB535B-28BB-42E7-8A6A-D0BFE2E78303}" type="parTrans" cxnId="{20091CCE-211B-4398-8B5C-8EF9385B8DAB}">
      <dgm:prSet/>
      <dgm:spPr/>
      <dgm:t>
        <a:bodyPr/>
        <a:lstStyle/>
        <a:p>
          <a:endParaRPr lang="en-US"/>
        </a:p>
      </dgm:t>
    </dgm:pt>
    <dgm:pt modelId="{2C7BC262-D1D7-44AE-A441-96B6B0C2BD8B}" type="sibTrans" cxnId="{20091CCE-211B-4398-8B5C-8EF9385B8DAB}">
      <dgm:prSet/>
      <dgm:spPr/>
      <dgm:t>
        <a:bodyPr/>
        <a:lstStyle/>
        <a:p>
          <a:endParaRPr lang="en-US"/>
        </a:p>
      </dgm:t>
    </dgm:pt>
    <dgm:pt modelId="{619116E2-5D91-4BE4-BAAE-1ED67FC02FAA}" type="pres">
      <dgm:prSet presAssocID="{28656394-A5A0-4882-A427-AC01314504E4}" presName="Name0" presStyleCnt="0">
        <dgm:presLayoutVars>
          <dgm:dir/>
          <dgm:animLvl val="lvl"/>
          <dgm:resizeHandles val="exact"/>
        </dgm:presLayoutVars>
      </dgm:prSet>
      <dgm:spPr/>
    </dgm:pt>
    <dgm:pt modelId="{14CEBDF6-EE13-4BF8-B1E6-FAA0A1332636}" type="pres">
      <dgm:prSet presAssocID="{55F7A5FA-6317-4F59-AD24-4F2B2D6F6819}" presName="linNode" presStyleCnt="0"/>
      <dgm:spPr/>
    </dgm:pt>
    <dgm:pt modelId="{67478651-6318-42D7-BDDD-3BC101ECAFA5}" type="pres">
      <dgm:prSet presAssocID="{55F7A5FA-6317-4F59-AD24-4F2B2D6F6819}" presName="parentText" presStyleLbl="node1" presStyleIdx="0" presStyleCnt="3" custScaleX="54212">
        <dgm:presLayoutVars>
          <dgm:chMax val="1"/>
          <dgm:bulletEnabled val="1"/>
        </dgm:presLayoutVars>
      </dgm:prSet>
      <dgm:spPr/>
    </dgm:pt>
    <dgm:pt modelId="{45ECDB17-9D28-40D3-B63E-A9FC1CC7C917}" type="pres">
      <dgm:prSet presAssocID="{55F7A5FA-6317-4F59-AD24-4F2B2D6F6819}" presName="descendantText" presStyleLbl="alignAccFollowNode1" presStyleIdx="0" presStyleCnt="3" custScaleX="110034" custScaleY="100111">
        <dgm:presLayoutVars>
          <dgm:bulletEnabled val="1"/>
        </dgm:presLayoutVars>
      </dgm:prSet>
      <dgm:spPr/>
    </dgm:pt>
    <dgm:pt modelId="{EB8FFE06-D667-42E6-B4D4-EB197E4FF150}" type="pres">
      <dgm:prSet presAssocID="{399D0D11-A04F-4214-8961-8B628DB47278}" presName="sp" presStyleCnt="0"/>
      <dgm:spPr/>
    </dgm:pt>
    <dgm:pt modelId="{CC8531B0-F00C-4254-9318-5F01FE619532}" type="pres">
      <dgm:prSet presAssocID="{E419C0DC-8689-435A-B855-426F0D7A1643}" presName="linNode" presStyleCnt="0"/>
      <dgm:spPr/>
    </dgm:pt>
    <dgm:pt modelId="{51544998-629F-448F-B089-1FC8FCF154FC}" type="pres">
      <dgm:prSet presAssocID="{E419C0DC-8689-435A-B855-426F0D7A1643}" presName="parentText" presStyleLbl="node1" presStyleIdx="1" presStyleCnt="3" custScaleX="54212">
        <dgm:presLayoutVars>
          <dgm:chMax val="1"/>
          <dgm:bulletEnabled val="1"/>
        </dgm:presLayoutVars>
      </dgm:prSet>
      <dgm:spPr/>
    </dgm:pt>
    <dgm:pt modelId="{F3F9A227-AE21-4155-8E5D-6AA52DB06A38}" type="pres">
      <dgm:prSet presAssocID="{E419C0DC-8689-435A-B855-426F0D7A1643}" presName="descendantText" presStyleLbl="alignAccFollowNode1" presStyleIdx="1" presStyleCnt="3" custScaleX="110972">
        <dgm:presLayoutVars>
          <dgm:bulletEnabled val="1"/>
        </dgm:presLayoutVars>
      </dgm:prSet>
      <dgm:spPr/>
    </dgm:pt>
    <dgm:pt modelId="{5D3EDA5E-67D1-4B55-AA92-777ECA14FD78}" type="pres">
      <dgm:prSet presAssocID="{A02616B7-A1E8-4A03-8CDE-20C152138715}" presName="sp" presStyleCnt="0"/>
      <dgm:spPr/>
    </dgm:pt>
    <dgm:pt modelId="{5097183C-93B7-4910-AE6F-900F9B3A56A7}" type="pres">
      <dgm:prSet presAssocID="{B2CA9FD8-C37E-4AA9-BE53-E27479581500}" presName="linNode" presStyleCnt="0"/>
      <dgm:spPr/>
    </dgm:pt>
    <dgm:pt modelId="{96A02BAD-FCD8-434F-A004-E4EBD1D46A8F}" type="pres">
      <dgm:prSet presAssocID="{B2CA9FD8-C37E-4AA9-BE53-E27479581500}" presName="parentText" presStyleLbl="node1" presStyleIdx="2" presStyleCnt="3" custScaleX="54212">
        <dgm:presLayoutVars>
          <dgm:chMax val="1"/>
          <dgm:bulletEnabled val="1"/>
        </dgm:presLayoutVars>
      </dgm:prSet>
      <dgm:spPr/>
    </dgm:pt>
    <dgm:pt modelId="{129E4BB4-EEEB-4C23-A0A9-0CB62323A450}" type="pres">
      <dgm:prSet presAssocID="{B2CA9FD8-C37E-4AA9-BE53-E27479581500}" presName="descendantText" presStyleLbl="alignAccFollowNode1" presStyleIdx="2" presStyleCnt="3" custScaleX="111398">
        <dgm:presLayoutVars>
          <dgm:bulletEnabled val="1"/>
        </dgm:presLayoutVars>
      </dgm:prSet>
      <dgm:spPr/>
    </dgm:pt>
  </dgm:ptLst>
  <dgm:cxnLst>
    <dgm:cxn modelId="{3BF84F04-AD12-44ED-A9B2-12218EF79618}" type="presOf" srcId="{F6C0E36E-A22C-4E09-B010-6AFC1FAF4414}" destId="{129E4BB4-EEEB-4C23-A0A9-0CB62323A450}" srcOrd="0" destOrd="0" presId="urn:microsoft.com/office/officeart/2005/8/layout/vList5"/>
    <dgm:cxn modelId="{FADBA310-4410-4200-B240-1454F2119D69}" srcId="{E419C0DC-8689-435A-B855-426F0D7A1643}" destId="{DD396F3E-FC57-4774-A67D-04B865FE44AE}" srcOrd="0" destOrd="0" parTransId="{5FA791B6-EA7C-45DD-8822-2B0DBF1B2366}" sibTransId="{38BE2510-6B6A-4223-9A93-3E3FCCA81E58}"/>
    <dgm:cxn modelId="{9DA7CB21-0578-45F5-AB67-9EF1C32D2E69}" srcId="{55F7A5FA-6317-4F59-AD24-4F2B2D6F6819}" destId="{B574637C-BDC1-415C-9B7F-B96B741C3CA8}" srcOrd="0" destOrd="0" parTransId="{B4438059-2068-4E4F-9B87-04B0EF48541C}" sibTransId="{5B82CC65-5FE2-4ED5-8FE3-BA1D7FAC1AF1}"/>
    <dgm:cxn modelId="{726B853A-800B-49B0-BF5B-F9F2F228C8DC}" type="presOf" srcId="{B574637C-BDC1-415C-9B7F-B96B741C3CA8}" destId="{45ECDB17-9D28-40D3-B63E-A9FC1CC7C917}" srcOrd="0" destOrd="0" presId="urn:microsoft.com/office/officeart/2005/8/layout/vList5"/>
    <dgm:cxn modelId="{03B5D33F-A933-4499-9FD0-04AEA2A947A3}" type="presOf" srcId="{55F7A5FA-6317-4F59-AD24-4F2B2D6F6819}" destId="{67478651-6318-42D7-BDDD-3BC101ECAFA5}" srcOrd="0" destOrd="0" presId="urn:microsoft.com/office/officeart/2005/8/layout/vList5"/>
    <dgm:cxn modelId="{0634CC5C-A793-41FD-B244-1EE4C4C45F03}" type="presOf" srcId="{28656394-A5A0-4882-A427-AC01314504E4}" destId="{619116E2-5D91-4BE4-BAAE-1ED67FC02FAA}" srcOrd="0" destOrd="0" presId="urn:microsoft.com/office/officeart/2005/8/layout/vList5"/>
    <dgm:cxn modelId="{A4614C48-E5FC-40E0-BBEE-2C5E59B1A0CF}" srcId="{28656394-A5A0-4882-A427-AC01314504E4}" destId="{B2CA9FD8-C37E-4AA9-BE53-E27479581500}" srcOrd="2" destOrd="0" parTransId="{ADBB5329-9724-44CA-904F-4622971374E7}" sibTransId="{75EA283B-E775-437E-BCA8-2A5FC7491299}"/>
    <dgm:cxn modelId="{F33CDF4D-4997-4F7C-980E-647407B4E445}" type="presOf" srcId="{E419C0DC-8689-435A-B855-426F0D7A1643}" destId="{51544998-629F-448F-B089-1FC8FCF154FC}" srcOrd="0" destOrd="0" presId="urn:microsoft.com/office/officeart/2005/8/layout/vList5"/>
    <dgm:cxn modelId="{376CB690-9FB1-4912-A726-836C61558052}" type="presOf" srcId="{B2CA9FD8-C37E-4AA9-BE53-E27479581500}" destId="{96A02BAD-FCD8-434F-A004-E4EBD1D46A8F}" srcOrd="0" destOrd="0" presId="urn:microsoft.com/office/officeart/2005/8/layout/vList5"/>
    <dgm:cxn modelId="{B2769A94-FC51-4BF5-9E9A-9E89B13ED20E}" type="presOf" srcId="{DD396F3E-FC57-4774-A67D-04B865FE44AE}" destId="{F3F9A227-AE21-4155-8E5D-6AA52DB06A38}" srcOrd="0" destOrd="0" presId="urn:microsoft.com/office/officeart/2005/8/layout/vList5"/>
    <dgm:cxn modelId="{3E2DA39A-39C6-4572-BCEE-3E0CDF44B757}" srcId="{28656394-A5A0-4882-A427-AC01314504E4}" destId="{55F7A5FA-6317-4F59-AD24-4F2B2D6F6819}" srcOrd="0" destOrd="0" parTransId="{247818F7-31E5-4761-97E1-EA782ABAFB93}" sibTransId="{399D0D11-A04F-4214-8961-8B628DB47278}"/>
    <dgm:cxn modelId="{F0DA60C4-D6DD-4EF2-9604-CE4A7ADD76DA}" srcId="{28656394-A5A0-4882-A427-AC01314504E4}" destId="{E419C0DC-8689-435A-B855-426F0D7A1643}" srcOrd="1" destOrd="0" parTransId="{240501BE-F8F5-4B80-BE67-DB39E87D29E2}" sibTransId="{A02616B7-A1E8-4A03-8CDE-20C152138715}"/>
    <dgm:cxn modelId="{20091CCE-211B-4398-8B5C-8EF9385B8DAB}" srcId="{B2CA9FD8-C37E-4AA9-BE53-E27479581500}" destId="{F6C0E36E-A22C-4E09-B010-6AFC1FAF4414}" srcOrd="0" destOrd="0" parTransId="{93CB535B-28BB-42E7-8A6A-D0BFE2E78303}" sibTransId="{2C7BC262-D1D7-44AE-A441-96B6B0C2BD8B}"/>
    <dgm:cxn modelId="{47EFC3F5-6884-4058-9F51-6E2A404F9834}" type="presParOf" srcId="{619116E2-5D91-4BE4-BAAE-1ED67FC02FAA}" destId="{14CEBDF6-EE13-4BF8-B1E6-FAA0A1332636}" srcOrd="0" destOrd="0" presId="urn:microsoft.com/office/officeart/2005/8/layout/vList5"/>
    <dgm:cxn modelId="{028999E3-A2AB-4093-B871-E6FEB8AC3870}" type="presParOf" srcId="{14CEBDF6-EE13-4BF8-B1E6-FAA0A1332636}" destId="{67478651-6318-42D7-BDDD-3BC101ECAFA5}" srcOrd="0" destOrd="0" presId="urn:microsoft.com/office/officeart/2005/8/layout/vList5"/>
    <dgm:cxn modelId="{9252D247-0E6B-4E47-B8A2-E96613754892}" type="presParOf" srcId="{14CEBDF6-EE13-4BF8-B1E6-FAA0A1332636}" destId="{45ECDB17-9D28-40D3-B63E-A9FC1CC7C917}" srcOrd="1" destOrd="0" presId="urn:microsoft.com/office/officeart/2005/8/layout/vList5"/>
    <dgm:cxn modelId="{AB55CA78-E304-409C-B6F3-A14273D214B0}" type="presParOf" srcId="{619116E2-5D91-4BE4-BAAE-1ED67FC02FAA}" destId="{EB8FFE06-D667-42E6-B4D4-EB197E4FF150}" srcOrd="1" destOrd="0" presId="urn:microsoft.com/office/officeart/2005/8/layout/vList5"/>
    <dgm:cxn modelId="{7C96BD37-DDDA-4006-9A01-379C219C7BB2}" type="presParOf" srcId="{619116E2-5D91-4BE4-BAAE-1ED67FC02FAA}" destId="{CC8531B0-F00C-4254-9318-5F01FE619532}" srcOrd="2" destOrd="0" presId="urn:microsoft.com/office/officeart/2005/8/layout/vList5"/>
    <dgm:cxn modelId="{53367428-B9C7-477B-8E6E-671833F9325D}" type="presParOf" srcId="{CC8531B0-F00C-4254-9318-5F01FE619532}" destId="{51544998-629F-448F-B089-1FC8FCF154FC}" srcOrd="0" destOrd="0" presId="urn:microsoft.com/office/officeart/2005/8/layout/vList5"/>
    <dgm:cxn modelId="{4FC6576A-DEBA-4F5B-A8E8-22C8ADD19206}" type="presParOf" srcId="{CC8531B0-F00C-4254-9318-5F01FE619532}" destId="{F3F9A227-AE21-4155-8E5D-6AA52DB06A38}" srcOrd="1" destOrd="0" presId="urn:microsoft.com/office/officeart/2005/8/layout/vList5"/>
    <dgm:cxn modelId="{E667662E-3C81-4E87-86F0-C067AFFB9509}" type="presParOf" srcId="{619116E2-5D91-4BE4-BAAE-1ED67FC02FAA}" destId="{5D3EDA5E-67D1-4B55-AA92-777ECA14FD78}" srcOrd="3" destOrd="0" presId="urn:microsoft.com/office/officeart/2005/8/layout/vList5"/>
    <dgm:cxn modelId="{53988DD6-9AD2-4A57-9814-35494754918F}" type="presParOf" srcId="{619116E2-5D91-4BE4-BAAE-1ED67FC02FAA}" destId="{5097183C-93B7-4910-AE6F-900F9B3A56A7}" srcOrd="4" destOrd="0" presId="urn:microsoft.com/office/officeart/2005/8/layout/vList5"/>
    <dgm:cxn modelId="{D1401CDC-297E-4822-98AA-29E6FDC6A1C4}" type="presParOf" srcId="{5097183C-93B7-4910-AE6F-900F9B3A56A7}" destId="{96A02BAD-FCD8-434F-A004-E4EBD1D46A8F}" srcOrd="0" destOrd="0" presId="urn:microsoft.com/office/officeart/2005/8/layout/vList5"/>
    <dgm:cxn modelId="{E51DD643-4D17-4C5E-87D8-D36F633DD4F2}" type="presParOf" srcId="{5097183C-93B7-4910-AE6F-900F9B3A56A7}" destId="{129E4BB4-EEEB-4C23-A0A9-0CB62323A45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656394-A5A0-4882-A427-AC01314504E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5F7A5FA-6317-4F59-AD24-4F2B2D6F6819}">
      <dgm:prSet phldrT="[Text]" custT="1"/>
      <dgm:spPr>
        <a:solidFill>
          <a:srgbClr val="FFA300"/>
        </a:solidFill>
      </dgm:spPr>
      <dgm:t>
        <a:bodyPr/>
        <a:lstStyle/>
        <a:p>
          <a:r>
            <a:rPr lang="en-US" sz="2400" b="1" dirty="0"/>
            <a:t>Condition Assessment</a:t>
          </a:r>
        </a:p>
      </dgm:t>
    </dgm:pt>
    <dgm:pt modelId="{247818F7-31E5-4761-97E1-EA782ABAFB93}" type="parTrans" cxnId="{3E2DA39A-39C6-4572-BCEE-3E0CDF44B757}">
      <dgm:prSet/>
      <dgm:spPr/>
      <dgm:t>
        <a:bodyPr/>
        <a:lstStyle/>
        <a:p>
          <a:endParaRPr lang="en-US"/>
        </a:p>
      </dgm:t>
    </dgm:pt>
    <dgm:pt modelId="{399D0D11-A04F-4214-8961-8B628DB47278}" type="sibTrans" cxnId="{3E2DA39A-39C6-4572-BCEE-3E0CDF44B757}">
      <dgm:prSet/>
      <dgm:spPr/>
      <dgm:t>
        <a:bodyPr/>
        <a:lstStyle/>
        <a:p>
          <a:endParaRPr lang="en-US"/>
        </a:p>
      </dgm:t>
    </dgm:pt>
    <dgm:pt modelId="{B574637C-BDC1-415C-9B7F-B96B741C3CA8}">
      <dgm:prSet phldrT="[Text]" custT="1"/>
      <dgm:spPr>
        <a:solidFill>
          <a:srgbClr val="FFA300">
            <a:alpha val="23137"/>
          </a:srgbClr>
        </a:solidFill>
        <a:ln>
          <a:noFill/>
        </a:ln>
      </dgm:spPr>
      <dgm:t>
        <a:bodyPr/>
        <a:lstStyle/>
        <a:p>
          <a:pPr>
            <a:buNone/>
          </a:pPr>
          <a:r>
            <a:rPr lang="en-US" sz="1800" dirty="0"/>
            <a:t>Prioritize the sidewalks in the worst condition.</a:t>
          </a:r>
        </a:p>
      </dgm:t>
    </dgm:pt>
    <dgm:pt modelId="{B4438059-2068-4E4F-9B87-04B0EF48541C}" type="parTrans" cxnId="{9DA7CB21-0578-45F5-AB67-9EF1C32D2E69}">
      <dgm:prSet/>
      <dgm:spPr/>
      <dgm:t>
        <a:bodyPr/>
        <a:lstStyle/>
        <a:p>
          <a:endParaRPr lang="en-US"/>
        </a:p>
      </dgm:t>
    </dgm:pt>
    <dgm:pt modelId="{5B82CC65-5FE2-4ED5-8FE3-BA1D7FAC1AF1}" type="sibTrans" cxnId="{9DA7CB21-0578-45F5-AB67-9EF1C32D2E69}">
      <dgm:prSet/>
      <dgm:spPr/>
      <dgm:t>
        <a:bodyPr/>
        <a:lstStyle/>
        <a:p>
          <a:endParaRPr lang="en-US"/>
        </a:p>
      </dgm:t>
    </dgm:pt>
    <dgm:pt modelId="{E419C0DC-8689-435A-B855-426F0D7A1643}">
      <dgm:prSet phldrT="[Text]" custT="1"/>
      <dgm:spPr>
        <a:solidFill>
          <a:srgbClr val="FFA300"/>
        </a:solidFill>
      </dgm:spPr>
      <dgm:t>
        <a:bodyPr/>
        <a:lstStyle/>
        <a:p>
          <a:r>
            <a:rPr lang="en-US" sz="2400" b="1" dirty="0"/>
            <a:t>Targeted Locations</a:t>
          </a:r>
        </a:p>
      </dgm:t>
    </dgm:pt>
    <dgm:pt modelId="{240501BE-F8F5-4B80-BE67-DB39E87D29E2}" type="parTrans" cxnId="{F0DA60C4-D6DD-4EF2-9604-CE4A7ADD76DA}">
      <dgm:prSet/>
      <dgm:spPr/>
      <dgm:t>
        <a:bodyPr/>
        <a:lstStyle/>
        <a:p>
          <a:endParaRPr lang="en-US"/>
        </a:p>
      </dgm:t>
    </dgm:pt>
    <dgm:pt modelId="{A02616B7-A1E8-4A03-8CDE-20C152138715}" type="sibTrans" cxnId="{F0DA60C4-D6DD-4EF2-9604-CE4A7ADD76DA}">
      <dgm:prSet/>
      <dgm:spPr/>
      <dgm:t>
        <a:bodyPr/>
        <a:lstStyle/>
        <a:p>
          <a:endParaRPr lang="en-US"/>
        </a:p>
      </dgm:t>
    </dgm:pt>
    <dgm:pt modelId="{DD396F3E-FC57-4774-A67D-04B865FE44AE}">
      <dgm:prSet phldrT="[Text]" custT="1"/>
      <dgm:spPr>
        <a:solidFill>
          <a:srgbClr val="FFEAC4"/>
        </a:solidFill>
        <a:ln>
          <a:solidFill>
            <a:srgbClr val="FFFFFF"/>
          </a:solidFill>
        </a:ln>
      </dgm:spPr>
      <dgm:t>
        <a:bodyPr/>
        <a:lstStyle/>
        <a:p>
          <a:pPr marL="0" indent="0">
            <a:buNone/>
          </a:pPr>
          <a:r>
            <a:rPr lang="en-US" sz="1800" dirty="0"/>
            <a:t>Start with damaged locations in high-traffic pedestrian corridors and near senior centers, hospitals and bus stops.</a:t>
          </a:r>
        </a:p>
      </dgm:t>
    </dgm:pt>
    <dgm:pt modelId="{5FA791B6-EA7C-45DD-8822-2B0DBF1B2366}" type="parTrans" cxnId="{FADBA310-4410-4200-B240-1454F2119D69}">
      <dgm:prSet/>
      <dgm:spPr/>
      <dgm:t>
        <a:bodyPr/>
        <a:lstStyle/>
        <a:p>
          <a:endParaRPr lang="en-US"/>
        </a:p>
      </dgm:t>
    </dgm:pt>
    <dgm:pt modelId="{38BE2510-6B6A-4223-9A93-3E3FCCA81E58}" type="sibTrans" cxnId="{FADBA310-4410-4200-B240-1454F2119D69}">
      <dgm:prSet/>
      <dgm:spPr/>
      <dgm:t>
        <a:bodyPr/>
        <a:lstStyle/>
        <a:p>
          <a:endParaRPr lang="en-US"/>
        </a:p>
      </dgm:t>
    </dgm:pt>
    <dgm:pt modelId="{619116E2-5D91-4BE4-BAAE-1ED67FC02FAA}" type="pres">
      <dgm:prSet presAssocID="{28656394-A5A0-4882-A427-AC01314504E4}" presName="Name0" presStyleCnt="0">
        <dgm:presLayoutVars>
          <dgm:dir/>
          <dgm:animLvl val="lvl"/>
          <dgm:resizeHandles val="exact"/>
        </dgm:presLayoutVars>
      </dgm:prSet>
      <dgm:spPr/>
    </dgm:pt>
    <dgm:pt modelId="{14CEBDF6-EE13-4BF8-B1E6-FAA0A1332636}" type="pres">
      <dgm:prSet presAssocID="{55F7A5FA-6317-4F59-AD24-4F2B2D6F6819}" presName="linNode" presStyleCnt="0"/>
      <dgm:spPr/>
    </dgm:pt>
    <dgm:pt modelId="{67478651-6318-42D7-BDDD-3BC101ECAFA5}" type="pres">
      <dgm:prSet presAssocID="{55F7A5FA-6317-4F59-AD24-4F2B2D6F6819}" presName="parentText" presStyleLbl="node1" presStyleIdx="0" presStyleCnt="2" custScaleX="69674" custScaleY="99745">
        <dgm:presLayoutVars>
          <dgm:chMax val="1"/>
          <dgm:bulletEnabled val="1"/>
        </dgm:presLayoutVars>
      </dgm:prSet>
      <dgm:spPr/>
    </dgm:pt>
    <dgm:pt modelId="{45ECDB17-9D28-40D3-B63E-A9FC1CC7C917}" type="pres">
      <dgm:prSet presAssocID="{55F7A5FA-6317-4F59-AD24-4F2B2D6F6819}" presName="descendantText" presStyleLbl="alignAccFollowNode1" presStyleIdx="0" presStyleCnt="2" custScaleX="110034" custScaleY="100111">
        <dgm:presLayoutVars>
          <dgm:bulletEnabled val="1"/>
        </dgm:presLayoutVars>
      </dgm:prSet>
      <dgm:spPr/>
    </dgm:pt>
    <dgm:pt modelId="{EB8FFE06-D667-42E6-B4D4-EB197E4FF150}" type="pres">
      <dgm:prSet presAssocID="{399D0D11-A04F-4214-8961-8B628DB47278}" presName="sp" presStyleCnt="0"/>
      <dgm:spPr/>
    </dgm:pt>
    <dgm:pt modelId="{CC8531B0-F00C-4254-9318-5F01FE619532}" type="pres">
      <dgm:prSet presAssocID="{E419C0DC-8689-435A-B855-426F0D7A1643}" presName="linNode" presStyleCnt="0"/>
      <dgm:spPr/>
    </dgm:pt>
    <dgm:pt modelId="{51544998-629F-448F-B089-1FC8FCF154FC}" type="pres">
      <dgm:prSet presAssocID="{E419C0DC-8689-435A-B855-426F0D7A1643}" presName="parentText" presStyleLbl="node1" presStyleIdx="1" presStyleCnt="2" custScaleX="69674" custScaleY="99594">
        <dgm:presLayoutVars>
          <dgm:chMax val="1"/>
          <dgm:bulletEnabled val="1"/>
        </dgm:presLayoutVars>
      </dgm:prSet>
      <dgm:spPr/>
    </dgm:pt>
    <dgm:pt modelId="{F3F9A227-AE21-4155-8E5D-6AA52DB06A38}" type="pres">
      <dgm:prSet presAssocID="{E419C0DC-8689-435A-B855-426F0D7A1643}" presName="descendantText" presStyleLbl="alignAccFollowNode1" presStyleIdx="1" presStyleCnt="2" custScaleX="110972">
        <dgm:presLayoutVars>
          <dgm:bulletEnabled val="1"/>
        </dgm:presLayoutVars>
      </dgm:prSet>
      <dgm:spPr/>
    </dgm:pt>
  </dgm:ptLst>
  <dgm:cxnLst>
    <dgm:cxn modelId="{FADBA310-4410-4200-B240-1454F2119D69}" srcId="{E419C0DC-8689-435A-B855-426F0D7A1643}" destId="{DD396F3E-FC57-4774-A67D-04B865FE44AE}" srcOrd="0" destOrd="0" parTransId="{5FA791B6-EA7C-45DD-8822-2B0DBF1B2366}" sibTransId="{38BE2510-6B6A-4223-9A93-3E3FCCA81E58}"/>
    <dgm:cxn modelId="{9DA7CB21-0578-45F5-AB67-9EF1C32D2E69}" srcId="{55F7A5FA-6317-4F59-AD24-4F2B2D6F6819}" destId="{B574637C-BDC1-415C-9B7F-B96B741C3CA8}" srcOrd="0" destOrd="0" parTransId="{B4438059-2068-4E4F-9B87-04B0EF48541C}" sibTransId="{5B82CC65-5FE2-4ED5-8FE3-BA1D7FAC1AF1}"/>
    <dgm:cxn modelId="{726B853A-800B-49B0-BF5B-F9F2F228C8DC}" type="presOf" srcId="{B574637C-BDC1-415C-9B7F-B96B741C3CA8}" destId="{45ECDB17-9D28-40D3-B63E-A9FC1CC7C917}" srcOrd="0" destOrd="0" presId="urn:microsoft.com/office/officeart/2005/8/layout/vList5"/>
    <dgm:cxn modelId="{03B5D33F-A933-4499-9FD0-04AEA2A947A3}" type="presOf" srcId="{55F7A5FA-6317-4F59-AD24-4F2B2D6F6819}" destId="{67478651-6318-42D7-BDDD-3BC101ECAFA5}" srcOrd="0" destOrd="0" presId="urn:microsoft.com/office/officeart/2005/8/layout/vList5"/>
    <dgm:cxn modelId="{0634CC5C-A793-41FD-B244-1EE4C4C45F03}" type="presOf" srcId="{28656394-A5A0-4882-A427-AC01314504E4}" destId="{619116E2-5D91-4BE4-BAAE-1ED67FC02FAA}" srcOrd="0" destOrd="0" presId="urn:microsoft.com/office/officeart/2005/8/layout/vList5"/>
    <dgm:cxn modelId="{F33CDF4D-4997-4F7C-980E-647407B4E445}" type="presOf" srcId="{E419C0DC-8689-435A-B855-426F0D7A1643}" destId="{51544998-629F-448F-B089-1FC8FCF154FC}" srcOrd="0" destOrd="0" presId="urn:microsoft.com/office/officeart/2005/8/layout/vList5"/>
    <dgm:cxn modelId="{B2769A94-FC51-4BF5-9E9A-9E89B13ED20E}" type="presOf" srcId="{DD396F3E-FC57-4774-A67D-04B865FE44AE}" destId="{F3F9A227-AE21-4155-8E5D-6AA52DB06A38}" srcOrd="0" destOrd="0" presId="urn:microsoft.com/office/officeart/2005/8/layout/vList5"/>
    <dgm:cxn modelId="{3E2DA39A-39C6-4572-BCEE-3E0CDF44B757}" srcId="{28656394-A5A0-4882-A427-AC01314504E4}" destId="{55F7A5FA-6317-4F59-AD24-4F2B2D6F6819}" srcOrd="0" destOrd="0" parTransId="{247818F7-31E5-4761-97E1-EA782ABAFB93}" sibTransId="{399D0D11-A04F-4214-8961-8B628DB47278}"/>
    <dgm:cxn modelId="{F0DA60C4-D6DD-4EF2-9604-CE4A7ADD76DA}" srcId="{28656394-A5A0-4882-A427-AC01314504E4}" destId="{E419C0DC-8689-435A-B855-426F0D7A1643}" srcOrd="1" destOrd="0" parTransId="{240501BE-F8F5-4B80-BE67-DB39E87D29E2}" sibTransId="{A02616B7-A1E8-4A03-8CDE-20C152138715}"/>
    <dgm:cxn modelId="{47EFC3F5-6884-4058-9F51-6E2A404F9834}" type="presParOf" srcId="{619116E2-5D91-4BE4-BAAE-1ED67FC02FAA}" destId="{14CEBDF6-EE13-4BF8-B1E6-FAA0A1332636}" srcOrd="0" destOrd="0" presId="urn:microsoft.com/office/officeart/2005/8/layout/vList5"/>
    <dgm:cxn modelId="{028999E3-A2AB-4093-B871-E6FEB8AC3870}" type="presParOf" srcId="{14CEBDF6-EE13-4BF8-B1E6-FAA0A1332636}" destId="{67478651-6318-42D7-BDDD-3BC101ECAFA5}" srcOrd="0" destOrd="0" presId="urn:microsoft.com/office/officeart/2005/8/layout/vList5"/>
    <dgm:cxn modelId="{9252D247-0E6B-4E47-B8A2-E96613754892}" type="presParOf" srcId="{14CEBDF6-EE13-4BF8-B1E6-FAA0A1332636}" destId="{45ECDB17-9D28-40D3-B63E-A9FC1CC7C917}" srcOrd="1" destOrd="0" presId="urn:microsoft.com/office/officeart/2005/8/layout/vList5"/>
    <dgm:cxn modelId="{AB55CA78-E304-409C-B6F3-A14273D214B0}" type="presParOf" srcId="{619116E2-5D91-4BE4-BAAE-1ED67FC02FAA}" destId="{EB8FFE06-D667-42E6-B4D4-EB197E4FF150}" srcOrd="1" destOrd="0" presId="urn:microsoft.com/office/officeart/2005/8/layout/vList5"/>
    <dgm:cxn modelId="{7C96BD37-DDDA-4006-9A01-379C219C7BB2}" type="presParOf" srcId="{619116E2-5D91-4BE4-BAAE-1ED67FC02FAA}" destId="{CC8531B0-F00C-4254-9318-5F01FE619532}" srcOrd="2" destOrd="0" presId="urn:microsoft.com/office/officeart/2005/8/layout/vList5"/>
    <dgm:cxn modelId="{53367428-B9C7-477B-8E6E-671833F9325D}" type="presParOf" srcId="{CC8531B0-F00C-4254-9318-5F01FE619532}" destId="{51544998-629F-448F-B089-1FC8FCF154FC}" srcOrd="0" destOrd="0" presId="urn:microsoft.com/office/officeart/2005/8/layout/vList5"/>
    <dgm:cxn modelId="{4FC6576A-DEBA-4F5B-A8E8-22C8ADD19206}" type="presParOf" srcId="{CC8531B0-F00C-4254-9318-5F01FE619532}" destId="{F3F9A227-AE21-4155-8E5D-6AA52DB06A3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BFF7B-11C8-4CDB-9BB8-3820D83A1C41}">
      <dsp:nvSpPr>
        <dsp:cNvPr id="0" name=""/>
        <dsp:cNvSpPr/>
      </dsp:nvSpPr>
      <dsp:spPr>
        <a:xfrm>
          <a:off x="106131" y="449920"/>
          <a:ext cx="903520" cy="903520"/>
        </a:xfrm>
        <a:prstGeom prst="ellipse">
          <a:avLst/>
        </a:prstGeom>
        <a:solidFill>
          <a:srgbClr val="FFA300"/>
        </a:solidFill>
        <a:ln>
          <a:noFill/>
        </a:ln>
        <a:effectLst/>
      </dsp:spPr>
      <dsp:style>
        <a:lnRef idx="0">
          <a:scrgbClr r="0" g="0" b="0"/>
        </a:lnRef>
        <a:fillRef idx="1">
          <a:scrgbClr r="0" g="0" b="0"/>
        </a:fillRef>
        <a:effectRef idx="0">
          <a:scrgbClr r="0" g="0" b="0"/>
        </a:effectRef>
        <a:fontRef idx="minor"/>
      </dsp:style>
    </dsp:sp>
    <dsp:sp modelId="{13B64809-B9D0-4CA9-B9F6-27C128898C47}">
      <dsp:nvSpPr>
        <dsp:cNvPr id="0" name=""/>
        <dsp:cNvSpPr/>
      </dsp:nvSpPr>
      <dsp:spPr>
        <a:xfrm>
          <a:off x="295870" y="639659"/>
          <a:ext cx="524041" cy="5240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D1C9B6-5782-4BEE-9144-EC0AA91573E4}">
      <dsp:nvSpPr>
        <dsp:cNvPr id="0" name=""/>
        <dsp:cNvSpPr/>
      </dsp:nvSpPr>
      <dsp:spPr>
        <a:xfrm>
          <a:off x="1203263" y="449920"/>
          <a:ext cx="2129726" cy="90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solidFill>
                <a:prstClr val="black">
                  <a:hueOff val="0"/>
                  <a:satOff val="0"/>
                  <a:lumOff val="0"/>
                  <a:alphaOff val="0"/>
                </a:prstClr>
              </a:solidFill>
              <a:latin typeface="Acumin Pro" panose="020B0504020202020204" pitchFamily="34" charset="0"/>
              <a:ea typeface="+mn-ea"/>
              <a:cs typeface="+mn-cs"/>
            </a:rPr>
            <a:t>The damage is caused by a City-maintained tree</a:t>
          </a:r>
        </a:p>
      </dsp:txBody>
      <dsp:txXfrm>
        <a:off x="1203263" y="449920"/>
        <a:ext cx="2129726" cy="903520"/>
      </dsp:txXfrm>
    </dsp:sp>
    <dsp:sp modelId="{6EEF65A3-6B69-4F9E-B464-CE10FEE8D458}">
      <dsp:nvSpPr>
        <dsp:cNvPr id="0" name=""/>
        <dsp:cNvSpPr/>
      </dsp:nvSpPr>
      <dsp:spPr>
        <a:xfrm>
          <a:off x="3704079" y="449920"/>
          <a:ext cx="903520" cy="903520"/>
        </a:xfrm>
        <a:prstGeom prst="ellipse">
          <a:avLst/>
        </a:prstGeom>
        <a:solidFill>
          <a:srgbClr val="FFA300"/>
        </a:solidFill>
        <a:ln>
          <a:noFill/>
        </a:ln>
        <a:effectLst/>
      </dsp:spPr>
      <dsp:style>
        <a:lnRef idx="0">
          <a:scrgbClr r="0" g="0" b="0"/>
        </a:lnRef>
        <a:fillRef idx="1">
          <a:scrgbClr r="0" g="0" b="0"/>
        </a:fillRef>
        <a:effectRef idx="0">
          <a:scrgbClr r="0" g="0" b="0"/>
        </a:effectRef>
        <a:fontRef idx="minor"/>
      </dsp:style>
    </dsp:sp>
    <dsp:sp modelId="{4E5590F6-E507-4C0C-BD10-96821ED86E3A}">
      <dsp:nvSpPr>
        <dsp:cNvPr id="0" name=""/>
        <dsp:cNvSpPr/>
      </dsp:nvSpPr>
      <dsp:spPr>
        <a:xfrm>
          <a:off x="3893818" y="639659"/>
          <a:ext cx="524041" cy="5240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5DE675-E427-4ADF-9F5A-96BC57233B0A}">
      <dsp:nvSpPr>
        <dsp:cNvPr id="0" name=""/>
        <dsp:cNvSpPr/>
      </dsp:nvSpPr>
      <dsp:spPr>
        <a:xfrm>
          <a:off x="4801211" y="449920"/>
          <a:ext cx="2129726" cy="90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solidFill>
                <a:prstClr val="black">
                  <a:hueOff val="0"/>
                  <a:satOff val="0"/>
                  <a:lumOff val="0"/>
                  <a:alphaOff val="0"/>
                </a:prstClr>
              </a:solidFill>
              <a:latin typeface="Acumin Pro" panose="020B0504020202020204" pitchFamily="34" charset="0"/>
              <a:ea typeface="+mn-ea"/>
              <a:cs typeface="+mn-cs"/>
            </a:rPr>
            <a:t>The damage is in the angular return of the sidewalk</a:t>
          </a:r>
        </a:p>
      </dsp:txBody>
      <dsp:txXfrm>
        <a:off x="4801211" y="449920"/>
        <a:ext cx="2129726" cy="903520"/>
      </dsp:txXfrm>
    </dsp:sp>
    <dsp:sp modelId="{CB1D56DD-1F08-4E69-A1BF-9662DE6E6C01}">
      <dsp:nvSpPr>
        <dsp:cNvPr id="0" name=""/>
        <dsp:cNvSpPr/>
      </dsp:nvSpPr>
      <dsp:spPr>
        <a:xfrm>
          <a:off x="106131" y="1907862"/>
          <a:ext cx="903520" cy="903520"/>
        </a:xfrm>
        <a:prstGeom prst="ellipse">
          <a:avLst/>
        </a:prstGeom>
        <a:solidFill>
          <a:srgbClr val="FFA300"/>
        </a:solidFill>
        <a:ln>
          <a:noFill/>
        </a:ln>
        <a:effectLst/>
      </dsp:spPr>
      <dsp:style>
        <a:lnRef idx="0">
          <a:scrgbClr r="0" g="0" b="0"/>
        </a:lnRef>
        <a:fillRef idx="1">
          <a:scrgbClr r="0" g="0" b="0"/>
        </a:fillRef>
        <a:effectRef idx="0">
          <a:scrgbClr r="0" g="0" b="0"/>
        </a:effectRef>
        <a:fontRef idx="minor"/>
      </dsp:style>
    </dsp:sp>
    <dsp:sp modelId="{1BAF6FC5-762F-4EDF-811A-AA37F45B6261}">
      <dsp:nvSpPr>
        <dsp:cNvPr id="0" name=""/>
        <dsp:cNvSpPr/>
      </dsp:nvSpPr>
      <dsp:spPr>
        <a:xfrm>
          <a:off x="295870" y="2097602"/>
          <a:ext cx="524041" cy="5240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1B7BDD-50AE-4CF8-BF26-9D6FCAD25014}">
      <dsp:nvSpPr>
        <dsp:cNvPr id="0" name=""/>
        <dsp:cNvSpPr/>
      </dsp:nvSpPr>
      <dsp:spPr>
        <a:xfrm>
          <a:off x="1203263" y="1907862"/>
          <a:ext cx="2129726" cy="90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solidFill>
                <a:prstClr val="black">
                  <a:hueOff val="0"/>
                  <a:satOff val="0"/>
                  <a:lumOff val="0"/>
                  <a:alphaOff val="0"/>
                </a:prstClr>
              </a:solidFill>
              <a:latin typeface="Acumin Pro" panose="020B0504020202020204" pitchFamily="34" charset="0"/>
              <a:ea typeface="+mn-ea"/>
              <a:cs typeface="+mn-cs"/>
            </a:rPr>
            <a:t>The damage is related</a:t>
          </a:r>
          <a:br>
            <a:rPr lang="en-US" sz="1400" kern="1200" dirty="0">
              <a:solidFill>
                <a:prstClr val="black">
                  <a:hueOff val="0"/>
                  <a:satOff val="0"/>
                  <a:lumOff val="0"/>
                  <a:alphaOff val="0"/>
                </a:prstClr>
              </a:solidFill>
              <a:latin typeface="Acumin Pro" panose="020B0504020202020204" pitchFamily="34" charset="0"/>
              <a:ea typeface="+mn-ea"/>
              <a:cs typeface="+mn-cs"/>
            </a:rPr>
          </a:br>
          <a:r>
            <a:rPr lang="en-US" sz="1400" kern="1200" dirty="0">
              <a:solidFill>
                <a:prstClr val="black">
                  <a:hueOff val="0"/>
                  <a:satOff val="0"/>
                  <a:lumOff val="0"/>
                  <a:alphaOff val="0"/>
                </a:prstClr>
              </a:solidFill>
              <a:latin typeface="Acumin Pro" panose="020B0504020202020204" pitchFamily="34" charset="0"/>
              <a:ea typeface="+mn-ea"/>
              <a:cs typeface="+mn-cs"/>
            </a:rPr>
            <a:t>to a utility</a:t>
          </a:r>
        </a:p>
      </dsp:txBody>
      <dsp:txXfrm>
        <a:off x="1203263" y="1907862"/>
        <a:ext cx="2129726" cy="903520"/>
      </dsp:txXfrm>
    </dsp:sp>
    <dsp:sp modelId="{596A5790-B439-459B-B036-C7ACD0F9CBD2}">
      <dsp:nvSpPr>
        <dsp:cNvPr id="0" name=""/>
        <dsp:cNvSpPr/>
      </dsp:nvSpPr>
      <dsp:spPr>
        <a:xfrm>
          <a:off x="3704079" y="1907862"/>
          <a:ext cx="903520" cy="903520"/>
        </a:xfrm>
        <a:prstGeom prst="ellipse">
          <a:avLst/>
        </a:prstGeom>
        <a:solidFill>
          <a:srgbClr val="FFA300"/>
        </a:solidFill>
        <a:ln>
          <a:noFill/>
        </a:ln>
        <a:effectLst/>
      </dsp:spPr>
      <dsp:style>
        <a:lnRef idx="0">
          <a:scrgbClr r="0" g="0" b="0"/>
        </a:lnRef>
        <a:fillRef idx="1">
          <a:scrgbClr r="0" g="0" b="0"/>
        </a:fillRef>
        <a:effectRef idx="0">
          <a:scrgbClr r="0" g="0" b="0"/>
        </a:effectRef>
        <a:fontRef idx="minor"/>
      </dsp:style>
    </dsp:sp>
    <dsp:sp modelId="{41462F8F-A465-493B-819D-8790D122FC3B}">
      <dsp:nvSpPr>
        <dsp:cNvPr id="0" name=""/>
        <dsp:cNvSpPr/>
      </dsp:nvSpPr>
      <dsp:spPr>
        <a:xfrm>
          <a:off x="3893818" y="2097602"/>
          <a:ext cx="524041" cy="5240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2231C8-F324-4FE4-8E71-F3F77DD43B73}">
      <dsp:nvSpPr>
        <dsp:cNvPr id="0" name=""/>
        <dsp:cNvSpPr/>
      </dsp:nvSpPr>
      <dsp:spPr>
        <a:xfrm>
          <a:off x="4801211" y="1907862"/>
          <a:ext cx="2129726" cy="90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solidFill>
                <a:prstClr val="black">
                  <a:hueOff val="0"/>
                  <a:satOff val="0"/>
                  <a:lumOff val="0"/>
                  <a:alphaOff val="0"/>
                </a:prstClr>
              </a:solidFill>
              <a:latin typeface="Acumin Pro" panose="020B0504020202020204" pitchFamily="34" charset="0"/>
              <a:ea typeface="+mn-ea"/>
              <a:cs typeface="+mn-cs"/>
            </a:rPr>
            <a:t>It’s a special instance where the City maintains</a:t>
          </a:r>
          <a:br>
            <a:rPr lang="en-US" sz="1400" kern="1200" dirty="0">
              <a:solidFill>
                <a:prstClr val="black">
                  <a:hueOff val="0"/>
                  <a:satOff val="0"/>
                  <a:lumOff val="0"/>
                  <a:alphaOff val="0"/>
                </a:prstClr>
              </a:solidFill>
              <a:latin typeface="Acumin Pro" panose="020B0504020202020204" pitchFamily="34" charset="0"/>
              <a:ea typeface="+mn-ea"/>
              <a:cs typeface="+mn-cs"/>
            </a:rPr>
          </a:br>
          <a:r>
            <a:rPr lang="en-US" sz="1400" kern="1200" dirty="0">
              <a:solidFill>
                <a:prstClr val="black">
                  <a:hueOff val="0"/>
                  <a:satOff val="0"/>
                  <a:lumOff val="0"/>
                  <a:alphaOff val="0"/>
                </a:prstClr>
              </a:solidFill>
              <a:latin typeface="Acumin Pro" panose="020B0504020202020204" pitchFamily="34" charset="0"/>
              <a:ea typeface="+mn-ea"/>
              <a:cs typeface="+mn-cs"/>
            </a:rPr>
            <a:t>(Ex. Market Street bricks)</a:t>
          </a:r>
        </a:p>
      </dsp:txBody>
      <dsp:txXfrm>
        <a:off x="4801211" y="1907862"/>
        <a:ext cx="2129726" cy="903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CDB17-9D28-40D3-B63E-A9FC1CC7C917}">
      <dsp:nvSpPr>
        <dsp:cNvPr id="0" name=""/>
        <dsp:cNvSpPr/>
      </dsp:nvSpPr>
      <dsp:spPr>
        <a:xfrm rot="5400000">
          <a:off x="3895582" y="-2000725"/>
          <a:ext cx="945693" cy="5185835"/>
        </a:xfrm>
        <a:prstGeom prst="round2SameRect">
          <a:avLst/>
        </a:prstGeom>
        <a:solidFill>
          <a:srgbClr val="FFA300">
            <a:alpha val="23137"/>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l" defTabSz="800100">
            <a:lnSpc>
              <a:spcPct val="90000"/>
            </a:lnSpc>
            <a:spcBef>
              <a:spcPct val="0"/>
            </a:spcBef>
            <a:spcAft>
              <a:spcPct val="15000"/>
            </a:spcAft>
            <a:buNone/>
          </a:pPr>
          <a:r>
            <a:rPr lang="en-US" sz="1800" kern="1200" dirty="0"/>
            <a:t>Initial notice provides 30-day window for repairs to be made.</a:t>
          </a:r>
        </a:p>
      </dsp:txBody>
      <dsp:txXfrm rot="-5400000">
        <a:off x="1775512" y="165510"/>
        <a:ext cx="5139670" cy="853363"/>
      </dsp:txXfrm>
    </dsp:sp>
    <dsp:sp modelId="{67478651-6318-42D7-BDDD-3BC101ECAFA5}">
      <dsp:nvSpPr>
        <dsp:cNvPr id="0" name=""/>
        <dsp:cNvSpPr/>
      </dsp:nvSpPr>
      <dsp:spPr>
        <a:xfrm>
          <a:off x="338336" y="1789"/>
          <a:ext cx="1437175" cy="1180805"/>
        </a:xfrm>
        <a:prstGeom prst="roundRect">
          <a:avLst/>
        </a:prstGeom>
        <a:solidFill>
          <a:srgbClr val="FFA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30 days</a:t>
          </a:r>
        </a:p>
      </dsp:txBody>
      <dsp:txXfrm>
        <a:off x="395978" y="59431"/>
        <a:ext cx="1321891" cy="1065521"/>
      </dsp:txXfrm>
    </dsp:sp>
    <dsp:sp modelId="{F3F9A227-AE21-4155-8E5D-6AA52DB06A38}">
      <dsp:nvSpPr>
        <dsp:cNvPr id="0" name=""/>
        <dsp:cNvSpPr/>
      </dsp:nvSpPr>
      <dsp:spPr>
        <a:xfrm rot="5400000">
          <a:off x="3918210" y="-782983"/>
          <a:ext cx="944644" cy="5230043"/>
        </a:xfrm>
        <a:prstGeom prst="round2SameRect">
          <a:avLst/>
        </a:prstGeom>
        <a:solidFill>
          <a:srgbClr val="FFEAC4"/>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l" defTabSz="800100">
            <a:lnSpc>
              <a:spcPct val="90000"/>
            </a:lnSpc>
            <a:spcBef>
              <a:spcPct val="0"/>
            </a:spcBef>
            <a:spcAft>
              <a:spcPct val="15000"/>
            </a:spcAft>
            <a:buNone/>
          </a:pPr>
          <a:r>
            <a:rPr lang="en-US" sz="1800" kern="1200" dirty="0"/>
            <a:t>If defects remain after 30 days, property owners are given 15 additional days to make repairs.</a:t>
          </a:r>
        </a:p>
      </dsp:txBody>
      <dsp:txXfrm rot="-5400000">
        <a:off x="1775511" y="1405830"/>
        <a:ext cx="5183929" cy="852416"/>
      </dsp:txXfrm>
    </dsp:sp>
    <dsp:sp modelId="{51544998-629F-448F-B089-1FC8FCF154FC}">
      <dsp:nvSpPr>
        <dsp:cNvPr id="0" name=""/>
        <dsp:cNvSpPr/>
      </dsp:nvSpPr>
      <dsp:spPr>
        <a:xfrm>
          <a:off x="338336" y="1241635"/>
          <a:ext cx="1437175" cy="1180805"/>
        </a:xfrm>
        <a:prstGeom prst="roundRect">
          <a:avLst/>
        </a:prstGeom>
        <a:solidFill>
          <a:srgbClr val="FFA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+15 days</a:t>
          </a:r>
        </a:p>
      </dsp:txBody>
      <dsp:txXfrm>
        <a:off x="395978" y="1299277"/>
        <a:ext cx="1321891" cy="1065521"/>
      </dsp:txXfrm>
    </dsp:sp>
    <dsp:sp modelId="{129E4BB4-EEEB-4C23-A0A9-0CB62323A450}">
      <dsp:nvSpPr>
        <dsp:cNvPr id="0" name=""/>
        <dsp:cNvSpPr/>
      </dsp:nvSpPr>
      <dsp:spPr>
        <a:xfrm rot="5400000">
          <a:off x="3928249" y="446823"/>
          <a:ext cx="944644" cy="5250120"/>
        </a:xfrm>
        <a:prstGeom prst="round2SameRect">
          <a:avLst/>
        </a:prstGeom>
        <a:solidFill>
          <a:srgbClr val="FFEAC4">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l" defTabSz="800100">
            <a:lnSpc>
              <a:spcPct val="90000"/>
            </a:lnSpc>
            <a:spcBef>
              <a:spcPct val="0"/>
            </a:spcBef>
            <a:spcAft>
              <a:spcPct val="15000"/>
            </a:spcAft>
            <a:buNone/>
          </a:pPr>
          <a:r>
            <a:rPr lang="en-US" sz="1800" kern="1200" dirty="0"/>
            <a:t>After 45 days, the location will be subject to abatement by the City if defects remain.</a:t>
          </a:r>
        </a:p>
      </dsp:txBody>
      <dsp:txXfrm rot="-5400000">
        <a:off x="1775511" y="2645675"/>
        <a:ext cx="5204006" cy="852416"/>
      </dsp:txXfrm>
    </dsp:sp>
    <dsp:sp modelId="{96A02BAD-FCD8-434F-A004-E4EBD1D46A8F}">
      <dsp:nvSpPr>
        <dsp:cNvPr id="0" name=""/>
        <dsp:cNvSpPr/>
      </dsp:nvSpPr>
      <dsp:spPr>
        <a:xfrm>
          <a:off x="338336" y="2481481"/>
          <a:ext cx="1437175" cy="1180805"/>
        </a:xfrm>
        <a:prstGeom prst="roundRect">
          <a:avLst/>
        </a:prstGeom>
        <a:solidFill>
          <a:srgbClr val="FFA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45 days</a:t>
          </a:r>
        </a:p>
      </dsp:txBody>
      <dsp:txXfrm>
        <a:off x="395978" y="2539123"/>
        <a:ext cx="1321891" cy="10655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CDB17-9D28-40D3-B63E-A9FC1CC7C917}">
      <dsp:nvSpPr>
        <dsp:cNvPr id="0" name=""/>
        <dsp:cNvSpPr/>
      </dsp:nvSpPr>
      <dsp:spPr>
        <a:xfrm rot="5400000">
          <a:off x="4020702" y="-1891727"/>
          <a:ext cx="1125432" cy="5185835"/>
        </a:xfrm>
        <a:prstGeom prst="round2SameRect">
          <a:avLst/>
        </a:prstGeom>
        <a:solidFill>
          <a:srgbClr val="FFA300">
            <a:alpha val="23137"/>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kern="1200" dirty="0"/>
            <a:t>Prioritize the sidewalks in the worst condition.</a:t>
          </a:r>
        </a:p>
      </dsp:txBody>
      <dsp:txXfrm rot="-5400000">
        <a:off x="1990501" y="193413"/>
        <a:ext cx="5130896" cy="1015554"/>
      </dsp:txXfrm>
    </dsp:sp>
    <dsp:sp modelId="{67478651-6318-42D7-BDDD-3BC101ECAFA5}">
      <dsp:nvSpPr>
        <dsp:cNvPr id="0" name=""/>
        <dsp:cNvSpPr/>
      </dsp:nvSpPr>
      <dsp:spPr>
        <a:xfrm>
          <a:off x="143423" y="366"/>
          <a:ext cx="1847077" cy="1401647"/>
        </a:xfrm>
        <a:prstGeom prst="roundRect">
          <a:avLst/>
        </a:prstGeom>
        <a:solidFill>
          <a:srgbClr val="FFA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Condition Assessment</a:t>
          </a:r>
        </a:p>
      </dsp:txBody>
      <dsp:txXfrm>
        <a:off x="211846" y="68789"/>
        <a:ext cx="1710231" cy="1264801"/>
      </dsp:txXfrm>
    </dsp:sp>
    <dsp:sp modelId="{F3F9A227-AE21-4155-8E5D-6AA52DB06A38}">
      <dsp:nvSpPr>
        <dsp:cNvPr id="0" name=""/>
        <dsp:cNvSpPr/>
      </dsp:nvSpPr>
      <dsp:spPr>
        <a:xfrm rot="5400000">
          <a:off x="4043430" y="-442983"/>
          <a:ext cx="1124184" cy="5230043"/>
        </a:xfrm>
        <a:prstGeom prst="round2SameRect">
          <a:avLst/>
        </a:prstGeom>
        <a:solidFill>
          <a:srgbClr val="FFEAC4"/>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l" defTabSz="800100">
            <a:lnSpc>
              <a:spcPct val="90000"/>
            </a:lnSpc>
            <a:spcBef>
              <a:spcPct val="0"/>
            </a:spcBef>
            <a:spcAft>
              <a:spcPct val="15000"/>
            </a:spcAft>
            <a:buNone/>
          </a:pPr>
          <a:r>
            <a:rPr lang="en-US" sz="1800" kern="1200" dirty="0"/>
            <a:t>Start with damaged locations in high-traffic pedestrian corridors and near senior centers, hospitals and bus stops.</a:t>
          </a:r>
        </a:p>
      </dsp:txBody>
      <dsp:txXfrm rot="-5400000">
        <a:off x="1990501" y="1664824"/>
        <a:ext cx="5175165" cy="1014428"/>
      </dsp:txXfrm>
    </dsp:sp>
    <dsp:sp modelId="{51544998-629F-448F-B089-1FC8FCF154FC}">
      <dsp:nvSpPr>
        <dsp:cNvPr id="0" name=""/>
        <dsp:cNvSpPr/>
      </dsp:nvSpPr>
      <dsp:spPr>
        <a:xfrm>
          <a:off x="143423" y="1472275"/>
          <a:ext cx="1847077" cy="1399525"/>
        </a:xfrm>
        <a:prstGeom prst="roundRect">
          <a:avLst/>
        </a:prstGeom>
        <a:solidFill>
          <a:srgbClr val="FFA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Targeted Locations</a:t>
          </a:r>
        </a:p>
      </dsp:txBody>
      <dsp:txXfrm>
        <a:off x="211742" y="1540594"/>
        <a:ext cx="1710439" cy="1262887"/>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CFB641-0683-4AC4-A6A3-BEEA09A55465}" type="datetimeFigureOut">
              <a:rPr lang="en-US" smtClean="0"/>
              <a:t>1/19/2022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82BD6-F9EA-4282-9413-FD8B678DF954}" type="slidenum">
              <a:rPr lang="en-US" smtClean="0"/>
              <a:t>‹#›</a:t>
            </a:fld>
            <a:endParaRPr lang="en-US"/>
          </a:p>
        </p:txBody>
      </p:sp>
    </p:spTree>
    <p:extLst>
      <p:ext uri="{BB962C8B-B14F-4D97-AF65-F5344CB8AC3E}">
        <p14:creationId xmlns:p14="http://schemas.microsoft.com/office/powerpoint/2010/main" val="200981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sz="2800" dirty="0"/>
          </a:p>
        </p:txBody>
      </p:sp>
      <p:sp>
        <p:nvSpPr>
          <p:cNvPr id="4" name="Slide Number Placeholder 3"/>
          <p:cNvSpPr>
            <a:spLocks noGrp="1"/>
          </p:cNvSpPr>
          <p:nvPr>
            <p:ph type="sldNum" sz="quarter" idx="10"/>
          </p:nvPr>
        </p:nvSpPr>
        <p:spPr/>
        <p:txBody>
          <a:bodyPr/>
          <a:lstStyle/>
          <a:p>
            <a:fld id="{FDEAFE4B-DDF8-4C33-9AFB-19E8809E34F3}" type="slidenum">
              <a:rPr lang="en-US" smtClean="0"/>
              <a:pPr/>
              <a:t>1</a:t>
            </a:fld>
            <a:endParaRPr lang="en-US" dirty="0"/>
          </a:p>
        </p:txBody>
      </p:sp>
    </p:spTree>
    <p:extLst>
      <p:ext uri="{BB962C8B-B14F-4D97-AF65-F5344CB8AC3E}">
        <p14:creationId xmlns:p14="http://schemas.microsoft.com/office/powerpoint/2010/main" val="3559921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The upside is that the keymaps with the most damage in the ROW and proximity to vulnerable populations are complete. Remaining keymaps with less damage will take less time to complete.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In the process of prioritization, there are some caveats:  </a:t>
            </a:r>
            <a:r>
              <a:rPr lang="en-US" sz="1200" b="0" i="0" u="none" strike="noStrike" dirty="0">
                <a:solidFill>
                  <a:srgbClr val="000000"/>
                </a:solidFill>
                <a:effectLst/>
                <a:latin typeface="Arial" panose="020B0604020202020204" pitchFamily="34" charset="0"/>
              </a:rPr>
              <a:t>there might be a school or senior center that has sever tree-related sidewalk damage nearby but isn’t in an area dense with sidewalk damage or it could be that back when we completed our census in 2016 the sidewalk damage was not as severe or may not have existed. That same site may now have severe tree-related sidewalk damage. This is where 311 service requests come into play.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dirty="0">
                <a:solidFill>
                  <a:srgbClr val="000000"/>
                </a:solidFill>
                <a:effectLst/>
                <a:latin typeface="Arial" panose="020B0604020202020204" pitchFamily="34" charset="0"/>
              </a:rPr>
              <a:t>Since we can’t be everywhere and have eyes all over the City, we rely on the public to report issues through 311 so we can mitigate any immediate public safety issues. </a:t>
            </a:r>
          </a:p>
          <a:p>
            <a:endParaRPr lang="en-US" dirty="0"/>
          </a:p>
        </p:txBody>
      </p:sp>
      <p:sp>
        <p:nvSpPr>
          <p:cNvPr id="4" name="Slide Number Placeholder 3"/>
          <p:cNvSpPr>
            <a:spLocks noGrp="1"/>
          </p:cNvSpPr>
          <p:nvPr>
            <p:ph type="sldNum" sz="quarter" idx="5"/>
          </p:nvPr>
        </p:nvSpPr>
        <p:spPr/>
        <p:txBody>
          <a:bodyPr/>
          <a:lstStyle/>
          <a:p>
            <a:fld id="{C7482BD6-F9EA-4282-9413-FD8B678DF954}" type="slidenum">
              <a:rPr lang="en-US" smtClean="0"/>
              <a:t>13</a:t>
            </a:fld>
            <a:endParaRPr lang="en-US"/>
          </a:p>
        </p:txBody>
      </p:sp>
    </p:spTree>
    <p:extLst>
      <p:ext uri="{BB962C8B-B14F-4D97-AF65-F5344CB8AC3E}">
        <p14:creationId xmlns:p14="http://schemas.microsoft.com/office/powerpoint/2010/main" val="211973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aseline="0" dirty="0"/>
              <a:t>Sidewalk raised by tree roots are either removed and replaced or sliced. Some repairs include basin expansions or relocations.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dirty="0">
                <a:solidFill>
                  <a:schemeClr val="tx1"/>
                </a:solidFill>
                <a:effectLst/>
                <a:latin typeface="+mn-lt"/>
                <a:ea typeface="Times New Roman" panose="02020603050405020304" pitchFamily="18" charset="0"/>
                <a:cs typeface="Arial" panose="020B0604020202020204" pitchFamily="34" charset="0"/>
              </a:rPr>
              <a:t>To date (since July 1, 2017), </a:t>
            </a:r>
            <a:r>
              <a:rPr lang="en-US" sz="1200" b="1" u="sng" dirty="0">
                <a:solidFill>
                  <a:schemeClr val="tx1"/>
                </a:solidFill>
                <a:effectLst/>
                <a:latin typeface="+mn-lt"/>
                <a:ea typeface="Times New Roman" panose="02020603050405020304" pitchFamily="18" charset="0"/>
                <a:cs typeface="Arial" panose="020B0604020202020204" pitchFamily="34" charset="0"/>
              </a:rPr>
              <a:t>535,000  sq. ft. of tree-related sidewalk repairs</a:t>
            </a:r>
            <a:r>
              <a:rPr lang="en-US" sz="1200" b="1"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completed by contractors and City concrete crews (~12.3 acres).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1" u="sng" dirty="0">
                <a:solidFill>
                  <a:schemeClr val="tx1"/>
                </a:solidFill>
                <a:effectLst/>
                <a:latin typeface="+mn-lt"/>
                <a:ea typeface="Times New Roman" panose="02020603050405020304" pitchFamily="18" charset="0"/>
                <a:cs typeface="Arial" panose="020B0604020202020204" pitchFamily="34" charset="0"/>
              </a:rPr>
              <a:t>40,406 tree-related tripping hazards</a:t>
            </a:r>
            <a:r>
              <a:rPr lang="en-US" sz="1200" b="1" u="none"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removed by concrete slicing contractors. This work was made possible</a:t>
            </a:r>
            <a:r>
              <a:rPr lang="en-US" sz="1200" baseline="0" dirty="0">
                <a:solidFill>
                  <a:schemeClr val="tx1"/>
                </a:solidFill>
                <a:effectLst/>
                <a:latin typeface="+mn-lt"/>
                <a:ea typeface="Times New Roman" panose="02020603050405020304" pitchFamily="18" charset="0"/>
                <a:cs typeface="Arial" panose="020B0604020202020204" pitchFamily="34" charset="0"/>
              </a:rPr>
              <a:t> by the hiring of a fast and extremely responsive and efficient slicing contractor.</a:t>
            </a: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1" dirty="0">
                <a:solidFill>
                  <a:schemeClr val="tx1"/>
                </a:solidFill>
                <a:effectLst/>
                <a:latin typeface="+mn-lt"/>
                <a:ea typeface="Times New Roman" panose="02020603050405020304" pitchFamily="18" charset="0"/>
                <a:cs typeface="Arial" panose="020B0604020202020204" pitchFamily="34" charset="0"/>
              </a:rPr>
              <a:t>100% of the repaired and sliced sidewalks were in high priority (red and orange) keymaps.</a:t>
            </a: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aseline="0" dirty="0">
                <a:solidFill>
                  <a:schemeClr val="tx1"/>
                </a:solidFill>
                <a:effectLst/>
                <a:latin typeface="+mn-lt"/>
                <a:ea typeface="Times New Roman" panose="02020603050405020304" pitchFamily="18"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cs typeface="Arial" panose="020B0604020202020204" pitchFamily="34" charset="0"/>
              </a:rPr>
              <a:t>Concrete slicing is a cheaper and more environmentally friendly alternative to pouring fresh concrete. When applied to minor concrete uplifts (1-2”), slicing significantly reduces risk and improves pedestrian safety. </a:t>
            </a:r>
          </a:p>
          <a:p>
            <a:endParaRPr lang="en-US" sz="1200" dirty="0"/>
          </a:p>
          <a:p>
            <a:r>
              <a:rPr lang="en-US" sz="1200" dirty="0"/>
              <a:t>What is also helpful</a:t>
            </a:r>
            <a:r>
              <a:rPr lang="en-US" sz="1200" baseline="0" dirty="0"/>
              <a:t> about slicing, is they have a much shorter impact on the neighborhood, they don’t have to take parking for a long period of time, and they can keep a pedestrian path of travel while working.</a:t>
            </a:r>
          </a:p>
          <a:p>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addition to the positive environmental savings,</a:t>
            </a:r>
            <a:r>
              <a:rPr lang="en-US" sz="1200" baseline="0" dirty="0"/>
              <a:t> another benefit of the concrete slicing is that it can allow us to repair the sidewalk without impacting tree roots, which is always preferable for maintaining the tree for longer.  We have been under a lot of scrutiny for the trees we’re removing due to health or structural issues, so we really are happy to be able to maintain some trees for much longer due to this technology.  </a:t>
            </a:r>
            <a:endParaRPr lang="en-US" sz="1200" dirty="0"/>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Cost Savings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San Francisco saved an estimated $5.3 million (or 84%) compared to traditional removal and replacement.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Water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DRY CUT process with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Hepa</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filtered high-powered vacuums use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used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removal and replacement would have resulted in approx. 314,000 gallons used to pour concrete</a:t>
            </a:r>
          </a:p>
          <a:p>
            <a:pPr marL="0" indent="0">
              <a:buFont typeface="Wingdings" panose="05000000000000000000" pitchFamily="2" charset="2"/>
              <a:buNone/>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indent="0">
              <a:buFont typeface="Wingdings" panose="05000000000000000000" pitchFamily="2" charset="2"/>
              <a:buNone/>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Environmental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Precision is a member of the U.S. Green Building Council</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resulted in less than 3.58 tons of concrete removed and recycled; removal and replacement would have resulted in 7,987 of waste concrete in landfills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23,847 gallons of gas saved</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213 metric tons of CO2 gas emissions prevented</a:t>
            </a:r>
          </a:p>
          <a:p>
            <a:endParaRPr lang="en-US" dirty="0"/>
          </a:p>
        </p:txBody>
      </p:sp>
      <p:sp>
        <p:nvSpPr>
          <p:cNvPr id="4" name="Slide Number Placeholder 3"/>
          <p:cNvSpPr>
            <a:spLocks noGrp="1"/>
          </p:cNvSpPr>
          <p:nvPr>
            <p:ph type="sldNum" sz="quarter" idx="5"/>
          </p:nvPr>
        </p:nvSpPr>
        <p:spPr/>
        <p:txBody>
          <a:bodyPr/>
          <a:lstStyle/>
          <a:p>
            <a:fld id="{C7482BD6-F9EA-4282-9413-FD8B678DF954}" type="slidenum">
              <a:rPr lang="en-US" smtClean="0"/>
              <a:t>15</a:t>
            </a:fld>
            <a:endParaRPr lang="en-US"/>
          </a:p>
        </p:txBody>
      </p:sp>
    </p:spTree>
    <p:extLst>
      <p:ext uri="{BB962C8B-B14F-4D97-AF65-F5344CB8AC3E}">
        <p14:creationId xmlns:p14="http://schemas.microsoft.com/office/powerpoint/2010/main" val="898055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dirty="0">
              <a:effectLst/>
            </a:endParaRPr>
          </a:p>
          <a:p>
            <a:pPr marL="742950" marR="0" lvl="1" indent="-285750" fontAlgn="ctr">
              <a:spcBef>
                <a:spcPts val="0"/>
              </a:spcBef>
              <a:spcAft>
                <a:spcPts val="0"/>
              </a:spcAft>
              <a:buSzPts val="1000"/>
              <a:buFont typeface="Symbol" panose="05050102010706020507" pitchFamily="18" charset="2"/>
              <a:buChar char=""/>
              <a:tabLst>
                <a:tab pos="685800" algn="l"/>
              </a:tabLst>
            </a:pPr>
            <a:r>
              <a:rPr lang="en-US" sz="1100" dirty="0">
                <a:solidFill>
                  <a:srgbClr val="FF0000"/>
                </a:solidFill>
                <a:effectLst/>
                <a:latin typeface="Calibri" panose="020F0502020204030204" pitchFamily="34" charset="0"/>
                <a:ea typeface="Times New Roman" panose="02020603050405020304" pitchFamily="18" charset="0"/>
              </a:rPr>
              <a:t>With COVID-19, we experienced a slight reduction in the number of complaints received but have seen complaint volumes return to standard levels as we advanced further into calendar year 2021.  Total complaints received by BSM each month are shown below:</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January – 905</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February – 1,125</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March – 1,335</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April – 1,153</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May – 1,057 </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June – 1,043</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July – 1,207</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August – 1,266</a:t>
            </a:r>
            <a:endParaRPr lang="en-US" sz="1100" dirty="0">
              <a:effectLst/>
              <a:latin typeface="Calibri" panose="020F0502020204030204" pitchFamily="34" charset="0"/>
              <a:ea typeface="Calibri" panose="020F0502020204030204" pitchFamily="34" charset="0"/>
            </a:endParaRPr>
          </a:p>
          <a:p>
            <a:pPr marL="1143000" marR="0" lvl="2" indent="-228600" fontAlgn="ctr">
              <a:spcBef>
                <a:spcPts val="0"/>
              </a:spcBef>
              <a:spcAft>
                <a:spcPts val="0"/>
              </a:spcAft>
              <a:buSzPts val="1000"/>
              <a:buFont typeface="Symbol" panose="05050102010706020507" pitchFamily="18" charset="2"/>
              <a:buChar char=""/>
              <a:tabLst>
                <a:tab pos="1143000" algn="l"/>
              </a:tabLst>
            </a:pPr>
            <a:r>
              <a:rPr lang="en-US" sz="1100" dirty="0">
                <a:solidFill>
                  <a:srgbClr val="FF0000"/>
                </a:solidFill>
                <a:effectLst/>
                <a:latin typeface="Calibri" panose="020F0502020204030204" pitchFamily="34" charset="0"/>
                <a:ea typeface="Times New Roman" panose="02020603050405020304" pitchFamily="18" charset="0"/>
              </a:rPr>
              <a:t>September – 1,298</a:t>
            </a:r>
            <a:endParaRPr lang="en-US" sz="11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C7482BD6-F9EA-4282-9413-FD8B678DF954}" type="slidenum">
              <a:rPr lang="en-US" smtClean="0"/>
              <a:t>2</a:t>
            </a:fld>
            <a:endParaRPr lang="en-US"/>
          </a:p>
        </p:txBody>
      </p:sp>
    </p:spTree>
    <p:extLst>
      <p:ext uri="{BB962C8B-B14F-4D97-AF65-F5344CB8AC3E}">
        <p14:creationId xmlns:p14="http://schemas.microsoft.com/office/powerpoint/2010/main" val="146406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FF0000"/>
                </a:solidFill>
                <a:effectLst/>
                <a:latin typeface="Calibri" panose="020F0502020204030204" pitchFamily="34" charset="0"/>
                <a:ea typeface="Calibri" panose="020F0502020204030204" pitchFamily="34" charset="0"/>
              </a:rPr>
              <a:t>The timelines for compliance are shorter when the underlying issue(s) involve permittees.  In those instances, contractors may be instructed to address issues immediately, within 24-hours, 72-hours, 3-days or longer depending on the issue involved.  </a:t>
            </a:r>
          </a:p>
        </p:txBody>
      </p:sp>
      <p:sp>
        <p:nvSpPr>
          <p:cNvPr id="4" name="Slide Number Placeholder 3"/>
          <p:cNvSpPr>
            <a:spLocks noGrp="1"/>
          </p:cNvSpPr>
          <p:nvPr>
            <p:ph type="sldNum" sz="quarter" idx="5"/>
          </p:nvPr>
        </p:nvSpPr>
        <p:spPr/>
        <p:txBody>
          <a:bodyPr/>
          <a:lstStyle/>
          <a:p>
            <a:fld id="{C7482BD6-F9EA-4282-9413-FD8B678DF954}" type="slidenum">
              <a:rPr lang="en-US" smtClean="0"/>
              <a:t>4</a:t>
            </a:fld>
            <a:endParaRPr lang="en-US"/>
          </a:p>
        </p:txBody>
      </p:sp>
    </p:spTree>
    <p:extLst>
      <p:ext uri="{BB962C8B-B14F-4D97-AF65-F5344CB8AC3E}">
        <p14:creationId xmlns:p14="http://schemas.microsoft.com/office/powerpoint/2010/main" val="2314032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Response to sidewalk defects and obstructions in the right of way are guided by a series of codes…</a:t>
            </a:r>
          </a:p>
        </p:txBody>
      </p:sp>
      <p:sp>
        <p:nvSpPr>
          <p:cNvPr id="4" name="Slide Number Placeholder 3"/>
          <p:cNvSpPr>
            <a:spLocks noGrp="1"/>
          </p:cNvSpPr>
          <p:nvPr>
            <p:ph type="sldNum" sz="quarter" idx="5"/>
          </p:nvPr>
        </p:nvSpPr>
        <p:spPr/>
        <p:txBody>
          <a:bodyPr/>
          <a:lstStyle/>
          <a:p>
            <a:fld id="{C7482BD6-F9EA-4282-9413-FD8B678DF954}" type="slidenum">
              <a:rPr lang="en-US" smtClean="0"/>
              <a:t>6</a:t>
            </a:fld>
            <a:endParaRPr lang="en-US"/>
          </a:p>
        </p:txBody>
      </p:sp>
    </p:spTree>
    <p:extLst>
      <p:ext uri="{BB962C8B-B14F-4D97-AF65-F5344CB8AC3E}">
        <p14:creationId xmlns:p14="http://schemas.microsoft.com/office/powerpoint/2010/main" val="404761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the cost associated for proactive programs (i.e. constituents getting more notices). </a:t>
            </a:r>
          </a:p>
        </p:txBody>
      </p:sp>
      <p:sp>
        <p:nvSpPr>
          <p:cNvPr id="4" name="Slide Number Placeholder 3"/>
          <p:cNvSpPr>
            <a:spLocks noGrp="1"/>
          </p:cNvSpPr>
          <p:nvPr>
            <p:ph type="sldNum" sz="quarter" idx="5"/>
          </p:nvPr>
        </p:nvSpPr>
        <p:spPr/>
        <p:txBody>
          <a:bodyPr/>
          <a:lstStyle/>
          <a:p>
            <a:fld id="{C7482BD6-F9EA-4282-9413-FD8B678DF954}" type="slidenum">
              <a:rPr lang="en-US" smtClean="0"/>
              <a:t>8</a:t>
            </a:fld>
            <a:endParaRPr lang="en-US"/>
          </a:p>
        </p:txBody>
      </p:sp>
    </p:spTree>
    <p:extLst>
      <p:ext uri="{BB962C8B-B14F-4D97-AF65-F5344CB8AC3E}">
        <p14:creationId xmlns:p14="http://schemas.microsoft.com/office/powerpoint/2010/main" val="541014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333333"/>
                </a:solidFill>
                <a:effectLst/>
                <a:latin typeface="Acumin Pro" panose="020B0504020202020204" pitchFamily="34" charset="0"/>
              </a:rPr>
              <a:t>Property owners are responsible for the repair and maintenance of the sidewalk. If they fail to repair the sidewalk, the City is entitled to perform the repair and invoice the property owner for the cost.</a:t>
            </a:r>
            <a:endParaRPr lang="en-US" sz="1200" dirty="0">
              <a:latin typeface="Acumin Pro" panose="020B0504020202020204" pitchFamily="34" charset="0"/>
            </a:endParaRPr>
          </a:p>
          <a:p>
            <a:endParaRPr lang="en-US" dirty="0"/>
          </a:p>
        </p:txBody>
      </p:sp>
      <p:sp>
        <p:nvSpPr>
          <p:cNvPr id="4" name="Slide Number Placeholder 3"/>
          <p:cNvSpPr>
            <a:spLocks noGrp="1"/>
          </p:cNvSpPr>
          <p:nvPr>
            <p:ph type="sldNum" sz="quarter" idx="5"/>
          </p:nvPr>
        </p:nvSpPr>
        <p:spPr/>
        <p:txBody>
          <a:bodyPr/>
          <a:lstStyle/>
          <a:p>
            <a:fld id="{C7482BD6-F9EA-4282-9413-FD8B678DF954}" type="slidenum">
              <a:rPr lang="en-US" smtClean="0"/>
              <a:t>9</a:t>
            </a:fld>
            <a:endParaRPr lang="en-US"/>
          </a:p>
        </p:txBody>
      </p:sp>
    </p:spTree>
    <p:extLst>
      <p:ext uri="{BB962C8B-B14F-4D97-AF65-F5344CB8AC3E}">
        <p14:creationId xmlns:p14="http://schemas.microsoft.com/office/powerpoint/2010/main" val="4078750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aseline="0" dirty="0"/>
              <a:t>Sidewalk raised by tree roots are either removed and replaced or sliced. Some repairs include basin expansions or relocations.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dirty="0">
                <a:solidFill>
                  <a:schemeClr val="tx1"/>
                </a:solidFill>
                <a:effectLst/>
                <a:latin typeface="+mn-lt"/>
                <a:ea typeface="Times New Roman" panose="02020603050405020304" pitchFamily="18" charset="0"/>
                <a:cs typeface="Arial" panose="020B0604020202020204" pitchFamily="34" charset="0"/>
              </a:rPr>
              <a:t>To date (since July 1, 2017), </a:t>
            </a:r>
            <a:r>
              <a:rPr lang="en-US" sz="1200" b="1" u="sng" dirty="0">
                <a:solidFill>
                  <a:schemeClr val="tx1"/>
                </a:solidFill>
                <a:effectLst/>
                <a:latin typeface="+mn-lt"/>
                <a:ea typeface="Times New Roman" panose="02020603050405020304" pitchFamily="18" charset="0"/>
                <a:cs typeface="Arial" panose="020B0604020202020204" pitchFamily="34" charset="0"/>
              </a:rPr>
              <a:t>535,000  sq. ft. of tree-related sidewalk repairs</a:t>
            </a:r>
            <a:r>
              <a:rPr lang="en-US" sz="1200" b="1"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completed by contractors and City concrete crews (~12.3 acres).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1" u="sng" dirty="0">
                <a:solidFill>
                  <a:schemeClr val="tx1"/>
                </a:solidFill>
                <a:effectLst/>
                <a:latin typeface="+mn-lt"/>
                <a:ea typeface="Times New Roman" panose="02020603050405020304" pitchFamily="18" charset="0"/>
                <a:cs typeface="Arial" panose="020B0604020202020204" pitchFamily="34" charset="0"/>
              </a:rPr>
              <a:t>40,406 tree-related tripping hazards</a:t>
            </a:r>
            <a:r>
              <a:rPr lang="en-US" sz="1200" b="1" u="none"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removed by concrete slicing contractors. This work was made possible</a:t>
            </a:r>
            <a:r>
              <a:rPr lang="en-US" sz="1200" baseline="0" dirty="0">
                <a:solidFill>
                  <a:schemeClr val="tx1"/>
                </a:solidFill>
                <a:effectLst/>
                <a:latin typeface="+mn-lt"/>
                <a:ea typeface="Times New Roman" panose="02020603050405020304" pitchFamily="18" charset="0"/>
                <a:cs typeface="Arial" panose="020B0604020202020204" pitchFamily="34" charset="0"/>
              </a:rPr>
              <a:t> by the hiring of a fast and extremely responsive and efficient slicing contractor.</a:t>
            </a: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1" dirty="0">
                <a:solidFill>
                  <a:schemeClr val="tx1"/>
                </a:solidFill>
                <a:effectLst/>
                <a:latin typeface="+mn-lt"/>
                <a:ea typeface="Times New Roman" panose="02020603050405020304" pitchFamily="18" charset="0"/>
                <a:cs typeface="Arial" panose="020B0604020202020204" pitchFamily="34" charset="0"/>
              </a:rPr>
              <a:t>100% of the repaired and sliced sidewalks were in high priority (red and orange) keymaps.</a:t>
            </a: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aseline="0" dirty="0">
                <a:solidFill>
                  <a:schemeClr val="tx1"/>
                </a:solidFill>
                <a:effectLst/>
                <a:latin typeface="+mn-lt"/>
                <a:ea typeface="Times New Roman" panose="02020603050405020304" pitchFamily="18"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cs typeface="Arial" panose="020B0604020202020204" pitchFamily="34" charset="0"/>
              </a:rPr>
              <a:t>Concrete slicing is a cheaper and more environmentally friendly alternative to pouring fresh concrete. When applied to minor concrete uplifts (1-2”), slicing significantly reduces risk and improves pedestrian safety. </a:t>
            </a:r>
          </a:p>
          <a:p>
            <a:endParaRPr lang="en-US" sz="1200" dirty="0"/>
          </a:p>
          <a:p>
            <a:r>
              <a:rPr lang="en-US" sz="1200" dirty="0"/>
              <a:t>What is also helpful</a:t>
            </a:r>
            <a:r>
              <a:rPr lang="en-US" sz="1200" baseline="0" dirty="0"/>
              <a:t> about slicing, is they have a much shorter impact on the neighborhood, they don’t have to take parking for a long period of time, and they can keep a pedestrian path of travel while working.</a:t>
            </a:r>
          </a:p>
          <a:p>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addition to the positive environmental savings,</a:t>
            </a:r>
            <a:r>
              <a:rPr lang="en-US" sz="1200" baseline="0" dirty="0"/>
              <a:t> another benefit of the concrete slicing is that it can allow us to repair the sidewalk without impacting tree roots, which is always preferable for maintaining the tree for longer.  We have been under a lot of scrutiny for the trees we’re removing due to health or structural issues, so we really are happy to be able to maintain some trees for much longer due to this technology.  </a:t>
            </a:r>
            <a:endParaRPr lang="en-US" sz="1200" dirty="0"/>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Cost Savings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San Francisco saved an estimated $5.3 million (or 84%) compared to traditional removal and replacement.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Water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DRY CUT process with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Hepa</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filtered high-powered vacuums use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used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removal and replacement would have resulted in approx. 314,000 gallons used to pour concrete</a:t>
            </a:r>
          </a:p>
          <a:p>
            <a:pPr marL="0" indent="0">
              <a:buFont typeface="Wingdings" panose="05000000000000000000" pitchFamily="2" charset="2"/>
              <a:buNone/>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indent="0">
              <a:buFont typeface="Wingdings" panose="05000000000000000000" pitchFamily="2" charset="2"/>
              <a:buNone/>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Environmental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Precision is a member of the U.S. Green Building Council</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resulted in less than 3.58 tons of concrete removed and recycled; removal and replacement would have resulted in 7,987 of waste concrete in landfills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23,847 gallons of gas saved</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213 metric tons of CO2 gas emissions prevented</a:t>
            </a:r>
          </a:p>
          <a:p>
            <a:endParaRPr lang="en-US" dirty="0"/>
          </a:p>
        </p:txBody>
      </p:sp>
      <p:sp>
        <p:nvSpPr>
          <p:cNvPr id="4" name="Slide Number Placeholder 3"/>
          <p:cNvSpPr>
            <a:spLocks noGrp="1"/>
          </p:cNvSpPr>
          <p:nvPr>
            <p:ph type="sldNum" sz="quarter" idx="5"/>
          </p:nvPr>
        </p:nvSpPr>
        <p:spPr/>
        <p:txBody>
          <a:bodyPr/>
          <a:lstStyle/>
          <a:p>
            <a:fld id="{C7482BD6-F9EA-4282-9413-FD8B678DF954}" type="slidenum">
              <a:rPr lang="en-US" smtClean="0"/>
              <a:t>10</a:t>
            </a:fld>
            <a:endParaRPr lang="en-US"/>
          </a:p>
        </p:txBody>
      </p:sp>
    </p:spTree>
    <p:extLst>
      <p:ext uri="{BB962C8B-B14F-4D97-AF65-F5344CB8AC3E}">
        <p14:creationId xmlns:p14="http://schemas.microsoft.com/office/powerpoint/2010/main" val="73825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aseline="0" dirty="0"/>
              <a:t>Sidewalk raised by tree roots are either removed and replaced or sliced. Some repairs include basin expansions or relocations.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dirty="0">
                <a:solidFill>
                  <a:schemeClr val="tx1"/>
                </a:solidFill>
                <a:effectLst/>
                <a:latin typeface="+mn-lt"/>
                <a:ea typeface="Times New Roman" panose="02020603050405020304" pitchFamily="18" charset="0"/>
                <a:cs typeface="Arial" panose="020B0604020202020204" pitchFamily="34" charset="0"/>
              </a:rPr>
              <a:t>To date (since July 1, 2017), </a:t>
            </a:r>
            <a:r>
              <a:rPr lang="en-US" sz="1200" b="1" u="sng" dirty="0">
                <a:solidFill>
                  <a:schemeClr val="tx1"/>
                </a:solidFill>
                <a:effectLst/>
                <a:latin typeface="+mn-lt"/>
                <a:ea typeface="Times New Roman" panose="02020603050405020304" pitchFamily="18" charset="0"/>
                <a:cs typeface="Arial" panose="020B0604020202020204" pitchFamily="34" charset="0"/>
              </a:rPr>
              <a:t>535,000  sq. ft. of tree-related sidewalk repairs</a:t>
            </a:r>
            <a:r>
              <a:rPr lang="en-US" sz="1200" b="1"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completed by contractors and City concrete crews (~12.3 acres).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1" u="sng" dirty="0">
                <a:solidFill>
                  <a:schemeClr val="tx1"/>
                </a:solidFill>
                <a:effectLst/>
                <a:latin typeface="+mn-lt"/>
                <a:ea typeface="Times New Roman" panose="02020603050405020304" pitchFamily="18" charset="0"/>
                <a:cs typeface="Arial" panose="020B0604020202020204" pitchFamily="34" charset="0"/>
              </a:rPr>
              <a:t>40,406 tree-related tripping hazards</a:t>
            </a:r>
            <a:r>
              <a:rPr lang="en-US" sz="1200" b="1" u="none"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removed by concrete slicing contractors. This work was made possible</a:t>
            </a:r>
            <a:r>
              <a:rPr lang="en-US" sz="1200" baseline="0" dirty="0">
                <a:solidFill>
                  <a:schemeClr val="tx1"/>
                </a:solidFill>
                <a:effectLst/>
                <a:latin typeface="+mn-lt"/>
                <a:ea typeface="Times New Roman" panose="02020603050405020304" pitchFamily="18" charset="0"/>
                <a:cs typeface="Arial" panose="020B0604020202020204" pitchFamily="34" charset="0"/>
              </a:rPr>
              <a:t> by the hiring of a fast and extremely responsive and efficient slicing contractor.</a:t>
            </a: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1" dirty="0">
                <a:solidFill>
                  <a:schemeClr val="tx1"/>
                </a:solidFill>
                <a:effectLst/>
                <a:latin typeface="+mn-lt"/>
                <a:ea typeface="Times New Roman" panose="02020603050405020304" pitchFamily="18" charset="0"/>
                <a:cs typeface="Arial" panose="020B0604020202020204" pitchFamily="34" charset="0"/>
              </a:rPr>
              <a:t>100% of the repaired and sliced sidewalks were in high priority (red and orange) keymaps.</a:t>
            </a: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aseline="0" dirty="0">
                <a:solidFill>
                  <a:schemeClr val="tx1"/>
                </a:solidFill>
                <a:effectLst/>
                <a:latin typeface="+mn-lt"/>
                <a:ea typeface="Times New Roman" panose="02020603050405020304" pitchFamily="18"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cs typeface="Arial" panose="020B0604020202020204" pitchFamily="34" charset="0"/>
              </a:rPr>
              <a:t>Concrete slicing is a cheaper and more environmentally friendly alternative to pouring fresh concrete. When applied to minor concrete uplifts (1-2”), slicing significantly reduces risk and improves pedestrian safety. </a:t>
            </a:r>
          </a:p>
          <a:p>
            <a:endParaRPr lang="en-US" sz="1200" dirty="0"/>
          </a:p>
          <a:p>
            <a:r>
              <a:rPr lang="en-US" sz="1200" dirty="0"/>
              <a:t>What is also helpful</a:t>
            </a:r>
            <a:r>
              <a:rPr lang="en-US" sz="1200" baseline="0" dirty="0"/>
              <a:t> about slicing, is they have a much shorter impact on the neighborhood, they don’t have to take parking for a long period of time, and they can keep a pedestrian path of travel while working.</a:t>
            </a:r>
          </a:p>
          <a:p>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addition to the positive environmental savings,</a:t>
            </a:r>
            <a:r>
              <a:rPr lang="en-US" sz="1200" baseline="0" dirty="0"/>
              <a:t> another benefit of the concrete slicing is that it can allow us to repair the sidewalk without impacting tree roots, which is always preferable for maintaining the tree for longer.  We have been under a lot of scrutiny for the trees we’re removing due to health or structural issues, so we really are happy to be able to maintain some trees for much longer due to this technology.  </a:t>
            </a:r>
            <a:endParaRPr lang="en-US" sz="1200" dirty="0"/>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Cost Savings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San Francisco saved an estimated $5.3 million (or 84%) compared to traditional removal and replacement.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Water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DRY CUT process with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Hepa</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filtered high-powered vacuums use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used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removal and replacement would have resulted in approx. 314,000 gallons used to pour concrete</a:t>
            </a:r>
          </a:p>
          <a:p>
            <a:pPr marL="0" indent="0">
              <a:buFont typeface="Wingdings" panose="05000000000000000000" pitchFamily="2" charset="2"/>
              <a:buNone/>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indent="0">
              <a:buFont typeface="Wingdings" panose="05000000000000000000" pitchFamily="2" charset="2"/>
              <a:buNone/>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Environmental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Precision is a member of the U.S. Green Building Council</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resulted in less than 3.58 tons of concrete removed and recycled; removal and replacement would have resulted in 7,987 of waste concrete in landfills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23,847 gallons of gas saved</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213 metric tons of CO2 gas emissions prevented</a:t>
            </a:r>
          </a:p>
          <a:p>
            <a:endParaRPr lang="en-US" dirty="0"/>
          </a:p>
        </p:txBody>
      </p:sp>
      <p:sp>
        <p:nvSpPr>
          <p:cNvPr id="4" name="Slide Number Placeholder 3"/>
          <p:cNvSpPr>
            <a:spLocks noGrp="1"/>
          </p:cNvSpPr>
          <p:nvPr>
            <p:ph type="sldNum" sz="quarter" idx="5"/>
          </p:nvPr>
        </p:nvSpPr>
        <p:spPr/>
        <p:txBody>
          <a:bodyPr/>
          <a:lstStyle/>
          <a:p>
            <a:fld id="{C7482BD6-F9EA-4282-9413-FD8B678DF954}" type="slidenum">
              <a:rPr lang="en-US" smtClean="0"/>
              <a:t>11</a:t>
            </a:fld>
            <a:endParaRPr lang="en-US"/>
          </a:p>
        </p:txBody>
      </p:sp>
    </p:spTree>
    <p:extLst>
      <p:ext uri="{BB962C8B-B14F-4D97-AF65-F5344CB8AC3E}">
        <p14:creationId xmlns:p14="http://schemas.microsoft.com/office/powerpoint/2010/main" val="3934833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dirty="0">
                <a:latin typeface="Acumin Pro" panose="020B0504020202020204" pitchFamily="34" charset="0"/>
              </a:rPr>
              <a:t>Using the prioritization criteria, Public Works can identify locations throughout the City that are in the highest need for sidewalk repairs. </a:t>
            </a:r>
          </a:p>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endParaRPr lang="en-US" sz="1200" baseline="0" dirty="0"/>
          </a:p>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aseline="0" dirty="0"/>
              <a:t>Sidewalk raised by tree roots are either removed and replaced or sliced. Some repairs include basin expansions or relocations.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dirty="0">
                <a:solidFill>
                  <a:schemeClr val="tx1"/>
                </a:solidFill>
                <a:effectLst/>
                <a:latin typeface="+mn-lt"/>
                <a:ea typeface="Times New Roman" panose="02020603050405020304" pitchFamily="18" charset="0"/>
                <a:cs typeface="Arial" panose="020B0604020202020204" pitchFamily="34" charset="0"/>
              </a:rPr>
              <a:t>To date (since July 1, 2017), </a:t>
            </a:r>
            <a:r>
              <a:rPr lang="en-US" sz="1200" b="1" u="sng" dirty="0">
                <a:solidFill>
                  <a:schemeClr val="tx1"/>
                </a:solidFill>
                <a:effectLst/>
                <a:latin typeface="+mn-lt"/>
                <a:ea typeface="Times New Roman" panose="02020603050405020304" pitchFamily="18" charset="0"/>
                <a:cs typeface="Arial" panose="020B0604020202020204" pitchFamily="34" charset="0"/>
              </a:rPr>
              <a:t>535,000  sq. ft. of tree-related sidewalk repairs</a:t>
            </a:r>
            <a:r>
              <a:rPr lang="en-US" sz="1200" b="1"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completed by contractors and City concrete crews (~12.3 acres). </a:t>
            </a:r>
          </a:p>
          <a:p>
            <a:pPr marL="0" marR="0" lvl="0" indent="0" hangingPunct="0">
              <a:spcBef>
                <a:spcPts val="0"/>
              </a:spcBef>
              <a:spcAft>
                <a:spcPts val="0"/>
              </a:spcAft>
              <a:buFont typeface="Arial" panose="020B0604020202020204" pitchFamily="34" charset="0"/>
              <a:buNone/>
            </a:pPr>
            <a:endParaRPr lang="en-US" sz="120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1" u="sng" dirty="0">
                <a:solidFill>
                  <a:schemeClr val="tx1"/>
                </a:solidFill>
                <a:effectLst/>
                <a:latin typeface="+mn-lt"/>
                <a:ea typeface="Times New Roman" panose="02020603050405020304" pitchFamily="18" charset="0"/>
                <a:cs typeface="Arial" panose="020B0604020202020204" pitchFamily="34" charset="0"/>
              </a:rPr>
              <a:t>40,406 tree-related tripping hazards</a:t>
            </a:r>
            <a:r>
              <a:rPr lang="en-US" sz="1200" b="1" u="none" dirty="0">
                <a:solidFill>
                  <a:schemeClr val="tx1"/>
                </a:solidFill>
                <a:effectLst/>
                <a:latin typeface="+mn-lt"/>
                <a:ea typeface="Times New Roman" panose="02020603050405020304" pitchFamily="18" charset="0"/>
                <a:cs typeface="Arial" panose="020B0604020202020204" pitchFamily="34" charset="0"/>
              </a:rPr>
              <a:t> </a:t>
            </a:r>
            <a:r>
              <a:rPr lang="en-US" sz="1200" dirty="0">
                <a:solidFill>
                  <a:schemeClr val="tx1"/>
                </a:solidFill>
                <a:effectLst/>
                <a:latin typeface="+mn-lt"/>
                <a:ea typeface="Times New Roman" panose="02020603050405020304" pitchFamily="18" charset="0"/>
                <a:cs typeface="Arial" panose="020B0604020202020204" pitchFamily="34" charset="0"/>
              </a:rPr>
              <a:t>have been removed by concrete slicing contractors. This work was made possible</a:t>
            </a:r>
            <a:r>
              <a:rPr lang="en-US" sz="1200" baseline="0" dirty="0">
                <a:solidFill>
                  <a:schemeClr val="tx1"/>
                </a:solidFill>
                <a:effectLst/>
                <a:latin typeface="+mn-lt"/>
                <a:ea typeface="Times New Roman" panose="02020603050405020304" pitchFamily="18" charset="0"/>
                <a:cs typeface="Arial" panose="020B0604020202020204" pitchFamily="34" charset="0"/>
              </a:rPr>
              <a:t> by the hiring of a fast and extremely responsive and efficient slicing contractor.</a:t>
            </a: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b="1" dirty="0">
                <a:solidFill>
                  <a:schemeClr val="tx1"/>
                </a:solidFill>
                <a:effectLst/>
                <a:latin typeface="+mn-lt"/>
                <a:ea typeface="Times New Roman" panose="02020603050405020304" pitchFamily="18" charset="0"/>
                <a:cs typeface="Arial" panose="020B0604020202020204" pitchFamily="34" charset="0"/>
              </a:rPr>
              <a:t>100% of the repaired and sliced sidewalks were in high priority (red and orange) keymaps.</a:t>
            </a: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endParaRPr lang="en-US" sz="1200" baseline="0" dirty="0">
              <a:solidFill>
                <a:schemeClr val="tx1"/>
              </a:solidFill>
              <a:effectLst/>
              <a:latin typeface="+mn-lt"/>
              <a:ea typeface="Times New Roman" panose="02020603050405020304" pitchFamily="18" charset="0"/>
              <a:cs typeface="Arial" panose="020B0604020202020204" pitchFamily="34" charset="0"/>
            </a:endParaRPr>
          </a:p>
          <a:p>
            <a:pPr marL="0" marR="0" lvl="0" indent="0" hangingPunct="0">
              <a:spcBef>
                <a:spcPts val="0"/>
              </a:spcBef>
              <a:spcAft>
                <a:spcPts val="0"/>
              </a:spcAft>
              <a:buFont typeface="Arial" panose="020B0604020202020204" pitchFamily="34" charset="0"/>
              <a:buNone/>
            </a:pPr>
            <a:r>
              <a:rPr lang="en-US" sz="1200" baseline="0" dirty="0">
                <a:solidFill>
                  <a:schemeClr val="tx1"/>
                </a:solidFill>
                <a:effectLst/>
                <a:latin typeface="+mn-lt"/>
                <a:ea typeface="Times New Roman" panose="02020603050405020304" pitchFamily="18"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cs typeface="Arial" panose="020B0604020202020204" pitchFamily="34" charset="0"/>
              </a:rPr>
              <a:t>Concrete slicing is a cheaper and more environmentally friendly alternative to pouring fresh concrete. When applied to minor concrete uplifts (1-2”), slicing significantly reduces risk and improves pedestrian safety. </a:t>
            </a:r>
          </a:p>
          <a:p>
            <a:endParaRPr lang="en-US" sz="1200" dirty="0"/>
          </a:p>
          <a:p>
            <a:r>
              <a:rPr lang="en-US" sz="1200" dirty="0"/>
              <a:t>What is also helpful</a:t>
            </a:r>
            <a:r>
              <a:rPr lang="en-US" sz="1200" baseline="0" dirty="0"/>
              <a:t> about slicing, is they have a much shorter impact on the neighborhood, they don’t have to take parking for a long period of time, and they can keep a pedestrian path of travel while working.</a:t>
            </a:r>
          </a:p>
          <a:p>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addition to the positive environmental savings,</a:t>
            </a:r>
            <a:r>
              <a:rPr lang="en-US" sz="1200" baseline="0" dirty="0"/>
              <a:t> another benefit of the concrete slicing is that it can allow us to repair the sidewalk without impacting tree roots, which is always preferable for maintaining the tree for longer.  We have been under a lot of scrutiny for the trees we’re removing due to health or structural issues, so we really are happy to be able to maintain some trees for much longer due to this technology.  </a:t>
            </a:r>
            <a:endParaRPr lang="en-US" sz="1200" dirty="0"/>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Cost Savings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San Francisco saved an estimated $5.3 million (or 84%) compared to traditional removal and replacement.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Water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DRY CUT process with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Hepa</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filtered high-powered vacuums use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used </a:t>
            </a: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 water</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removal and replacement would have resulted in approx. 314,000 gallons used to pour concrete</a:t>
            </a:r>
          </a:p>
          <a:p>
            <a:pPr marL="0" indent="0">
              <a:buFont typeface="Wingdings" panose="05000000000000000000" pitchFamily="2" charset="2"/>
              <a:buNone/>
            </a:pP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0" indent="0">
              <a:buFont typeface="Wingdings" panose="05000000000000000000" pitchFamily="2" charset="2"/>
              <a:buNone/>
            </a:pPr>
            <a:r>
              <a:rPr lang="en-US" sz="1200" u="sng"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Environmental Savings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Precision is a member of the U.S. Green Building Council</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Concrete sliced under </a:t>
            </a:r>
            <a:r>
              <a:rPr lang="en-US" sz="1200" dirty="0" err="1">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StreetTreeSF</a:t>
            </a: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resulted in less than 3.58 tons of concrete removed and recycled; removal and replacement would have resulted in 7,987 of waste concrete in landfills</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23,847 gallons of gas saved</a:t>
            </a:r>
          </a:p>
          <a:p>
            <a:pPr marL="171450" indent="-171450">
              <a:buFont typeface="Wingdings" panose="05000000000000000000" pitchFamily="2" charset="2"/>
              <a:buChar char="ü"/>
            </a:pPr>
            <a:r>
              <a:rPr lang="en-US" sz="12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Estimated 213 metric tons of CO2 gas emissions prevented</a:t>
            </a:r>
          </a:p>
          <a:p>
            <a:endParaRPr lang="en-US" dirty="0"/>
          </a:p>
        </p:txBody>
      </p:sp>
      <p:sp>
        <p:nvSpPr>
          <p:cNvPr id="4" name="Slide Number Placeholder 3"/>
          <p:cNvSpPr>
            <a:spLocks noGrp="1"/>
          </p:cNvSpPr>
          <p:nvPr>
            <p:ph type="sldNum" sz="quarter" idx="5"/>
          </p:nvPr>
        </p:nvSpPr>
        <p:spPr/>
        <p:txBody>
          <a:bodyPr/>
          <a:lstStyle/>
          <a:p>
            <a:fld id="{C7482BD6-F9EA-4282-9413-FD8B678DF954}" type="slidenum">
              <a:rPr lang="en-US" smtClean="0"/>
              <a:t>12</a:t>
            </a:fld>
            <a:endParaRPr lang="en-US"/>
          </a:p>
        </p:txBody>
      </p:sp>
    </p:spTree>
    <p:extLst>
      <p:ext uri="{BB962C8B-B14F-4D97-AF65-F5344CB8AC3E}">
        <p14:creationId xmlns:p14="http://schemas.microsoft.com/office/powerpoint/2010/main" val="27591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8062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98D99-8568-44D6-A0DA-EC1E9F4C82F3}" type="slidenum">
              <a:rPr lang="en-US" smtClean="0"/>
              <a:t>‹#›</a:t>
            </a:fld>
            <a:endParaRPr lang="en-US"/>
          </a:p>
        </p:txBody>
      </p:sp>
    </p:spTree>
    <p:extLst>
      <p:ext uri="{BB962C8B-B14F-4D97-AF65-F5344CB8AC3E}">
        <p14:creationId xmlns:p14="http://schemas.microsoft.com/office/powerpoint/2010/main" val="168006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98D99-8568-44D6-A0DA-EC1E9F4C82F3}" type="slidenum">
              <a:rPr lang="en-US" smtClean="0"/>
              <a:t>‹#›</a:t>
            </a:fld>
            <a:endParaRPr lang="en-US"/>
          </a:p>
        </p:txBody>
      </p:sp>
    </p:spTree>
    <p:extLst>
      <p:ext uri="{BB962C8B-B14F-4D97-AF65-F5344CB8AC3E}">
        <p14:creationId xmlns:p14="http://schemas.microsoft.com/office/powerpoint/2010/main" val="86729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a:extLst>
              <a:ext uri="{FF2B5EF4-FFF2-40B4-BE49-F238E27FC236}">
                <a16:creationId xmlns:a16="http://schemas.microsoft.com/office/drawing/2014/main" id="{E65AB2B9-1194-40A9-831A-496FD112797F}"/>
              </a:ext>
            </a:extLst>
          </p:cNvPr>
          <p:cNvCxnSpPr/>
          <p:nvPr userDrawn="1"/>
        </p:nvCxnSpPr>
        <p:spPr>
          <a:xfrm>
            <a:off x="990600" y="6553200"/>
            <a:ext cx="81534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Picture 7" descr="SFDPW-logo_RGB.jpg">
            <a:extLst>
              <a:ext uri="{FF2B5EF4-FFF2-40B4-BE49-F238E27FC236}">
                <a16:creationId xmlns:a16="http://schemas.microsoft.com/office/drawing/2014/main" id="{D8F46387-40F7-4DB9-8311-41D483090D59}"/>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52400" y="6089073"/>
            <a:ext cx="685800" cy="623454"/>
          </a:xfrm>
          <a:prstGeom prst="rect">
            <a:avLst/>
          </a:prstGeom>
        </p:spPr>
      </p:pic>
      <p:sp>
        <p:nvSpPr>
          <p:cNvPr id="11" name="Slide Number Placeholder 10">
            <a:extLst>
              <a:ext uri="{FF2B5EF4-FFF2-40B4-BE49-F238E27FC236}">
                <a16:creationId xmlns:a16="http://schemas.microsoft.com/office/drawing/2014/main" id="{A3330BC5-7C20-48F3-9C12-A3271341B1BF}"/>
              </a:ext>
            </a:extLst>
          </p:cNvPr>
          <p:cNvSpPr>
            <a:spLocks noGrp="1"/>
          </p:cNvSpPr>
          <p:nvPr>
            <p:ph type="sldNum" sz="quarter" idx="12"/>
          </p:nvPr>
        </p:nvSpPr>
        <p:spPr>
          <a:xfrm>
            <a:off x="6457950" y="6262182"/>
            <a:ext cx="2057400" cy="365125"/>
          </a:xfrm>
        </p:spPr>
        <p:txBody>
          <a:bodyPr/>
          <a:lstStyle>
            <a:lvl1pPr>
              <a:defRPr/>
            </a:lvl1pPr>
          </a:lstStyle>
          <a:p>
            <a:r>
              <a:rPr lang="en-US" dirty="0"/>
              <a:t>&lt; # &gt;</a:t>
            </a:r>
          </a:p>
        </p:txBody>
      </p:sp>
    </p:spTree>
    <p:extLst>
      <p:ext uri="{BB962C8B-B14F-4D97-AF65-F5344CB8AC3E}">
        <p14:creationId xmlns:p14="http://schemas.microsoft.com/office/powerpoint/2010/main" val="389220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7" name="Straight Connector 6">
            <a:extLst>
              <a:ext uri="{FF2B5EF4-FFF2-40B4-BE49-F238E27FC236}">
                <a16:creationId xmlns:a16="http://schemas.microsoft.com/office/drawing/2014/main" id="{1D8B6CFB-FFCB-4C2E-A284-EA10CE8C127C}"/>
              </a:ext>
            </a:extLst>
          </p:cNvPr>
          <p:cNvCxnSpPr/>
          <p:nvPr userDrawn="1"/>
        </p:nvCxnSpPr>
        <p:spPr>
          <a:xfrm>
            <a:off x="990600" y="6553200"/>
            <a:ext cx="81534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Picture 7" descr="SFDPW-logo_RGB.jpg">
            <a:extLst>
              <a:ext uri="{FF2B5EF4-FFF2-40B4-BE49-F238E27FC236}">
                <a16:creationId xmlns:a16="http://schemas.microsoft.com/office/drawing/2014/main" id="{90054260-E4F4-4647-8939-6693A5202C0B}"/>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52400" y="6089073"/>
            <a:ext cx="685800" cy="623454"/>
          </a:xfrm>
          <a:prstGeom prst="rect">
            <a:avLst/>
          </a:prstGeom>
        </p:spPr>
      </p:pic>
      <p:sp>
        <p:nvSpPr>
          <p:cNvPr id="9" name="Slide Number Placeholder 3">
            <a:extLst>
              <a:ext uri="{FF2B5EF4-FFF2-40B4-BE49-F238E27FC236}">
                <a16:creationId xmlns:a16="http://schemas.microsoft.com/office/drawing/2014/main" id="{EB84A63A-DD55-4B17-A7DE-5EEA37F35220}"/>
              </a:ext>
            </a:extLst>
          </p:cNvPr>
          <p:cNvSpPr>
            <a:spLocks noGrp="1"/>
          </p:cNvSpPr>
          <p:nvPr>
            <p:ph type="sldNum" sz="quarter" idx="12"/>
          </p:nvPr>
        </p:nvSpPr>
        <p:spPr>
          <a:xfrm>
            <a:off x="6553200" y="6248400"/>
            <a:ext cx="2133600" cy="365125"/>
          </a:xfrm>
        </p:spPr>
        <p:txBody>
          <a:bodyPr/>
          <a:lstStyle/>
          <a:p>
            <a:fld id="{6186787A-217C-442E-A0CA-1EBF879FDF62}" type="slidenum">
              <a:rPr lang="en-US" smtClean="0"/>
              <a:pPr/>
              <a:t>‹#›</a:t>
            </a:fld>
            <a:endParaRPr lang="en-US" dirty="0"/>
          </a:p>
        </p:txBody>
      </p:sp>
    </p:spTree>
    <p:extLst>
      <p:ext uri="{BB962C8B-B14F-4D97-AF65-F5344CB8AC3E}">
        <p14:creationId xmlns:p14="http://schemas.microsoft.com/office/powerpoint/2010/main" val="269513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a:extLst>
              <a:ext uri="{FF2B5EF4-FFF2-40B4-BE49-F238E27FC236}">
                <a16:creationId xmlns:a16="http://schemas.microsoft.com/office/drawing/2014/main" id="{D0359967-6927-4AE4-BCB4-CD9DC0B75848}"/>
              </a:ext>
            </a:extLst>
          </p:cNvPr>
          <p:cNvCxnSpPr/>
          <p:nvPr userDrawn="1"/>
        </p:nvCxnSpPr>
        <p:spPr>
          <a:xfrm>
            <a:off x="990600" y="6553200"/>
            <a:ext cx="81534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9" name="Picture 8" descr="SFDPW-logo_RGB.jpg">
            <a:extLst>
              <a:ext uri="{FF2B5EF4-FFF2-40B4-BE49-F238E27FC236}">
                <a16:creationId xmlns:a16="http://schemas.microsoft.com/office/drawing/2014/main" id="{77416590-C0B7-419E-AFD5-10545C54EFA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52400" y="6089073"/>
            <a:ext cx="685800" cy="623454"/>
          </a:xfrm>
          <a:prstGeom prst="rect">
            <a:avLst/>
          </a:prstGeom>
        </p:spPr>
      </p:pic>
      <p:sp>
        <p:nvSpPr>
          <p:cNvPr id="10" name="Slide Number Placeholder 3">
            <a:extLst>
              <a:ext uri="{FF2B5EF4-FFF2-40B4-BE49-F238E27FC236}">
                <a16:creationId xmlns:a16="http://schemas.microsoft.com/office/drawing/2014/main" id="{24E3F885-6540-4CE5-9D39-29AC385D5040}"/>
              </a:ext>
            </a:extLst>
          </p:cNvPr>
          <p:cNvSpPr>
            <a:spLocks noGrp="1"/>
          </p:cNvSpPr>
          <p:nvPr>
            <p:ph type="sldNum" sz="quarter" idx="12"/>
          </p:nvPr>
        </p:nvSpPr>
        <p:spPr>
          <a:xfrm>
            <a:off x="6553200" y="6248400"/>
            <a:ext cx="2133600" cy="365125"/>
          </a:xfrm>
        </p:spPr>
        <p:txBody>
          <a:bodyPr/>
          <a:lstStyle/>
          <a:p>
            <a:fld id="{6186787A-217C-442E-A0CA-1EBF879FDF62}" type="slidenum">
              <a:rPr lang="en-US" smtClean="0"/>
              <a:pPr/>
              <a:t>‹#›</a:t>
            </a:fld>
            <a:endParaRPr lang="en-US" dirty="0"/>
          </a:p>
        </p:txBody>
      </p:sp>
    </p:spTree>
    <p:extLst>
      <p:ext uri="{BB962C8B-B14F-4D97-AF65-F5344CB8AC3E}">
        <p14:creationId xmlns:p14="http://schemas.microsoft.com/office/powerpoint/2010/main" val="3191359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93DC1A22-589C-4A2F-ABDF-B1BFAD9558DD}"/>
              </a:ext>
            </a:extLst>
          </p:cNvPr>
          <p:cNvCxnSpPr/>
          <p:nvPr userDrawn="1"/>
        </p:nvCxnSpPr>
        <p:spPr>
          <a:xfrm>
            <a:off x="990600" y="6553200"/>
            <a:ext cx="81534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1" name="Picture 10" descr="SFDPW-logo_RGB.jpg">
            <a:extLst>
              <a:ext uri="{FF2B5EF4-FFF2-40B4-BE49-F238E27FC236}">
                <a16:creationId xmlns:a16="http://schemas.microsoft.com/office/drawing/2014/main" id="{9A6F3CF9-E618-40EB-AA5F-79744C6A650C}"/>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52400" y="6089073"/>
            <a:ext cx="685800" cy="623454"/>
          </a:xfrm>
          <a:prstGeom prst="rect">
            <a:avLst/>
          </a:prstGeom>
        </p:spPr>
      </p:pic>
      <p:sp>
        <p:nvSpPr>
          <p:cNvPr id="12" name="Slide Number Placeholder 3">
            <a:extLst>
              <a:ext uri="{FF2B5EF4-FFF2-40B4-BE49-F238E27FC236}">
                <a16:creationId xmlns:a16="http://schemas.microsoft.com/office/drawing/2014/main" id="{EF253820-A04D-431A-90CF-4048CF9EAA29}"/>
              </a:ext>
            </a:extLst>
          </p:cNvPr>
          <p:cNvSpPr>
            <a:spLocks noGrp="1"/>
          </p:cNvSpPr>
          <p:nvPr>
            <p:ph type="sldNum" sz="quarter" idx="12"/>
          </p:nvPr>
        </p:nvSpPr>
        <p:spPr>
          <a:xfrm>
            <a:off x="6553200" y="6248400"/>
            <a:ext cx="2133600" cy="365125"/>
          </a:xfrm>
        </p:spPr>
        <p:txBody>
          <a:bodyPr/>
          <a:lstStyle/>
          <a:p>
            <a:fld id="{6186787A-217C-442E-A0CA-1EBF879FDF62}" type="slidenum">
              <a:rPr lang="en-US" smtClean="0"/>
              <a:pPr/>
              <a:t>‹#›</a:t>
            </a:fld>
            <a:endParaRPr lang="en-US" dirty="0"/>
          </a:p>
        </p:txBody>
      </p:sp>
    </p:spTree>
    <p:extLst>
      <p:ext uri="{BB962C8B-B14F-4D97-AF65-F5344CB8AC3E}">
        <p14:creationId xmlns:p14="http://schemas.microsoft.com/office/powerpoint/2010/main" val="128616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B41469ED-9573-4277-A6CF-6ADA72075D54}"/>
              </a:ext>
            </a:extLst>
          </p:cNvPr>
          <p:cNvCxnSpPr/>
          <p:nvPr userDrawn="1"/>
        </p:nvCxnSpPr>
        <p:spPr>
          <a:xfrm>
            <a:off x="990600" y="6553200"/>
            <a:ext cx="81534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7" name="Picture 6" descr="SFDPW-logo_RGB.jpg">
            <a:extLst>
              <a:ext uri="{FF2B5EF4-FFF2-40B4-BE49-F238E27FC236}">
                <a16:creationId xmlns:a16="http://schemas.microsoft.com/office/drawing/2014/main" id="{6E0EB50C-56ED-4408-840A-43D7B9DC3969}"/>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52400" y="6089073"/>
            <a:ext cx="685800" cy="623454"/>
          </a:xfrm>
          <a:prstGeom prst="rect">
            <a:avLst/>
          </a:prstGeom>
        </p:spPr>
      </p:pic>
      <p:sp>
        <p:nvSpPr>
          <p:cNvPr id="8" name="Slide Number Placeholder 3">
            <a:extLst>
              <a:ext uri="{FF2B5EF4-FFF2-40B4-BE49-F238E27FC236}">
                <a16:creationId xmlns:a16="http://schemas.microsoft.com/office/drawing/2014/main" id="{C8AE292F-6378-41B9-B11E-9885355DEAF8}"/>
              </a:ext>
            </a:extLst>
          </p:cNvPr>
          <p:cNvSpPr>
            <a:spLocks noGrp="1"/>
          </p:cNvSpPr>
          <p:nvPr>
            <p:ph type="sldNum" sz="quarter" idx="12"/>
          </p:nvPr>
        </p:nvSpPr>
        <p:spPr>
          <a:xfrm>
            <a:off x="6553200" y="6248400"/>
            <a:ext cx="2133600" cy="365125"/>
          </a:xfrm>
        </p:spPr>
        <p:txBody>
          <a:bodyPr/>
          <a:lstStyle/>
          <a:p>
            <a:fld id="{6186787A-217C-442E-A0CA-1EBF879FDF62}" type="slidenum">
              <a:rPr lang="en-US" smtClean="0"/>
              <a:pPr/>
              <a:t>‹#›</a:t>
            </a:fld>
            <a:endParaRPr lang="en-US" dirty="0"/>
          </a:p>
        </p:txBody>
      </p:sp>
    </p:spTree>
    <p:extLst>
      <p:ext uri="{BB962C8B-B14F-4D97-AF65-F5344CB8AC3E}">
        <p14:creationId xmlns:p14="http://schemas.microsoft.com/office/powerpoint/2010/main" val="77780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B17CC19F-E4EE-4788-A71A-3179307A2387}"/>
              </a:ext>
            </a:extLst>
          </p:cNvPr>
          <p:cNvSpPr>
            <a:spLocks noGrp="1"/>
          </p:cNvSpPr>
          <p:nvPr>
            <p:ph type="sldNum" sz="quarter" idx="12"/>
          </p:nvPr>
        </p:nvSpPr>
        <p:spPr>
          <a:xfrm>
            <a:off x="6553200" y="6248400"/>
            <a:ext cx="2133600" cy="365125"/>
          </a:xfrm>
        </p:spPr>
        <p:txBody>
          <a:bodyPr/>
          <a:lstStyle/>
          <a:p>
            <a:fld id="{6186787A-217C-442E-A0CA-1EBF879FDF62}" type="slidenum">
              <a:rPr lang="en-US" smtClean="0"/>
              <a:pPr/>
              <a:t>‹#›</a:t>
            </a:fld>
            <a:endParaRPr lang="en-US" dirty="0"/>
          </a:p>
        </p:txBody>
      </p:sp>
    </p:spTree>
    <p:extLst>
      <p:ext uri="{BB962C8B-B14F-4D97-AF65-F5344CB8AC3E}">
        <p14:creationId xmlns:p14="http://schemas.microsoft.com/office/powerpoint/2010/main" val="334334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98D99-8568-44D6-A0DA-EC1E9F4C82F3}" type="slidenum">
              <a:rPr lang="en-US" smtClean="0"/>
              <a:t>‹#›</a:t>
            </a:fld>
            <a:endParaRPr lang="en-US"/>
          </a:p>
        </p:txBody>
      </p:sp>
    </p:spTree>
    <p:extLst>
      <p:ext uri="{BB962C8B-B14F-4D97-AF65-F5344CB8AC3E}">
        <p14:creationId xmlns:p14="http://schemas.microsoft.com/office/powerpoint/2010/main" val="230675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98D99-8568-44D6-A0DA-EC1E9F4C82F3}" type="slidenum">
              <a:rPr lang="en-US" smtClean="0"/>
              <a:t>‹#›</a:t>
            </a:fld>
            <a:endParaRPr lang="en-US"/>
          </a:p>
        </p:txBody>
      </p:sp>
    </p:spTree>
    <p:extLst>
      <p:ext uri="{BB962C8B-B14F-4D97-AF65-F5344CB8AC3E}">
        <p14:creationId xmlns:p14="http://schemas.microsoft.com/office/powerpoint/2010/main" val="280096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98D99-8568-44D6-A0DA-EC1E9F4C82F3}" type="slidenum">
              <a:rPr lang="en-US" smtClean="0"/>
              <a:t>‹#›</a:t>
            </a:fld>
            <a:endParaRPr lang="en-US"/>
          </a:p>
        </p:txBody>
      </p:sp>
    </p:spTree>
    <p:extLst>
      <p:ext uri="{BB962C8B-B14F-4D97-AF65-F5344CB8AC3E}">
        <p14:creationId xmlns:p14="http://schemas.microsoft.com/office/powerpoint/2010/main" val="1504787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18/10/relationships/comments" Target="../comments/modernComment_16E_3833189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18/10/relationships/comments" Target="../comments/modernComment_173_F35DC51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62718912-F93E-4BC9-845C-6FB152BE631C}"/>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p:blipFill>
        <p:spPr bwMode="auto">
          <a:xfrm>
            <a:off x="139174" y="2126894"/>
            <a:ext cx="2239831" cy="203553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96AEB13-7DAE-4E80-B4CF-4C448E46F048}"/>
              </a:ext>
            </a:extLst>
          </p:cNvPr>
          <p:cNvSpPr/>
          <p:nvPr/>
        </p:nvSpPr>
        <p:spPr>
          <a:xfrm>
            <a:off x="2509935" y="2126894"/>
            <a:ext cx="6634065" cy="2035530"/>
          </a:xfrm>
          <a:prstGeom prst="rect">
            <a:avLst/>
          </a:prstGeom>
          <a:solidFill>
            <a:srgbClr val="EAE5DD"/>
          </a:solidFill>
          <a:ln>
            <a:solidFill>
              <a:srgbClr val="EAE5D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US" sz="2400" dirty="0">
              <a:solidFill>
                <a:schemeClr val="tx1"/>
              </a:solidFill>
              <a:latin typeface="Tw Cen MT" panose="020B0602020104020603"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6F5AA52C-F058-4117-A8DA-8A9CCA4A51A1}"/>
              </a:ext>
            </a:extLst>
          </p:cNvPr>
          <p:cNvSpPr txBox="1"/>
          <p:nvPr/>
        </p:nvSpPr>
        <p:spPr>
          <a:xfrm>
            <a:off x="2667000" y="2399949"/>
            <a:ext cx="6248400" cy="830997"/>
          </a:xfrm>
          <a:prstGeom prst="rect">
            <a:avLst/>
          </a:prstGeom>
          <a:noFill/>
        </p:spPr>
        <p:txBody>
          <a:bodyPr wrap="square" rtlCol="0">
            <a:spAutoFit/>
          </a:bodyPr>
          <a:lstStyle/>
          <a:p>
            <a:r>
              <a:rPr lang="en-US" sz="2400" dirty="0">
                <a:solidFill>
                  <a:schemeClr val="tx1"/>
                </a:solidFill>
                <a:latin typeface="Tw Cen MT" panose="020B0602020104020603" pitchFamily="34" charset="0"/>
                <a:cs typeface="Calibri Light" panose="020F0302020204030204" pitchFamily="34" charset="0"/>
              </a:rPr>
              <a:t>Sidewalk Repair and Accessibility</a:t>
            </a:r>
          </a:p>
          <a:p>
            <a:r>
              <a:rPr lang="en-US" sz="2400" dirty="0">
                <a:solidFill>
                  <a:schemeClr val="tx1"/>
                </a:solidFill>
                <a:latin typeface="Tw Cen MT" panose="020B0602020104020603" pitchFamily="34" charset="0"/>
                <a:cs typeface="Calibri Light" panose="020F0302020204030204" pitchFamily="34" charset="0"/>
              </a:rPr>
              <a:t>Land Use and Transportation Committee </a:t>
            </a:r>
          </a:p>
        </p:txBody>
      </p:sp>
      <p:sp>
        <p:nvSpPr>
          <p:cNvPr id="5" name="TextBox 4">
            <a:extLst>
              <a:ext uri="{FF2B5EF4-FFF2-40B4-BE49-F238E27FC236}">
                <a16:creationId xmlns:a16="http://schemas.microsoft.com/office/drawing/2014/main" id="{7572002C-9A6E-4FB9-8454-21358C285EA0}"/>
              </a:ext>
            </a:extLst>
          </p:cNvPr>
          <p:cNvSpPr txBox="1"/>
          <p:nvPr/>
        </p:nvSpPr>
        <p:spPr>
          <a:xfrm>
            <a:off x="2667000" y="3422709"/>
            <a:ext cx="6248400" cy="461665"/>
          </a:xfrm>
          <a:prstGeom prst="rect">
            <a:avLst/>
          </a:prstGeom>
          <a:noFill/>
        </p:spPr>
        <p:txBody>
          <a:bodyPr wrap="square" rtlCol="0">
            <a:spAutoFit/>
          </a:bodyPr>
          <a:lstStyle/>
          <a:p>
            <a:r>
              <a:rPr lang="en-US" sz="2400" dirty="0">
                <a:solidFill>
                  <a:schemeClr val="tx1"/>
                </a:solidFill>
                <a:latin typeface="Tw Cen MT" panose="020B0602020104020603" pitchFamily="34" charset="0"/>
                <a:cs typeface="Calibri Light" panose="020F0302020204030204" pitchFamily="34" charset="0"/>
              </a:rPr>
              <a:t>January 21,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5EB6C3-A6CA-4876-BD32-0024D5E097BB}"/>
              </a:ext>
            </a:extLst>
          </p:cNvPr>
          <p:cNvSpPr>
            <a:spLocks noGrp="1"/>
          </p:cNvSpPr>
          <p:nvPr>
            <p:ph idx="1"/>
          </p:nvPr>
        </p:nvSpPr>
        <p:spPr>
          <a:xfrm>
            <a:off x="628650" y="1218884"/>
            <a:ext cx="7886702" cy="1986906"/>
          </a:xfrm>
        </p:spPr>
        <p:txBody>
          <a:bodyPr>
            <a:noAutofit/>
          </a:bodyPr>
          <a:lstStyle/>
          <a:p>
            <a:pPr>
              <a:lnSpc>
                <a:spcPct val="100000"/>
              </a:lnSpc>
              <a:spcAft>
                <a:spcPts val="600"/>
              </a:spcAft>
            </a:pPr>
            <a:r>
              <a:rPr lang="en-US" sz="1600" dirty="0">
                <a:latin typeface="Acumin Pro" panose="020B0504020202020204" pitchFamily="34" charset="0"/>
              </a:rPr>
              <a:t>Proposition E went into effect in 2017, transferring responsibility of the maintenance of tree-related sidewalk damage from property owners to Public Works. </a:t>
            </a:r>
          </a:p>
          <a:p>
            <a:pPr>
              <a:lnSpc>
                <a:spcPct val="100000"/>
              </a:lnSpc>
              <a:spcAft>
                <a:spcPts val="600"/>
              </a:spcAft>
            </a:pPr>
            <a:r>
              <a:rPr lang="en-US" sz="1600" dirty="0">
                <a:latin typeface="Acumin Pro" panose="020B0504020202020204" pitchFamily="34" charset="0"/>
              </a:rPr>
              <a:t>To-date, Public Works and private contractors have repaired approximately 535,000 square-feet of sidewalks with tree-related damages.</a:t>
            </a:r>
          </a:p>
          <a:p>
            <a:pPr>
              <a:lnSpc>
                <a:spcPct val="100000"/>
              </a:lnSpc>
              <a:spcAft>
                <a:spcPts val="600"/>
              </a:spcAft>
            </a:pPr>
            <a:r>
              <a:rPr lang="en-US" sz="1600" dirty="0">
                <a:latin typeface="Acumin Pro" panose="020B0504020202020204" pitchFamily="34" charset="0"/>
              </a:rPr>
              <a:t>More than 40,000 tree-related tripping hazards have been removed by a concrete slicing contractor.</a:t>
            </a:r>
          </a:p>
        </p:txBody>
      </p:sp>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Sidewalk Defects Caused by Trees</a:t>
            </a:r>
          </a:p>
        </p:txBody>
      </p:sp>
      <p:pic>
        <p:nvPicPr>
          <p:cNvPr id="9" name="Picture 8">
            <a:extLst>
              <a:ext uri="{FF2B5EF4-FFF2-40B4-BE49-F238E27FC236}">
                <a16:creationId xmlns:a16="http://schemas.microsoft.com/office/drawing/2014/main" id="{538A6F1D-A32B-46AF-A236-FD52684E709F}"/>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1016580" y="3435470"/>
            <a:ext cx="3364488" cy="2593791"/>
          </a:xfrm>
          <a:prstGeom prst="rect">
            <a:avLst/>
          </a:prstGeom>
        </p:spPr>
      </p:pic>
      <p:pic>
        <p:nvPicPr>
          <p:cNvPr id="10" name="Picture 9">
            <a:extLst>
              <a:ext uri="{FF2B5EF4-FFF2-40B4-BE49-F238E27FC236}">
                <a16:creationId xmlns:a16="http://schemas.microsoft.com/office/drawing/2014/main" id="{3CE91E9B-7304-4A3F-A860-10FD18EABB9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flipH="1">
            <a:off x="4722951" y="3443589"/>
            <a:ext cx="3361373" cy="2585672"/>
          </a:xfrm>
          <a:prstGeom prst="rect">
            <a:avLst/>
          </a:prstGeom>
        </p:spPr>
      </p:pic>
      <p:sp>
        <p:nvSpPr>
          <p:cNvPr id="11" name="Slide Number Placeholder 10">
            <a:extLst>
              <a:ext uri="{FF2B5EF4-FFF2-40B4-BE49-F238E27FC236}">
                <a16:creationId xmlns:a16="http://schemas.microsoft.com/office/drawing/2014/main" id="{DB8E0462-AEBE-4222-B65B-B90BC77C2A2D}"/>
              </a:ext>
            </a:extLst>
          </p:cNvPr>
          <p:cNvSpPr>
            <a:spLocks noGrp="1"/>
          </p:cNvSpPr>
          <p:nvPr>
            <p:ph type="sldNum" sz="quarter" idx="12"/>
          </p:nvPr>
        </p:nvSpPr>
        <p:spPr/>
        <p:txBody>
          <a:bodyPr/>
          <a:lstStyle/>
          <a:p>
            <a:r>
              <a:rPr lang="en-US" dirty="0"/>
              <a:t>9</a:t>
            </a:r>
          </a:p>
        </p:txBody>
      </p:sp>
    </p:spTree>
    <p:extLst>
      <p:ext uri="{BB962C8B-B14F-4D97-AF65-F5344CB8AC3E}">
        <p14:creationId xmlns:p14="http://schemas.microsoft.com/office/powerpoint/2010/main" val="2344851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Prioritization Process for Tree-Related Repairs </a:t>
            </a:r>
          </a:p>
        </p:txBody>
      </p:sp>
      <p:graphicFrame>
        <p:nvGraphicFramePr>
          <p:cNvPr id="11" name="Diagram 10">
            <a:extLst>
              <a:ext uri="{FF2B5EF4-FFF2-40B4-BE49-F238E27FC236}">
                <a16:creationId xmlns:a16="http://schemas.microsoft.com/office/drawing/2014/main" id="{CBEA3B89-AC46-4130-80B6-7543F5F25D20}"/>
              </a:ext>
            </a:extLst>
          </p:cNvPr>
          <p:cNvGraphicFramePr/>
          <p:nvPr>
            <p:extLst>
              <p:ext uri="{D42A27DB-BD31-4B8C-83A1-F6EECF244321}">
                <p14:modId xmlns:p14="http://schemas.microsoft.com/office/powerpoint/2010/main" val="3114965487"/>
              </p:ext>
            </p:extLst>
          </p:nvPr>
        </p:nvGraphicFramePr>
        <p:xfrm>
          <a:off x="1042416" y="2093689"/>
          <a:ext cx="7363968" cy="2872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Content Placeholder 2">
            <a:extLst>
              <a:ext uri="{FF2B5EF4-FFF2-40B4-BE49-F238E27FC236}">
                <a16:creationId xmlns:a16="http://schemas.microsoft.com/office/drawing/2014/main" id="{A534C82C-A9B5-4505-B890-31F16CA627A4}"/>
              </a:ext>
            </a:extLst>
          </p:cNvPr>
          <p:cNvSpPr>
            <a:spLocks noGrp="1"/>
          </p:cNvSpPr>
          <p:nvPr>
            <p:ph idx="1"/>
          </p:nvPr>
        </p:nvSpPr>
        <p:spPr>
          <a:xfrm>
            <a:off x="628650" y="1226454"/>
            <a:ext cx="7886700" cy="749935"/>
          </a:xfrm>
        </p:spPr>
        <p:txBody>
          <a:bodyPr>
            <a:noAutofit/>
          </a:bodyPr>
          <a:lstStyle/>
          <a:p>
            <a:pPr marL="0" indent="0">
              <a:lnSpc>
                <a:spcPct val="100000"/>
              </a:lnSpc>
              <a:spcAft>
                <a:spcPts val="600"/>
              </a:spcAft>
              <a:buNone/>
            </a:pPr>
            <a:r>
              <a:rPr lang="en-US" sz="1600" dirty="0">
                <a:latin typeface="Acumin Pro" panose="020B0504020202020204" pitchFamily="34" charset="0"/>
              </a:rPr>
              <a:t>The Bureau of Urban Forestry prioritizes tree-related sidewalk repairs by starting with the most damaged sidewalks and those in high-traffic areas.</a:t>
            </a:r>
            <a:endParaRPr lang="en-US" sz="1600" b="1" u="sng" dirty="0">
              <a:latin typeface="Acumin Pro" panose="020B0504020202020204" pitchFamily="34" charset="0"/>
            </a:endParaRPr>
          </a:p>
        </p:txBody>
      </p:sp>
      <p:sp>
        <p:nvSpPr>
          <p:cNvPr id="14" name="Slide Number Placeholder 13">
            <a:extLst>
              <a:ext uri="{FF2B5EF4-FFF2-40B4-BE49-F238E27FC236}">
                <a16:creationId xmlns:a16="http://schemas.microsoft.com/office/drawing/2014/main" id="{33B61AD6-17A2-4D9E-A8EB-50AD0A11A011}"/>
              </a:ext>
            </a:extLst>
          </p:cNvPr>
          <p:cNvSpPr>
            <a:spLocks noGrp="1"/>
          </p:cNvSpPr>
          <p:nvPr>
            <p:ph type="sldNum" sz="quarter" idx="12"/>
          </p:nvPr>
        </p:nvSpPr>
        <p:spPr/>
        <p:txBody>
          <a:bodyPr/>
          <a:lstStyle/>
          <a:p>
            <a:r>
              <a:rPr lang="en-US" dirty="0"/>
              <a:t>11</a:t>
            </a:r>
          </a:p>
        </p:txBody>
      </p:sp>
      <p:sp>
        <p:nvSpPr>
          <p:cNvPr id="8" name="Content Placeholder 2">
            <a:extLst>
              <a:ext uri="{FF2B5EF4-FFF2-40B4-BE49-F238E27FC236}">
                <a16:creationId xmlns:a16="http://schemas.microsoft.com/office/drawing/2014/main" id="{CA7F0D85-A8A2-49C4-A7F5-38A8FC4D05B6}"/>
              </a:ext>
            </a:extLst>
          </p:cNvPr>
          <p:cNvSpPr txBox="1">
            <a:spLocks/>
          </p:cNvSpPr>
          <p:nvPr/>
        </p:nvSpPr>
        <p:spPr>
          <a:xfrm>
            <a:off x="628650" y="5256578"/>
            <a:ext cx="7886700" cy="7499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Font typeface="Arial" panose="020B0604020202020204" pitchFamily="34" charset="0"/>
              <a:buNone/>
            </a:pPr>
            <a:r>
              <a:rPr lang="en-US" sz="1600" dirty="0">
                <a:latin typeface="Acumin Pro" panose="020B0504020202020204" pitchFamily="34" charset="0"/>
              </a:rPr>
              <a:t>Public Works has a contract in place to address smaller uplifts with sidewalk slicing in a more efficient manner than larger uplifts.</a:t>
            </a:r>
            <a:endParaRPr lang="en-US" sz="1600" b="1" u="sng" dirty="0">
              <a:latin typeface="Acumin Pro" panose="020B0504020202020204" pitchFamily="34" charset="0"/>
            </a:endParaRPr>
          </a:p>
        </p:txBody>
      </p:sp>
    </p:spTree>
    <p:extLst>
      <p:ext uri="{BB962C8B-B14F-4D97-AF65-F5344CB8AC3E}">
        <p14:creationId xmlns:p14="http://schemas.microsoft.com/office/powerpoint/2010/main" val="127699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285750" y="92314"/>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Prioritization Map for Tree-Related Repairs </a:t>
            </a:r>
          </a:p>
        </p:txBody>
      </p:sp>
      <p:pic>
        <p:nvPicPr>
          <p:cNvPr id="6" name="Picture 5">
            <a:extLst>
              <a:ext uri="{FF2B5EF4-FFF2-40B4-BE49-F238E27FC236}">
                <a16:creationId xmlns:a16="http://schemas.microsoft.com/office/drawing/2014/main" id="{573E5D3D-8373-43F3-8C56-F3A83DFA660B}"/>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1406387" y="880474"/>
            <a:ext cx="6331226" cy="5564270"/>
          </a:xfrm>
          <a:prstGeom prst="rect">
            <a:avLst/>
          </a:prstGeom>
        </p:spPr>
      </p:pic>
      <p:sp>
        <p:nvSpPr>
          <p:cNvPr id="4" name="Slide Number Placeholder 3">
            <a:extLst>
              <a:ext uri="{FF2B5EF4-FFF2-40B4-BE49-F238E27FC236}">
                <a16:creationId xmlns:a16="http://schemas.microsoft.com/office/drawing/2014/main" id="{9E187B16-7047-48AC-873B-876972C83653}"/>
              </a:ext>
            </a:extLst>
          </p:cNvPr>
          <p:cNvSpPr>
            <a:spLocks noGrp="1"/>
          </p:cNvSpPr>
          <p:nvPr>
            <p:ph type="sldNum" sz="quarter" idx="12"/>
          </p:nvPr>
        </p:nvSpPr>
        <p:spPr/>
        <p:txBody>
          <a:bodyPr/>
          <a:lstStyle/>
          <a:p>
            <a:r>
              <a:rPr lang="en-US" dirty="0"/>
              <a:t>12</a:t>
            </a:r>
          </a:p>
        </p:txBody>
      </p:sp>
    </p:spTree>
    <p:extLst>
      <p:ext uri="{BB962C8B-B14F-4D97-AF65-F5344CB8AC3E}">
        <p14:creationId xmlns:p14="http://schemas.microsoft.com/office/powerpoint/2010/main" val="1007933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9760A59-7ADA-4BD2-9FAA-FB7E80D3E69E}"/>
              </a:ext>
            </a:extLst>
          </p:cNvPr>
          <p:cNvGrpSpPr/>
          <p:nvPr/>
        </p:nvGrpSpPr>
        <p:grpSpPr>
          <a:xfrm>
            <a:off x="2121764" y="648070"/>
            <a:ext cx="6630350" cy="5722585"/>
            <a:chOff x="2024108" y="240793"/>
            <a:chExt cx="7022237" cy="6074372"/>
          </a:xfrm>
        </p:grpSpPr>
        <p:pic>
          <p:nvPicPr>
            <p:cNvPr id="6" name="Picture 5">
              <a:extLst>
                <a:ext uri="{FF2B5EF4-FFF2-40B4-BE49-F238E27FC236}">
                  <a16:creationId xmlns:a16="http://schemas.microsoft.com/office/drawing/2014/main" id="{573E5D3D-8373-43F3-8C56-F3A83DFA660B}"/>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2024108" y="240793"/>
              <a:ext cx="7022237" cy="6074372"/>
            </a:xfrm>
            <a:prstGeom prst="rect">
              <a:avLst/>
            </a:prstGeom>
          </p:spPr>
        </p:pic>
        <p:sp>
          <p:nvSpPr>
            <p:cNvPr id="2" name="Rectangle 1">
              <a:extLst>
                <a:ext uri="{FF2B5EF4-FFF2-40B4-BE49-F238E27FC236}">
                  <a16:creationId xmlns:a16="http://schemas.microsoft.com/office/drawing/2014/main" id="{74809925-4FBF-4B23-9207-2E037938FF91}"/>
                </a:ext>
              </a:extLst>
            </p:cNvPr>
            <p:cNvSpPr/>
            <p:nvPr/>
          </p:nvSpPr>
          <p:spPr>
            <a:xfrm>
              <a:off x="2139518" y="284085"/>
              <a:ext cx="1180731" cy="79899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itle 1">
            <a:extLst>
              <a:ext uri="{FF2B5EF4-FFF2-40B4-BE49-F238E27FC236}">
                <a16:creationId xmlns:a16="http://schemas.microsoft.com/office/drawing/2014/main" id="{8CDAD2DA-EF3E-4D4E-BFB4-E8EEF67C81FA}"/>
              </a:ext>
            </a:extLst>
          </p:cNvPr>
          <p:cNvSpPr txBox="1">
            <a:spLocks/>
          </p:cNvSpPr>
          <p:nvPr/>
        </p:nvSpPr>
        <p:spPr>
          <a:xfrm>
            <a:off x="174594" y="-35965"/>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Progress on Tree-Related Sidewalk Repairs</a:t>
            </a:r>
          </a:p>
        </p:txBody>
      </p:sp>
      <p:sp>
        <p:nvSpPr>
          <p:cNvPr id="4" name="Slide Number Placeholder 3">
            <a:extLst>
              <a:ext uri="{FF2B5EF4-FFF2-40B4-BE49-F238E27FC236}">
                <a16:creationId xmlns:a16="http://schemas.microsoft.com/office/drawing/2014/main" id="{9E187B16-7047-48AC-873B-876972C83653}"/>
              </a:ext>
            </a:extLst>
          </p:cNvPr>
          <p:cNvSpPr>
            <a:spLocks noGrp="1"/>
          </p:cNvSpPr>
          <p:nvPr>
            <p:ph type="sldNum" sz="quarter" idx="12"/>
          </p:nvPr>
        </p:nvSpPr>
        <p:spPr/>
        <p:txBody>
          <a:bodyPr/>
          <a:lstStyle/>
          <a:p>
            <a:r>
              <a:rPr lang="en-US" dirty="0"/>
              <a:t>13</a:t>
            </a:r>
          </a:p>
        </p:txBody>
      </p:sp>
      <p:pic>
        <p:nvPicPr>
          <p:cNvPr id="8" name="Picture 7">
            <a:extLst>
              <a:ext uri="{FF2B5EF4-FFF2-40B4-BE49-F238E27FC236}">
                <a16:creationId xmlns:a16="http://schemas.microsoft.com/office/drawing/2014/main" id="{46BC7ABB-29AA-43A2-9C1A-A2AEE8C44AC1}"/>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a:stretch/>
        </p:blipFill>
        <p:spPr>
          <a:xfrm>
            <a:off x="610330" y="1074766"/>
            <a:ext cx="948431" cy="1313895"/>
          </a:xfrm>
          <a:prstGeom prst="rect">
            <a:avLst/>
          </a:prstGeom>
        </p:spPr>
      </p:pic>
    </p:spTree>
    <p:extLst>
      <p:ext uri="{BB962C8B-B14F-4D97-AF65-F5344CB8AC3E}">
        <p14:creationId xmlns:p14="http://schemas.microsoft.com/office/powerpoint/2010/main" val="156091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FDPW-logo_RGB.jpg">
            <a:extLst>
              <a:ext uri="{FF2B5EF4-FFF2-40B4-BE49-F238E27FC236}">
                <a16:creationId xmlns:a16="http://schemas.microsoft.com/office/drawing/2014/main" id="{DCB85EF4-1C21-4B4D-BFC3-FAF727D519DC}"/>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3657600" y="2673928"/>
            <a:ext cx="1752600" cy="1593272"/>
          </a:xfrm>
          <a:prstGeom prst="rect">
            <a:avLst/>
          </a:prstGeom>
        </p:spPr>
      </p:pic>
      <p:sp>
        <p:nvSpPr>
          <p:cNvPr id="3" name="TextBox 2">
            <a:extLst>
              <a:ext uri="{FF2B5EF4-FFF2-40B4-BE49-F238E27FC236}">
                <a16:creationId xmlns:a16="http://schemas.microsoft.com/office/drawing/2014/main" id="{83A77FD7-D7A3-45C1-931F-C24A85F3D46B}"/>
              </a:ext>
            </a:extLst>
          </p:cNvPr>
          <p:cNvSpPr txBox="1"/>
          <p:nvPr/>
        </p:nvSpPr>
        <p:spPr>
          <a:xfrm>
            <a:off x="2971800" y="5334000"/>
            <a:ext cx="3124200" cy="307777"/>
          </a:xfrm>
          <a:prstGeom prst="rect">
            <a:avLst/>
          </a:prstGeom>
          <a:noFill/>
        </p:spPr>
        <p:txBody>
          <a:bodyPr wrap="square" rtlCol="0">
            <a:spAutoFit/>
          </a:bodyPr>
          <a:lstStyle/>
          <a:p>
            <a:pPr algn="ctr"/>
            <a:r>
              <a:rPr lang="en-US" sz="1400" dirty="0">
                <a:solidFill>
                  <a:schemeClr val="tx2"/>
                </a:solidFill>
                <a:latin typeface="Myriad Pro" pitchFamily="34" charset="0"/>
              </a:rPr>
              <a:t>www.sfpublicworks.org</a:t>
            </a:r>
          </a:p>
        </p:txBody>
      </p:sp>
      <p:sp>
        <p:nvSpPr>
          <p:cNvPr id="6" name="Slide Number Placeholder 5">
            <a:extLst>
              <a:ext uri="{FF2B5EF4-FFF2-40B4-BE49-F238E27FC236}">
                <a16:creationId xmlns:a16="http://schemas.microsoft.com/office/drawing/2014/main" id="{6202B84F-88E2-4E2B-A21D-97CBEC1B02F4}"/>
              </a:ext>
            </a:extLst>
          </p:cNvPr>
          <p:cNvSpPr>
            <a:spLocks noGrp="1"/>
          </p:cNvSpPr>
          <p:nvPr>
            <p:ph type="sldNum" sz="quarter" idx="12"/>
          </p:nvPr>
        </p:nvSpPr>
        <p:spPr/>
        <p:txBody>
          <a:bodyPr/>
          <a:lstStyle/>
          <a:p>
            <a:fld id="{6186787A-217C-442E-A0CA-1EBF879FDF62}" type="slidenum">
              <a:rPr lang="en-US" smtClean="0"/>
              <a:pPr/>
              <a:t>14</a:t>
            </a:fld>
            <a:endParaRPr lang="en-US" dirty="0"/>
          </a:p>
        </p:txBody>
      </p:sp>
    </p:spTree>
    <p:extLst>
      <p:ext uri="{BB962C8B-B14F-4D97-AF65-F5344CB8AC3E}">
        <p14:creationId xmlns:p14="http://schemas.microsoft.com/office/powerpoint/2010/main" val="105972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Tree Slide Cont.</a:t>
            </a:r>
          </a:p>
        </p:txBody>
      </p:sp>
      <p:sp>
        <p:nvSpPr>
          <p:cNvPr id="13" name="Content Placeholder 2">
            <a:extLst>
              <a:ext uri="{FF2B5EF4-FFF2-40B4-BE49-F238E27FC236}">
                <a16:creationId xmlns:a16="http://schemas.microsoft.com/office/drawing/2014/main" id="{A534C82C-A9B5-4505-B890-31F16CA627A4}"/>
              </a:ext>
            </a:extLst>
          </p:cNvPr>
          <p:cNvSpPr>
            <a:spLocks noGrp="1"/>
          </p:cNvSpPr>
          <p:nvPr>
            <p:ph idx="1"/>
          </p:nvPr>
        </p:nvSpPr>
        <p:spPr>
          <a:xfrm>
            <a:off x="628650" y="1337309"/>
            <a:ext cx="7886700" cy="2189662"/>
          </a:xfrm>
        </p:spPr>
        <p:txBody>
          <a:bodyPr>
            <a:noAutofit/>
          </a:bodyPr>
          <a:lstStyle/>
          <a:p>
            <a:pPr>
              <a:lnSpc>
                <a:spcPct val="100000"/>
              </a:lnSpc>
              <a:spcAft>
                <a:spcPts val="600"/>
              </a:spcAft>
            </a:pPr>
            <a:r>
              <a:rPr lang="en-US" sz="1600" b="1" dirty="0">
                <a:latin typeface="Acumin Pro" panose="020B0504020202020204" pitchFamily="34" charset="0"/>
              </a:rPr>
              <a:t>Number of outstanding tree-related requests</a:t>
            </a:r>
          </a:p>
          <a:p>
            <a:pPr>
              <a:lnSpc>
                <a:spcPct val="100000"/>
              </a:lnSpc>
              <a:spcAft>
                <a:spcPts val="600"/>
              </a:spcAft>
            </a:pPr>
            <a:r>
              <a:rPr lang="en-US" sz="1600" b="1" dirty="0">
                <a:latin typeface="Acumin Pro" panose="020B0504020202020204" pitchFamily="34" charset="0"/>
              </a:rPr>
              <a:t>Number in the queue</a:t>
            </a:r>
          </a:p>
          <a:p>
            <a:pPr>
              <a:lnSpc>
                <a:spcPct val="100000"/>
              </a:lnSpc>
              <a:spcAft>
                <a:spcPts val="600"/>
              </a:spcAft>
            </a:pPr>
            <a:r>
              <a:rPr lang="en-US" sz="1600" b="1" dirty="0">
                <a:latin typeface="Acumin Pro" panose="020B0504020202020204" pitchFamily="34" charset="0"/>
              </a:rPr>
              <a:t>Turnaround time for these requests</a:t>
            </a:r>
          </a:p>
          <a:p>
            <a:pPr>
              <a:lnSpc>
                <a:spcPct val="100000"/>
              </a:lnSpc>
              <a:spcAft>
                <a:spcPts val="600"/>
              </a:spcAft>
            </a:pPr>
            <a:r>
              <a:rPr lang="en-US" sz="1600" b="1" dirty="0">
                <a:latin typeface="Acumin Pro" panose="020B0504020202020204" pitchFamily="34" charset="0"/>
              </a:rPr>
              <a:t>Talk about different claims, priorities</a:t>
            </a:r>
          </a:p>
          <a:p>
            <a:pPr>
              <a:lnSpc>
                <a:spcPct val="100000"/>
              </a:lnSpc>
              <a:spcAft>
                <a:spcPts val="600"/>
              </a:spcAft>
            </a:pPr>
            <a:r>
              <a:rPr lang="en-US" sz="1600" b="1" dirty="0">
                <a:latin typeface="Acumin Pro" panose="020B0504020202020204" pitchFamily="34" charset="0"/>
              </a:rPr>
              <a:t>Who performs which type of repair, costs of each, etc.</a:t>
            </a:r>
          </a:p>
        </p:txBody>
      </p:sp>
      <p:sp>
        <p:nvSpPr>
          <p:cNvPr id="4" name="Slide Number Placeholder 3">
            <a:extLst>
              <a:ext uri="{FF2B5EF4-FFF2-40B4-BE49-F238E27FC236}">
                <a16:creationId xmlns:a16="http://schemas.microsoft.com/office/drawing/2014/main" id="{931DF5F9-2040-4F31-81BB-F968B090DF07}"/>
              </a:ext>
            </a:extLst>
          </p:cNvPr>
          <p:cNvSpPr>
            <a:spLocks noGrp="1"/>
          </p:cNvSpPr>
          <p:nvPr>
            <p:ph type="sldNum" sz="quarter" idx="12"/>
          </p:nvPr>
        </p:nvSpPr>
        <p:spPr/>
        <p:txBody>
          <a:bodyPr/>
          <a:lstStyle/>
          <a:p>
            <a:r>
              <a:rPr lang="en-US" dirty="0"/>
              <a:t>10</a:t>
            </a:r>
          </a:p>
        </p:txBody>
      </p:sp>
    </p:spTree>
    <p:extLst>
      <p:ext uri="{BB962C8B-B14F-4D97-AF65-F5344CB8AC3E}">
        <p14:creationId xmlns:p14="http://schemas.microsoft.com/office/powerpoint/2010/main" val="73585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5EB6C3-A6CA-4876-BD32-0024D5E097BB}"/>
              </a:ext>
            </a:extLst>
          </p:cNvPr>
          <p:cNvSpPr>
            <a:spLocks noGrp="1"/>
          </p:cNvSpPr>
          <p:nvPr>
            <p:ph idx="1"/>
          </p:nvPr>
        </p:nvSpPr>
        <p:spPr>
          <a:xfrm>
            <a:off x="628650" y="1218883"/>
            <a:ext cx="7886700" cy="2312257"/>
          </a:xfrm>
        </p:spPr>
        <p:txBody>
          <a:bodyPr>
            <a:noAutofit/>
          </a:bodyPr>
          <a:lstStyle/>
          <a:p>
            <a:pPr>
              <a:lnSpc>
                <a:spcPct val="100000"/>
              </a:lnSpc>
              <a:spcAft>
                <a:spcPts val="600"/>
              </a:spcAft>
            </a:pPr>
            <a:r>
              <a:rPr lang="en-US" sz="1600" b="1" dirty="0">
                <a:latin typeface="Acumin Pro" panose="020B0504020202020204" pitchFamily="34" charset="0"/>
              </a:rPr>
              <a:t>Historically, Public Works accepts 1,200-1,500 complaints each month</a:t>
            </a:r>
          </a:p>
          <a:p>
            <a:pPr>
              <a:lnSpc>
                <a:spcPct val="100000"/>
              </a:lnSpc>
              <a:spcAft>
                <a:spcPts val="600"/>
              </a:spcAft>
            </a:pPr>
            <a:r>
              <a:rPr lang="en-US" sz="1600" dirty="0">
                <a:latin typeface="Acumin Pro" panose="020B0504020202020204" pitchFamily="34" charset="0"/>
              </a:rPr>
              <a:t>All complaints directed to the Bureau of Street-use and Mapping (BSM) from 311 are reviewed and either accepted or redirected within one business day.  </a:t>
            </a:r>
          </a:p>
          <a:p>
            <a:pPr>
              <a:lnSpc>
                <a:spcPct val="100000"/>
              </a:lnSpc>
              <a:spcAft>
                <a:spcPts val="600"/>
              </a:spcAft>
            </a:pPr>
            <a:r>
              <a:rPr lang="en-US" sz="1600" dirty="0">
                <a:latin typeface="Acumin Pro" panose="020B0504020202020204" pitchFamily="34" charset="0"/>
              </a:rPr>
              <a:t>Inspection response times vary between three and five business days</a:t>
            </a:r>
          </a:p>
          <a:p>
            <a:pPr lvl="1">
              <a:lnSpc>
                <a:spcPct val="100000"/>
              </a:lnSpc>
              <a:spcAft>
                <a:spcPts val="600"/>
              </a:spcAft>
            </a:pPr>
            <a:r>
              <a:rPr lang="en-US" sz="1600" dirty="0">
                <a:latin typeface="Acumin Pro" panose="020B0504020202020204" pitchFamily="34" charset="0"/>
              </a:rPr>
              <a:t>Sidewalk and roadway obstructions – three business days</a:t>
            </a:r>
          </a:p>
          <a:p>
            <a:pPr lvl="1">
              <a:lnSpc>
                <a:spcPct val="100000"/>
              </a:lnSpc>
              <a:spcAft>
                <a:spcPts val="600"/>
              </a:spcAft>
            </a:pPr>
            <a:r>
              <a:rPr lang="en-US" sz="1600" dirty="0">
                <a:latin typeface="Acumin Pro" panose="020B0504020202020204" pitchFamily="34" charset="0"/>
              </a:rPr>
              <a:t>Sidewalk and roadway defects – five business days</a:t>
            </a:r>
          </a:p>
        </p:txBody>
      </p:sp>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a:solidFill>
                  <a:srgbClr val="446BA8"/>
                </a:solidFill>
                <a:latin typeface="Tw Cen MT" panose="020B0602020104020603" pitchFamily="34" charset="0"/>
                <a:cs typeface="Calibri Light" panose="020F0302020204030204" pitchFamily="34" charset="0"/>
              </a:rPr>
              <a:t>Sidewalk-Related Complaints</a:t>
            </a:r>
            <a:endParaRPr lang="en-US" sz="3200" dirty="0">
              <a:solidFill>
                <a:srgbClr val="446BA8"/>
              </a:solidFill>
              <a:latin typeface="Tw Cen MT" panose="020B0602020104020603" pitchFamily="34" charset="0"/>
              <a:cs typeface="Calibri Light" panose="020F0302020204030204" pitchFamily="34" charset="0"/>
            </a:endParaRPr>
          </a:p>
        </p:txBody>
      </p:sp>
      <p:pic>
        <p:nvPicPr>
          <p:cNvPr id="2" name="Picture 1">
            <a:extLst>
              <a:ext uri="{FF2B5EF4-FFF2-40B4-BE49-F238E27FC236}">
                <a16:creationId xmlns:a16="http://schemas.microsoft.com/office/drawing/2014/main" id="{B42EFAFF-140B-4061-8038-33AFFF11C189}"/>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820847" y="3735572"/>
            <a:ext cx="3309797" cy="2482348"/>
          </a:xfrm>
          <a:prstGeom prst="rect">
            <a:avLst/>
          </a:prstGeom>
        </p:spPr>
      </p:pic>
      <p:pic>
        <p:nvPicPr>
          <p:cNvPr id="8" name="Picture 7">
            <a:extLst>
              <a:ext uri="{FF2B5EF4-FFF2-40B4-BE49-F238E27FC236}">
                <a16:creationId xmlns:a16="http://schemas.microsoft.com/office/drawing/2014/main" id="{476622C9-ED27-4236-A664-52D0262630E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66077" y="3735572"/>
            <a:ext cx="3304986" cy="2482348"/>
          </a:xfrm>
          <a:prstGeom prst="rect">
            <a:avLst/>
          </a:prstGeom>
        </p:spPr>
      </p:pic>
      <p:sp>
        <p:nvSpPr>
          <p:cNvPr id="10" name="Slide Number Placeholder 9">
            <a:extLst>
              <a:ext uri="{FF2B5EF4-FFF2-40B4-BE49-F238E27FC236}">
                <a16:creationId xmlns:a16="http://schemas.microsoft.com/office/drawing/2014/main" id="{D54A5DE9-15E6-4101-8EC0-00499EA1A6D4}"/>
              </a:ext>
            </a:extLst>
          </p:cNvPr>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942872727"/>
      </p:ext>
    </p:extLst>
  </p:cSld>
  <p:clrMapOvr>
    <a:masterClrMapping/>
  </p:clrMapOvr>
  <p:extLst>
    <p:ext uri="{6950BFC3-D8DA-4A85-94F7-54DA5524770B}">
      <p188:commentRel xmlns:p188="http://schemas.microsoft.com/office/powerpoint/2018/8/main" xmlns="" r:id="rId5"/>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Responsibilities: Property Owners vs. The City</a:t>
            </a:r>
          </a:p>
        </p:txBody>
      </p:sp>
      <p:sp>
        <p:nvSpPr>
          <p:cNvPr id="8" name="Content Placeholder 2">
            <a:extLst>
              <a:ext uri="{FF2B5EF4-FFF2-40B4-BE49-F238E27FC236}">
                <a16:creationId xmlns:a16="http://schemas.microsoft.com/office/drawing/2014/main" id="{78C0AA01-AD04-43E5-AA2B-D936B08077CA}"/>
              </a:ext>
            </a:extLst>
          </p:cNvPr>
          <p:cNvSpPr>
            <a:spLocks noGrp="1"/>
          </p:cNvSpPr>
          <p:nvPr>
            <p:ph idx="1"/>
          </p:nvPr>
        </p:nvSpPr>
        <p:spPr>
          <a:xfrm>
            <a:off x="628650" y="1218883"/>
            <a:ext cx="7886700" cy="372173"/>
          </a:xfrm>
        </p:spPr>
        <p:txBody>
          <a:bodyPr>
            <a:noAutofit/>
          </a:bodyPr>
          <a:lstStyle/>
          <a:p>
            <a:pPr marL="0" indent="0">
              <a:lnSpc>
                <a:spcPct val="100000"/>
              </a:lnSpc>
              <a:spcAft>
                <a:spcPts val="600"/>
              </a:spcAft>
              <a:buNone/>
            </a:pPr>
            <a:r>
              <a:rPr lang="en-US" sz="1600" dirty="0">
                <a:latin typeface="Acumin Pro" panose="020B0504020202020204" pitchFamily="34" charset="0"/>
              </a:rPr>
              <a:t>Property owners are responsible for all sidewalk repairs </a:t>
            </a:r>
            <a:r>
              <a:rPr lang="en-US" sz="1600" b="1" u="sng" dirty="0">
                <a:latin typeface="Acumin Pro" panose="020B0504020202020204" pitchFamily="34" charset="0"/>
              </a:rPr>
              <a:t>except when:</a:t>
            </a:r>
          </a:p>
        </p:txBody>
      </p:sp>
      <p:graphicFrame>
        <p:nvGraphicFramePr>
          <p:cNvPr id="9" name="Content Placeholder 5">
            <a:extLst>
              <a:ext uri="{FF2B5EF4-FFF2-40B4-BE49-F238E27FC236}">
                <a16:creationId xmlns:a16="http://schemas.microsoft.com/office/drawing/2014/main" id="{ECA187A6-66A6-47F2-946D-4E8221803E6F}"/>
              </a:ext>
            </a:extLst>
          </p:cNvPr>
          <p:cNvGraphicFramePr>
            <a:graphicFrameLocks/>
          </p:cNvGraphicFramePr>
          <p:nvPr>
            <p:extLst>
              <p:ext uri="{D42A27DB-BD31-4B8C-83A1-F6EECF244321}">
                <p14:modId xmlns:p14="http://schemas.microsoft.com/office/powerpoint/2010/main" val="627386608"/>
              </p:ext>
            </p:extLst>
          </p:nvPr>
        </p:nvGraphicFramePr>
        <p:xfrm>
          <a:off x="1137666" y="1685600"/>
          <a:ext cx="7037070" cy="3261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B64827A5-EC98-4D01-A3D6-F1F8263BCB76}"/>
              </a:ext>
            </a:extLst>
          </p:cNvPr>
          <p:cNvSpPr txBox="1"/>
          <p:nvPr/>
        </p:nvSpPr>
        <p:spPr>
          <a:xfrm>
            <a:off x="806958" y="5041448"/>
            <a:ext cx="7530084" cy="830997"/>
          </a:xfrm>
          <a:prstGeom prst="rect">
            <a:avLst/>
          </a:prstGeom>
          <a:noFill/>
        </p:spPr>
        <p:txBody>
          <a:bodyPr wrap="square">
            <a:spAutoFit/>
          </a:bodyPr>
          <a:lstStyle/>
          <a:p>
            <a:pPr marL="0" marR="0">
              <a:spcBef>
                <a:spcPts val="0"/>
              </a:spcBef>
              <a:spcAft>
                <a:spcPts val="0"/>
              </a:spcAft>
            </a:pPr>
            <a:r>
              <a:rPr lang="en-US" sz="1600" dirty="0">
                <a:effectLst/>
                <a:latin typeface="Acumin Pro" panose="020B0504020202020204" pitchFamily="34" charset="0"/>
                <a:ea typeface="Calibri" panose="020F0502020204030204" pitchFamily="34" charset="0"/>
              </a:rPr>
              <a:t>Property owners are generally responsible from property line to the curb. </a:t>
            </a:r>
            <a:br>
              <a:rPr lang="en-US" sz="1600" dirty="0">
                <a:effectLst/>
                <a:latin typeface="Acumin Pro" panose="020B0504020202020204" pitchFamily="34" charset="0"/>
                <a:ea typeface="Calibri" panose="020F0502020204030204" pitchFamily="34" charset="0"/>
              </a:rPr>
            </a:br>
            <a:r>
              <a:rPr lang="en-US" sz="1600" dirty="0">
                <a:effectLst/>
                <a:latin typeface="Acumin Pro" panose="020B0504020202020204" pitchFamily="34" charset="0"/>
                <a:ea typeface="Calibri" panose="020F0502020204030204" pitchFamily="34" charset="0"/>
              </a:rPr>
              <a:t>For unaccepted streets, they are responsible for maintenance and repair to the mid-point of the street.</a:t>
            </a:r>
          </a:p>
        </p:txBody>
      </p:sp>
      <p:sp>
        <p:nvSpPr>
          <p:cNvPr id="4" name="Slide Number Placeholder 3">
            <a:extLst>
              <a:ext uri="{FF2B5EF4-FFF2-40B4-BE49-F238E27FC236}">
                <a16:creationId xmlns:a16="http://schemas.microsoft.com/office/drawing/2014/main" id="{B8EA9945-4139-4E28-8DCA-F494B3AF843D}"/>
              </a:ext>
            </a:extLst>
          </p:cNvPr>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362709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5EB6C3-A6CA-4876-BD32-0024D5E097BB}"/>
              </a:ext>
            </a:extLst>
          </p:cNvPr>
          <p:cNvSpPr>
            <a:spLocks noGrp="1"/>
          </p:cNvSpPr>
          <p:nvPr>
            <p:ph idx="1"/>
          </p:nvPr>
        </p:nvSpPr>
        <p:spPr>
          <a:xfrm>
            <a:off x="628650" y="1218883"/>
            <a:ext cx="7886700" cy="692213"/>
          </a:xfrm>
        </p:spPr>
        <p:txBody>
          <a:bodyPr>
            <a:normAutofit/>
          </a:bodyPr>
          <a:lstStyle/>
          <a:p>
            <a:pPr marL="0" indent="0">
              <a:lnSpc>
                <a:spcPct val="100000"/>
              </a:lnSpc>
              <a:spcAft>
                <a:spcPts val="600"/>
              </a:spcAft>
              <a:buNone/>
            </a:pPr>
            <a:r>
              <a:rPr lang="en-US" sz="1800" dirty="0">
                <a:latin typeface="Acumin Pro" panose="020B0504020202020204" pitchFamily="34" charset="0"/>
              </a:rPr>
              <a:t>In most instances, the timeline for sidewalk-related complaints is 45 days when a private property owner is involved.</a:t>
            </a:r>
          </a:p>
        </p:txBody>
      </p:sp>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Sidewalk-Related Complaints – Making Repairs</a:t>
            </a:r>
          </a:p>
        </p:txBody>
      </p:sp>
      <p:graphicFrame>
        <p:nvGraphicFramePr>
          <p:cNvPr id="4" name="Diagram 3">
            <a:extLst>
              <a:ext uri="{FF2B5EF4-FFF2-40B4-BE49-F238E27FC236}">
                <a16:creationId xmlns:a16="http://schemas.microsoft.com/office/drawing/2014/main" id="{7C6F849B-0BC1-4DE9-B193-2ECC56473934}"/>
              </a:ext>
            </a:extLst>
          </p:cNvPr>
          <p:cNvGraphicFramePr/>
          <p:nvPr>
            <p:extLst>
              <p:ext uri="{D42A27DB-BD31-4B8C-83A1-F6EECF244321}">
                <p14:modId xmlns:p14="http://schemas.microsoft.com/office/powerpoint/2010/main" val="464037011"/>
              </p:ext>
            </p:extLst>
          </p:nvPr>
        </p:nvGraphicFramePr>
        <p:xfrm>
          <a:off x="890016" y="2187766"/>
          <a:ext cx="7363968" cy="3664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F0B7F928-A938-4F4B-8EB6-0E747C889CE4}"/>
              </a:ext>
            </a:extLst>
          </p:cNvPr>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val="3418579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Responsibilities: City Agencies and Schools</a:t>
            </a:r>
          </a:p>
        </p:txBody>
      </p:sp>
      <p:sp>
        <p:nvSpPr>
          <p:cNvPr id="8" name="Content Placeholder 2">
            <a:extLst>
              <a:ext uri="{FF2B5EF4-FFF2-40B4-BE49-F238E27FC236}">
                <a16:creationId xmlns:a16="http://schemas.microsoft.com/office/drawing/2014/main" id="{78C0AA01-AD04-43E5-AA2B-D936B08077CA}"/>
              </a:ext>
            </a:extLst>
          </p:cNvPr>
          <p:cNvSpPr>
            <a:spLocks noGrp="1"/>
          </p:cNvSpPr>
          <p:nvPr>
            <p:ph idx="1"/>
          </p:nvPr>
        </p:nvSpPr>
        <p:spPr>
          <a:xfrm>
            <a:off x="628650" y="1218883"/>
            <a:ext cx="7886700" cy="1972373"/>
          </a:xfrm>
        </p:spPr>
        <p:txBody>
          <a:bodyPr>
            <a:noAutofit/>
          </a:bodyPr>
          <a:lstStyle/>
          <a:p>
            <a:pPr>
              <a:lnSpc>
                <a:spcPct val="100000"/>
              </a:lnSpc>
              <a:spcAft>
                <a:spcPts val="600"/>
              </a:spcAft>
            </a:pPr>
            <a:r>
              <a:rPr lang="en-US" sz="1800" dirty="0">
                <a:latin typeface="Acumin Pro" panose="020B0504020202020204" pitchFamily="34" charset="0"/>
              </a:rPr>
              <a:t>City agencies are treated in the same manner as private property owners and are responsible for the maintenance and repair of the adjacent right of way.</a:t>
            </a:r>
          </a:p>
          <a:p>
            <a:pPr>
              <a:lnSpc>
                <a:spcPct val="100000"/>
              </a:lnSpc>
              <a:spcAft>
                <a:spcPts val="600"/>
              </a:spcAft>
            </a:pPr>
            <a:r>
              <a:rPr lang="en-US" sz="1800" dirty="0">
                <a:latin typeface="Acumin Pro" panose="020B0504020202020204" pitchFamily="34" charset="0"/>
              </a:rPr>
              <a:t>The San Francisco School District (SFUSD) is a quasi-state agency </a:t>
            </a:r>
            <a:r>
              <a:rPr lang="en-US" sz="1800" u="sng" dirty="0">
                <a:latin typeface="Acumin Pro" panose="020B0504020202020204" pitchFamily="34" charset="0"/>
              </a:rPr>
              <a:t>and are not</a:t>
            </a:r>
            <a:r>
              <a:rPr lang="en-US" sz="1800" b="1" dirty="0">
                <a:latin typeface="Acumin Pro" panose="020B0504020202020204" pitchFamily="34" charset="0"/>
              </a:rPr>
              <a:t> </a:t>
            </a:r>
            <a:r>
              <a:rPr lang="en-US" sz="1800" dirty="0">
                <a:latin typeface="Acumin Pro" panose="020B0504020202020204" pitchFamily="34" charset="0"/>
              </a:rPr>
              <a:t>responsible for the maintenance and repair of sidewalks adjacent to schools.</a:t>
            </a:r>
          </a:p>
        </p:txBody>
      </p:sp>
      <p:pic>
        <p:nvPicPr>
          <p:cNvPr id="2050" name="Picture 2">
            <a:extLst>
              <a:ext uri="{FF2B5EF4-FFF2-40B4-BE49-F238E27FC236}">
                <a16:creationId xmlns:a16="http://schemas.microsoft.com/office/drawing/2014/main" id="{A6E9D827-541B-4080-AD34-3F22F2E7657F}"/>
              </a:ext>
            </a:extLst>
          </p:cNvPr>
          <p:cNvPicPr>
            <a:picLocks noChangeAspect="1" noChangeArrowheads="1"/>
          </p:cNvPicPr>
          <p:nvPr/>
        </p:nvPicPr>
        <p:blipFill rotWithShape="1">
          <a:blip r:embed="rId2" cstate="screen">
            <a:extLst>
              <a:ext uri="{28A0092B-C50C-407E-A947-70E740481C1C}">
                <a14:useLocalDpi xmlns:a14="http://schemas.microsoft.com/office/drawing/2010/main" val="0"/>
              </a:ext>
            </a:extLst>
          </a:blip>
          <a:srcRect/>
          <a:stretch/>
        </p:blipFill>
        <p:spPr bwMode="auto">
          <a:xfrm>
            <a:off x="1005840" y="3429000"/>
            <a:ext cx="3493008" cy="24997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AF59B530-39A4-41F4-BCF0-02C1B6FD6213}"/>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p:blipFill>
        <p:spPr bwMode="auto">
          <a:xfrm>
            <a:off x="4779264" y="3429000"/>
            <a:ext cx="3493008" cy="249974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434051E-FC75-4CC5-9BC1-A45892D2A05D}"/>
              </a:ext>
            </a:extLst>
          </p:cNvPr>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2448804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176995"/>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Applicable State and Local Codes</a:t>
            </a:r>
          </a:p>
        </p:txBody>
      </p:sp>
      <p:sp>
        <p:nvSpPr>
          <p:cNvPr id="9" name="Content Placeholder 2">
            <a:extLst>
              <a:ext uri="{FF2B5EF4-FFF2-40B4-BE49-F238E27FC236}">
                <a16:creationId xmlns:a16="http://schemas.microsoft.com/office/drawing/2014/main" id="{4BC0D8E1-7306-4A46-9DEA-AD08D87D9BAB}"/>
              </a:ext>
            </a:extLst>
          </p:cNvPr>
          <p:cNvSpPr>
            <a:spLocks noGrp="1"/>
          </p:cNvSpPr>
          <p:nvPr>
            <p:ph idx="1"/>
          </p:nvPr>
        </p:nvSpPr>
        <p:spPr>
          <a:xfrm>
            <a:off x="647699" y="1055990"/>
            <a:ext cx="8326179" cy="5153429"/>
          </a:xfrm>
        </p:spPr>
        <p:txBody>
          <a:bodyPr>
            <a:noAutofit/>
          </a:bodyPr>
          <a:lstStyle/>
          <a:p>
            <a:pPr marL="0" indent="0">
              <a:lnSpc>
                <a:spcPct val="100000"/>
              </a:lnSpc>
              <a:buNone/>
            </a:pPr>
            <a:r>
              <a:rPr lang="en-US" sz="1200" b="1" dirty="0">
                <a:latin typeface="Acumin Pro" panose="020B0504020202020204" pitchFamily="34" charset="0"/>
              </a:rPr>
              <a:t>State: </a:t>
            </a:r>
            <a:r>
              <a:rPr lang="en-US" sz="1200" dirty="0">
                <a:latin typeface="Acumin Pro" panose="020B0504020202020204" pitchFamily="34" charset="0"/>
              </a:rPr>
              <a:t>California Streets and Highways Code Section 5610</a:t>
            </a:r>
          </a:p>
          <a:p>
            <a:pPr marL="0" indent="0">
              <a:lnSpc>
                <a:spcPct val="100000"/>
              </a:lnSpc>
              <a:buNone/>
            </a:pPr>
            <a:r>
              <a:rPr lang="en-US" sz="1200" b="1" dirty="0">
                <a:latin typeface="Acumin Pro" panose="020B0504020202020204" pitchFamily="34" charset="0"/>
              </a:rPr>
              <a:t>Municipal (Non-exhaustive list):</a:t>
            </a:r>
          </a:p>
          <a:p>
            <a:pPr>
              <a:lnSpc>
                <a:spcPct val="100000"/>
              </a:lnSpc>
            </a:pPr>
            <a:r>
              <a:rPr lang="en-US" sz="1200" dirty="0">
                <a:latin typeface="Acumin Pro" panose="020B0504020202020204" pitchFamily="34" charset="0"/>
              </a:rPr>
              <a:t>PWC Article 15, Section 706: Owners of Frontage Responsible for Repair – Liability for Unsafe Conditions</a:t>
            </a:r>
          </a:p>
          <a:p>
            <a:pPr>
              <a:lnSpc>
                <a:spcPct val="100000"/>
              </a:lnSpc>
            </a:pPr>
            <a:r>
              <a:rPr lang="en-US" sz="1200" dirty="0">
                <a:latin typeface="Acumin Pro" panose="020B0504020202020204" pitchFamily="34" charset="0"/>
              </a:rPr>
              <a:t>PWC Article 2.4: Excavation in the Public Right of Way</a:t>
            </a:r>
          </a:p>
          <a:p>
            <a:pPr>
              <a:lnSpc>
                <a:spcPct val="100000"/>
              </a:lnSpc>
            </a:pPr>
            <a:r>
              <a:rPr lang="en-US" sz="1200" dirty="0">
                <a:latin typeface="Acumin Pro" panose="020B0504020202020204" pitchFamily="34" charset="0"/>
              </a:rPr>
              <a:t>PWC Article 5.2: Tables and Chairs in Public Sidewalk or Roadway</a:t>
            </a:r>
          </a:p>
          <a:p>
            <a:pPr>
              <a:lnSpc>
                <a:spcPct val="100000"/>
              </a:lnSpc>
            </a:pPr>
            <a:r>
              <a:rPr lang="en-US" sz="1200" dirty="0">
                <a:latin typeface="Acumin Pro" panose="020B0504020202020204" pitchFamily="34" charset="0"/>
              </a:rPr>
              <a:t>PWC Article 5.3: Display of Fruits and Vegetables or Nonfood Merchandise on Public Sidewalks</a:t>
            </a:r>
          </a:p>
          <a:p>
            <a:pPr>
              <a:lnSpc>
                <a:spcPct val="100000"/>
              </a:lnSpc>
            </a:pPr>
            <a:r>
              <a:rPr lang="en-US" sz="1200" dirty="0">
                <a:latin typeface="Acumin Pro" panose="020B0504020202020204" pitchFamily="34" charset="0"/>
              </a:rPr>
              <a:t>PWC Article 5.4: Regulation of </a:t>
            </a:r>
            <a:r>
              <a:rPr lang="en-US" sz="1200" dirty="0" err="1">
                <a:latin typeface="Acumin Pro" panose="020B0504020202020204" pitchFamily="34" charset="0"/>
              </a:rPr>
              <a:t>Newsracks</a:t>
            </a:r>
            <a:endParaRPr lang="en-US" sz="1200" dirty="0">
              <a:latin typeface="Acumin Pro" panose="020B0504020202020204" pitchFamily="34" charset="0"/>
            </a:endParaRPr>
          </a:p>
          <a:p>
            <a:pPr>
              <a:lnSpc>
                <a:spcPct val="100000"/>
              </a:lnSpc>
            </a:pPr>
            <a:r>
              <a:rPr lang="en-US" sz="1200" dirty="0">
                <a:latin typeface="Acumin Pro" panose="020B0504020202020204" pitchFamily="34" charset="0"/>
              </a:rPr>
              <a:t>PWC Article 5.8: Permit Regulations for Mobile Food Facilities Concerning Products for Human Consumption</a:t>
            </a:r>
          </a:p>
          <a:p>
            <a:pPr>
              <a:lnSpc>
                <a:spcPct val="100000"/>
              </a:lnSpc>
            </a:pPr>
            <a:r>
              <a:rPr lang="en-US" sz="1200" dirty="0">
                <a:latin typeface="Acumin Pro" panose="020B0504020202020204" pitchFamily="34" charset="0"/>
              </a:rPr>
              <a:t>PWC Article 9: Unaccepted Streets</a:t>
            </a:r>
          </a:p>
          <a:p>
            <a:pPr>
              <a:lnSpc>
                <a:spcPct val="100000"/>
              </a:lnSpc>
            </a:pPr>
            <a:r>
              <a:rPr lang="en-US" sz="1200" dirty="0">
                <a:latin typeface="Acumin Pro" panose="020B0504020202020204" pitchFamily="34" charset="0"/>
              </a:rPr>
              <a:t>PWC Article 15, Section 723: Obstruction of Public Right-of-Way Prohibited</a:t>
            </a:r>
          </a:p>
          <a:p>
            <a:pPr>
              <a:lnSpc>
                <a:spcPct val="100000"/>
              </a:lnSpc>
            </a:pPr>
            <a:r>
              <a:rPr lang="en-US" sz="1200" dirty="0">
                <a:latin typeface="Acumin Pro" panose="020B0504020202020204" pitchFamily="34" charset="0"/>
              </a:rPr>
              <a:t>PWC Article 15, Section 723.1: Sidewalk Barriers</a:t>
            </a:r>
          </a:p>
          <a:p>
            <a:pPr>
              <a:lnSpc>
                <a:spcPct val="100000"/>
              </a:lnSpc>
            </a:pPr>
            <a:r>
              <a:rPr lang="en-US" sz="1200" dirty="0">
                <a:latin typeface="Acumin Pro" panose="020B0504020202020204" pitchFamily="34" charset="0"/>
              </a:rPr>
              <a:t>PWC Article 15, Section 723.2: Minor Sidewalk Encroachments </a:t>
            </a:r>
          </a:p>
          <a:p>
            <a:pPr>
              <a:lnSpc>
                <a:spcPct val="100000"/>
              </a:lnSpc>
            </a:pPr>
            <a:r>
              <a:rPr lang="en-US" sz="1200" dirty="0">
                <a:latin typeface="Acumin Pro" panose="020B0504020202020204" pitchFamily="34" charset="0"/>
              </a:rPr>
              <a:t>Municipal Police Code, Section 63(a): Obstruction of Streets and Sidewalks</a:t>
            </a:r>
          </a:p>
          <a:p>
            <a:pPr marL="0" indent="0">
              <a:lnSpc>
                <a:spcPct val="100000"/>
              </a:lnSpc>
              <a:buNone/>
            </a:pPr>
            <a:r>
              <a:rPr lang="en-US" sz="1200" b="1" dirty="0">
                <a:latin typeface="Acumin Pro" panose="020B0504020202020204" pitchFamily="34" charset="0"/>
              </a:rPr>
              <a:t>Regulations:</a:t>
            </a:r>
          </a:p>
          <a:p>
            <a:pPr>
              <a:lnSpc>
                <a:spcPct val="100000"/>
              </a:lnSpc>
            </a:pPr>
            <a:r>
              <a:rPr lang="en-US" sz="1200" dirty="0">
                <a:latin typeface="Acumin Pro" panose="020B0504020202020204" pitchFamily="34" charset="0"/>
              </a:rPr>
              <a:t>DPW Order No. 178,884: Guidelines for Inspection of Sidewalk Defects</a:t>
            </a:r>
          </a:p>
          <a:p>
            <a:pPr>
              <a:lnSpc>
                <a:spcPct val="100000"/>
              </a:lnSpc>
            </a:pPr>
            <a:r>
              <a:rPr lang="en-US" sz="1200" dirty="0">
                <a:latin typeface="Acumin Pro" panose="020B0504020202020204" pitchFamily="34" charset="0"/>
              </a:rPr>
              <a:t>DPW Order No. 177,526: Good Neighbor Policy re Repair of Sidewalk Defects </a:t>
            </a:r>
          </a:p>
        </p:txBody>
      </p:sp>
      <p:sp>
        <p:nvSpPr>
          <p:cNvPr id="4" name="Slide Number Placeholder 3">
            <a:extLst>
              <a:ext uri="{FF2B5EF4-FFF2-40B4-BE49-F238E27FC236}">
                <a16:creationId xmlns:a16="http://schemas.microsoft.com/office/drawing/2014/main" id="{580F06E6-2036-4018-BF9B-32F7AA090059}"/>
              </a:ext>
            </a:extLst>
          </p:cNvPr>
          <p:cNvSpPr>
            <a:spLocks noGrp="1"/>
          </p:cNvSpPr>
          <p:nvPr>
            <p:ph type="sldNum" sz="quarter" idx="12"/>
          </p:nvPr>
        </p:nvSpPr>
        <p:spPr/>
        <p:txBody>
          <a:bodyPr/>
          <a:lstStyle/>
          <a:p>
            <a:r>
              <a:rPr lang="en-US" dirty="0"/>
              <a:t>5</a:t>
            </a:r>
          </a:p>
        </p:txBody>
      </p:sp>
    </p:spTree>
    <p:extLst>
      <p:ext uri="{BB962C8B-B14F-4D97-AF65-F5344CB8AC3E}">
        <p14:creationId xmlns:p14="http://schemas.microsoft.com/office/powerpoint/2010/main" val="3807287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176995"/>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Sidewalk Safety Near Construction Sites</a:t>
            </a:r>
          </a:p>
        </p:txBody>
      </p:sp>
      <p:sp>
        <p:nvSpPr>
          <p:cNvPr id="9" name="Content Placeholder 2">
            <a:extLst>
              <a:ext uri="{FF2B5EF4-FFF2-40B4-BE49-F238E27FC236}">
                <a16:creationId xmlns:a16="http://schemas.microsoft.com/office/drawing/2014/main" id="{4BC0D8E1-7306-4A46-9DEA-AD08D87D9BAB}"/>
              </a:ext>
            </a:extLst>
          </p:cNvPr>
          <p:cNvSpPr>
            <a:spLocks noGrp="1"/>
          </p:cNvSpPr>
          <p:nvPr>
            <p:ph idx="1"/>
          </p:nvPr>
        </p:nvSpPr>
        <p:spPr>
          <a:xfrm>
            <a:off x="647699" y="1055990"/>
            <a:ext cx="7747364" cy="560539"/>
          </a:xfrm>
        </p:spPr>
        <p:txBody>
          <a:bodyPr>
            <a:noAutofit/>
          </a:bodyPr>
          <a:lstStyle/>
          <a:p>
            <a:pPr marL="0" indent="0">
              <a:lnSpc>
                <a:spcPct val="100000"/>
              </a:lnSpc>
              <a:buNone/>
            </a:pPr>
            <a:r>
              <a:rPr lang="en-US" sz="1600" b="1" dirty="0">
                <a:latin typeface="Acumin Pro" panose="020B0504020202020204" pitchFamily="34" charset="0"/>
              </a:rPr>
              <a:t>The City enforces codes that ensure safe and accessible sidewalks surrounding active construction sites.</a:t>
            </a:r>
          </a:p>
        </p:txBody>
      </p:sp>
      <p:sp>
        <p:nvSpPr>
          <p:cNvPr id="8" name="TextBox 7">
            <a:extLst>
              <a:ext uri="{FF2B5EF4-FFF2-40B4-BE49-F238E27FC236}">
                <a16:creationId xmlns:a16="http://schemas.microsoft.com/office/drawing/2014/main" id="{DF9EA419-B2E7-4CAA-91AD-9A6B49DB6E2B}"/>
              </a:ext>
            </a:extLst>
          </p:cNvPr>
          <p:cNvSpPr txBox="1"/>
          <p:nvPr/>
        </p:nvSpPr>
        <p:spPr>
          <a:xfrm>
            <a:off x="736827" y="1843383"/>
            <a:ext cx="8031616" cy="3744615"/>
          </a:xfrm>
          <a:prstGeom prst="rect">
            <a:avLst/>
          </a:prstGeom>
          <a:noFill/>
        </p:spPr>
        <p:txBody>
          <a:bodyPr wrap="square">
            <a:spAutoFit/>
          </a:body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Street Occupancy Permit Required (PWC 724)</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Material and Equipment (PWC 724)</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Path-of-Travel and Clearance Requirements (PWC 724)</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Housekeeping (PWC 724)</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Defects &amp; Maintenance (PWC 724.2)</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Construction &amp; Demolition Sites (PWC 724.4)</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Exceeding Permissible Use or Occupation Without Permission (PWC 724.5)</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DPW Order 165176 – Temporary Occupancy of PROW</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DPW Order 167840 – Guidelines for Placement of Barricades at Construction Sites</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Regulations Concerning Excavation Sites (PWC 2.4.53)</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rPr>
              <a:t>PWC Section 723 – Obstruction of the Streets Prohibited</a:t>
            </a:r>
          </a:p>
        </p:txBody>
      </p:sp>
      <p:sp>
        <p:nvSpPr>
          <p:cNvPr id="4" name="Slide Number Placeholder 3">
            <a:extLst>
              <a:ext uri="{FF2B5EF4-FFF2-40B4-BE49-F238E27FC236}">
                <a16:creationId xmlns:a16="http://schemas.microsoft.com/office/drawing/2014/main" id="{5AA01836-839E-4A3D-884B-48B712687D56}"/>
              </a:ext>
            </a:extLst>
          </p:cNvPr>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197557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Sidewalk Inspection and Repair Program (SIRP)</a:t>
            </a:r>
          </a:p>
        </p:txBody>
      </p:sp>
      <p:sp>
        <p:nvSpPr>
          <p:cNvPr id="8" name="Content Placeholder 2">
            <a:extLst>
              <a:ext uri="{FF2B5EF4-FFF2-40B4-BE49-F238E27FC236}">
                <a16:creationId xmlns:a16="http://schemas.microsoft.com/office/drawing/2014/main" id="{78C0AA01-AD04-43E5-AA2B-D936B08077CA}"/>
              </a:ext>
            </a:extLst>
          </p:cNvPr>
          <p:cNvSpPr>
            <a:spLocks noGrp="1"/>
          </p:cNvSpPr>
          <p:nvPr>
            <p:ph idx="1"/>
          </p:nvPr>
        </p:nvSpPr>
        <p:spPr>
          <a:xfrm>
            <a:off x="628650" y="1154336"/>
            <a:ext cx="8210550" cy="2395686"/>
          </a:xfrm>
        </p:spPr>
        <p:txBody>
          <a:bodyPr>
            <a:noAutofit/>
          </a:bodyPr>
          <a:lstStyle/>
          <a:p>
            <a:pPr>
              <a:lnSpc>
                <a:spcPct val="100000"/>
              </a:lnSpc>
              <a:spcAft>
                <a:spcPts val="600"/>
              </a:spcAft>
            </a:pPr>
            <a:r>
              <a:rPr lang="en-US" sz="1700" dirty="0">
                <a:latin typeface="Acumin Pro" panose="020B0504020202020204" pitchFamily="34" charset="0"/>
              </a:rPr>
              <a:t>Inspect and repair all the sidewalks in San Francisco on every 25 years</a:t>
            </a:r>
          </a:p>
          <a:p>
            <a:pPr>
              <a:lnSpc>
                <a:spcPct val="100000"/>
              </a:lnSpc>
              <a:spcAft>
                <a:spcPts val="600"/>
              </a:spcAft>
            </a:pPr>
            <a:r>
              <a:rPr lang="en-US" sz="1700" dirty="0">
                <a:latin typeface="Acumin Pro" panose="020B0504020202020204" pitchFamily="34" charset="0"/>
              </a:rPr>
              <a:t>Sidewalk damage that is the responsibility of City agencies or private utilities are repaired as part of the program</a:t>
            </a:r>
          </a:p>
          <a:p>
            <a:pPr>
              <a:lnSpc>
                <a:spcPct val="100000"/>
              </a:lnSpc>
              <a:spcAft>
                <a:spcPts val="600"/>
              </a:spcAft>
            </a:pPr>
            <a:r>
              <a:rPr lang="en-US" sz="1700" b="1" dirty="0">
                <a:latin typeface="Acumin Pro" panose="020B0504020202020204" pitchFamily="34" charset="0"/>
              </a:rPr>
              <a:t>Annual goal </a:t>
            </a:r>
            <a:r>
              <a:rPr lang="en-US" sz="1700" dirty="0">
                <a:latin typeface="Acumin Pro" panose="020B0504020202020204" pitchFamily="34" charset="0"/>
              </a:rPr>
              <a:t>to repair 200 blocks and 200,000 square-feet of sidewalk</a:t>
            </a:r>
          </a:p>
          <a:p>
            <a:pPr>
              <a:lnSpc>
                <a:spcPct val="100000"/>
              </a:lnSpc>
              <a:spcAft>
                <a:spcPts val="600"/>
              </a:spcAft>
            </a:pPr>
            <a:r>
              <a:rPr lang="en-US" sz="1700" dirty="0">
                <a:latin typeface="Acumin Pro" panose="020B0504020202020204" pitchFamily="34" charset="0"/>
              </a:rPr>
              <a:t>Staffing and annual goals are expected to return to pre-pandemic standards at the turn of the next fiscal year</a:t>
            </a:r>
          </a:p>
          <a:p>
            <a:pPr>
              <a:lnSpc>
                <a:spcPct val="100000"/>
              </a:lnSpc>
              <a:spcAft>
                <a:spcPts val="600"/>
              </a:spcAft>
            </a:pPr>
            <a:endParaRPr lang="en-US" sz="1700" dirty="0">
              <a:latin typeface="Acumin Pro" panose="020B0504020202020204" pitchFamily="34" charset="0"/>
            </a:endParaRPr>
          </a:p>
        </p:txBody>
      </p:sp>
      <p:pic>
        <p:nvPicPr>
          <p:cNvPr id="2" name="Picture 1">
            <a:extLst>
              <a:ext uri="{FF2B5EF4-FFF2-40B4-BE49-F238E27FC236}">
                <a16:creationId xmlns:a16="http://schemas.microsoft.com/office/drawing/2014/main" id="{FAE5C5E1-3B6D-434C-B98B-6193E081B795}"/>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1642777" y="3595203"/>
            <a:ext cx="5858447" cy="2751809"/>
          </a:xfrm>
          <a:prstGeom prst="rect">
            <a:avLst/>
          </a:prstGeom>
        </p:spPr>
      </p:pic>
      <p:sp>
        <p:nvSpPr>
          <p:cNvPr id="5" name="Slide Number Placeholder 4">
            <a:extLst>
              <a:ext uri="{FF2B5EF4-FFF2-40B4-BE49-F238E27FC236}">
                <a16:creationId xmlns:a16="http://schemas.microsoft.com/office/drawing/2014/main" id="{A8CC8105-5387-443E-9758-F9CC738AC011}"/>
              </a:ext>
            </a:extLst>
          </p:cNvPr>
          <p:cNvSpPr>
            <a:spLocks noGrp="1"/>
          </p:cNvSpPr>
          <p:nvPr>
            <p:ph type="sldNum" sz="quarter" idx="12"/>
          </p:nvPr>
        </p:nvSpPr>
        <p:spPr/>
        <p:txBody>
          <a:bodyPr/>
          <a:lstStyle/>
          <a:p>
            <a:r>
              <a:rPr lang="en-US" dirty="0"/>
              <a:t>6</a:t>
            </a:r>
          </a:p>
        </p:txBody>
      </p:sp>
    </p:spTree>
    <p:extLst>
      <p:ext uri="{BB962C8B-B14F-4D97-AF65-F5344CB8AC3E}">
        <p14:creationId xmlns:p14="http://schemas.microsoft.com/office/powerpoint/2010/main" val="4083008791"/>
      </p:ext>
    </p:extLst>
  </p:cSld>
  <p:clrMapOvr>
    <a:masterClrMapping/>
  </p:clrMapOvr>
  <p:extLst>
    <p:ext uri="{6950BFC3-D8DA-4A85-94F7-54DA5524770B}">
      <p188:commentRel xmlns:p188="http://schemas.microsoft.com/office/powerpoint/2018/8/main" xmlns="" r:id="rId4"/>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DAD2DA-EF3E-4D4E-BFB4-E8EEF67C81FA}"/>
              </a:ext>
            </a:extLst>
          </p:cNvPr>
          <p:cNvSpPr txBox="1">
            <a:spLocks/>
          </p:cNvSpPr>
          <p:nvPr/>
        </p:nvSpPr>
        <p:spPr>
          <a:xfrm>
            <a:off x="609600" y="240793"/>
            <a:ext cx="8229600" cy="868362"/>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2800" kern="1200">
                <a:solidFill>
                  <a:schemeClr val="tx1"/>
                </a:solidFill>
                <a:latin typeface="Myriad Pro"/>
                <a:ea typeface="+mj-ea"/>
                <a:cs typeface="+mj-cs"/>
              </a:defRPr>
            </a:lvl1pPr>
          </a:lstStyle>
          <a:p>
            <a:r>
              <a:rPr lang="en-US" sz="3200" dirty="0">
                <a:solidFill>
                  <a:srgbClr val="446BA8"/>
                </a:solidFill>
                <a:latin typeface="Tw Cen MT" panose="020B0602020104020603" pitchFamily="34" charset="0"/>
                <a:cs typeface="Calibri Light" panose="020F0302020204030204" pitchFamily="34" charset="0"/>
              </a:rPr>
              <a:t>Accelerated Sidewalk Abatement Program (ASAP)</a:t>
            </a:r>
          </a:p>
        </p:txBody>
      </p:sp>
      <p:sp>
        <p:nvSpPr>
          <p:cNvPr id="8" name="Content Placeholder 2">
            <a:extLst>
              <a:ext uri="{FF2B5EF4-FFF2-40B4-BE49-F238E27FC236}">
                <a16:creationId xmlns:a16="http://schemas.microsoft.com/office/drawing/2014/main" id="{78C0AA01-AD04-43E5-AA2B-D936B08077CA}"/>
              </a:ext>
            </a:extLst>
          </p:cNvPr>
          <p:cNvSpPr>
            <a:spLocks noGrp="1"/>
          </p:cNvSpPr>
          <p:nvPr>
            <p:ph idx="1"/>
          </p:nvPr>
        </p:nvSpPr>
        <p:spPr>
          <a:xfrm>
            <a:off x="628650" y="1218883"/>
            <a:ext cx="4326527" cy="4641986"/>
          </a:xfrm>
        </p:spPr>
        <p:txBody>
          <a:bodyPr>
            <a:noAutofit/>
          </a:bodyPr>
          <a:lstStyle/>
          <a:p>
            <a:pPr marL="0" indent="0">
              <a:lnSpc>
                <a:spcPct val="100000"/>
              </a:lnSpc>
              <a:spcAft>
                <a:spcPts val="600"/>
              </a:spcAft>
              <a:buNone/>
            </a:pPr>
            <a:r>
              <a:rPr lang="en-US" sz="1600" b="1" i="0" dirty="0">
                <a:solidFill>
                  <a:srgbClr val="333333"/>
                </a:solidFill>
                <a:effectLst/>
                <a:latin typeface="Acumin Pro" panose="020B0504020202020204" pitchFamily="34" charset="0"/>
              </a:rPr>
              <a:t>Inspects and expedites corrective action for sidewalks that meet certain criteria:</a:t>
            </a:r>
          </a:p>
          <a:p>
            <a:pPr>
              <a:lnSpc>
                <a:spcPct val="100000"/>
              </a:lnSpc>
              <a:spcAft>
                <a:spcPts val="600"/>
              </a:spcAft>
            </a:pPr>
            <a:r>
              <a:rPr lang="en-US" sz="1600" dirty="0">
                <a:solidFill>
                  <a:srgbClr val="333333"/>
                </a:solidFill>
                <a:latin typeface="Acumin Pro" panose="020B0504020202020204" pitchFamily="34" charset="0"/>
              </a:rPr>
              <a:t>Sidewalks i</a:t>
            </a:r>
            <a:r>
              <a:rPr lang="en-US" sz="1600" b="0" i="0" dirty="0">
                <a:solidFill>
                  <a:srgbClr val="333333"/>
                </a:solidFill>
                <a:effectLst/>
                <a:latin typeface="Acumin Pro" panose="020B0504020202020204" pitchFamily="34" charset="0"/>
              </a:rPr>
              <a:t>n extremely poor condition along residential and commercial throughways.</a:t>
            </a:r>
          </a:p>
          <a:p>
            <a:pPr>
              <a:lnSpc>
                <a:spcPct val="100000"/>
              </a:lnSpc>
              <a:spcAft>
                <a:spcPts val="600"/>
              </a:spcAft>
            </a:pPr>
            <a:r>
              <a:rPr lang="en-US" sz="1600" b="0" i="0" dirty="0">
                <a:solidFill>
                  <a:srgbClr val="333333"/>
                </a:solidFill>
                <a:effectLst/>
                <a:latin typeface="Acumin Pro" panose="020B0504020202020204" pitchFamily="34" charset="0"/>
              </a:rPr>
              <a:t>Accessibility-related sidewalk complaints</a:t>
            </a:r>
          </a:p>
          <a:p>
            <a:pPr>
              <a:lnSpc>
                <a:spcPct val="100000"/>
              </a:lnSpc>
              <a:spcAft>
                <a:spcPts val="600"/>
              </a:spcAft>
            </a:pPr>
            <a:r>
              <a:rPr lang="en-US" sz="1600" dirty="0">
                <a:solidFill>
                  <a:srgbClr val="333333"/>
                </a:solidFill>
                <a:latin typeface="Acumin Pro" panose="020B0504020202020204" pitchFamily="34" charset="0"/>
              </a:rPr>
              <a:t>H</a:t>
            </a:r>
            <a:r>
              <a:rPr lang="en-US" sz="1600" b="0" i="0" dirty="0">
                <a:solidFill>
                  <a:srgbClr val="333333"/>
                </a:solidFill>
                <a:effectLst/>
                <a:latin typeface="Acumin Pro" panose="020B0504020202020204" pitchFamily="34" charset="0"/>
              </a:rPr>
              <a:t>igh-priority pedestrian right-of-way sidewalks</a:t>
            </a:r>
          </a:p>
          <a:p>
            <a:pPr>
              <a:lnSpc>
                <a:spcPct val="100000"/>
              </a:lnSpc>
              <a:spcAft>
                <a:spcPts val="600"/>
              </a:spcAft>
            </a:pPr>
            <a:r>
              <a:rPr lang="en-US" sz="1600" b="0" i="0" dirty="0">
                <a:solidFill>
                  <a:srgbClr val="333333"/>
                </a:solidFill>
                <a:effectLst/>
                <a:latin typeface="Acumin Pro" panose="020B0504020202020204" pitchFamily="34" charset="0"/>
              </a:rPr>
              <a:t>On sidewalks around City-maintained trees</a:t>
            </a:r>
          </a:p>
          <a:p>
            <a:pPr>
              <a:lnSpc>
                <a:spcPct val="100000"/>
              </a:lnSpc>
              <a:spcAft>
                <a:spcPts val="600"/>
              </a:spcAft>
            </a:pPr>
            <a:r>
              <a:rPr lang="en-US" sz="1600" dirty="0">
                <a:solidFill>
                  <a:srgbClr val="333333"/>
                </a:solidFill>
                <a:latin typeface="Acumin Pro" panose="020B0504020202020204" pitchFamily="34" charset="0"/>
              </a:rPr>
              <a:t>On sidewalks </a:t>
            </a:r>
            <a:r>
              <a:rPr lang="en-US" sz="1600" b="0" i="0" dirty="0">
                <a:solidFill>
                  <a:srgbClr val="333333"/>
                </a:solidFill>
                <a:effectLst/>
                <a:latin typeface="Acumin Pro" panose="020B0504020202020204" pitchFamily="34" charset="0"/>
              </a:rPr>
              <a:t>fronting buildings owned by select City agencies</a:t>
            </a:r>
          </a:p>
        </p:txBody>
      </p:sp>
      <p:pic>
        <p:nvPicPr>
          <p:cNvPr id="4" name="Picture 3" descr="A picture containing green, way&#10;&#10;Description automatically generated">
            <a:extLst>
              <a:ext uri="{FF2B5EF4-FFF2-40B4-BE49-F238E27FC236}">
                <a16:creationId xmlns:a16="http://schemas.microsoft.com/office/drawing/2014/main" id="{CEFCEF98-7D02-49D5-8AEA-820F1B4F3A04}"/>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rot="5400000">
            <a:off x="4658815" y="1854654"/>
            <a:ext cx="4578532" cy="3433899"/>
          </a:xfrm>
          <a:prstGeom prst="rect">
            <a:avLst/>
          </a:prstGeom>
        </p:spPr>
      </p:pic>
      <p:sp>
        <p:nvSpPr>
          <p:cNvPr id="9" name="Slide Number Placeholder 8">
            <a:extLst>
              <a:ext uri="{FF2B5EF4-FFF2-40B4-BE49-F238E27FC236}">
                <a16:creationId xmlns:a16="http://schemas.microsoft.com/office/drawing/2014/main" id="{BC7751D4-9B60-4009-A30C-1C528D22536D}"/>
              </a:ext>
            </a:extLst>
          </p:cNvPr>
          <p:cNvSpPr>
            <a:spLocks noGrp="1"/>
          </p:cNvSpPr>
          <p:nvPr>
            <p:ph type="sldNum" sz="quarter" idx="12"/>
          </p:nvPr>
        </p:nvSpPr>
        <p:spPr/>
        <p:txBody>
          <a:bodyPr/>
          <a:lstStyle/>
          <a:p>
            <a:r>
              <a:rPr lang="en-US" dirty="0"/>
              <a:t>7</a:t>
            </a:r>
          </a:p>
        </p:txBody>
      </p:sp>
    </p:spTree>
    <p:extLst>
      <p:ext uri="{BB962C8B-B14F-4D97-AF65-F5344CB8AC3E}">
        <p14:creationId xmlns:p14="http://schemas.microsoft.com/office/powerpoint/2010/main" val="19533458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708</TotalTime>
  <Words>2802</Words>
  <Application>Microsoft Office PowerPoint</Application>
  <PresentationFormat>On-screen Show (4:3)</PresentationFormat>
  <Paragraphs>244</Paragraphs>
  <Slides>15</Slides>
  <Notes>11</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Acumin Pro</vt:lpstr>
      <vt:lpstr>Arial</vt:lpstr>
      <vt:lpstr>Arial Unicode MS</vt:lpstr>
      <vt:lpstr>Calibri</vt:lpstr>
      <vt:lpstr>Calibri Light</vt:lpstr>
      <vt:lpstr>Myriad Pro</vt:lpstr>
      <vt:lpstr>Symbol</vt:lpstr>
      <vt:lpstr>Times New Roman</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Dahl, Bryan (DPW)</dc:creator>
  <cp:lastModifiedBy>John Koste</cp:lastModifiedBy>
  <cp:revision>17</cp:revision>
  <dcterms:created xsi:type="dcterms:W3CDTF">2021-10-05T21:24:55Z</dcterms:created>
  <dcterms:modified xsi:type="dcterms:W3CDTF">2022-01-19T21:56:51Z</dcterms:modified>
</cp:coreProperties>
</file>