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  <p:sldMasterId id="2147483660" r:id="rId3"/>
  </p:sldMasterIdLst>
  <p:notesMasterIdLst>
    <p:notesMasterId r:id="rId21"/>
  </p:notesMasterIdLst>
  <p:handoutMasterIdLst>
    <p:handoutMasterId r:id="rId22"/>
  </p:handoutMasterIdLst>
  <p:sldIdLst>
    <p:sldId id="275" r:id="rId4"/>
    <p:sldId id="258" r:id="rId5"/>
    <p:sldId id="259" r:id="rId6"/>
    <p:sldId id="261" r:id="rId7"/>
    <p:sldId id="266" r:id="rId8"/>
    <p:sldId id="262" r:id="rId9"/>
    <p:sldId id="263" r:id="rId10"/>
    <p:sldId id="264" r:id="rId11"/>
    <p:sldId id="273" r:id="rId12"/>
    <p:sldId id="267" r:id="rId13"/>
    <p:sldId id="268" r:id="rId14"/>
    <p:sldId id="265" r:id="rId15"/>
    <p:sldId id="269" r:id="rId16"/>
    <p:sldId id="270" r:id="rId17"/>
    <p:sldId id="272" r:id="rId18"/>
    <p:sldId id="271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2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R-SVR-01\Shared\BUDGET%20ANALYST\6.0.Supervisor%20Leg%20Analyst%20Requests\2013\Avalos.Equity\Maps%20and%20Data\Draft%20Figures\Crim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R-SVR-01\Shared\BUDGET%20ANALYST\6.0.Supervisor%20Leg%20Analyst%20Requests\2013\Avalos.Equity\Maps%20and%20Data\Draft%20Figures\Educ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Distribution </a:t>
            </a:r>
            <a:r>
              <a:rPr lang="en-US" sz="1400" dirty="0"/>
              <a:t>of 3,772 Robberies in 2012 by Supervisorial District</a:t>
            </a:r>
          </a:p>
        </c:rich>
      </c:tx>
    </c:title>
    <c:view3D>
      <c:rAngAx val="1"/>
    </c:view3D>
    <c:plotArea>
      <c:layout>
        <c:manualLayout>
          <c:layoutTarget val="inner"/>
          <c:xMode val="edge"/>
          <c:yMode val="edge"/>
          <c:x val="0.13089129483814524"/>
          <c:y val="0.14846625766871169"/>
          <c:w val="0.81038648293963256"/>
          <c:h val="0.66234481426018132"/>
        </c:manualLayout>
      </c:layout>
      <c:bar3DChart>
        <c:barDir val="bar"/>
        <c:grouping val="clustered"/>
        <c:ser>
          <c:idx val="0"/>
          <c:order val="0"/>
          <c:tx>
            <c:strRef>
              <c:f>'SFPD hom rob shoot'!$D$3</c:f>
              <c:strCache>
                <c:ptCount val="1"/>
                <c:pt idx="0">
                  <c:v>Robbery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'SFPD hom rob shoot'!$A$4:$A$15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NA</c:v>
                </c:pt>
              </c:strCache>
            </c:strRef>
          </c:cat>
          <c:val>
            <c:numRef>
              <c:f>'SFPD hom rob shoot'!$D$4:$D$15</c:f>
              <c:numCache>
                <c:formatCode>General</c:formatCode>
                <c:ptCount val="12"/>
                <c:pt idx="0">
                  <c:v>80</c:v>
                </c:pt>
                <c:pt idx="1">
                  <c:v>118</c:v>
                </c:pt>
                <c:pt idx="2">
                  <c:v>354</c:v>
                </c:pt>
                <c:pt idx="3">
                  <c:v>50</c:v>
                </c:pt>
                <c:pt idx="4">
                  <c:v>333</c:v>
                </c:pt>
                <c:pt idx="5">
                  <c:v>1505</c:v>
                </c:pt>
                <c:pt idx="6">
                  <c:v>78</c:v>
                </c:pt>
                <c:pt idx="7">
                  <c:v>211</c:v>
                </c:pt>
                <c:pt idx="8">
                  <c:v>364</c:v>
                </c:pt>
                <c:pt idx="9">
                  <c:v>438</c:v>
                </c:pt>
                <c:pt idx="10">
                  <c:v>237</c:v>
                </c:pt>
                <c:pt idx="11">
                  <c:v>4</c:v>
                </c:pt>
              </c:numCache>
            </c:numRef>
          </c:val>
        </c:ser>
        <c:shape val="box"/>
        <c:axId val="70260608"/>
        <c:axId val="70266880"/>
        <c:axId val="0"/>
      </c:bar3DChart>
      <c:catAx>
        <c:axId val="7026060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Supervisorial Districts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0266880"/>
        <c:crosses val="autoZero"/>
        <c:auto val="1"/>
        <c:lblAlgn val="ctr"/>
        <c:lblOffset val="100"/>
      </c:catAx>
      <c:valAx>
        <c:axId val="7026688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Robbery Incidents</a:t>
                </a:r>
              </a:p>
            </c:rich>
          </c:tx>
        </c:title>
        <c:numFmt formatCode="General" sourceLinked="1"/>
        <c:tickLblPos val="nextTo"/>
        <c:crossAx val="702606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latin typeface="+mj-lt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hart>
    <c:title>
      <c:tx>
        <c:rich>
          <a:bodyPr/>
          <a:lstStyle/>
          <a:p>
            <a:pPr>
              <a:defRPr sz="1200"/>
            </a:pPr>
            <a:r>
              <a:rPr lang="en-US" sz="1600" dirty="0" smtClean="0"/>
              <a:t>2012 </a:t>
            </a:r>
            <a:r>
              <a:rPr lang="en-US" sz="1600" dirty="0"/>
              <a:t>Distribution of 69 Total Homicides in 2012, by Supervisorial District</a:t>
            </a:r>
          </a:p>
        </c:rich>
      </c:tx>
    </c:title>
    <c:view3D>
      <c:rAngAx val="1"/>
    </c:view3D>
    <c:plotArea>
      <c:layout>
        <c:manualLayout>
          <c:layoutTarget val="inner"/>
          <c:xMode val="edge"/>
          <c:yMode val="edge"/>
          <c:x val="0.12900990045648816"/>
          <c:y val="0.15512820512820516"/>
          <c:w val="0.82699283739429952"/>
          <c:h val="0.69420216703681259"/>
        </c:manualLayout>
      </c:layout>
      <c:bar3DChart>
        <c:barDir val="bar"/>
        <c:grouping val="clustered"/>
        <c:ser>
          <c:idx val="0"/>
          <c:order val="0"/>
          <c:tx>
            <c:strRef>
              <c:f>'SFPD hom rob shoot'!$B$3</c:f>
              <c:strCache>
                <c:ptCount val="1"/>
                <c:pt idx="0">
                  <c:v>Homicides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val>
            <c:numRef>
              <c:f>'SFPD hom rob shoot'!$B$4:$B$14</c:f>
              <c:numCache>
                <c:formatCode>General</c:formatCode>
                <c:ptCount val="11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4</c:v>
                </c:pt>
                <c:pt idx="5">
                  <c:v>15</c:v>
                </c:pt>
                <c:pt idx="6">
                  <c:v>0</c:v>
                </c:pt>
                <c:pt idx="7">
                  <c:v>4</c:v>
                </c:pt>
                <c:pt idx="8">
                  <c:v>4</c:v>
                </c:pt>
                <c:pt idx="9">
                  <c:v>27</c:v>
                </c:pt>
                <c:pt idx="10">
                  <c:v>12</c:v>
                </c:pt>
              </c:numCache>
            </c:numRef>
          </c:val>
        </c:ser>
        <c:shape val="box"/>
        <c:axId val="70300032"/>
        <c:axId val="70301952"/>
        <c:axId val="0"/>
      </c:bar3DChart>
      <c:catAx>
        <c:axId val="7030003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Supervisorial Districts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0301952"/>
        <c:crosses val="autoZero"/>
        <c:auto val="1"/>
        <c:lblAlgn val="ctr"/>
        <c:lblOffset val="100"/>
      </c:catAx>
      <c:valAx>
        <c:axId val="7030195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Homicides</a:t>
                </a:r>
              </a:p>
            </c:rich>
          </c:tx>
        </c:title>
        <c:numFmt formatCode="General" sourceLinked="1"/>
        <c:tickLblPos val="nextTo"/>
        <c:crossAx val="70300032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+mj-lt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title>
      <c:tx>
        <c:rich>
          <a:bodyPr/>
          <a:lstStyle/>
          <a:p>
            <a:pPr algn="ctr">
              <a:defRPr/>
            </a:pPr>
            <a:r>
              <a:rPr lang="en-US" sz="1800" dirty="0" smtClean="0"/>
              <a:t>Dropout </a:t>
            </a:r>
            <a:r>
              <a:rPr lang="en-US" sz="1800" dirty="0"/>
              <a:t>Rate by Race/Ethnicity, SFUSD </a:t>
            </a:r>
          </a:p>
          <a:p>
            <a:pPr algn="ctr">
              <a:defRPr/>
            </a:pPr>
            <a:r>
              <a:rPr lang="en-US" sz="1800" dirty="0"/>
              <a:t>2009-2010 School Year</a:t>
            </a:r>
          </a:p>
        </c:rich>
      </c:tx>
    </c:title>
    <c:view3D>
      <c:rAngAx val="1"/>
    </c:view3D>
    <c:plotArea>
      <c:layout>
        <c:manualLayout>
          <c:layoutTarget val="inner"/>
          <c:xMode val="edge"/>
          <c:yMode val="edge"/>
          <c:x val="0.5219776902887141"/>
          <c:y val="0.22677304964539013"/>
          <c:w val="0.43442864173228368"/>
          <c:h val="0.68894761824984674"/>
        </c:manualLayout>
      </c:layout>
      <c:bar3D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'CDE RaceEtnicity dropout&amp;grad'!$D$66:$D$74</c:f>
              <c:strCache>
                <c:ptCount val="9"/>
                <c:pt idx="0">
                  <c:v>Not Reported</c:v>
                </c:pt>
                <c:pt idx="1">
                  <c:v>Two or More Races, Not Hispanic, Not Hispanic</c:v>
                </c:pt>
                <c:pt idx="2">
                  <c:v>White, Not Hispanic</c:v>
                </c:pt>
                <c:pt idx="3">
                  <c:v>Pacific Islander, Not Hispanic</c:v>
                </c:pt>
                <c:pt idx="4">
                  <c:v>Hispanic or Latino of Any Race</c:v>
                </c:pt>
                <c:pt idx="5">
                  <c:v>Filipino, Not Hispanic</c:v>
                </c:pt>
                <c:pt idx="6">
                  <c:v>Black/African American, Not Hispanic</c:v>
                </c:pt>
                <c:pt idx="7">
                  <c:v>American Indian or Alaska Native, Not Hispanic</c:v>
                </c:pt>
                <c:pt idx="8">
                  <c:v>Asian, Not Hispanic</c:v>
                </c:pt>
              </c:strCache>
            </c:strRef>
          </c:cat>
          <c:val>
            <c:numRef>
              <c:f>'CDE RaceEtnicity dropout&amp;grad'!$E$66:$E$74</c:f>
              <c:numCache>
                <c:formatCode>0.0%</c:formatCode>
                <c:ptCount val="9"/>
                <c:pt idx="0">
                  <c:v>0.12300000000000003</c:v>
                </c:pt>
                <c:pt idx="1">
                  <c:v>7.3000000000000009E-2</c:v>
                </c:pt>
                <c:pt idx="2">
                  <c:v>0.13100000000000001</c:v>
                </c:pt>
                <c:pt idx="3">
                  <c:v>0.115</c:v>
                </c:pt>
                <c:pt idx="4">
                  <c:v>0.20300000000000001</c:v>
                </c:pt>
                <c:pt idx="5">
                  <c:v>7.8000000000000014E-2</c:v>
                </c:pt>
                <c:pt idx="6">
                  <c:v>0.18800000000000006</c:v>
                </c:pt>
                <c:pt idx="7">
                  <c:v>0.14300000000000004</c:v>
                </c:pt>
                <c:pt idx="8">
                  <c:v>6.200000000000002E-2</c:v>
                </c:pt>
              </c:numCache>
            </c:numRef>
          </c:val>
        </c:ser>
        <c:shape val="box"/>
        <c:axId val="68865024"/>
        <c:axId val="70263552"/>
        <c:axId val="0"/>
      </c:bar3DChart>
      <c:catAx>
        <c:axId val="6886502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0263552"/>
        <c:crosses val="autoZero"/>
        <c:auto val="1"/>
        <c:lblAlgn val="ctr"/>
        <c:lblOffset val="100"/>
      </c:catAx>
      <c:valAx>
        <c:axId val="70263552"/>
        <c:scaling>
          <c:orientation val="minMax"/>
        </c:scaling>
        <c:axPos val="b"/>
        <c:majorGridlines/>
        <c:numFmt formatCode="0.0%" sourceLinked="1"/>
        <c:majorTickMark val="none"/>
        <c:tickLblPos val="nextTo"/>
        <c:crossAx val="688650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latin typeface="+mj-lt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DRAFT 060313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B27AB-335D-463E-9B0D-803296C82B05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DRAFT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6633A-F193-49DC-BA15-FDE6A7753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978767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DRAFT 060313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92E9F-BFE8-4033-B7F9-AFAE8B868A0A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DRAFT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1B0A0-83A9-41B7-B0E4-D02849958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103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B1B0A0-83A9-41B7-B0E4-D0284995883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DRAFT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1681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1B0A0-83A9-41B7-B0E4-D0284995883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DRAFT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793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3115-91C2-40D7-A00A-3244437650BB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25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418D-E699-4A09-A948-3E84D16696F4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633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862E-573D-4FE7-A8E8-D1BF38EB2764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1327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1E59-68F1-4A9B-BCFD-434A44BD1F15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0551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4EDD-6F3A-4429-8D9B-E3BCB35124C4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7145-D067-4208-ADA8-52671C000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893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D43C-3C8F-4810-835D-9A61A6FC1A51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7145-D067-4208-ADA8-52671C000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1066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B211-5072-4983-B4DC-FDF49D20387B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7145-D067-4208-ADA8-52671C000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9991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3E42-FB24-4C6D-8C14-A822BC837369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7145-D067-4208-ADA8-52671C000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645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1C8D-59A1-4678-AF59-BF6207038755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7145-D067-4208-ADA8-52671C000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0286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796A-70D1-4D33-ADBA-A8D37890CE06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7145-D067-4208-ADA8-52671C000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2840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C029-AC75-4A35-9C76-C7ABF472A196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7145-D067-4208-ADA8-52671C000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533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EF6F-F6F7-4A83-96E1-4544503730D4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917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6A31-9D3F-4E05-8216-F75A71BD1D2C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7145-D067-4208-ADA8-52671C000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6474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0917-0EF7-4967-8A1C-52B6CA19439C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7145-D067-4208-ADA8-52671C000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3407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57F0-3F4B-438F-BEA2-BA6491B96751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7145-D067-4208-ADA8-52671C000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3413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F285-EFA5-40BA-9F66-B3D2B3EBE83B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7145-D067-4208-ADA8-52671C000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668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0403-6B6F-4F06-A913-687E5ABBFFCB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81C4-0AD2-49B7-9C24-C465970E4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615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9ECA-BF8D-4C7C-960B-B5BB6B2C7092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81C4-0AD2-49B7-9C24-C465970E4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1105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A87A-D754-4559-A34F-620B3A3C663B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81C4-0AD2-49B7-9C24-C465970E4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188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E456-E9A7-4871-A152-B747FBB8E054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81C4-0AD2-49B7-9C24-C465970E4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9215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B9A3-E517-480A-A379-4CFD76CECF3C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81C4-0AD2-49B7-9C24-C465970E4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4489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352F-9512-49DF-8CCE-2276909538E1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81C4-0AD2-49B7-9C24-C465970E4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449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7DCE-A63B-4833-92ED-D1347DFB3879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995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BDE4-1B8C-41BC-B055-70C04702231B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81C4-0AD2-49B7-9C24-C465970E4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708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861E-EC42-4692-8E8C-655E3A11C053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81C4-0AD2-49B7-9C24-C465970E4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5655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8F11-4E6A-4525-92A8-2DBA78F14CB3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81C4-0AD2-49B7-9C24-C465970E4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2442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EE4E-09BD-4ED1-9EAB-256D84BB54B3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81C4-0AD2-49B7-9C24-C465970E4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7861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6682-3028-4B0E-80E9-89B0E7E9E9C1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81C4-0AD2-49B7-9C24-C465970E4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707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E0A5-B427-4A0A-88D5-3420A28D84EB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0714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9081-2CE7-4560-918F-DCE1955EF182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1894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F07-A80E-4670-827D-B746720EA994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5907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F9B1-5FE1-475A-819E-093B417CFC03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353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F8BB-DA28-4F21-8C3A-74AB30E56A47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116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A34E-B0CE-42AB-8717-2B68B67BCF41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941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392CC-CCAA-4218-A865-3A6616086793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2CB69-7704-4664-87E6-93377AEF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950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2CFF9-6564-49E9-A2EF-8099F7A0BABA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37145-D067-4208-ADA8-52671C000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407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26A0F-CBF6-4C8E-A7D1-4B0EF065D54E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381C4-0AD2-49B7-9C24-C465970E4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637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81000" y="330200"/>
            <a:ext cx="8391525" cy="5791200"/>
            <a:chOff x="240" y="192"/>
            <a:chExt cx="5286" cy="3648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n w="28575">
                  <a:solidFill>
                    <a:schemeClr val="tx1"/>
                  </a:solidFill>
                </a:ln>
                <a:solidFill>
                  <a:srgbClr val="000033"/>
                </a:solidFill>
                <a:cs typeface="Arial" charset="0"/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n w="28575">
                  <a:solidFill>
                    <a:schemeClr val="tx1"/>
                  </a:solidFill>
                </a:ln>
                <a:solidFill>
                  <a:srgbClr val="000033"/>
                </a:solidFill>
                <a:cs typeface="Arial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n w="28575">
                  <a:solidFill>
                    <a:schemeClr val="tx1"/>
                  </a:solidFill>
                </a:ln>
                <a:solidFill>
                  <a:srgbClr val="000033"/>
                </a:solidFill>
                <a:cs typeface="Arial" charset="0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n w="28575">
                  <a:solidFill>
                    <a:schemeClr val="tx1"/>
                  </a:solidFill>
                </a:ln>
                <a:solidFill>
                  <a:srgbClr val="000033"/>
                </a:solidFill>
                <a:cs typeface="Arial" charset="0"/>
              </a:endParaRPr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n w="28575">
                  <a:solidFill>
                    <a:schemeClr val="tx1"/>
                  </a:solidFill>
                </a:ln>
                <a:solidFill>
                  <a:srgbClr val="000033"/>
                </a:solidFill>
                <a:cs typeface="Arial" charset="0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n w="28575">
                  <a:solidFill>
                    <a:schemeClr val="tx1"/>
                  </a:solidFill>
                </a:ln>
                <a:solidFill>
                  <a:srgbClr val="000033"/>
                </a:solidFill>
                <a:cs typeface="Arial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14375" y="1175327"/>
            <a:ext cx="77914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Presentation to the </a:t>
            </a:r>
            <a:br>
              <a:rPr lang="en-US" sz="3200" b="1" dirty="0"/>
            </a:br>
            <a:r>
              <a:rPr lang="en-US" sz="3200" b="1" dirty="0" smtClean="0"/>
              <a:t>Budget and Finance Committee</a:t>
            </a:r>
          </a:p>
          <a:p>
            <a:r>
              <a:rPr lang="en-US" sz="3200" b="1" dirty="0" smtClean="0"/>
              <a:t>San Francisco Board of Supervisors</a:t>
            </a:r>
            <a:endParaRPr lang="en-US" sz="36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90562" y="2997200"/>
            <a:ext cx="7772400" cy="2514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Socioeconomic Equity in </a:t>
            </a:r>
            <a:r>
              <a:rPr lang="en-US" sz="2800" dirty="0" smtClean="0"/>
              <a:t>the City </a:t>
            </a:r>
            <a:r>
              <a:rPr lang="en-US" sz="2800" dirty="0"/>
              <a:t>of San </a:t>
            </a:r>
            <a:r>
              <a:rPr lang="en-US" sz="2800" dirty="0" smtClean="0"/>
              <a:t>Francisco </a:t>
            </a:r>
            <a:endParaRPr lang="en-US" sz="1600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dirty="0" smtClean="0"/>
              <a:t>June 5, 2013</a:t>
            </a:r>
          </a:p>
          <a:p>
            <a:pPr marL="0" indent="0">
              <a:buNone/>
            </a:pPr>
            <a:r>
              <a:rPr lang="en-US" sz="2000" dirty="0" smtClean="0"/>
              <a:t>Budget &amp; Legislative Analyst’s Office</a:t>
            </a:r>
          </a:p>
          <a:p>
            <a:endParaRPr lang="en-US" sz="1800" dirty="0" smtClean="0">
              <a:latin typeface="Times New Roman" pitchFamily="18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28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Citywide: </a:t>
            </a:r>
            <a:r>
              <a:rPr lang="en-US" sz="3200" dirty="0"/>
              <a:t>2010 unemployment </a:t>
            </a:r>
            <a:r>
              <a:rPr lang="en-US" sz="3200" dirty="0" smtClean="0"/>
              <a:t>rate = 7%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2800" dirty="0" smtClean="0">
                <a:sym typeface="Wingdings"/>
              </a:rPr>
              <a:t> </a:t>
            </a:r>
            <a:r>
              <a:rPr lang="en-US" sz="2800" dirty="0" smtClean="0"/>
              <a:t>Range: 5% to 11% in Supervisorial Districts</a:t>
            </a:r>
            <a:endParaRPr lang="en-US" sz="2800" dirty="0"/>
          </a:p>
        </p:txBody>
      </p:sp>
      <p:pic>
        <p:nvPicPr>
          <p:cNvPr id="4" name="Picture 3" descr="N:\BUDGET ANALYST\6.0.Supervisor Leg Analyst Requests\2013\Avalos.Equity\Completed Map Layouts\Final Layouts\Unemployment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3895725" cy="52554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0073345"/>
              </p:ext>
            </p:extLst>
          </p:nvPr>
        </p:nvGraphicFramePr>
        <p:xfrm>
          <a:off x="1371600" y="2057400"/>
          <a:ext cx="2133600" cy="3173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/>
                <a:gridCol w="1219200"/>
              </a:tblGrid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District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Residents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 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7%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11%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4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</a:rPr>
                        <a:t>              </a:t>
                      </a:r>
                      <a:r>
                        <a:rPr lang="en-US" sz="1600" u="sng" dirty="0">
                          <a:effectLst/>
                        </a:rPr>
                        <a:t>9%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Citywide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7%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80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Crime: 69 homicides; 3,722 robberies, 2012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="" xmlns:p14="http://schemas.microsoft.com/office/powerpoint/2010/main" val="3257606081"/>
              </p:ext>
            </p:extLst>
          </p:nvPr>
        </p:nvGraphicFramePr>
        <p:xfrm>
          <a:off x="0" y="1600200"/>
          <a:ext cx="4572000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="" xmlns:p14="http://schemas.microsoft.com/office/powerpoint/2010/main" val="484120475"/>
              </p:ext>
            </p:extLst>
          </p:nvPr>
        </p:nvGraphicFramePr>
        <p:xfrm>
          <a:off x="4505325" y="1752600"/>
          <a:ext cx="4638675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08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SF </a:t>
            </a:r>
            <a:r>
              <a:rPr lang="en-US" sz="3600" dirty="0"/>
              <a:t>r</a:t>
            </a:r>
            <a:r>
              <a:rPr lang="en-US" sz="3600" dirty="0" smtClean="0"/>
              <a:t>esidents incarcerated in SF jails </a:t>
            </a:r>
            <a:br>
              <a:rPr lang="en-US" sz="3600" dirty="0" smtClean="0"/>
            </a:br>
            <a:r>
              <a:rPr lang="en-US" sz="3600" dirty="0" smtClean="0"/>
              <a:t>by race/ethnicity</a:t>
            </a:r>
            <a:endParaRPr lang="en-US" sz="36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93614536"/>
              </p:ext>
            </p:extLst>
          </p:nvPr>
        </p:nvGraphicFramePr>
        <p:xfrm>
          <a:off x="1371600" y="1752600"/>
          <a:ext cx="65532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676400"/>
                <a:gridCol w="1752600"/>
                <a:gridCol w="16002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Race/Ethnicity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Number Incarcerated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Percent of Total Incarcerated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Percent of Total 2010 Population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Asian or Pacific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Islander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94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6.1%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33.5%</a:t>
                      </a:r>
                      <a:endParaRPr lang="en-U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Black/African American</a:t>
                      </a:r>
                      <a:endParaRPr lang="en-U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855</a:t>
                      </a:r>
                      <a:endParaRPr lang="en-U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55.5%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6.3%</a:t>
                      </a:r>
                      <a:endParaRPr lang="en-U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White</a:t>
                      </a:r>
                      <a:endParaRPr lang="en-U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522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33.9%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51.9%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Other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46</a:t>
                      </a:r>
                      <a:endParaRPr lang="en-U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3.0%</a:t>
                      </a:r>
                      <a:endParaRPr lang="en-U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8.3%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Unknown</a:t>
                      </a:r>
                      <a:endParaRPr lang="en-U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24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1.6%</a:t>
                      </a:r>
                      <a:endParaRPr lang="en-U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0%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Total</a:t>
                      </a:r>
                      <a:endParaRPr lang="en-U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1,541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+mn-lt"/>
                        </a:rPr>
                        <a:t>100.0%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</a:rPr>
                        <a:t>Latino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154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10.0%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15.1%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86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Disparate graduation and dropout rates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="" xmlns:p14="http://schemas.microsoft.com/office/powerpoint/2010/main" val="2964001449"/>
              </p:ext>
            </p:extLst>
          </p:nvPr>
        </p:nvGraphicFramePr>
        <p:xfrm>
          <a:off x="1524000" y="1676400"/>
          <a:ext cx="6096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097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Citywide park acreage per 1,000 residents = 6.14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>
                <a:sym typeface="Wingdings"/>
              </a:rPr>
              <a:t> </a:t>
            </a:r>
            <a:r>
              <a:rPr lang="en-US" sz="2000" dirty="0" smtClean="0"/>
              <a:t>Range: .17 </a:t>
            </a:r>
            <a:r>
              <a:rPr lang="en-US" sz="2000" dirty="0"/>
              <a:t>to </a:t>
            </a:r>
            <a:r>
              <a:rPr lang="en-US" sz="2000" dirty="0" smtClean="0"/>
              <a:t>25 acres/1,000 residents by Supervisorial District 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6306330"/>
              </p:ext>
            </p:extLst>
          </p:nvPr>
        </p:nvGraphicFramePr>
        <p:xfrm>
          <a:off x="2209800" y="1905000"/>
          <a:ext cx="4114800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00"/>
                <a:gridCol w="842781"/>
                <a:gridCol w="971805"/>
                <a:gridCol w="1462014"/>
              </a:tblGrid>
              <a:tr h="485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District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Park Acreage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</a:t>
                      </a:r>
                      <a:r>
                        <a:rPr lang="en-US" sz="1600" dirty="0" smtClean="0">
                          <a:effectLst/>
                        </a:rPr>
                        <a:t>Residents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Acres/1,000 </a:t>
                      </a:r>
                      <a:r>
                        <a:rPr lang="en-US" sz="1600" dirty="0">
                          <a:effectLst/>
                        </a:rPr>
                        <a:t>Residents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967.8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69,548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13.92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1740.7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69,606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25.01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30.2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70,638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0.43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131.5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72,489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1.81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263.7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74,764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3.53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12.2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73,665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0.17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870.9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72,918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11.94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214.3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75,503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2.84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217.5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76,723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2.83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273.5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72,563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3.77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222.5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76,818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2.90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4,944.8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805,235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6.14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129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105400" y="3276600"/>
            <a:ext cx="3581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Citywide prenatal care 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3 mos. pregnancy = 87%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>
                <a:sym typeface="Wingdings"/>
              </a:rPr>
              <a:t> </a:t>
            </a:r>
            <a:r>
              <a:rPr lang="en-US" sz="2400" dirty="0" smtClean="0"/>
              <a:t>Range: 69% - 100%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5120966"/>
              </p:ext>
            </p:extLst>
          </p:nvPr>
        </p:nvGraphicFramePr>
        <p:xfrm>
          <a:off x="457200" y="1447800"/>
          <a:ext cx="8229599" cy="4609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3793"/>
                <a:gridCol w="2004051"/>
                <a:gridCol w="593793"/>
                <a:gridCol w="593793"/>
                <a:gridCol w="593793"/>
                <a:gridCol w="593793"/>
                <a:gridCol w="1475204"/>
                <a:gridCol w="593793"/>
                <a:gridCol w="593793"/>
                <a:gridCol w="593793"/>
              </a:tblGrid>
              <a:tr h="97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Zip Code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Neighborhood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Total births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Number Early Prenatal Care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% Early Prenatal Care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Zip Code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Neighborhood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Total births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Number Early Prenatal Care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% Early Prenatal Care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</a:tr>
              <a:tr h="23974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94102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Tenderloin/Western Addition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94118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Inner Richmond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95%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</a:tr>
              <a:tr h="23974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94103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South of Market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94121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Outer Richmond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91%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</a:tr>
              <a:tr h="23974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94104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Financial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94122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Sunset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91%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</a:tr>
              <a:tr h="23974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94105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Rincon Hill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94123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Marina/Cow Hollow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97%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</a:tr>
              <a:tr h="23974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94107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Potrero Hill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94124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Bayview/Hunter's Point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517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69%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</a:tr>
              <a:tr h="23974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94108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Chinatown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94127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Miraloma/Sunnyside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96%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</a:tr>
              <a:tr h="23974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94109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Russian Hill/Polk Gulch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89%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94129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Presidio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96%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</a:tr>
              <a:tr h="23974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94110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Inner Mission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94130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Treasure Island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71%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</a:tr>
              <a:tr h="23974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94111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Telegraph Hill/Waterfront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94131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Twin Peaks/Glen Park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366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92%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</a:tr>
              <a:tr h="23974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94112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Ingleside/Excelsior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94132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Lake Merced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82%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</a:tr>
              <a:tr h="23974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94114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Castro/Eureka Valley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94133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North Beach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91%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</a:tr>
              <a:tr h="23974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94115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Western Addition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94134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Visitacion Valley/Portola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80%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</a:tr>
              <a:tr h="25173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94116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Parkside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94158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Mission Bay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89%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</a:tr>
              <a:tr h="25173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94117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Haight Ashbury/Western Addition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8,792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7,674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87%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ctr"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5105400" y="3249561"/>
            <a:ext cx="3581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12774" y="3748548"/>
            <a:ext cx="35814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200" y="2716161"/>
            <a:ext cx="3962400" cy="685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96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Health: Disparity in prenatal care</a:t>
            </a:r>
            <a:endParaRPr lang="en-US" sz="4000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5943600" cy="45662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30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“Fair </a:t>
            </a:r>
            <a:r>
              <a:rPr lang="en-US" sz="2000" i="1" dirty="0"/>
              <a:t>and </a:t>
            </a:r>
            <a:r>
              <a:rPr lang="en-US" sz="2000" i="1" dirty="0" smtClean="0"/>
              <a:t>Just”: one guiding principal in County strategic plan</a:t>
            </a:r>
            <a:endParaRPr lang="en-US" sz="2000" dirty="0" smtClean="0"/>
          </a:p>
          <a:p>
            <a:pPr lvl="1"/>
            <a:r>
              <a:rPr lang="en-US" sz="1600" dirty="0" smtClean="0"/>
              <a:t>Plan: County to serve all residents by </a:t>
            </a:r>
            <a:r>
              <a:rPr lang="en-US" sz="1600" dirty="0"/>
              <a:t>promoting fairness </a:t>
            </a:r>
            <a:r>
              <a:rPr lang="en-US" sz="1600" dirty="0" smtClean="0"/>
              <a:t>and  opportunity </a:t>
            </a:r>
            <a:r>
              <a:rPr lang="en-US" sz="1600" dirty="0"/>
              <a:t>and </a:t>
            </a:r>
            <a:r>
              <a:rPr lang="en-US" sz="1600" dirty="0" smtClean="0"/>
              <a:t>eliminating inequities.</a:t>
            </a:r>
          </a:p>
          <a:p>
            <a:r>
              <a:rPr lang="en-US" sz="2000" dirty="0" smtClean="0"/>
              <a:t>County Ordinance defines equity</a:t>
            </a:r>
          </a:p>
          <a:p>
            <a:pPr lvl="1"/>
            <a:r>
              <a:rPr lang="en-US" sz="1600" dirty="0" smtClean="0"/>
              <a:t>“</a:t>
            </a:r>
            <a:r>
              <a:rPr lang="en-US" sz="1600" dirty="0"/>
              <a:t>A</a:t>
            </a:r>
            <a:r>
              <a:rPr lang="en-US" sz="1600" dirty="0" smtClean="0"/>
              <a:t>ll people have full and equal access to opportunities that enable them to attain their full potential”.</a:t>
            </a:r>
          </a:p>
          <a:p>
            <a:r>
              <a:rPr lang="en-US" sz="2000" dirty="0"/>
              <a:t>County Ordinance defines </a:t>
            </a:r>
            <a:r>
              <a:rPr lang="en-US" sz="2000" dirty="0" smtClean="0"/>
              <a:t>equity and social justice foundational practices</a:t>
            </a:r>
            <a:endParaRPr lang="en-US" sz="2000" dirty="0"/>
          </a:p>
          <a:p>
            <a:pPr lvl="1"/>
            <a:r>
              <a:rPr lang="en-US" sz="1600" dirty="0" smtClean="0"/>
              <a:t>To be applied to increase the County’s influence on access to the determinants of equity when applied to the county’s actions in: siting and delivery of services; policy development and decision making; education and communication within county government; and community engagement and partnerships”. </a:t>
            </a:r>
          </a:p>
          <a:p>
            <a:pPr lvl="1"/>
            <a:r>
              <a:rPr lang="en-US" sz="1600" dirty="0" smtClean="0"/>
              <a:t>To be applied to county actions; endeavor to integrate these practices in to:</a:t>
            </a:r>
            <a:r>
              <a:rPr lang="en-US" sz="1800" dirty="0" smtClean="0"/>
              <a:t> </a:t>
            </a:r>
          </a:p>
          <a:p>
            <a:pPr lvl="2"/>
            <a:r>
              <a:rPr lang="en-US" sz="1600" dirty="0" smtClean="0"/>
              <a:t>County operational and business plans.</a:t>
            </a:r>
          </a:p>
          <a:p>
            <a:pPr lvl="2"/>
            <a:r>
              <a:rPr lang="en-US" sz="1600" dirty="0" smtClean="0"/>
              <a:t>Management and reporting systems for accountability and performance.</a:t>
            </a:r>
          </a:p>
          <a:p>
            <a:pPr lvl="2"/>
            <a:r>
              <a:rPr lang="en-US" sz="1600" dirty="0" smtClean="0"/>
              <a:t>County budgets in order to eliminate inequities and create opportunities for all people and communities. </a:t>
            </a:r>
          </a:p>
          <a:p>
            <a:pPr lvl="2"/>
            <a:endParaRPr lang="en-US" sz="1400" dirty="0" smtClean="0"/>
          </a:p>
          <a:p>
            <a:pPr lvl="1"/>
            <a:endParaRPr lang="en-US" sz="1400" dirty="0" smtClean="0"/>
          </a:p>
          <a:p>
            <a:pPr lvl="2"/>
            <a:endParaRPr lang="en-US" sz="1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King County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31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</a:t>
            </a:r>
            <a:r>
              <a:rPr lang="en-US" sz="3600" dirty="0" smtClean="0"/>
              <a:t>he City has become more diverse over the last 30 years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0056070"/>
              </p:ext>
            </p:extLst>
          </p:nvPr>
        </p:nvGraphicFramePr>
        <p:xfrm>
          <a:off x="1828800" y="1828800"/>
          <a:ext cx="51816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Race/Ethnicity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year % Change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 Indian/Alaska</a:t>
                      </a:r>
                      <a:r>
                        <a:rPr lang="en-US" baseline="0" dirty="0" smtClean="0"/>
                        <a:t> Native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4,071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+21.4%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266,398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+28.1%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Black/African 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50,768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-35.7%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Native Hawaiian/Pacific Islander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3,365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+8.6%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417,913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+7.6%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62,720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+48.2%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805,235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+11.2%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Latino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121,744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+29%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42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  <a:prstDash val="sysDot"/>
          </a:ln>
        </p:spPr>
        <p:txBody>
          <a:bodyPr>
            <a:noAutofit/>
          </a:bodyPr>
          <a:lstStyle/>
          <a:p>
            <a:r>
              <a:rPr lang="en-US" sz="2400" dirty="0" smtClean="0"/>
              <a:t>The mix of races and ethnicities varies by neighborhood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1800" dirty="0" smtClean="0"/>
              <a:t>2010 Population by Supervisorial District and Race/Latino Ethnicity</a:t>
            </a:r>
            <a:br>
              <a:rPr lang="en-US" sz="1800" dirty="0" smtClean="0"/>
            </a:br>
            <a:endParaRPr lang="en-US" sz="2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99364791"/>
              </p:ext>
            </p:extLst>
          </p:nvPr>
        </p:nvGraphicFramePr>
        <p:xfrm>
          <a:off x="685800" y="1219200"/>
          <a:ext cx="7772400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990600"/>
                <a:gridCol w="914400"/>
                <a:gridCol w="914400"/>
                <a:gridCol w="914400"/>
                <a:gridCol w="838200"/>
                <a:gridCol w="922256"/>
                <a:gridCol w="907330"/>
                <a:gridCol w="761214"/>
              </a:tblGrid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Supv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. District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Am. Indian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/   Alaska Native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Asian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Black/   African American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Native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Hawn./Pac. 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Islander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Latino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30,706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1,617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317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31,465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5,199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69,548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4,755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8,769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1,392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181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55,773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3,329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69,606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3,918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33,458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2,389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99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31,033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3,280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70,638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4,834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109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41,689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565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480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26,560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3,086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72,489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4,221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199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13,031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8,627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152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47,082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5,672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74,764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7,211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422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24,854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6,825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461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33,148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7,956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73,665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11,946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25,645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2,170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39,504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5,111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72,918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7,414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246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8,512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2,165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66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58,865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5,649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75,503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10,763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593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18,143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3,108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178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45,424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9,277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76,723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29,381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969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25,215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16,849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863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23,436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5,231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72,563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15,668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410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36,376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5,061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419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25,622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8,931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76,818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21,663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4,071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266,398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50,768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3,366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417,912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62,721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805,235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121,774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80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Youth </a:t>
            </a:r>
            <a:r>
              <a:rPr lang="en-US" sz="3100" dirty="0"/>
              <a:t>% </a:t>
            </a:r>
            <a:r>
              <a:rPr lang="en-US" sz="3100" dirty="0" smtClean="0"/>
              <a:t>Citywide 2010 </a:t>
            </a:r>
            <a:r>
              <a:rPr lang="en-US" sz="3100" dirty="0"/>
              <a:t>population = 13.3</a:t>
            </a:r>
            <a:r>
              <a:rPr lang="en-US" sz="3100" dirty="0" smtClean="0"/>
              <a:t>% </a:t>
            </a:r>
            <a:br>
              <a:rPr lang="en-US" sz="3100" dirty="0" smtClean="0"/>
            </a:br>
            <a:r>
              <a:rPr lang="en-US" sz="2700" dirty="0">
                <a:sym typeface="Wingdings"/>
              </a:rPr>
              <a:t> </a:t>
            </a:r>
            <a:r>
              <a:rPr lang="en-US" sz="2700" dirty="0" smtClean="0"/>
              <a:t>Range: 7.6% </a:t>
            </a:r>
            <a:r>
              <a:rPr lang="en-US" sz="2700" dirty="0"/>
              <a:t>to </a:t>
            </a:r>
            <a:r>
              <a:rPr lang="en-US" sz="2700" dirty="0" smtClean="0"/>
              <a:t>22.7% </a:t>
            </a:r>
            <a:r>
              <a:rPr lang="en-US" sz="2700" dirty="0"/>
              <a:t>in Supervisorial Districts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>
                <a:sym typeface="Wingdings"/>
              </a:rPr>
              <a:t> </a:t>
            </a:r>
            <a:r>
              <a:rPr lang="en-US" sz="2700" dirty="0" smtClean="0"/>
              <a:t>Over </a:t>
            </a:r>
            <a:r>
              <a:rPr lang="en-US" sz="2700" dirty="0"/>
              <a:t>Half in Southeast </a:t>
            </a:r>
            <a:r>
              <a:rPr lang="en-US" sz="2700" dirty="0" smtClean="0"/>
              <a:t>Neighborhoods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89364"/>
            <a:ext cx="3895725" cy="5334000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3340761"/>
              </p:ext>
            </p:extLst>
          </p:nvPr>
        </p:nvGraphicFramePr>
        <p:xfrm>
          <a:off x="609600" y="1828800"/>
          <a:ext cx="3124200" cy="3886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329"/>
                <a:gridCol w="999602"/>
                <a:gridCol w="874038"/>
                <a:gridCol w="699231"/>
              </a:tblGrid>
              <a:tr h="6960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Dist.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Under 18 Pop.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Pop.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9,535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69,548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13.7%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6,714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69,606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9.6%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5,337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70,638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7.6%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11,832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72,489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16.3%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6,492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74,764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8.7%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5,612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73,665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7.6%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68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11,261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72,918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15.4%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7,695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75,503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10.2%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12,558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76,723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16.4%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16,444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72,563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22.7%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13,645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76,818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17.8%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68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107,126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805,235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13.3%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83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Seniors </a:t>
            </a:r>
            <a:r>
              <a:rPr lang="en-US" sz="3100" dirty="0"/>
              <a:t>% </a:t>
            </a:r>
            <a:r>
              <a:rPr lang="en-US" sz="3100" dirty="0" smtClean="0"/>
              <a:t>Citywide 2010 population = 13.6%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>
                <a:sym typeface="Wingdings"/>
              </a:rPr>
              <a:t> </a:t>
            </a:r>
            <a:r>
              <a:rPr lang="en-US" sz="2700" dirty="0" smtClean="0"/>
              <a:t>Range: 9.5% </a:t>
            </a:r>
            <a:r>
              <a:rPr lang="en-US" sz="2700" dirty="0"/>
              <a:t>to </a:t>
            </a:r>
            <a:r>
              <a:rPr lang="en-US" sz="2700" dirty="0" smtClean="0"/>
              <a:t>19.7% </a:t>
            </a:r>
            <a:r>
              <a:rPr lang="en-US" sz="2700" dirty="0"/>
              <a:t>in </a:t>
            </a:r>
            <a:r>
              <a:rPr lang="en-US" sz="2700" dirty="0" smtClean="0"/>
              <a:t>Supervisorial Districts</a:t>
            </a:r>
            <a:endParaRPr lang="en-US" dirty="0"/>
          </a:p>
        </p:txBody>
      </p:sp>
      <p:pic>
        <p:nvPicPr>
          <p:cNvPr id="5" name="Picture 4" descr="N:\BUDGET ANALYST\6.0.Supervisor Leg Analyst Requests\2013\Avalos.Equity\Completed Map Layouts\Final Layouts\Senior_pop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3903980" cy="5029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500923"/>
              </p:ext>
            </p:extLst>
          </p:nvPr>
        </p:nvGraphicFramePr>
        <p:xfrm>
          <a:off x="914400" y="1905000"/>
          <a:ext cx="3124201" cy="3715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473"/>
                <a:gridCol w="850251"/>
                <a:gridCol w="850251"/>
                <a:gridCol w="765226"/>
              </a:tblGrid>
              <a:tr h="7893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Dist.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Over  65 Pop.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Pop.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055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11,230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69,548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16.1%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055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9,324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69,606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13.4%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055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13,941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70,638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19.7%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055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11,529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72,489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15.9%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055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9,897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74,764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13.2%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055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7,741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73,665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10.5%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158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11,355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72,918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15.6%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055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7,173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75,503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9.5%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055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8,716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76,723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11.4%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055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7,764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72,563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10.7%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055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11,172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76,818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14.5%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158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109,842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805,235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13.6%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88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3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2010 Citywide residents with college degree+ = 50.6%</a:t>
            </a:r>
            <a:br>
              <a:rPr lang="en-US" sz="3100" dirty="0" smtClean="0"/>
            </a:br>
            <a:r>
              <a:rPr lang="en-US" sz="2700" dirty="0" smtClean="0">
                <a:sym typeface="Wingdings"/>
              </a:rPr>
              <a:t> </a:t>
            </a:r>
            <a:r>
              <a:rPr lang="en-US" sz="2700" dirty="0" smtClean="0"/>
              <a:t>Range</a:t>
            </a:r>
            <a:r>
              <a:rPr lang="en-US" sz="2700" dirty="0"/>
              <a:t>: </a:t>
            </a:r>
            <a:r>
              <a:rPr lang="en-US" sz="2700" dirty="0" smtClean="0"/>
              <a:t>28% </a:t>
            </a:r>
            <a:r>
              <a:rPr lang="en-US" sz="2700" dirty="0"/>
              <a:t>to </a:t>
            </a:r>
            <a:r>
              <a:rPr lang="en-US" sz="2700" dirty="0" smtClean="0"/>
              <a:t>78% in </a:t>
            </a:r>
            <a:r>
              <a:rPr lang="en-US" sz="2700" dirty="0"/>
              <a:t>Supervisorial </a:t>
            </a:r>
            <a:r>
              <a:rPr lang="en-US" sz="2700" dirty="0" smtClean="0"/>
              <a:t>Districts</a:t>
            </a:r>
            <a:br>
              <a:rPr lang="en-US" sz="2700" dirty="0" smtClean="0"/>
            </a:br>
            <a:endParaRPr lang="en-US" sz="3600" dirty="0"/>
          </a:p>
        </p:txBody>
      </p:sp>
      <p:pic>
        <p:nvPicPr>
          <p:cNvPr id="4" name="Picture 3" descr="N:\BUDGET ANALYST\6.0.Supervisor Leg Analyst Requests\2013\Avalos.Equity\Completed Map Layouts\Final Layouts\Educ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291" y="1524000"/>
            <a:ext cx="3810000" cy="5181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4893556"/>
              </p:ext>
            </p:extLst>
          </p:nvPr>
        </p:nvGraphicFramePr>
        <p:xfrm>
          <a:off x="838200" y="1752600"/>
          <a:ext cx="3048000" cy="4209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696"/>
                <a:gridCol w="868304"/>
                <a:gridCol w="825029"/>
                <a:gridCol w="698971"/>
              </a:tblGrid>
              <a:tr h="6839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Dist.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Number w/ College</a:t>
                      </a:r>
                      <a:r>
                        <a:rPr lang="en-US" sz="1600" dirty="0">
                          <a:effectLst/>
                        </a:rPr>
                        <a:t>+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Total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Pop.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%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4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38,251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69,548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55.0%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54,293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69,606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78.0%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32,493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70,638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46.0%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32,620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72,489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45.0%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47,101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74,764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63.0%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31,676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73,665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43.0%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7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45,209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72,918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62.0%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53,607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75,503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71.0%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30,689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76,723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40.0%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20,318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72,563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28.0%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9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21,509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76,818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28.0%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9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407,767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805,235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50.6%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59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Citywide 2010 median household income = $71,416</a:t>
            </a:r>
            <a:br>
              <a:rPr lang="en-US" sz="2800" dirty="0" smtClean="0"/>
            </a:br>
            <a:r>
              <a:rPr lang="en-US" sz="2400" dirty="0">
                <a:sym typeface="Wingdings"/>
              </a:rPr>
              <a:t> </a:t>
            </a:r>
            <a:r>
              <a:rPr lang="en-US" sz="2400" dirty="0" smtClean="0"/>
              <a:t>Range: $37,431 - $105,509 </a:t>
            </a:r>
            <a:r>
              <a:rPr lang="en-US" sz="2400" dirty="0"/>
              <a:t>in Supervisorial Districts</a:t>
            </a:r>
            <a:endParaRPr lang="en-US" dirty="0"/>
          </a:p>
        </p:txBody>
      </p:sp>
      <p:pic>
        <p:nvPicPr>
          <p:cNvPr id="4" name="Picture 3" descr="N:\BUDGET ANALYST\6.0.Supervisor Leg Analyst Requests\2013\Avalos.Equity\Completed Map Layouts\Final Layouts\MedInc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5" y="1295400"/>
            <a:ext cx="3886200" cy="5105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8128625"/>
              </p:ext>
            </p:extLst>
          </p:nvPr>
        </p:nvGraphicFramePr>
        <p:xfrm>
          <a:off x="4648200" y="3886200"/>
          <a:ext cx="4032250" cy="2150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3375"/>
                <a:gridCol w="1158875"/>
              </a:tblGrid>
              <a:tr h="2000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Race/Ethnicity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Median HH Income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American Indian and Alaska Native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$51,087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Asian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60,648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Black/African American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30,840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Native Hawaiian and Pacific Islander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57,560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White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83,796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Two or More Races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66,473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Other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52,599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Median Household Income</a:t>
                      </a:r>
                      <a:endParaRPr lang="en-US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$71,416</a:t>
                      </a:r>
                      <a:endParaRPr lang="en-US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Latino  (subset of races above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55,985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7661897"/>
              </p:ext>
            </p:extLst>
          </p:nvPr>
        </p:nvGraphicFramePr>
        <p:xfrm>
          <a:off x="4800600" y="1600200"/>
          <a:ext cx="3352801" cy="1952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448"/>
                <a:gridCol w="991752"/>
                <a:gridCol w="685800"/>
                <a:gridCol w="1066801"/>
              </a:tblGrid>
              <a:tr h="685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District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Median Household Income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District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Median Household Income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$74,668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94,121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105,509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95,930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43,513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67,989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77,376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55,487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67,331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sng" strike="noStrike" dirty="0">
                          <a:effectLst/>
                        </a:rPr>
                        <a:t>71,504</a:t>
                      </a:r>
                      <a:endParaRPr lang="en-US" sz="12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37,431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Citywide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effectLst/>
                        </a:rPr>
                        <a:t>$71,416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18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Citywide 2010 poverty rate = 12%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>
                <a:sym typeface="Wingdings"/>
              </a:rPr>
              <a:t> </a:t>
            </a:r>
            <a:r>
              <a:rPr lang="en-US" sz="2400" dirty="0" smtClean="0"/>
              <a:t>Range: 6</a:t>
            </a:r>
            <a:r>
              <a:rPr lang="en-US" sz="2400" dirty="0"/>
              <a:t>% to </a:t>
            </a:r>
            <a:r>
              <a:rPr lang="en-US" sz="2400" dirty="0" smtClean="0"/>
              <a:t>22</a:t>
            </a:r>
            <a:r>
              <a:rPr lang="en-US" sz="2400" dirty="0"/>
              <a:t>% in Supervisorial Districts</a:t>
            </a:r>
            <a:endParaRPr lang="en-US" sz="2800" dirty="0"/>
          </a:p>
        </p:txBody>
      </p:sp>
      <p:pic>
        <p:nvPicPr>
          <p:cNvPr id="4" name="Picture 3" descr="N:\BUDGET ANALYST\6.0.Supervisor Leg Analyst Requests\2013\Avalos.Equity\Completed Map Layouts\Final Layouts\PercPov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3886200" cy="50006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4545666"/>
              </p:ext>
            </p:extLst>
          </p:nvPr>
        </p:nvGraphicFramePr>
        <p:xfrm>
          <a:off x="685800" y="2133600"/>
          <a:ext cx="3124200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/>
                <a:gridCol w="914400"/>
                <a:gridCol w="838200"/>
                <a:gridCol w="762000"/>
              </a:tblGrid>
              <a:tr h="406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Dist.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in Poverty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Pop.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119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6,955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69,548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10.0%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119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4,176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69,606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6.0%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119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14,128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70,638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20.0%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119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5,074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72,489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7.0%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119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9,719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74,764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13.0%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119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16,206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73,665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22.0%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225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6,563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72,918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9.0%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119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6,040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75,503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8.0%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119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8,440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76,723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11.0%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119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12,336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72,563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17.0%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119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6,914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76,818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9.0%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225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96,550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805,235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12.0%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86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Citywide 2010: residents below poverty line = 11.5%</a:t>
            </a:r>
            <a:br>
              <a:rPr lang="en-US" sz="3100" dirty="0" smtClean="0"/>
            </a:br>
            <a:r>
              <a:rPr lang="en-US" sz="2900" dirty="0" smtClean="0">
                <a:sym typeface="Wingdings"/>
              </a:rPr>
              <a:t></a:t>
            </a:r>
            <a:r>
              <a:rPr lang="en-US" sz="2900" dirty="0" smtClean="0"/>
              <a:t>Range: 9.6% - 25.2% by race/ethnicity</a:t>
            </a:r>
            <a:br>
              <a:rPr lang="en-US" sz="2900" dirty="0" smtClean="0"/>
            </a:br>
            <a:endParaRPr lang="en-US" sz="29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1670775"/>
              </p:ext>
            </p:extLst>
          </p:nvPr>
        </p:nvGraphicFramePr>
        <p:xfrm>
          <a:off x="685800" y="1676400"/>
          <a:ext cx="7543800" cy="3601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7078"/>
                <a:gridCol w="1225672"/>
                <a:gridCol w="1225672"/>
                <a:gridCol w="1072567"/>
                <a:gridCol w="1072811"/>
              </a:tblGrid>
              <a:tr h="91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Race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with Income Below the Poverty Level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 of Total Below the Poverty Level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2010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Population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 of Total Race/Ethnic Group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American Indian and Alaska Native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715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0.8%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4,071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17.6%</a:t>
                      </a:r>
                    </a:p>
                  </a:txBody>
                  <a:tcPr marL="0" marR="0" marT="0" marB="0" anchor="ctr"/>
                </a:tc>
              </a:tr>
              <a:tr h="3279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Asian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30,042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32.4%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266,398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11.3%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279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Black/African American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12,806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13.8%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50,768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25.2%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279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Native Hawaiian and Pacific  Islander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0.8%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3,365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22.7%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62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White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40,025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43.2%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417,913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9.6%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279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Other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8,249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8.9%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62,720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13.2%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279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92,600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100.0%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805,235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11.5%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279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Latino  (subset of races above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16,521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17.8%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121,744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13.6%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060313 Budget &amp; Legislative Analyst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B69-7704-4664-87E6-93377AEF6B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48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1543</Words>
  <Application>Microsoft Office PowerPoint</Application>
  <PresentationFormat>On-screen Show (4:3)</PresentationFormat>
  <Paragraphs>799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1_Custom Design</vt:lpstr>
      <vt:lpstr>Custom Design</vt:lpstr>
      <vt:lpstr>Slide 1</vt:lpstr>
      <vt:lpstr>The City has become more diverse over the last 30 years</vt:lpstr>
      <vt:lpstr>The mix of races and ethnicities varies by neighborhood  2010 Population by Supervisorial District and Race/Latino Ethnicity </vt:lpstr>
      <vt:lpstr>Youth % Citywide 2010 population = 13.3%   Range: 7.6% to 22.7% in Supervisorial Districts   Over Half in Southeast Neighborhoods</vt:lpstr>
      <vt:lpstr>Seniors % Citywide 2010 population = 13.6%  Range: 9.5% to 19.7% in Supervisorial Districts</vt:lpstr>
      <vt:lpstr>2010 Citywide residents with college degree+ = 50.6%  Range: 28% to 78% in Supervisorial Districts </vt:lpstr>
      <vt:lpstr>Citywide 2010 median household income = $71,416  Range: $37,431 - $105,509 in Supervisorial Districts</vt:lpstr>
      <vt:lpstr>Citywide 2010 poverty rate = 12%  Range: 6% to 22% in Supervisorial Districts</vt:lpstr>
      <vt:lpstr> Citywide 2010: residents below poverty line = 11.5% Range: 9.6% - 25.2% by race/ethnicity </vt:lpstr>
      <vt:lpstr>Citywide: 2010 unemployment rate = 7%   Range: 5% to 11% in Supervisorial Districts</vt:lpstr>
      <vt:lpstr>Crime: 69 homicides; 3,722 robberies, 2012</vt:lpstr>
      <vt:lpstr>SF residents incarcerated in SF jails  by race/ethnicity</vt:lpstr>
      <vt:lpstr>Disparate graduation and dropout rates</vt:lpstr>
      <vt:lpstr>Citywide park acreage per 1,000 residents = 6.14  Range: .17 to 25 acres/1,000 residents by Supervisorial District </vt:lpstr>
      <vt:lpstr>Citywide prenatal care 1st 3 mos. pregnancy = 87%  Range: 69% - 100%</vt:lpstr>
      <vt:lpstr>Health: Disparity in prenatal care</vt:lpstr>
      <vt:lpstr>Example: King County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hmr</dc:creator>
  <cp:lastModifiedBy>ACarpenter</cp:lastModifiedBy>
  <cp:revision>255</cp:revision>
  <dcterms:created xsi:type="dcterms:W3CDTF">2013-05-30T23:48:38Z</dcterms:created>
  <dcterms:modified xsi:type="dcterms:W3CDTF">2013-06-14T19:36:05Z</dcterms:modified>
</cp:coreProperties>
</file>